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60" r:id="rId4"/>
    <p:sldId id="261" r:id="rId5"/>
    <p:sldId id="262" r:id="rId6"/>
    <p:sldId id="263" r:id="rId7"/>
    <p:sldId id="258" r:id="rId8"/>
    <p:sldId id="265" r:id="rId9"/>
    <p:sldId id="264" r:id="rId1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09" autoAdjust="0"/>
    <p:restoredTop sz="94660"/>
  </p:normalViewPr>
  <p:slideViewPr>
    <p:cSldViewPr snapToGrid="0">
      <p:cViewPr varScale="1">
        <p:scale>
          <a:sx n="83" d="100"/>
          <a:sy n="83"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10/13/2022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0360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10/13/2022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4012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10/13/2022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0430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10/13/2022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6969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10/13/2022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9285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10/13/2022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5084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10/13/2022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14238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10/13/2022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81294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10/13/2022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07069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10/13/2022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1183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10/13/2022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6395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10/13/2022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24993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 name="Rectangle 107">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85B19F76-33F3-4DB4-91A0-510A8FE2A916}"/>
              </a:ext>
            </a:extLst>
          </p:cNvPr>
          <p:cNvSpPr>
            <a:spLocks noGrp="1"/>
          </p:cNvSpPr>
          <p:nvPr>
            <p:ph type="ctrTitle"/>
          </p:nvPr>
        </p:nvSpPr>
        <p:spPr>
          <a:xfrm>
            <a:off x="8141110" y="639098"/>
            <a:ext cx="3401961" cy="3494790"/>
          </a:xfrm>
        </p:spPr>
        <p:txBody>
          <a:bodyPr vert="horz" lIns="91440" tIns="45720" rIns="91440" bIns="45720" rtlCol="0">
            <a:normAutofit/>
          </a:bodyPr>
          <a:lstStyle/>
          <a:p>
            <a:r>
              <a:rPr lang="en-US" altLang="zh-TW" sz="5400"/>
              <a:t>EJS</a:t>
            </a:r>
            <a:endParaRPr lang="zh-TW" altLang="en-US" sz="5400" dirty="0"/>
          </a:p>
        </p:txBody>
      </p:sp>
      <p:sp>
        <p:nvSpPr>
          <p:cNvPr id="3" name="副標題 2">
            <a:extLst>
              <a:ext uri="{FF2B5EF4-FFF2-40B4-BE49-F238E27FC236}">
                <a16:creationId xmlns:a16="http://schemas.microsoft.com/office/drawing/2014/main" id="{35262B4D-3674-44E6-AC6B-FAEDB090D61E}"/>
              </a:ext>
            </a:extLst>
          </p:cNvPr>
          <p:cNvSpPr>
            <a:spLocks noGrp="1"/>
          </p:cNvSpPr>
          <p:nvPr>
            <p:ph type="subTitle" idx="1"/>
          </p:nvPr>
        </p:nvSpPr>
        <p:spPr>
          <a:xfrm>
            <a:off x="8141110" y="4455621"/>
            <a:ext cx="3417990" cy="1238616"/>
          </a:xfrm>
        </p:spPr>
        <p:txBody>
          <a:bodyPr vert="horz" lIns="91440" tIns="45720" rIns="91440" bIns="45720" rtlCol="0">
            <a:normAutofit/>
          </a:bodyPr>
          <a:lstStyle/>
          <a:p>
            <a:r>
              <a:rPr lang="en-US" altLang="zh-TW" sz="2000" dirty="0">
                <a:solidFill>
                  <a:schemeClr val="tx1">
                    <a:lumMod val="85000"/>
                    <a:lumOff val="15000"/>
                  </a:schemeClr>
                </a:solidFill>
              </a:rPr>
              <a:t>Chapter</a:t>
            </a:r>
            <a:r>
              <a:rPr lang="zh-TW" altLang="en-US" sz="2000" dirty="0">
                <a:solidFill>
                  <a:schemeClr val="tx1">
                    <a:lumMod val="85000"/>
                    <a:lumOff val="15000"/>
                  </a:schemeClr>
                </a:solidFill>
              </a:rPr>
              <a:t> </a:t>
            </a:r>
            <a:r>
              <a:rPr lang="en-US" altLang="zh-TW" sz="2000" dirty="0">
                <a:solidFill>
                  <a:schemeClr val="tx1">
                    <a:lumMod val="85000"/>
                    <a:lumOff val="15000"/>
                  </a:schemeClr>
                </a:solidFill>
              </a:rPr>
              <a:t>14</a:t>
            </a:r>
          </a:p>
        </p:txBody>
      </p:sp>
      <p:cxnSp>
        <p:nvCxnSpPr>
          <p:cNvPr id="110" name="Straight Connector 109">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Graphic 4">
            <a:extLst>
              <a:ext uri="{FF2B5EF4-FFF2-40B4-BE49-F238E27FC236}">
                <a16:creationId xmlns:a16="http://schemas.microsoft.com/office/drawing/2014/main" id="{7A8FA809-5013-1B84-6E0A-B29BEB10CA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0803" y="546501"/>
            <a:ext cx="5560430" cy="5560430"/>
          </a:xfrm>
          <a:prstGeom prst="rect">
            <a:avLst/>
          </a:prstGeom>
        </p:spPr>
      </p:pic>
    </p:spTree>
    <p:extLst>
      <p:ext uri="{BB962C8B-B14F-4D97-AF65-F5344CB8AC3E}">
        <p14:creationId xmlns:p14="http://schemas.microsoft.com/office/powerpoint/2010/main" val="75020616"/>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E64AE-BA7B-95EA-04C0-2791AE1147AD}"/>
              </a:ext>
            </a:extLst>
          </p:cNvPr>
          <p:cNvSpPr>
            <a:spLocks noGrp="1"/>
          </p:cNvSpPr>
          <p:nvPr>
            <p:ph type="title"/>
          </p:nvPr>
        </p:nvSpPr>
        <p:spPr/>
        <p:txBody>
          <a:bodyPr/>
          <a:lstStyle/>
          <a:p>
            <a:r>
              <a:rPr lang="en-US" dirty="0"/>
              <a:t>EJS</a:t>
            </a:r>
            <a:endParaRPr lang="en-TW" dirty="0"/>
          </a:p>
        </p:txBody>
      </p:sp>
      <p:sp>
        <p:nvSpPr>
          <p:cNvPr id="3" name="Content Placeholder 2">
            <a:extLst>
              <a:ext uri="{FF2B5EF4-FFF2-40B4-BE49-F238E27FC236}">
                <a16:creationId xmlns:a16="http://schemas.microsoft.com/office/drawing/2014/main" id="{34767BCC-2C9B-35DF-9148-2C225039A802}"/>
              </a:ext>
            </a:extLst>
          </p:cNvPr>
          <p:cNvSpPr>
            <a:spLocks noGrp="1"/>
          </p:cNvSpPr>
          <p:nvPr>
            <p:ph idx="1"/>
          </p:nvPr>
        </p:nvSpPr>
        <p:spPr/>
        <p:txBody>
          <a:bodyPr/>
          <a:lstStyle/>
          <a:p>
            <a:r>
              <a:rPr lang="en-US" dirty="0"/>
              <a:t>EJS </a:t>
            </a:r>
            <a:r>
              <a:rPr lang="ja-JP" altLang="en-US"/>
              <a:t>的全名是「</a:t>
            </a:r>
            <a:r>
              <a:rPr lang="en-US" dirty="0"/>
              <a:t>Embedded Java</a:t>
            </a:r>
            <a:r>
              <a:rPr lang="en-US" altLang="zh-TW" dirty="0"/>
              <a:t>S</a:t>
            </a:r>
            <a:r>
              <a:rPr lang="en-US" dirty="0"/>
              <a:t>cript」，</a:t>
            </a:r>
            <a:r>
              <a:rPr lang="en-US" dirty="0" err="1"/>
              <a:t>是與</a:t>
            </a:r>
            <a:r>
              <a:rPr lang="zh-TW" altLang="en-US" dirty="0"/>
              <a:t> </a:t>
            </a:r>
            <a:r>
              <a:rPr lang="en-US" altLang="zh-TW" dirty="0" err="1"/>
              <a:t>Express.js</a:t>
            </a:r>
            <a:r>
              <a:rPr lang="zh-TW" altLang="en-US" dirty="0"/>
              <a:t> 搭配的</a:t>
            </a:r>
            <a:r>
              <a:rPr lang="ja-JP" altLang="en-US"/>
              <a:t>內嵌式的樣板引擎。</a:t>
            </a:r>
            <a:r>
              <a:rPr lang="en-US" dirty="0"/>
              <a:t> EJS </a:t>
            </a:r>
            <a:r>
              <a:rPr lang="ja-JP" altLang="en-US"/>
              <a:t>可以讓我們使用 </a:t>
            </a:r>
            <a:r>
              <a:rPr lang="en-US" dirty="0"/>
              <a:t>JavaScript </a:t>
            </a:r>
            <a:r>
              <a:rPr lang="ja-JP" altLang="en-US"/>
              <a:t>生成 </a:t>
            </a:r>
            <a:r>
              <a:rPr lang="en-US" dirty="0"/>
              <a:t>HTML </a:t>
            </a:r>
            <a:r>
              <a:rPr lang="ja-JP" altLang="en-US"/>
              <a:t>頁面 </a:t>
            </a:r>
            <a:r>
              <a:rPr lang="ja-JP" altLang="en-US" b="1"/>
              <a:t>。</a:t>
            </a:r>
            <a:r>
              <a:rPr lang="zh-TW" altLang="en-US" b="1" dirty="0"/>
              <a:t> </a:t>
            </a:r>
            <a:r>
              <a:rPr lang="en-US" altLang="zh-TW" b="1" dirty="0"/>
              <a:t>EJS</a:t>
            </a:r>
            <a:r>
              <a:rPr lang="zh-TW" altLang="en-US" b="1" dirty="0"/>
              <a:t>文件需要放在「</a:t>
            </a:r>
            <a:r>
              <a:rPr lang="en-US" altLang="zh-TW" b="1" dirty="0"/>
              <a:t>views</a:t>
            </a:r>
            <a:r>
              <a:rPr lang="zh-TW" altLang="en-US" b="1" dirty="0"/>
              <a:t>」資料夾內部</a:t>
            </a:r>
            <a:r>
              <a:rPr lang="zh-TW" altLang="en-US" dirty="0"/>
              <a:t>。</a:t>
            </a:r>
            <a:endParaRPr lang="en-US" altLang="zh-TW" dirty="0"/>
          </a:p>
          <a:p>
            <a:r>
              <a:rPr lang="ja-JP" altLang="en-US"/>
              <a:t>頁面渲染</a:t>
            </a:r>
            <a:r>
              <a:rPr lang="en-US" altLang="zh-TW" dirty="0"/>
              <a:t>(rendering)</a:t>
            </a:r>
            <a:r>
              <a:rPr lang="ja-JP" altLang="en-US"/>
              <a:t>就是瀏覽器將</a:t>
            </a:r>
            <a:r>
              <a:rPr lang="en-US" dirty="0"/>
              <a:t>HTML</a:t>
            </a:r>
            <a:r>
              <a:rPr lang="ja-JP" altLang="en-US"/>
              <a:t>變成人眼看到的圖像的全過程。</a:t>
            </a:r>
            <a:r>
              <a:rPr lang="en-US" altLang="zh-TW" dirty="0" err="1"/>
              <a:t>Express.js</a:t>
            </a:r>
            <a:r>
              <a:rPr lang="zh-TW" altLang="en-US" dirty="0"/>
              <a:t> 當中的 </a:t>
            </a:r>
            <a:r>
              <a:rPr lang="en-US" altLang="zh-TW" dirty="0"/>
              <a:t>View</a:t>
            </a:r>
            <a:r>
              <a:rPr lang="zh-TW" altLang="en-US" dirty="0"/>
              <a:t> </a:t>
            </a:r>
            <a:r>
              <a:rPr lang="en-US" altLang="zh-TW" dirty="0"/>
              <a:t>Engine</a:t>
            </a:r>
            <a:r>
              <a:rPr lang="zh-TW" altLang="en-US" dirty="0"/>
              <a:t> </a:t>
            </a:r>
            <a:r>
              <a:rPr lang="ja-JP" altLang="en-US"/>
              <a:t>允許我們使用模板文件渲染網頁。這些模板填充了實際數據並從伺服器被傳送到客戶端。</a:t>
            </a:r>
            <a:endParaRPr lang="en-US" altLang="ja-JP" dirty="0"/>
          </a:p>
          <a:p>
            <a:r>
              <a:rPr lang="ja-JP" altLang="en-US"/>
              <a:t>若有使用</a:t>
            </a:r>
            <a:r>
              <a:rPr lang="en-US" altLang="zh-TW" i="1" dirty="0" err="1"/>
              <a:t>app.set</a:t>
            </a:r>
            <a:r>
              <a:rPr lang="en-US" altLang="zh-TW" i="1" dirty="0"/>
              <a:t>(“view</a:t>
            </a:r>
            <a:r>
              <a:rPr lang="zh-TW" altLang="en-US" i="1" dirty="0"/>
              <a:t> </a:t>
            </a:r>
            <a:r>
              <a:rPr lang="en-US" altLang="zh-TW" i="1" dirty="0"/>
              <a:t>engine”,</a:t>
            </a:r>
            <a:r>
              <a:rPr lang="zh-TW" altLang="en-US" i="1" dirty="0"/>
              <a:t> </a:t>
            </a:r>
            <a:r>
              <a:rPr lang="en-US" altLang="zh-TW" i="1" dirty="0"/>
              <a:t>“</a:t>
            </a:r>
            <a:r>
              <a:rPr lang="en-US" altLang="zh-TW" i="1" dirty="0" err="1"/>
              <a:t>ejs</a:t>
            </a:r>
            <a:r>
              <a:rPr lang="en-US" altLang="zh-TW" i="1" dirty="0"/>
              <a:t>”)</a:t>
            </a:r>
            <a:r>
              <a:rPr lang="zh-TW" altLang="en-US" dirty="0"/>
              <a:t>，則使用</a:t>
            </a:r>
            <a:r>
              <a:rPr lang="en-US" altLang="zh-TW" i="1" dirty="0" err="1"/>
              <a:t>res.render</a:t>
            </a:r>
            <a:r>
              <a:rPr lang="en-US" altLang="zh-TW" i="1" dirty="0"/>
              <a:t>()</a:t>
            </a:r>
            <a:r>
              <a:rPr lang="zh-TW" altLang="en-US" dirty="0"/>
              <a:t>時，就不需要指定文件類別。例如，</a:t>
            </a:r>
            <a:r>
              <a:rPr lang="en-US" altLang="zh-TW" dirty="0"/>
              <a:t> </a:t>
            </a:r>
            <a:r>
              <a:rPr lang="en-US" altLang="zh-TW" i="1" dirty="0" err="1"/>
              <a:t>res.render</a:t>
            </a:r>
            <a:r>
              <a:rPr lang="en-US" altLang="zh-TW" i="1" dirty="0"/>
              <a:t>(“</a:t>
            </a:r>
            <a:r>
              <a:rPr lang="en-US" altLang="zh-TW" i="1" dirty="0" err="1"/>
              <a:t>index.ejs</a:t>
            </a:r>
            <a:r>
              <a:rPr lang="en-US" altLang="zh-TW" i="1" dirty="0"/>
              <a:t>”)</a:t>
            </a:r>
            <a:r>
              <a:rPr lang="zh-TW" altLang="en-US" dirty="0"/>
              <a:t>可以改成</a:t>
            </a:r>
            <a:r>
              <a:rPr lang="en-US" altLang="zh-TW" i="1" dirty="0" err="1"/>
              <a:t>res.render</a:t>
            </a:r>
            <a:r>
              <a:rPr lang="en-US" altLang="zh-TW" i="1" dirty="0"/>
              <a:t>(“index”)</a:t>
            </a:r>
            <a:r>
              <a:rPr lang="zh-TW" altLang="en-US" dirty="0"/>
              <a:t>。</a:t>
            </a:r>
            <a:endParaRPr lang="en-US" altLang="ja-JP" dirty="0"/>
          </a:p>
        </p:txBody>
      </p:sp>
    </p:spTree>
    <p:extLst>
      <p:ext uri="{BB962C8B-B14F-4D97-AF65-F5344CB8AC3E}">
        <p14:creationId xmlns:p14="http://schemas.microsoft.com/office/powerpoint/2010/main" val="726405448"/>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23100-2EF9-8DB6-9E83-876A561F339D}"/>
              </a:ext>
            </a:extLst>
          </p:cNvPr>
          <p:cNvSpPr>
            <a:spLocks noGrp="1"/>
          </p:cNvSpPr>
          <p:nvPr>
            <p:ph type="title"/>
          </p:nvPr>
        </p:nvSpPr>
        <p:spPr/>
        <p:txBody>
          <a:bodyPr/>
          <a:lstStyle/>
          <a:p>
            <a:r>
              <a:rPr lang="en-US" dirty="0"/>
              <a:t>EJS</a:t>
            </a:r>
            <a:endParaRPr lang="en-TW" dirty="0"/>
          </a:p>
        </p:txBody>
      </p:sp>
      <p:pic>
        <p:nvPicPr>
          <p:cNvPr id="5" name="Content Placeholder 4">
            <a:extLst>
              <a:ext uri="{FF2B5EF4-FFF2-40B4-BE49-F238E27FC236}">
                <a16:creationId xmlns:a16="http://schemas.microsoft.com/office/drawing/2014/main" id="{C31A5E3B-0500-375A-0372-DB5663321FA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91885" y="2108200"/>
            <a:ext cx="6468555" cy="3760788"/>
          </a:xfrm>
        </p:spPr>
      </p:pic>
    </p:spTree>
    <p:extLst>
      <p:ext uri="{BB962C8B-B14F-4D97-AF65-F5344CB8AC3E}">
        <p14:creationId xmlns:p14="http://schemas.microsoft.com/office/powerpoint/2010/main" val="1625639724"/>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F131F-1AB1-2945-1A08-F7748584C0D9}"/>
              </a:ext>
            </a:extLst>
          </p:cNvPr>
          <p:cNvSpPr>
            <a:spLocks noGrp="1"/>
          </p:cNvSpPr>
          <p:nvPr>
            <p:ph type="title"/>
          </p:nvPr>
        </p:nvSpPr>
        <p:spPr/>
        <p:txBody>
          <a:bodyPr/>
          <a:lstStyle/>
          <a:p>
            <a:r>
              <a:rPr lang="en-US" dirty="0"/>
              <a:t>EJS</a:t>
            </a:r>
            <a:r>
              <a:rPr lang="zh-TW" altLang="en-US" dirty="0"/>
              <a:t> 語法</a:t>
            </a:r>
            <a:endParaRPr lang="en-TW" dirty="0"/>
          </a:p>
        </p:txBody>
      </p:sp>
      <p:sp>
        <p:nvSpPr>
          <p:cNvPr id="3" name="Content Placeholder 2">
            <a:extLst>
              <a:ext uri="{FF2B5EF4-FFF2-40B4-BE49-F238E27FC236}">
                <a16:creationId xmlns:a16="http://schemas.microsoft.com/office/drawing/2014/main" id="{96824AE4-0A3F-9261-9D01-C8141B8E2278}"/>
              </a:ext>
            </a:extLst>
          </p:cNvPr>
          <p:cNvSpPr>
            <a:spLocks noGrp="1"/>
          </p:cNvSpPr>
          <p:nvPr>
            <p:ph idx="1"/>
          </p:nvPr>
        </p:nvSpPr>
        <p:spPr>
          <a:xfrm>
            <a:off x="1097280" y="2108201"/>
            <a:ext cx="10058400" cy="4142128"/>
          </a:xfrm>
        </p:spPr>
        <p:txBody>
          <a:bodyPr>
            <a:normAutofit/>
          </a:bodyPr>
          <a:lstStyle/>
          <a:p>
            <a:pPr>
              <a:buFont typeface="Wingdings" pitchFamily="2" charset="2"/>
              <a:buChar char="§"/>
            </a:pPr>
            <a:r>
              <a:rPr lang="zh-TW" altLang="en-US" dirty="0"/>
              <a:t> </a:t>
            </a:r>
            <a:r>
              <a:rPr lang="en-US" dirty="0"/>
              <a:t>&lt;% </a:t>
            </a:r>
            <a:r>
              <a:rPr lang="en-US" dirty="0" err="1"/>
              <a:t>一般</a:t>
            </a:r>
            <a:r>
              <a:rPr lang="ja-JP" altLang="en-US"/>
              <a:t>標籤，用於</a:t>
            </a:r>
            <a:r>
              <a:rPr lang="en-US" altLang="zh-TW" dirty="0"/>
              <a:t>control</a:t>
            </a:r>
            <a:r>
              <a:rPr lang="zh-TW" altLang="en-US" dirty="0"/>
              <a:t> </a:t>
            </a:r>
            <a:r>
              <a:rPr lang="en-US" altLang="zh-TW" dirty="0"/>
              <a:t>flow</a:t>
            </a:r>
            <a:r>
              <a:rPr lang="ja-JP" altLang="en-US"/>
              <a:t>，不輸出任何的值。</a:t>
            </a:r>
          </a:p>
          <a:p>
            <a:pPr>
              <a:buFont typeface="Wingdings" pitchFamily="2" charset="2"/>
              <a:buChar char="§"/>
            </a:pPr>
            <a:r>
              <a:rPr lang="zh-TW" altLang="en-US" dirty="0"/>
              <a:t> </a:t>
            </a:r>
            <a:r>
              <a:rPr lang="en-US" altLang="ja-JP" dirty="0"/>
              <a:t>&lt;%= </a:t>
            </a:r>
            <a:r>
              <a:rPr lang="ja-JP" altLang="en-US"/>
              <a:t>將值輸出到模板中（不會轉換</a:t>
            </a:r>
            <a:r>
              <a:rPr lang="en-US" altLang="zh-TW" dirty="0"/>
              <a:t>HTML</a:t>
            </a:r>
            <a:r>
              <a:rPr lang="zh-TW" altLang="en-US" dirty="0"/>
              <a:t>語法</a:t>
            </a:r>
            <a:r>
              <a:rPr lang="ja-JP" altLang="en-US"/>
              <a:t>）。例如</a:t>
            </a:r>
            <a:r>
              <a:rPr lang="ja-JP" altLang="en-US" i="1"/>
              <a:t>：</a:t>
            </a:r>
            <a:r>
              <a:rPr lang="en-US" altLang="ja-JP" i="1" dirty="0"/>
              <a:t> x = “&lt;p&gt;This is a paragraph&lt;/p&gt;”</a:t>
            </a:r>
            <a:r>
              <a:rPr lang="ja-JP" altLang="en-US"/>
              <a:t>，則</a:t>
            </a:r>
            <a:r>
              <a:rPr lang="en-US" altLang="ja-JP" i="1" dirty="0"/>
              <a:t>&lt;%= x %&gt;</a:t>
            </a:r>
            <a:r>
              <a:rPr lang="ja-JP" altLang="en-US"/>
              <a:t>會是輸出</a:t>
            </a:r>
            <a:r>
              <a:rPr lang="en-US" altLang="ja-JP" i="1" dirty="0"/>
              <a:t>&lt;p&gt;This is a paragraph&lt;/p&gt;</a:t>
            </a:r>
            <a:r>
              <a:rPr lang="ja-JP" altLang="en-US"/>
              <a:t>。</a:t>
            </a:r>
          </a:p>
          <a:p>
            <a:pPr>
              <a:buFont typeface="Wingdings" pitchFamily="2" charset="2"/>
              <a:buChar char="§"/>
            </a:pPr>
            <a:r>
              <a:rPr lang="zh-TW" altLang="en-US" dirty="0"/>
              <a:t> </a:t>
            </a:r>
            <a:r>
              <a:rPr lang="en-US" altLang="ja-JP" dirty="0"/>
              <a:t>&lt;%- </a:t>
            </a:r>
            <a:r>
              <a:rPr lang="ja-JP" altLang="en-US"/>
              <a:t>將轉換過的</a:t>
            </a:r>
            <a:r>
              <a:rPr lang="en-US" altLang="zh-TW" dirty="0"/>
              <a:t>HTML</a:t>
            </a:r>
            <a:r>
              <a:rPr lang="zh-TW" altLang="en-US" dirty="0"/>
              <a:t>語法</a:t>
            </a:r>
            <a:r>
              <a:rPr lang="ja-JP" altLang="en-US"/>
              <a:t>的值輸出到模板中。例如：</a:t>
            </a:r>
            <a:r>
              <a:rPr lang="en-US" altLang="ja-JP" dirty="0"/>
              <a:t> </a:t>
            </a:r>
            <a:r>
              <a:rPr lang="en-US" altLang="ja-JP" i="1" dirty="0"/>
              <a:t>x = “&lt;p&gt;This is a paragraph&lt;/p&gt;”</a:t>
            </a:r>
            <a:r>
              <a:rPr lang="ja-JP" altLang="en-US"/>
              <a:t>，則</a:t>
            </a:r>
            <a:r>
              <a:rPr lang="en-US" altLang="ja-JP" i="1" dirty="0"/>
              <a:t>&lt;%</a:t>
            </a:r>
            <a:r>
              <a:rPr lang="en-US" altLang="zh-TW" i="1" dirty="0"/>
              <a:t>-</a:t>
            </a:r>
            <a:r>
              <a:rPr lang="en-US" altLang="ja-JP" i="1" dirty="0"/>
              <a:t> x %&gt;</a:t>
            </a:r>
            <a:r>
              <a:rPr lang="ja-JP" altLang="en-US"/>
              <a:t>會是輸出</a:t>
            </a:r>
            <a:r>
              <a:rPr lang="en-US" altLang="ja-JP" i="1" dirty="0"/>
              <a:t>This is a paragraph</a:t>
            </a:r>
            <a:r>
              <a:rPr lang="ja-JP" altLang="en-US"/>
              <a:t>。</a:t>
            </a:r>
          </a:p>
          <a:p>
            <a:pPr>
              <a:buFont typeface="Wingdings" pitchFamily="2" charset="2"/>
              <a:buChar char="§"/>
            </a:pPr>
            <a:r>
              <a:rPr lang="zh-TW" altLang="en-US" dirty="0"/>
              <a:t> </a:t>
            </a:r>
            <a:r>
              <a:rPr lang="en-US" altLang="ja-JP" dirty="0"/>
              <a:t>&lt;%# </a:t>
            </a:r>
            <a:r>
              <a:rPr lang="ja-JP" altLang="en-US"/>
              <a:t>註釋標籤，不執行也不輸出任何的值。</a:t>
            </a:r>
          </a:p>
          <a:p>
            <a:pPr>
              <a:buFont typeface="Wingdings" pitchFamily="2" charset="2"/>
              <a:buChar char="§"/>
            </a:pPr>
            <a:r>
              <a:rPr lang="zh-TW" altLang="en-US" dirty="0"/>
              <a:t> </a:t>
            </a:r>
            <a:r>
              <a:rPr lang="en-US" altLang="ja-JP" dirty="0"/>
              <a:t>%&gt; </a:t>
            </a:r>
            <a:r>
              <a:rPr lang="ja-JP" altLang="en-US"/>
              <a:t>普通的結束標籤。</a:t>
            </a:r>
            <a:endParaRPr lang="en-US" altLang="ja-JP" dirty="0"/>
          </a:p>
          <a:p>
            <a:pPr>
              <a:buFont typeface="Wingdings" pitchFamily="2" charset="2"/>
              <a:buChar char="§"/>
            </a:pPr>
            <a:r>
              <a:rPr lang="zh-TW" altLang="en-US" dirty="0"/>
              <a:t> </a:t>
            </a:r>
            <a:r>
              <a:rPr lang="en-US" altLang="zh-TW" dirty="0"/>
              <a:t>&lt;%-</a:t>
            </a:r>
            <a:r>
              <a:rPr lang="zh-TW" altLang="en-US" dirty="0"/>
              <a:t> </a:t>
            </a:r>
            <a:r>
              <a:rPr lang="en-US" altLang="zh-TW" dirty="0"/>
              <a:t>include</a:t>
            </a:r>
            <a:r>
              <a:rPr lang="zh-TW" altLang="en-US" dirty="0"/>
              <a:t> </a:t>
            </a:r>
            <a:r>
              <a:rPr lang="en-US" altLang="zh-TW" dirty="0"/>
              <a:t>%&gt;</a:t>
            </a:r>
            <a:r>
              <a:rPr lang="zh-TW" altLang="en-US" dirty="0"/>
              <a:t> 語法可以鑲嵌其他</a:t>
            </a:r>
            <a:r>
              <a:rPr lang="en-US" altLang="zh-TW" dirty="0"/>
              <a:t>EJS</a:t>
            </a:r>
            <a:r>
              <a:rPr lang="zh-TW" altLang="en-US" dirty="0"/>
              <a:t>文件。</a:t>
            </a:r>
            <a:endParaRPr lang="ja-JP" altLang="en-US"/>
          </a:p>
        </p:txBody>
      </p:sp>
    </p:spTree>
    <p:extLst>
      <p:ext uri="{BB962C8B-B14F-4D97-AF65-F5344CB8AC3E}">
        <p14:creationId xmlns:p14="http://schemas.microsoft.com/office/powerpoint/2010/main" val="1831066770"/>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85F6A-60C5-6090-7745-848D46199E67}"/>
              </a:ext>
            </a:extLst>
          </p:cNvPr>
          <p:cNvSpPr>
            <a:spLocks noGrp="1"/>
          </p:cNvSpPr>
          <p:nvPr>
            <p:ph type="title"/>
          </p:nvPr>
        </p:nvSpPr>
        <p:spPr/>
        <p:txBody>
          <a:bodyPr/>
          <a:lstStyle/>
          <a:p>
            <a:r>
              <a:rPr lang="en-US" altLang="zh-TW" dirty="0"/>
              <a:t>MVC</a:t>
            </a:r>
            <a:r>
              <a:rPr lang="zh-TW" altLang="en-US" dirty="0"/>
              <a:t> </a:t>
            </a:r>
            <a:r>
              <a:rPr lang="ja-JP" altLang="en-US"/>
              <a:t>模式</a:t>
            </a:r>
            <a:endParaRPr lang="en-TW" dirty="0"/>
          </a:p>
        </p:txBody>
      </p:sp>
      <p:sp>
        <p:nvSpPr>
          <p:cNvPr id="3" name="Content Placeholder 2">
            <a:extLst>
              <a:ext uri="{FF2B5EF4-FFF2-40B4-BE49-F238E27FC236}">
                <a16:creationId xmlns:a16="http://schemas.microsoft.com/office/drawing/2014/main" id="{20C3F264-188C-AED4-5870-53DC5ED744F1}"/>
              </a:ext>
            </a:extLst>
          </p:cNvPr>
          <p:cNvSpPr>
            <a:spLocks noGrp="1"/>
          </p:cNvSpPr>
          <p:nvPr>
            <p:ph idx="1"/>
          </p:nvPr>
        </p:nvSpPr>
        <p:spPr/>
        <p:txBody>
          <a:bodyPr/>
          <a:lstStyle/>
          <a:p>
            <a:r>
              <a:rPr lang="en-US" dirty="0"/>
              <a:t>MVC</a:t>
            </a:r>
            <a:r>
              <a:rPr lang="ja-JP" altLang="en-US" dirty="0"/>
              <a:t>模式</a:t>
            </a:r>
            <a:r>
              <a:rPr lang="en-US" altLang="zh-TW" dirty="0"/>
              <a:t>(</a:t>
            </a:r>
            <a:r>
              <a:rPr lang="en-US" dirty="0"/>
              <a:t>Model–</a:t>
            </a:r>
            <a:r>
              <a:rPr lang="en-US" altLang="zh-TW" dirty="0"/>
              <a:t>V</a:t>
            </a:r>
            <a:r>
              <a:rPr lang="en-US" dirty="0"/>
              <a:t>iew–</a:t>
            </a:r>
            <a:r>
              <a:rPr lang="en-US" altLang="zh-TW" dirty="0"/>
              <a:t>C</a:t>
            </a:r>
            <a:r>
              <a:rPr lang="en-US" dirty="0"/>
              <a:t>ontroller</a:t>
            </a:r>
            <a:r>
              <a:rPr lang="en-US" altLang="zh-TW" dirty="0"/>
              <a:t>)</a:t>
            </a:r>
            <a:r>
              <a:rPr lang="ja-JP" altLang="en-US" dirty="0"/>
              <a:t>是軟體工程中的一種</a:t>
            </a:r>
            <a:r>
              <a:rPr lang="en-US" altLang="zh-TW" dirty="0"/>
              <a:t>design</a:t>
            </a:r>
            <a:r>
              <a:rPr lang="zh-TW" altLang="en-US" dirty="0"/>
              <a:t> </a:t>
            </a:r>
            <a:r>
              <a:rPr lang="en-US" altLang="zh-TW" dirty="0"/>
              <a:t>pattern</a:t>
            </a:r>
            <a:r>
              <a:rPr lang="zh-TW" altLang="en-US" dirty="0"/>
              <a:t> </a:t>
            </a:r>
            <a:r>
              <a:rPr lang="en-US" altLang="zh-TW" dirty="0"/>
              <a:t>(</a:t>
            </a:r>
            <a:r>
              <a:rPr lang="ja-JP" altLang="en-US" dirty="0"/>
              <a:t>軟體架構模式</a:t>
            </a:r>
            <a:r>
              <a:rPr lang="en-US" altLang="zh-TW" dirty="0"/>
              <a:t>)</a:t>
            </a:r>
            <a:r>
              <a:rPr lang="zh-TW" altLang="en-US" dirty="0"/>
              <a:t>，</a:t>
            </a:r>
            <a:r>
              <a:rPr lang="ja-JP" altLang="en-US" dirty="0"/>
              <a:t>把軟體系統分為三個基本部分：模型（</a:t>
            </a:r>
            <a:r>
              <a:rPr lang="en-US" dirty="0"/>
              <a:t>Model）、</a:t>
            </a:r>
            <a:r>
              <a:rPr lang="ja-JP" altLang="en-US" dirty="0"/>
              <a:t>視圖（</a:t>
            </a:r>
            <a:r>
              <a:rPr lang="en-US" dirty="0"/>
              <a:t>View）</a:t>
            </a:r>
            <a:r>
              <a:rPr lang="ja-JP" altLang="en-US" dirty="0"/>
              <a:t>和控制器（</a:t>
            </a:r>
            <a:r>
              <a:rPr lang="en-US" dirty="0"/>
              <a:t>Controller）。</a:t>
            </a:r>
          </a:p>
          <a:p>
            <a:r>
              <a:rPr lang="en-US" dirty="0"/>
              <a:t>MVC</a:t>
            </a:r>
            <a:r>
              <a:rPr lang="ja-JP" altLang="en-US" dirty="0"/>
              <a:t>模式的目的是實現一種動態的程式設計，使後續對程式的修改和擴充簡化，並且使程式某一部分的重複利用成為可能。除此之外，此模式透過對複雜度的簡化，使程式結構更加直覺。軟體系統透過對自身基本部分分離的同時也賦予了各個基本部分應有的功能。</a:t>
            </a:r>
            <a:endParaRPr lang="en-US" altLang="ja-JP" dirty="0"/>
          </a:p>
          <a:p>
            <a:r>
              <a:rPr lang="ja-JP" altLang="en-US" dirty="0"/>
              <a:t>現代的網頁開發框架，例如</a:t>
            </a:r>
            <a:r>
              <a:rPr lang="en-US" altLang="ja-JP"/>
              <a:t>Java </a:t>
            </a:r>
            <a:r>
              <a:rPr lang="en-US" altLang="zh-TW"/>
              <a:t>Spring</a:t>
            </a:r>
            <a:r>
              <a:rPr lang="ja-JP" altLang="en-US"/>
              <a:t>、</a:t>
            </a:r>
            <a:r>
              <a:rPr lang="en-US" altLang="zh-TW" dirty="0"/>
              <a:t>ASP</a:t>
            </a:r>
            <a:r>
              <a:rPr lang="zh-TW" altLang="en-US" dirty="0"/>
              <a:t> </a:t>
            </a:r>
            <a:r>
              <a:rPr lang="en-US" altLang="zh-TW" dirty="0"/>
              <a:t>.NET</a:t>
            </a:r>
            <a:r>
              <a:rPr lang="zh-TW" altLang="en-US" dirty="0"/>
              <a:t>、</a:t>
            </a:r>
            <a:r>
              <a:rPr lang="en-US" altLang="zh-TW" dirty="0"/>
              <a:t> Ruby on Rails</a:t>
            </a:r>
            <a:r>
              <a:rPr lang="zh-TW" altLang="en-US" dirty="0"/>
              <a:t>、</a:t>
            </a:r>
            <a:r>
              <a:rPr lang="en-US" altLang="zh-TW" dirty="0"/>
              <a:t> Django</a:t>
            </a:r>
            <a:r>
              <a:rPr lang="zh-TW" altLang="en-US" dirty="0"/>
              <a:t>、</a:t>
            </a:r>
            <a:r>
              <a:rPr lang="en-US" altLang="zh-TW" dirty="0"/>
              <a:t> Laravel</a:t>
            </a:r>
            <a:r>
              <a:rPr lang="zh-TW" altLang="en-US" dirty="0"/>
              <a:t>等等，都是使用相當標準的</a:t>
            </a:r>
            <a:r>
              <a:rPr lang="en-US" altLang="zh-TW" dirty="0"/>
              <a:t>MVC</a:t>
            </a:r>
            <a:r>
              <a:rPr lang="zh-TW" altLang="en-US" dirty="0"/>
              <a:t> </a:t>
            </a:r>
            <a:r>
              <a:rPr lang="en-US" altLang="zh-TW" dirty="0"/>
              <a:t>design</a:t>
            </a:r>
            <a:r>
              <a:rPr lang="zh-TW" altLang="en-US" dirty="0"/>
              <a:t> </a:t>
            </a:r>
            <a:r>
              <a:rPr lang="en-US" altLang="zh-TW" dirty="0"/>
              <a:t>pattern</a:t>
            </a:r>
            <a:r>
              <a:rPr lang="zh-TW" altLang="en-US" dirty="0"/>
              <a:t>。</a:t>
            </a:r>
            <a:endParaRPr lang="en-TW" dirty="0"/>
          </a:p>
        </p:txBody>
      </p:sp>
    </p:spTree>
    <p:extLst>
      <p:ext uri="{BB962C8B-B14F-4D97-AF65-F5344CB8AC3E}">
        <p14:creationId xmlns:p14="http://schemas.microsoft.com/office/powerpoint/2010/main" val="517964200"/>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7B5DB-6293-CEB7-5B5B-21D7971A8E9D}"/>
              </a:ext>
            </a:extLst>
          </p:cNvPr>
          <p:cNvSpPr>
            <a:spLocks noGrp="1"/>
          </p:cNvSpPr>
          <p:nvPr>
            <p:ph type="title"/>
          </p:nvPr>
        </p:nvSpPr>
        <p:spPr/>
        <p:txBody>
          <a:bodyPr/>
          <a:lstStyle/>
          <a:p>
            <a:r>
              <a:rPr lang="en-US" altLang="zh-TW" dirty="0"/>
              <a:t>MVC</a:t>
            </a:r>
            <a:r>
              <a:rPr lang="zh-TW" altLang="en-US" dirty="0"/>
              <a:t> </a:t>
            </a:r>
            <a:r>
              <a:rPr lang="ja-JP" altLang="en-US"/>
              <a:t>模式</a:t>
            </a:r>
            <a:endParaRPr lang="en-TW" dirty="0"/>
          </a:p>
        </p:txBody>
      </p:sp>
      <p:sp>
        <p:nvSpPr>
          <p:cNvPr id="3" name="Content Placeholder 2">
            <a:extLst>
              <a:ext uri="{FF2B5EF4-FFF2-40B4-BE49-F238E27FC236}">
                <a16:creationId xmlns:a16="http://schemas.microsoft.com/office/drawing/2014/main" id="{D43FEBD3-ED1F-1EBC-494E-C439EB85990A}"/>
              </a:ext>
            </a:extLst>
          </p:cNvPr>
          <p:cNvSpPr>
            <a:spLocks noGrp="1"/>
          </p:cNvSpPr>
          <p:nvPr>
            <p:ph idx="1"/>
          </p:nvPr>
        </p:nvSpPr>
        <p:spPr/>
        <p:txBody>
          <a:bodyPr/>
          <a:lstStyle/>
          <a:p>
            <a:r>
              <a:rPr lang="en-US" dirty="0" err="1"/>
              <a:t>Model、</a:t>
            </a:r>
            <a:r>
              <a:rPr lang="en-US" altLang="zh-TW" dirty="0" err="1"/>
              <a:t>V</a:t>
            </a:r>
            <a:r>
              <a:rPr lang="en-US" dirty="0" err="1"/>
              <a:t>iew、</a:t>
            </a:r>
            <a:r>
              <a:rPr lang="en-US" altLang="zh-TW" dirty="0" err="1"/>
              <a:t>C</a:t>
            </a:r>
            <a:r>
              <a:rPr lang="en-US" dirty="0" err="1"/>
              <a:t>ontroller</a:t>
            </a:r>
            <a:r>
              <a:rPr lang="zh-TW" altLang="en-US" dirty="0"/>
              <a:t> </a:t>
            </a:r>
            <a:r>
              <a:rPr lang="en-US" dirty="0" err="1"/>
              <a:t>的分工如下</a:t>
            </a:r>
            <a:r>
              <a:rPr lang="en-US" dirty="0"/>
              <a:t>：</a:t>
            </a:r>
            <a:endParaRPr lang="en-TW" dirty="0"/>
          </a:p>
          <a:p>
            <a:pPr>
              <a:buFont typeface="Wingdings" pitchFamily="2" charset="2"/>
              <a:buChar char="§"/>
            </a:pPr>
            <a:r>
              <a:rPr lang="zh-TW" altLang="en-US" dirty="0"/>
              <a:t> 模型</a:t>
            </a:r>
            <a:r>
              <a:rPr lang="en-US" altLang="zh-TW" dirty="0"/>
              <a:t>(Model)</a:t>
            </a:r>
            <a:r>
              <a:rPr lang="zh-TW" altLang="en-US" dirty="0"/>
              <a:t> </a:t>
            </a:r>
            <a:r>
              <a:rPr lang="en-US" altLang="zh-TW" dirty="0"/>
              <a:t>–</a:t>
            </a:r>
            <a:r>
              <a:rPr lang="zh-TW" altLang="en-US" dirty="0"/>
              <a:t> 封裝與應用程式的邏輯相關的資料以及對資料的處理方法。「 </a:t>
            </a:r>
            <a:r>
              <a:rPr lang="en-US" altLang="zh-TW" dirty="0"/>
              <a:t>Model </a:t>
            </a:r>
            <a:r>
              <a:rPr lang="zh-TW" altLang="en-US" dirty="0"/>
              <a:t>」有對資料直接存取的權力，例如對資料庫的存取。</a:t>
            </a:r>
            <a:endParaRPr lang="en-US" altLang="zh-TW" dirty="0"/>
          </a:p>
          <a:p>
            <a:pPr>
              <a:buFont typeface="Wingdings" pitchFamily="2" charset="2"/>
              <a:buChar char="§"/>
            </a:pPr>
            <a:r>
              <a:rPr lang="zh-TW" altLang="en-US" dirty="0"/>
              <a:t> 視圖</a:t>
            </a:r>
            <a:r>
              <a:rPr lang="en-US" altLang="zh-TW" dirty="0"/>
              <a:t>(View)</a:t>
            </a:r>
            <a:r>
              <a:rPr lang="zh-TW" altLang="en-US" dirty="0"/>
              <a:t> </a:t>
            </a:r>
            <a:r>
              <a:rPr lang="en-US" altLang="zh-TW" dirty="0"/>
              <a:t>–</a:t>
            </a:r>
            <a:r>
              <a:rPr lang="zh-TW" altLang="en-US" dirty="0"/>
              <a:t> 將資料有目的的顯示出來。</a:t>
            </a:r>
            <a:endParaRPr lang="en-US" altLang="zh-TW" dirty="0"/>
          </a:p>
          <a:p>
            <a:pPr>
              <a:buFont typeface="Wingdings" pitchFamily="2" charset="2"/>
              <a:buChar char="§"/>
            </a:pPr>
            <a:r>
              <a:rPr lang="zh-TW" altLang="en-US" dirty="0"/>
              <a:t> 控制器</a:t>
            </a:r>
            <a:r>
              <a:rPr lang="en-US" altLang="zh-TW" dirty="0"/>
              <a:t>(Controller )</a:t>
            </a:r>
            <a:r>
              <a:rPr lang="zh-TW" altLang="en-US" dirty="0"/>
              <a:t> </a:t>
            </a:r>
            <a:r>
              <a:rPr lang="en-US" altLang="zh-TW" dirty="0"/>
              <a:t>–</a:t>
            </a:r>
            <a:r>
              <a:rPr lang="zh-TW" altLang="en-US" dirty="0"/>
              <a:t> 用於控制應用程式的流程，處理事件並作出回應。「事件」包括使用者的行為和 </a:t>
            </a:r>
            <a:r>
              <a:rPr lang="en-US" altLang="zh-TW" dirty="0"/>
              <a:t>Model </a:t>
            </a:r>
            <a:r>
              <a:rPr lang="zh-TW" altLang="en-US" dirty="0"/>
              <a:t>上的改變。</a:t>
            </a:r>
            <a:endParaRPr lang="en-US" dirty="0"/>
          </a:p>
        </p:txBody>
      </p:sp>
    </p:spTree>
    <p:extLst>
      <p:ext uri="{BB962C8B-B14F-4D97-AF65-F5344CB8AC3E}">
        <p14:creationId xmlns:p14="http://schemas.microsoft.com/office/powerpoint/2010/main" val="207714210"/>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E9BA9-BABF-D16A-58A5-9ECAC4C1C264}"/>
              </a:ext>
            </a:extLst>
          </p:cNvPr>
          <p:cNvSpPr>
            <a:spLocks noGrp="1"/>
          </p:cNvSpPr>
          <p:nvPr>
            <p:ph type="title"/>
          </p:nvPr>
        </p:nvSpPr>
        <p:spPr/>
        <p:txBody>
          <a:bodyPr/>
          <a:lstStyle/>
          <a:p>
            <a:r>
              <a:rPr lang="en-US" altLang="zh-TW" dirty="0"/>
              <a:t>MVC</a:t>
            </a:r>
            <a:r>
              <a:rPr lang="zh-TW" altLang="en-US" dirty="0"/>
              <a:t> </a:t>
            </a:r>
            <a:r>
              <a:rPr lang="ja-JP" altLang="en-US"/>
              <a:t>模式</a:t>
            </a:r>
            <a:endParaRPr lang="en-TW" dirty="0"/>
          </a:p>
        </p:txBody>
      </p:sp>
      <p:pic>
        <p:nvPicPr>
          <p:cNvPr id="9" name="Content Placeholder 8">
            <a:extLst>
              <a:ext uri="{FF2B5EF4-FFF2-40B4-BE49-F238E27FC236}">
                <a16:creationId xmlns:a16="http://schemas.microsoft.com/office/drawing/2014/main" id="{9A338B76-B06A-811E-48C8-214DB916F479}"/>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25763" y="2782094"/>
            <a:ext cx="6400800" cy="2413000"/>
          </a:xfrm>
        </p:spPr>
      </p:pic>
    </p:spTree>
    <p:extLst>
      <p:ext uri="{BB962C8B-B14F-4D97-AF65-F5344CB8AC3E}">
        <p14:creationId xmlns:p14="http://schemas.microsoft.com/office/powerpoint/2010/main" val="2182315444"/>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88E80-FC29-644C-C7AD-351F3B2496CD}"/>
              </a:ext>
            </a:extLst>
          </p:cNvPr>
          <p:cNvSpPr>
            <a:spLocks noGrp="1"/>
          </p:cNvSpPr>
          <p:nvPr>
            <p:ph type="title"/>
          </p:nvPr>
        </p:nvSpPr>
        <p:spPr/>
        <p:txBody>
          <a:bodyPr/>
          <a:lstStyle/>
          <a:p>
            <a:r>
              <a:rPr lang="en-US" altLang="zh-TW" dirty="0"/>
              <a:t>MVC</a:t>
            </a:r>
            <a:r>
              <a:rPr lang="zh-TW" altLang="en-US" dirty="0"/>
              <a:t> </a:t>
            </a:r>
            <a:r>
              <a:rPr lang="ja-JP" altLang="en-US"/>
              <a:t>模式</a:t>
            </a:r>
            <a:endParaRPr lang="en-TW" dirty="0"/>
          </a:p>
        </p:txBody>
      </p:sp>
      <p:pic>
        <p:nvPicPr>
          <p:cNvPr id="5" name="Content Placeholder 4">
            <a:extLst>
              <a:ext uri="{FF2B5EF4-FFF2-40B4-BE49-F238E27FC236}">
                <a16:creationId xmlns:a16="http://schemas.microsoft.com/office/drawing/2014/main" id="{2ADEF50F-B946-4424-1ABE-5495DA5A6C7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19971" y="2553350"/>
            <a:ext cx="7352057" cy="2524745"/>
          </a:xfrm>
        </p:spPr>
      </p:pic>
    </p:spTree>
    <p:extLst>
      <p:ext uri="{BB962C8B-B14F-4D97-AF65-F5344CB8AC3E}">
        <p14:creationId xmlns:p14="http://schemas.microsoft.com/office/powerpoint/2010/main" val="3468694410"/>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9CD0D-58E8-BB10-5D55-237C84A63181}"/>
              </a:ext>
            </a:extLst>
          </p:cNvPr>
          <p:cNvSpPr>
            <a:spLocks noGrp="1"/>
          </p:cNvSpPr>
          <p:nvPr>
            <p:ph type="title"/>
          </p:nvPr>
        </p:nvSpPr>
        <p:spPr/>
        <p:txBody>
          <a:bodyPr/>
          <a:lstStyle/>
          <a:p>
            <a:r>
              <a:rPr lang="en-US" altLang="zh-TW" dirty="0"/>
              <a:t>MVC</a:t>
            </a:r>
            <a:r>
              <a:rPr lang="zh-TW" altLang="en-US" dirty="0"/>
              <a:t> </a:t>
            </a:r>
            <a:r>
              <a:rPr lang="ja-JP" altLang="en-US"/>
              <a:t>模式</a:t>
            </a:r>
            <a:endParaRPr lang="en-TW" dirty="0"/>
          </a:p>
        </p:txBody>
      </p:sp>
      <p:sp>
        <p:nvSpPr>
          <p:cNvPr id="3" name="Content Placeholder 2">
            <a:extLst>
              <a:ext uri="{FF2B5EF4-FFF2-40B4-BE49-F238E27FC236}">
                <a16:creationId xmlns:a16="http://schemas.microsoft.com/office/drawing/2014/main" id="{895DAA54-25D4-A109-11B6-57019B7614EB}"/>
              </a:ext>
            </a:extLst>
          </p:cNvPr>
          <p:cNvSpPr>
            <a:spLocks noGrp="1"/>
          </p:cNvSpPr>
          <p:nvPr>
            <p:ph idx="1"/>
          </p:nvPr>
        </p:nvSpPr>
        <p:spPr/>
        <p:txBody>
          <a:bodyPr/>
          <a:lstStyle/>
          <a:p>
            <a:r>
              <a:rPr lang="ja-JP" altLang="en-US"/>
              <a:t>採用 </a:t>
            </a:r>
            <a:r>
              <a:rPr lang="en-US" dirty="0"/>
              <a:t>MVC </a:t>
            </a:r>
            <a:r>
              <a:rPr lang="en-US" altLang="zh-TW" dirty="0"/>
              <a:t>design</a:t>
            </a:r>
            <a:r>
              <a:rPr lang="zh-TW" altLang="en-US" dirty="0"/>
              <a:t> </a:t>
            </a:r>
            <a:r>
              <a:rPr lang="en-US" altLang="zh-TW" dirty="0"/>
              <a:t>pattern</a:t>
            </a:r>
            <a:r>
              <a:rPr lang="zh-TW" altLang="en-US" dirty="0"/>
              <a:t>的</a:t>
            </a:r>
            <a:r>
              <a:rPr lang="ja-JP" altLang="en-US"/>
              <a:t>優點有：</a:t>
            </a:r>
            <a:endParaRPr lang="en-TW" altLang="ja-JP" dirty="0"/>
          </a:p>
          <a:p>
            <a:pPr marL="457200" indent="-457200">
              <a:buFont typeface="+mj-lt"/>
              <a:buAutoNum type="arabicPeriod"/>
            </a:pPr>
            <a:r>
              <a:rPr lang="ja-JP" altLang="en-US"/>
              <a:t>重複使用已寫好的程式碼：</a:t>
            </a:r>
            <a:r>
              <a:rPr lang="en-US" altLang="zh-TW" dirty="0"/>
              <a:t>model,</a:t>
            </a:r>
            <a:r>
              <a:rPr lang="zh-TW" altLang="en-US" dirty="0"/>
              <a:t> </a:t>
            </a:r>
            <a:r>
              <a:rPr lang="en-US" altLang="zh-TW" dirty="0"/>
              <a:t>view,</a:t>
            </a:r>
            <a:r>
              <a:rPr lang="zh-TW" altLang="en-US" dirty="0"/>
              <a:t> </a:t>
            </a:r>
            <a:r>
              <a:rPr lang="en-US" altLang="zh-TW" dirty="0"/>
              <a:t>controller</a:t>
            </a:r>
            <a:r>
              <a:rPr lang="zh-TW" altLang="en-US" dirty="0"/>
              <a:t>各司其職，不同的</a:t>
            </a:r>
            <a:r>
              <a:rPr lang="en-US" altLang="zh-TW" dirty="0"/>
              <a:t>view</a:t>
            </a:r>
            <a:r>
              <a:rPr lang="zh-TW" altLang="en-US" dirty="0"/>
              <a:t>可以使用同一個</a:t>
            </a:r>
            <a:r>
              <a:rPr lang="en-US" altLang="zh-TW" dirty="0"/>
              <a:t>model</a:t>
            </a:r>
            <a:r>
              <a:rPr lang="zh-TW" altLang="en-US" dirty="0"/>
              <a:t>連結資料庫，產出不同的頁面，增加開發效率。</a:t>
            </a:r>
            <a:endParaRPr lang="en-US" altLang="zh-TW" dirty="0"/>
          </a:p>
          <a:p>
            <a:pPr marL="457200" indent="-457200">
              <a:buFont typeface="+mj-lt"/>
              <a:buAutoNum type="arabicPeriod"/>
            </a:pPr>
            <a:r>
              <a:rPr lang="ja-JP" altLang="en-US"/>
              <a:t>容易維護的程式碼：由於 </a:t>
            </a:r>
            <a:r>
              <a:rPr lang="en-US" altLang="ja-JP" dirty="0"/>
              <a:t>MVC </a:t>
            </a:r>
            <a:r>
              <a:rPr lang="ja-JP" altLang="en-US"/>
              <a:t>彼此獨立，因此，將現有的</a:t>
            </a:r>
            <a:r>
              <a:rPr lang="en-US" altLang="zh-TW" dirty="0"/>
              <a:t>project</a:t>
            </a:r>
            <a:r>
              <a:rPr lang="zh-TW" altLang="en-US" dirty="0"/>
              <a:t>擴大或是修改都可以不破壞現有架構。</a:t>
            </a:r>
            <a:endParaRPr lang="en-US" altLang="zh-TW" dirty="0"/>
          </a:p>
          <a:p>
            <a:pPr marL="457200" indent="-457200">
              <a:buFont typeface="+mj-lt"/>
              <a:buAutoNum type="arabicPeriod"/>
            </a:pPr>
            <a:r>
              <a:rPr lang="ja-JP" altLang="en-US"/>
              <a:t>團隊分工合作：</a:t>
            </a:r>
            <a:r>
              <a:rPr lang="en-US" altLang="zh-TW" dirty="0"/>
              <a:t>view</a:t>
            </a:r>
            <a:r>
              <a:rPr lang="zh-TW" altLang="en-US" dirty="0"/>
              <a:t>、</a:t>
            </a:r>
            <a:r>
              <a:rPr lang="en-US" altLang="zh-TW" dirty="0"/>
              <a:t>model</a:t>
            </a:r>
            <a:r>
              <a:rPr lang="zh-TW" altLang="en-US" dirty="0"/>
              <a:t>、 </a:t>
            </a:r>
            <a:r>
              <a:rPr lang="en-US" altLang="zh-TW" dirty="0"/>
              <a:t>controller</a:t>
            </a:r>
            <a:r>
              <a:rPr lang="zh-TW" altLang="en-US" dirty="0"/>
              <a:t>可由不同專業的人分工處理。例如，</a:t>
            </a:r>
            <a:r>
              <a:rPr lang="en-US" altLang="zh-TW" dirty="0"/>
              <a:t>view</a:t>
            </a:r>
            <a:r>
              <a:rPr lang="zh-TW" altLang="en-US" dirty="0"/>
              <a:t>交由前端工程師美化處理、</a:t>
            </a:r>
            <a:r>
              <a:rPr lang="en-US" altLang="zh-TW" dirty="0"/>
              <a:t>model</a:t>
            </a:r>
            <a:r>
              <a:rPr lang="zh-TW" altLang="en-US" dirty="0"/>
              <a:t>、</a:t>
            </a:r>
            <a:r>
              <a:rPr lang="en-US" altLang="zh-TW" dirty="0"/>
              <a:t>controller</a:t>
            </a:r>
            <a:r>
              <a:rPr lang="zh-TW" altLang="en-US" dirty="0"/>
              <a:t>則是由後端或資料庫人員負責。</a:t>
            </a:r>
            <a:endParaRPr lang="en-US" altLang="ja-JP" dirty="0"/>
          </a:p>
        </p:txBody>
      </p:sp>
    </p:spTree>
    <p:extLst>
      <p:ext uri="{BB962C8B-B14F-4D97-AF65-F5344CB8AC3E}">
        <p14:creationId xmlns:p14="http://schemas.microsoft.com/office/powerpoint/2010/main" val="3637371912"/>
      </p:ext>
    </p:extLst>
  </p:cSld>
  <p:clrMapOvr>
    <a:masterClrMapping/>
  </p:clrMapOvr>
  <p:transition spd="slow">
    <p:cover/>
  </p:transition>
</p:sld>
</file>

<file path=ppt/theme/theme1.xml><?xml version="1.0" encoding="utf-8"?>
<a:theme xmlns:a="http://schemas.openxmlformats.org/drawingml/2006/main" name="RetrospectVTI">
  <a:themeElements>
    <a:clrScheme name="AnalogousFromDarkSeedLeftStep">
      <a:dk1>
        <a:srgbClr val="000000"/>
      </a:dk1>
      <a:lt1>
        <a:srgbClr val="FFFFFF"/>
      </a:lt1>
      <a:dk2>
        <a:srgbClr val="1C2031"/>
      </a:dk2>
      <a:lt2>
        <a:srgbClr val="F2F3F0"/>
      </a:lt2>
      <a:accent1>
        <a:srgbClr val="7D29E7"/>
      </a:accent1>
      <a:accent2>
        <a:srgbClr val="3732DA"/>
      </a:accent2>
      <a:accent3>
        <a:srgbClr val="2973E7"/>
      </a:accent3>
      <a:accent4>
        <a:srgbClr val="17B0D5"/>
      </a:accent4>
      <a:accent5>
        <a:srgbClr val="22C29E"/>
      </a:accent5>
      <a:accent6>
        <a:srgbClr val="16C655"/>
      </a:accent6>
      <a:hlink>
        <a:srgbClr val="339A95"/>
      </a:hlink>
      <a:folHlink>
        <a:srgbClr val="7F7F7F"/>
      </a:folHlink>
    </a:clrScheme>
    <a:fontScheme name="自訂 6">
      <a:majorFont>
        <a:latin typeface="Times New Roman"/>
        <a:ea typeface="Taipei Sans TC Beta"/>
        <a:cs typeface=""/>
      </a:majorFont>
      <a:minorFont>
        <a:latin typeface="Times New Roman"/>
        <a:ea typeface="Taipei Sans TC Beta"/>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40945</TotalTime>
  <Words>644</Words>
  <Application>Microsoft Office PowerPoint</Application>
  <PresentationFormat>寬螢幕</PresentationFormat>
  <Paragraphs>30</Paragraphs>
  <Slides>9</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9</vt:i4>
      </vt:variant>
    </vt:vector>
  </HeadingPairs>
  <TitlesOfParts>
    <vt:vector size="13" baseType="lpstr">
      <vt:lpstr>Calibri</vt:lpstr>
      <vt:lpstr>Times New Roman</vt:lpstr>
      <vt:lpstr>Wingdings</vt:lpstr>
      <vt:lpstr>RetrospectVTI</vt:lpstr>
      <vt:lpstr>EJS</vt:lpstr>
      <vt:lpstr>EJS</vt:lpstr>
      <vt:lpstr>EJS</vt:lpstr>
      <vt:lpstr>EJS 語法</vt:lpstr>
      <vt:lpstr>MVC 模式</vt:lpstr>
      <vt:lpstr>MVC 模式</vt:lpstr>
      <vt:lpstr>MVC 模式</vt:lpstr>
      <vt:lpstr>MVC 模式</vt:lpstr>
      <vt:lpstr>MVC 模式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Algorithm Design</dc:title>
  <dc:creator>Yu-Hsien Jen</dc:creator>
  <cp:lastModifiedBy>宇賢 任</cp:lastModifiedBy>
  <cp:revision>6919</cp:revision>
  <dcterms:created xsi:type="dcterms:W3CDTF">2021-02-23T11:38:50Z</dcterms:created>
  <dcterms:modified xsi:type="dcterms:W3CDTF">2022-10-13T04:40:13Z</dcterms:modified>
</cp:coreProperties>
</file>