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9" r:id="rId3"/>
    <p:sldId id="257" r:id="rId4"/>
    <p:sldId id="261" r:id="rId5"/>
    <p:sldId id="262" r:id="rId6"/>
    <p:sldId id="263" r:id="rId7"/>
    <p:sldId id="264" r:id="rId8"/>
    <p:sldId id="265" r:id="rId9"/>
    <p:sldId id="266" r:id="rId10"/>
    <p:sldId id="267" r:id="rId11"/>
    <p:sldId id="268" r:id="rId12"/>
    <p:sldId id="260" r:id="rId13"/>
    <p:sldId id="269" r:id="rId14"/>
    <p:sldId id="270" r:id="rId15"/>
    <p:sldId id="271" r:id="rId16"/>
    <p:sldId id="272" r:id="rId17"/>
    <p:sldId id="273" r:id="rId18"/>
    <p:sldId id="274" r:id="rId19"/>
    <p:sldId id="275" r:id="rId20"/>
    <p:sldId id="276" r:id="rId21"/>
    <p:sldId id="278" r:id="rId22"/>
    <p:sldId id="280" r:id="rId23"/>
    <p:sldId id="279" r:id="rId24"/>
    <p:sldId id="277" r:id="rId25"/>
    <p:sldId id="283" r:id="rId26"/>
    <p:sldId id="281" r:id="rId27"/>
    <p:sldId id="282" r:id="rId2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85" autoAdjust="0"/>
    <p:restoredTop sz="94660"/>
  </p:normalViewPr>
  <p:slideViewPr>
    <p:cSldViewPr snapToGrid="0">
      <p:cViewPr varScale="1">
        <p:scale>
          <a:sx n="83" d="100"/>
          <a:sy n="83" d="100"/>
        </p:scale>
        <p:origin x="52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036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10/14/2022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401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10/14/2022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043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696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28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508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423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129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706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118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639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10/14/2022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24993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5B19F76-33F3-4DB4-91A0-510A8FE2A916}"/>
              </a:ext>
            </a:extLst>
          </p:cNvPr>
          <p:cNvSpPr>
            <a:spLocks noGrp="1"/>
          </p:cNvSpPr>
          <p:nvPr>
            <p:ph type="ctrTitle"/>
          </p:nvPr>
        </p:nvSpPr>
        <p:spPr>
          <a:xfrm>
            <a:off x="8141110" y="639098"/>
            <a:ext cx="3401961" cy="3494790"/>
          </a:xfrm>
        </p:spPr>
        <p:txBody>
          <a:bodyPr vert="horz" lIns="91440" tIns="45720" rIns="91440" bIns="45720" rtlCol="0">
            <a:normAutofit/>
          </a:bodyPr>
          <a:lstStyle/>
          <a:p>
            <a:r>
              <a:rPr lang="en-US" altLang="zh-TW" sz="5400" dirty="0"/>
              <a:t>MySQL</a:t>
            </a:r>
            <a:endParaRPr lang="zh-TW" altLang="en-US" sz="5400" dirty="0"/>
          </a:p>
        </p:txBody>
      </p:sp>
      <p:sp>
        <p:nvSpPr>
          <p:cNvPr id="3" name="副標題 2">
            <a:extLst>
              <a:ext uri="{FF2B5EF4-FFF2-40B4-BE49-F238E27FC236}">
                <a16:creationId xmlns:a16="http://schemas.microsoft.com/office/drawing/2014/main" id="{35262B4D-3674-44E6-AC6B-FAEDB090D61E}"/>
              </a:ext>
            </a:extLst>
          </p:cNvPr>
          <p:cNvSpPr>
            <a:spLocks noGrp="1"/>
          </p:cNvSpPr>
          <p:nvPr>
            <p:ph type="subTitle" idx="1"/>
          </p:nvPr>
        </p:nvSpPr>
        <p:spPr>
          <a:xfrm>
            <a:off x="8141110" y="4455621"/>
            <a:ext cx="3417990" cy="1238616"/>
          </a:xfrm>
        </p:spPr>
        <p:txBody>
          <a:bodyPr vert="horz" lIns="91440" tIns="45720" rIns="91440" bIns="45720" rtlCol="0">
            <a:normAutofit/>
          </a:bodyPr>
          <a:lstStyle/>
          <a:p>
            <a:r>
              <a:rPr lang="en-US" altLang="zh-TW" sz="2000" dirty="0">
                <a:solidFill>
                  <a:schemeClr val="tx1">
                    <a:lumMod val="85000"/>
                    <a:lumOff val="15000"/>
                  </a:schemeClr>
                </a:solidFill>
              </a:rPr>
              <a:t>Chapter</a:t>
            </a:r>
            <a:r>
              <a:rPr lang="zh-TW" altLang="en-US" sz="2000" dirty="0">
                <a:solidFill>
                  <a:schemeClr val="tx1">
                    <a:lumMod val="85000"/>
                    <a:lumOff val="15000"/>
                  </a:schemeClr>
                </a:solidFill>
              </a:rPr>
              <a:t> </a:t>
            </a:r>
            <a:r>
              <a:rPr lang="en-US" altLang="zh-TW" sz="2000" dirty="0">
                <a:solidFill>
                  <a:schemeClr val="tx1">
                    <a:lumMod val="85000"/>
                    <a:lumOff val="15000"/>
                  </a:schemeClr>
                </a:solidFill>
              </a:rPr>
              <a:t>15</a:t>
            </a:r>
          </a:p>
        </p:txBody>
      </p:sp>
      <p:pic>
        <p:nvPicPr>
          <p:cNvPr id="6" name="Graphic 5">
            <a:extLst>
              <a:ext uri="{FF2B5EF4-FFF2-40B4-BE49-F238E27FC236}">
                <a16:creationId xmlns:a16="http://schemas.microsoft.com/office/drawing/2014/main" id="{80BBB2C3-6044-C1CD-2734-1620F00B26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3029" y="640081"/>
            <a:ext cx="5054156" cy="5054156"/>
          </a:xfrm>
          <a:prstGeom prst="rect">
            <a:avLst/>
          </a:prstGeom>
        </p:spPr>
      </p:pic>
      <p:cxnSp>
        <p:nvCxnSpPr>
          <p:cNvPr id="119" name="Straight Connector 118">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020616"/>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F2DF-96CB-6495-39E3-DA1918749C6E}"/>
              </a:ext>
            </a:extLst>
          </p:cNvPr>
          <p:cNvSpPr>
            <a:spLocks noGrp="1"/>
          </p:cNvSpPr>
          <p:nvPr>
            <p:ph type="title"/>
          </p:nvPr>
        </p:nvSpPr>
        <p:spPr/>
        <p:txBody>
          <a:bodyPr/>
          <a:lstStyle/>
          <a:p>
            <a:r>
              <a:rPr lang="en-US" altLang="zh-TW" dirty="0"/>
              <a:t>Keys</a:t>
            </a:r>
            <a:endParaRPr lang="en-TW" dirty="0"/>
          </a:p>
        </p:txBody>
      </p:sp>
      <p:sp>
        <p:nvSpPr>
          <p:cNvPr id="3" name="Content Placeholder 2">
            <a:extLst>
              <a:ext uri="{FF2B5EF4-FFF2-40B4-BE49-F238E27FC236}">
                <a16:creationId xmlns:a16="http://schemas.microsoft.com/office/drawing/2014/main" id="{257657FF-3ECD-DE53-084C-3E0500C7BDA5}"/>
              </a:ext>
            </a:extLst>
          </p:cNvPr>
          <p:cNvSpPr>
            <a:spLocks noGrp="1"/>
          </p:cNvSpPr>
          <p:nvPr>
            <p:ph idx="1"/>
          </p:nvPr>
        </p:nvSpPr>
        <p:spPr/>
        <p:txBody>
          <a:bodyPr/>
          <a:lstStyle/>
          <a:p>
            <a:r>
              <a:rPr lang="ja-JP" altLang="en-US"/>
              <a:t>關係鍵</a:t>
            </a:r>
            <a:r>
              <a:rPr lang="en-US" altLang="zh-TW" dirty="0"/>
              <a:t>(keys)</a:t>
            </a:r>
            <a:r>
              <a:rPr lang="ja-JP" altLang="en-US"/>
              <a:t>是關聯式資料庫的重要組成部分。關係鍵是一個表中的一個或幾個屬性，用來標識該表的每一行或與另一個表產生聯絡。在</a:t>
            </a:r>
            <a:r>
              <a:rPr lang="en-US" altLang="zh-TW" dirty="0"/>
              <a:t>DBMS</a:t>
            </a:r>
            <a:r>
              <a:rPr lang="zh-TW" altLang="en-US" dirty="0"/>
              <a:t>當中，</a:t>
            </a:r>
            <a:r>
              <a:rPr lang="ja-JP" altLang="en-US"/>
              <a:t>主要的</a:t>
            </a:r>
            <a:r>
              <a:rPr lang="en-US" altLang="zh-TW" dirty="0"/>
              <a:t>keys</a:t>
            </a:r>
            <a:r>
              <a:rPr lang="zh-TW" altLang="en-US" dirty="0"/>
              <a:t>有：</a:t>
            </a:r>
            <a:endParaRPr lang="en-US" altLang="zh-TW" dirty="0"/>
          </a:p>
          <a:p>
            <a:pPr marL="457200" indent="-457200">
              <a:buFont typeface="+mj-lt"/>
              <a:buAutoNum type="arabicPeriod"/>
            </a:pPr>
            <a:r>
              <a:rPr lang="ja-JP" altLang="en-US"/>
              <a:t>主鍵</a:t>
            </a:r>
            <a:r>
              <a:rPr lang="zh-TW" altLang="en-US" dirty="0"/>
              <a:t> </a:t>
            </a:r>
            <a:r>
              <a:rPr lang="en-US" altLang="zh-TW" dirty="0"/>
              <a:t>(</a:t>
            </a:r>
            <a:r>
              <a:rPr lang="ja-JP" altLang="en-US"/>
              <a:t>英語：</a:t>
            </a:r>
            <a:r>
              <a:rPr lang="en-US" dirty="0"/>
              <a:t>primary key</a:t>
            </a:r>
            <a:r>
              <a:rPr lang="en-US" altLang="zh-TW" dirty="0"/>
              <a:t>)</a:t>
            </a:r>
            <a:r>
              <a:rPr lang="zh-TW" altLang="en-US" dirty="0"/>
              <a:t> </a:t>
            </a:r>
            <a:r>
              <a:rPr lang="en-US" altLang="zh-TW" dirty="0"/>
              <a:t>–</a:t>
            </a:r>
            <a:r>
              <a:rPr lang="zh-TW" altLang="en-US" dirty="0"/>
              <a:t> 是</a:t>
            </a:r>
            <a:r>
              <a:rPr lang="ja-JP" altLang="en-US"/>
              <a:t>資料庫表中對儲存資料物件予以唯一和完整標識的資料列或屬性的鍵。一筆資料只能有一個主鍵</a:t>
            </a:r>
            <a:r>
              <a:rPr lang="en-US" altLang="zh-TW" dirty="0"/>
              <a:t>(</a:t>
            </a:r>
            <a:r>
              <a:rPr lang="zh-TW" altLang="en-US" dirty="0"/>
              <a:t>但可以由兩個以上的行組成</a:t>
            </a:r>
            <a:r>
              <a:rPr lang="en-US" dirty="0"/>
              <a:t>primary key</a:t>
            </a:r>
            <a:r>
              <a:rPr lang="en-US" altLang="zh-TW" dirty="0"/>
              <a:t>)</a:t>
            </a:r>
            <a:r>
              <a:rPr lang="ja-JP" altLang="en-US"/>
              <a:t>，且主鍵的取值不能缺失，即不能為空值（</a:t>
            </a:r>
            <a:r>
              <a:rPr lang="en-US" dirty="0"/>
              <a:t>Null）。</a:t>
            </a:r>
          </a:p>
          <a:p>
            <a:pPr marL="457200" indent="-457200">
              <a:buFont typeface="+mj-lt"/>
              <a:buAutoNum type="arabicPeriod"/>
            </a:pPr>
            <a:r>
              <a:rPr lang="ja-JP" altLang="en-US"/>
              <a:t>外鍵</a:t>
            </a:r>
            <a:r>
              <a:rPr lang="zh-TW" altLang="en-US" dirty="0"/>
              <a:t> </a:t>
            </a:r>
            <a:r>
              <a:rPr lang="en-US" altLang="zh-TW" dirty="0"/>
              <a:t>(</a:t>
            </a:r>
            <a:r>
              <a:rPr lang="en-US" dirty="0"/>
              <a:t>Foreign Key</a:t>
            </a:r>
            <a:r>
              <a:rPr lang="en-US" altLang="zh-TW" dirty="0"/>
              <a:t>) –</a:t>
            </a:r>
            <a:r>
              <a:rPr lang="zh-TW" altLang="en-US" dirty="0"/>
              <a:t> </a:t>
            </a:r>
            <a:r>
              <a:rPr lang="ja-JP" altLang="en-US"/>
              <a:t>是指向其他表格的主鍵的欄位，用於確定兩張表格的關聯性。</a:t>
            </a:r>
            <a:endParaRPr lang="en-TW" dirty="0"/>
          </a:p>
        </p:txBody>
      </p:sp>
    </p:spTree>
    <p:extLst>
      <p:ext uri="{BB962C8B-B14F-4D97-AF65-F5344CB8AC3E}">
        <p14:creationId xmlns:p14="http://schemas.microsoft.com/office/powerpoint/2010/main" val="986572311"/>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0420-0172-F3DA-C125-E10F4F835B2C}"/>
              </a:ext>
            </a:extLst>
          </p:cNvPr>
          <p:cNvSpPr>
            <a:spLocks noGrp="1"/>
          </p:cNvSpPr>
          <p:nvPr>
            <p:ph type="title"/>
          </p:nvPr>
        </p:nvSpPr>
        <p:spPr/>
        <p:txBody>
          <a:bodyPr/>
          <a:lstStyle/>
          <a:p>
            <a:r>
              <a:rPr lang="en-US" altLang="zh-TW" dirty="0"/>
              <a:t>Keys</a:t>
            </a:r>
            <a:endParaRPr lang="en-TW" dirty="0"/>
          </a:p>
        </p:txBody>
      </p:sp>
      <p:sp>
        <p:nvSpPr>
          <p:cNvPr id="3" name="Content Placeholder 2">
            <a:extLst>
              <a:ext uri="{FF2B5EF4-FFF2-40B4-BE49-F238E27FC236}">
                <a16:creationId xmlns:a16="http://schemas.microsoft.com/office/drawing/2014/main" id="{F7ED0D34-726E-F1FF-9FB7-3B471EF8FFBC}"/>
              </a:ext>
            </a:extLst>
          </p:cNvPr>
          <p:cNvSpPr>
            <a:spLocks noGrp="1"/>
          </p:cNvSpPr>
          <p:nvPr>
            <p:ph idx="1"/>
          </p:nvPr>
        </p:nvSpPr>
        <p:spPr/>
        <p:txBody>
          <a:bodyPr/>
          <a:lstStyle/>
          <a:p>
            <a:pPr marL="457200" indent="-457200">
              <a:buFont typeface="+mj-lt"/>
              <a:buAutoNum type="arabicPeriod" startAt="3"/>
            </a:pPr>
            <a:r>
              <a:rPr lang="ja-JP" altLang="en-US"/>
              <a:t>自然鍵</a:t>
            </a:r>
            <a:r>
              <a:rPr lang="zh-TW" altLang="en-US" dirty="0"/>
              <a:t> </a:t>
            </a:r>
            <a:r>
              <a:rPr lang="en-US" altLang="zh-TW" dirty="0"/>
              <a:t>(</a:t>
            </a:r>
            <a:r>
              <a:rPr lang="en-US" dirty="0"/>
              <a:t>natural key</a:t>
            </a:r>
            <a:r>
              <a:rPr lang="en-US" altLang="zh-TW" dirty="0"/>
              <a:t>)</a:t>
            </a:r>
            <a:r>
              <a:rPr lang="zh-TW" altLang="en-US" dirty="0"/>
              <a:t> </a:t>
            </a:r>
            <a:r>
              <a:rPr lang="en-US" altLang="zh-TW" dirty="0"/>
              <a:t>–</a:t>
            </a:r>
            <a:r>
              <a:rPr lang="ja-JP" altLang="en-US"/>
              <a:t>若使用在真實生活中唯一確定一個事物的標識，來當作資料庫的</a:t>
            </a:r>
            <a:r>
              <a:rPr lang="en-US" altLang="zh-TW" dirty="0"/>
              <a:t>primary</a:t>
            </a:r>
            <a:r>
              <a:rPr lang="zh-TW" altLang="en-US" dirty="0"/>
              <a:t> </a:t>
            </a:r>
            <a:r>
              <a:rPr lang="en-US" altLang="zh-TW" dirty="0"/>
              <a:t>key</a:t>
            </a:r>
            <a:r>
              <a:rPr lang="zh-TW" altLang="en-US" dirty="0"/>
              <a:t>，則此</a:t>
            </a:r>
            <a:r>
              <a:rPr lang="en-US" altLang="zh-TW" dirty="0"/>
              <a:t>primary</a:t>
            </a:r>
            <a:r>
              <a:rPr lang="zh-TW" altLang="en-US" dirty="0"/>
              <a:t> </a:t>
            </a:r>
            <a:r>
              <a:rPr lang="en-US" altLang="zh-TW" dirty="0"/>
              <a:t>key</a:t>
            </a:r>
            <a:r>
              <a:rPr lang="zh-TW" altLang="en-US" dirty="0"/>
              <a:t>可被稱作是</a:t>
            </a:r>
            <a:r>
              <a:rPr lang="en-US" dirty="0"/>
              <a:t>natural key。</a:t>
            </a:r>
            <a:r>
              <a:rPr lang="zh-TW" altLang="en-US" dirty="0"/>
              <a:t> </a:t>
            </a:r>
            <a:r>
              <a:rPr lang="en-US" dirty="0" err="1"/>
              <a:t>例如，台灣的</a:t>
            </a:r>
            <a:r>
              <a:rPr lang="ja-JP" altLang="en-US"/>
              <a:t>身分證字號可以當作資料庫的</a:t>
            </a:r>
            <a:r>
              <a:rPr lang="en-US" dirty="0"/>
              <a:t>natural ke</a:t>
            </a:r>
            <a:r>
              <a:rPr lang="en-US" altLang="zh-TW" dirty="0"/>
              <a:t>y</a:t>
            </a:r>
            <a:r>
              <a:rPr lang="zh-TW" altLang="en-US" dirty="0"/>
              <a:t>。</a:t>
            </a:r>
            <a:endParaRPr lang="en-US" altLang="zh-TW" dirty="0"/>
          </a:p>
          <a:p>
            <a:pPr marL="457200" indent="-457200">
              <a:buFont typeface="+mj-lt"/>
              <a:buAutoNum type="arabicPeriod" startAt="3"/>
            </a:pPr>
            <a:r>
              <a:rPr lang="ja-JP" altLang="en-US"/>
              <a:t>代理鍵</a:t>
            </a:r>
            <a:r>
              <a:rPr lang="zh-TW" altLang="en-US" dirty="0"/>
              <a:t> </a:t>
            </a:r>
            <a:r>
              <a:rPr lang="en-US" altLang="zh-TW" dirty="0"/>
              <a:t>(</a:t>
            </a:r>
            <a:r>
              <a:rPr lang="en-US" altLang="ja-JP" dirty="0"/>
              <a:t>surrogate key</a:t>
            </a:r>
            <a:r>
              <a:rPr lang="en-US" altLang="zh-TW" dirty="0"/>
              <a:t>)</a:t>
            </a:r>
            <a:r>
              <a:rPr lang="zh-TW" altLang="en-US" dirty="0"/>
              <a:t> </a:t>
            </a:r>
            <a:r>
              <a:rPr lang="en-US" altLang="zh-TW" dirty="0"/>
              <a:t>–</a:t>
            </a:r>
            <a:r>
              <a:rPr lang="zh-TW" altLang="en-US" dirty="0"/>
              <a:t> 相對於</a:t>
            </a:r>
            <a:r>
              <a:rPr lang="en-US" altLang="zh-TW" dirty="0"/>
              <a:t>natural</a:t>
            </a:r>
            <a:r>
              <a:rPr lang="zh-TW" altLang="en-US" dirty="0"/>
              <a:t> </a:t>
            </a:r>
            <a:r>
              <a:rPr lang="en-US" altLang="zh-TW" dirty="0"/>
              <a:t>key</a:t>
            </a:r>
            <a:r>
              <a:rPr lang="zh-TW" altLang="en-US" dirty="0"/>
              <a:t>，</a:t>
            </a:r>
            <a:r>
              <a:rPr lang="ja-JP" altLang="en-US"/>
              <a:t>在當資料表格中的所有現有欄位都不適合當主鍵時，例如資料太長，或是意義層面太多，就會製作一個無意義的欄位來代為作主鍵。</a:t>
            </a:r>
            <a:endParaRPr lang="en-US" altLang="ja-JP" dirty="0"/>
          </a:p>
          <a:p>
            <a:pPr marL="457200" indent="-457200">
              <a:buFont typeface="+mj-lt"/>
              <a:buAutoNum type="arabicPeriod" startAt="3"/>
            </a:pPr>
            <a:r>
              <a:rPr lang="ja-JP" altLang="en-US"/>
              <a:t>複合主鍵</a:t>
            </a:r>
            <a:r>
              <a:rPr lang="en-US" altLang="ja-JP" dirty="0"/>
              <a:t>(</a:t>
            </a:r>
            <a:r>
              <a:rPr lang="en-US" altLang="zh-TW" dirty="0"/>
              <a:t>composite</a:t>
            </a:r>
            <a:r>
              <a:rPr lang="en-US" altLang="ja-JP" dirty="0"/>
              <a:t> </a:t>
            </a:r>
            <a:r>
              <a:rPr lang="en-US" altLang="zh-TW" dirty="0"/>
              <a:t>k</a:t>
            </a:r>
            <a:r>
              <a:rPr lang="en-US" altLang="ja-JP" dirty="0"/>
              <a:t>ey</a:t>
            </a:r>
            <a:r>
              <a:rPr lang="en-US" altLang="zh-TW" dirty="0"/>
              <a:t>)</a:t>
            </a:r>
            <a:r>
              <a:rPr lang="zh-TW" altLang="en-US" dirty="0"/>
              <a:t> </a:t>
            </a:r>
            <a:r>
              <a:rPr lang="en-US" altLang="zh-TW" dirty="0"/>
              <a:t>–</a:t>
            </a:r>
            <a:r>
              <a:rPr lang="zh-TW" altLang="en-US" dirty="0"/>
              <a:t> 當</a:t>
            </a:r>
            <a:r>
              <a:rPr lang="ja-JP" altLang="en-US"/>
              <a:t>資料表的主鍵</a:t>
            </a:r>
            <a:r>
              <a:rPr lang="en-US" altLang="ja-JP" dirty="0"/>
              <a:t>(Primary Key)</a:t>
            </a:r>
            <a:r>
              <a:rPr lang="ja-JP" altLang="en-US"/>
              <a:t>如果是由多個欄位組成，則稱為</a:t>
            </a:r>
            <a:r>
              <a:rPr lang="en-US" altLang="zh-TW" dirty="0"/>
              <a:t>composite</a:t>
            </a:r>
            <a:r>
              <a:rPr lang="en-US" altLang="ja-JP" dirty="0"/>
              <a:t> </a:t>
            </a:r>
            <a:r>
              <a:rPr lang="en-US" altLang="zh-TW" dirty="0"/>
              <a:t>k</a:t>
            </a:r>
            <a:r>
              <a:rPr lang="en-US" altLang="ja-JP" dirty="0"/>
              <a:t>ey</a:t>
            </a:r>
            <a:r>
              <a:rPr lang="ja-JP" altLang="en-US"/>
              <a:t>。</a:t>
            </a:r>
            <a:endParaRPr lang="en-US" altLang="zh-TW" dirty="0"/>
          </a:p>
        </p:txBody>
      </p:sp>
    </p:spTree>
    <p:extLst>
      <p:ext uri="{BB962C8B-B14F-4D97-AF65-F5344CB8AC3E}">
        <p14:creationId xmlns:p14="http://schemas.microsoft.com/office/powerpoint/2010/main" val="3994684011"/>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008A-718B-7595-248F-A9D7596F6F82}"/>
              </a:ext>
            </a:extLst>
          </p:cNvPr>
          <p:cNvSpPr>
            <a:spLocks noGrp="1"/>
          </p:cNvSpPr>
          <p:nvPr>
            <p:ph type="title"/>
          </p:nvPr>
        </p:nvSpPr>
        <p:spPr/>
        <p:txBody>
          <a:bodyPr/>
          <a:lstStyle/>
          <a:p>
            <a:r>
              <a:rPr lang="en-US" altLang="zh-TW" dirty="0"/>
              <a:t>SQL</a:t>
            </a:r>
            <a:endParaRPr lang="en-TW" dirty="0"/>
          </a:p>
        </p:txBody>
      </p:sp>
      <p:sp>
        <p:nvSpPr>
          <p:cNvPr id="3" name="Content Placeholder 2">
            <a:extLst>
              <a:ext uri="{FF2B5EF4-FFF2-40B4-BE49-F238E27FC236}">
                <a16:creationId xmlns:a16="http://schemas.microsoft.com/office/drawing/2014/main" id="{E534D8A6-AF95-B717-61DD-DF978CB5277B}"/>
              </a:ext>
            </a:extLst>
          </p:cNvPr>
          <p:cNvSpPr>
            <a:spLocks noGrp="1"/>
          </p:cNvSpPr>
          <p:nvPr>
            <p:ph idx="1"/>
          </p:nvPr>
        </p:nvSpPr>
        <p:spPr/>
        <p:txBody>
          <a:bodyPr/>
          <a:lstStyle/>
          <a:p>
            <a:r>
              <a:rPr lang="en-US" altLang="zh-TW" dirty="0"/>
              <a:t>SQL</a:t>
            </a:r>
            <a:r>
              <a:rPr lang="zh-TW" altLang="en-US" dirty="0"/>
              <a:t> </a:t>
            </a:r>
            <a:r>
              <a:rPr lang="en-US" altLang="zh-TW" dirty="0"/>
              <a:t>(Structured Query Language</a:t>
            </a:r>
            <a:r>
              <a:rPr lang="zh-TW" altLang="en-US" dirty="0"/>
              <a:t>，</a:t>
            </a:r>
            <a:r>
              <a:rPr lang="ja-JP" altLang="en-US" dirty="0"/>
              <a:t>結構化查詢語言</a:t>
            </a:r>
            <a:r>
              <a:rPr lang="en-US" altLang="zh-TW" dirty="0"/>
              <a:t>)</a:t>
            </a:r>
            <a:r>
              <a:rPr lang="zh-TW" altLang="en-US" dirty="0"/>
              <a:t> 是一種特定目的程式語言，用於對關聯式資料庫管理系統</a:t>
            </a:r>
            <a:r>
              <a:rPr lang="en-US" altLang="zh-TW" dirty="0"/>
              <a:t> (Relational</a:t>
            </a:r>
            <a:r>
              <a:rPr lang="zh-TW" altLang="en-US" dirty="0"/>
              <a:t> </a:t>
            </a:r>
            <a:r>
              <a:rPr lang="en-US" altLang="zh-TW" dirty="0"/>
              <a:t>DBMS,</a:t>
            </a:r>
            <a:r>
              <a:rPr lang="zh-TW" altLang="en-US" dirty="0"/>
              <a:t> </a:t>
            </a:r>
            <a:r>
              <a:rPr lang="en-US" altLang="zh-TW" dirty="0"/>
              <a:t>or</a:t>
            </a:r>
            <a:r>
              <a:rPr lang="zh-TW" altLang="en-US" dirty="0"/>
              <a:t> </a:t>
            </a:r>
            <a:r>
              <a:rPr lang="en-US" altLang="zh-TW" dirty="0"/>
              <a:t>RDBMS)</a:t>
            </a:r>
            <a:r>
              <a:rPr lang="zh-TW" altLang="en-US" dirty="0"/>
              <a:t>下達指令。</a:t>
            </a:r>
            <a:r>
              <a:rPr lang="en-US" dirty="0"/>
              <a:t>SQL</a:t>
            </a:r>
            <a:r>
              <a:rPr lang="ja-JP" altLang="en-US" dirty="0"/>
              <a:t>在</a:t>
            </a:r>
            <a:r>
              <a:rPr lang="en-US" altLang="ja-JP" dirty="0"/>
              <a:t>1987</a:t>
            </a:r>
            <a:r>
              <a:rPr lang="ja-JP" altLang="en-US" dirty="0"/>
              <a:t>年成為國際標準化組織（</a:t>
            </a:r>
            <a:r>
              <a:rPr lang="en-US" dirty="0"/>
              <a:t>ISO）</a:t>
            </a:r>
            <a:r>
              <a:rPr lang="ja-JP" altLang="en-US" dirty="0"/>
              <a:t>標準。</a:t>
            </a:r>
            <a:endParaRPr lang="en-US" altLang="ja-JP" dirty="0"/>
          </a:p>
          <a:p>
            <a:r>
              <a:rPr lang="ja-JP" altLang="en-US" dirty="0"/>
              <a:t>雖然有這一標準的存在，但大部分的</a:t>
            </a:r>
            <a:r>
              <a:rPr lang="en-US" dirty="0"/>
              <a:t>SQL</a:t>
            </a:r>
            <a:r>
              <a:rPr lang="ja-JP" altLang="en-US" dirty="0"/>
              <a:t>代碼在不同的資料庫系統中並不具有完全的跨平台性。也就是說，雖然</a:t>
            </a:r>
            <a:r>
              <a:rPr lang="en-US" altLang="zh-TW" dirty="0"/>
              <a:t>SQL</a:t>
            </a:r>
            <a:r>
              <a:rPr lang="zh-TW" altLang="en-US" dirty="0"/>
              <a:t>這門程式語言可以用來操作</a:t>
            </a:r>
            <a:r>
              <a:rPr lang="en-US" altLang="zh-TW" dirty="0"/>
              <a:t>DBMS</a:t>
            </a:r>
            <a:r>
              <a:rPr lang="zh-TW" altLang="en-US" dirty="0"/>
              <a:t>，但每個</a:t>
            </a:r>
            <a:r>
              <a:rPr lang="en-US" altLang="zh-TW" dirty="0"/>
              <a:t>DBMS</a:t>
            </a:r>
            <a:r>
              <a:rPr lang="zh-TW" altLang="en-US" dirty="0"/>
              <a:t>所接受的</a:t>
            </a:r>
            <a:r>
              <a:rPr lang="en-US" altLang="zh-TW" dirty="0"/>
              <a:t>SQL</a:t>
            </a:r>
            <a:r>
              <a:rPr lang="zh-TW" altLang="en-US" dirty="0"/>
              <a:t>語法有些微差異。例如，用來操作</a:t>
            </a:r>
            <a:r>
              <a:rPr lang="en-US" altLang="zh-TW" dirty="0"/>
              <a:t>MySQL</a:t>
            </a:r>
            <a:r>
              <a:rPr lang="zh-TW" altLang="en-US" dirty="0"/>
              <a:t>這個</a:t>
            </a:r>
            <a:r>
              <a:rPr lang="en-US" altLang="zh-TW" dirty="0"/>
              <a:t>DBMS</a:t>
            </a:r>
            <a:r>
              <a:rPr lang="zh-TW" altLang="en-US" dirty="0"/>
              <a:t>的</a:t>
            </a:r>
            <a:r>
              <a:rPr lang="en-US" altLang="zh-TW" dirty="0"/>
              <a:t>SQL</a:t>
            </a:r>
            <a:r>
              <a:rPr lang="zh-TW" altLang="en-US" dirty="0"/>
              <a:t>程式碼不能全部拿去用來操作</a:t>
            </a:r>
            <a:r>
              <a:rPr lang="en-US" altLang="zh-TW" dirty="0"/>
              <a:t>Microsoft</a:t>
            </a:r>
            <a:r>
              <a:rPr lang="zh-TW" altLang="en-US" dirty="0"/>
              <a:t> </a:t>
            </a:r>
            <a:r>
              <a:rPr lang="en-US" altLang="zh-TW" dirty="0"/>
              <a:t>SQL</a:t>
            </a:r>
            <a:r>
              <a:rPr lang="zh-TW" altLang="en-US" dirty="0"/>
              <a:t> </a:t>
            </a:r>
            <a:r>
              <a:rPr lang="en-US" altLang="zh-TW" dirty="0"/>
              <a:t>Server</a:t>
            </a:r>
            <a:r>
              <a:rPr lang="zh-TW" altLang="en-US" dirty="0"/>
              <a:t>這個</a:t>
            </a:r>
            <a:r>
              <a:rPr lang="en-US" altLang="zh-TW" dirty="0"/>
              <a:t>DBMS</a:t>
            </a:r>
            <a:r>
              <a:rPr lang="zh-TW" altLang="en-US" dirty="0"/>
              <a:t>。</a:t>
            </a:r>
            <a:endParaRPr lang="en-US" altLang="zh-TW" dirty="0"/>
          </a:p>
          <a:p>
            <a:r>
              <a:rPr lang="en-US" altLang="zh-TW" dirty="0"/>
              <a:t>(</a:t>
            </a:r>
            <a:r>
              <a:rPr lang="zh-TW" altLang="en-US" dirty="0"/>
              <a:t>此課程中，我們會學的是</a:t>
            </a:r>
            <a:r>
              <a:rPr lang="en-US" altLang="zh-TW" dirty="0"/>
              <a:t>MySQL</a:t>
            </a:r>
            <a:r>
              <a:rPr lang="zh-TW" altLang="en-US" dirty="0"/>
              <a:t>所接受的</a:t>
            </a:r>
            <a:r>
              <a:rPr lang="en-US" altLang="zh-TW" dirty="0"/>
              <a:t>SQL)</a:t>
            </a:r>
          </a:p>
        </p:txBody>
      </p:sp>
    </p:spTree>
    <p:extLst>
      <p:ext uri="{BB962C8B-B14F-4D97-AF65-F5344CB8AC3E}">
        <p14:creationId xmlns:p14="http://schemas.microsoft.com/office/powerpoint/2010/main" val="47810944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E5E4-74E6-6062-ACC1-33DF4964CD89}"/>
              </a:ext>
            </a:extLst>
          </p:cNvPr>
          <p:cNvSpPr>
            <a:spLocks noGrp="1"/>
          </p:cNvSpPr>
          <p:nvPr>
            <p:ph type="title"/>
          </p:nvPr>
        </p:nvSpPr>
        <p:spPr/>
        <p:txBody>
          <a:bodyPr/>
          <a:lstStyle/>
          <a:p>
            <a:r>
              <a:rPr lang="en-US" altLang="zh-TW" dirty="0"/>
              <a:t>SQL</a:t>
            </a:r>
            <a:r>
              <a:rPr lang="zh-TW" altLang="en-US" dirty="0"/>
              <a:t> </a:t>
            </a:r>
            <a:r>
              <a:rPr lang="en-US" altLang="zh-TW" dirty="0"/>
              <a:t>Data</a:t>
            </a:r>
            <a:r>
              <a:rPr lang="zh-TW" altLang="en-US" dirty="0"/>
              <a:t> </a:t>
            </a:r>
            <a:r>
              <a:rPr lang="en-US" altLang="zh-TW" dirty="0"/>
              <a:t>Types</a:t>
            </a:r>
            <a:endParaRPr lang="en-TW" dirty="0"/>
          </a:p>
        </p:txBody>
      </p:sp>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ED3F423D-8A26-AB8A-19D1-FD5BCEE3E55B}"/>
                  </a:ext>
                </a:extLst>
              </p:cNvPr>
              <p:cNvGraphicFramePr>
                <a:graphicFrameLocks noGrp="1"/>
              </p:cNvGraphicFramePr>
              <p:nvPr>
                <p:ph idx="1"/>
                <p:extLst>
                  <p:ext uri="{D42A27DB-BD31-4B8C-83A1-F6EECF244321}">
                    <p14:modId xmlns:p14="http://schemas.microsoft.com/office/powerpoint/2010/main" val="173696062"/>
                  </p:ext>
                </p:extLst>
              </p:nvPr>
            </p:nvGraphicFramePr>
            <p:xfrm>
              <a:off x="912173" y="2230863"/>
              <a:ext cx="10243507" cy="2573574"/>
            </p:xfrm>
            <a:graphic>
              <a:graphicData uri="http://schemas.openxmlformats.org/drawingml/2006/table">
                <a:tbl>
                  <a:tblPr firstRow="1" bandRow="1">
                    <a:tableStyleId>{00A15C55-8517-42AA-B614-E9B94910E393}</a:tableStyleId>
                  </a:tblPr>
                  <a:tblGrid>
                    <a:gridCol w="1919015">
                      <a:extLst>
                        <a:ext uri="{9D8B030D-6E8A-4147-A177-3AD203B41FA5}">
                          <a16:colId xmlns:a16="http://schemas.microsoft.com/office/drawing/2014/main" val="3068751624"/>
                        </a:ext>
                      </a:extLst>
                    </a:gridCol>
                    <a:gridCol w="1668355">
                      <a:extLst>
                        <a:ext uri="{9D8B030D-6E8A-4147-A177-3AD203B41FA5}">
                          <a16:colId xmlns:a16="http://schemas.microsoft.com/office/drawing/2014/main" val="4077150140"/>
                        </a:ext>
                      </a:extLst>
                    </a:gridCol>
                    <a:gridCol w="6656137">
                      <a:extLst>
                        <a:ext uri="{9D8B030D-6E8A-4147-A177-3AD203B41FA5}">
                          <a16:colId xmlns:a16="http://schemas.microsoft.com/office/drawing/2014/main" val="924915191"/>
                        </a:ext>
                      </a:extLst>
                    </a:gridCol>
                  </a:tblGrid>
                  <a:tr h="431138">
                    <a:tc>
                      <a:txBody>
                        <a:bodyPr/>
                        <a:lstStyle/>
                        <a:p>
                          <a:r>
                            <a:rPr lang="en-US" altLang="zh-TW" dirty="0"/>
                            <a:t>Data</a:t>
                          </a:r>
                          <a:r>
                            <a:rPr lang="zh-TW" altLang="en-US" dirty="0"/>
                            <a:t> </a:t>
                          </a:r>
                          <a:r>
                            <a:rPr lang="en-US" altLang="zh-TW" dirty="0"/>
                            <a:t>Types</a:t>
                          </a:r>
                          <a:endParaRPr lang="en-TW" dirty="0"/>
                        </a:p>
                      </a:txBody>
                      <a:tcPr/>
                    </a:tc>
                    <a:tc>
                      <a:txBody>
                        <a:bodyPr/>
                        <a:lstStyle/>
                        <a:p>
                          <a:r>
                            <a:rPr lang="en-US" altLang="zh-TW" dirty="0"/>
                            <a:t>Bytes</a:t>
                          </a:r>
                          <a:endParaRPr lang="en-TW" dirty="0"/>
                        </a:p>
                      </a:txBody>
                      <a:tcPr/>
                    </a:tc>
                    <a:tc>
                      <a:txBody>
                        <a:bodyPr/>
                        <a:lstStyle/>
                        <a:p>
                          <a:r>
                            <a:rPr lang="en-US" altLang="zh-TW" dirty="0"/>
                            <a:t>Description</a:t>
                          </a:r>
                          <a:endParaRPr lang="en-TW" dirty="0"/>
                        </a:p>
                      </a:txBody>
                      <a:tcPr/>
                    </a:tc>
                    <a:extLst>
                      <a:ext uri="{0D108BD9-81ED-4DB2-BD59-A6C34878D82A}">
                        <a16:rowId xmlns:a16="http://schemas.microsoft.com/office/drawing/2014/main" val="2127184218"/>
                      </a:ext>
                    </a:extLst>
                  </a:tr>
                  <a:tr h="431138">
                    <a:tc>
                      <a:txBody>
                        <a:bodyPr/>
                        <a:lstStyle/>
                        <a:p>
                          <a:r>
                            <a:rPr lang="en-US" altLang="zh-TW" dirty="0"/>
                            <a:t>INT</a:t>
                          </a:r>
                          <a:endParaRPr lang="en-TW" dirty="0"/>
                        </a:p>
                      </a:txBody>
                      <a:tcPr/>
                    </a:tc>
                    <a:tc>
                      <a:txBody>
                        <a:bodyPr/>
                        <a:lstStyle/>
                        <a:p>
                          <a:r>
                            <a:rPr lang="en-US" altLang="zh-TW" dirty="0"/>
                            <a:t>4</a:t>
                          </a:r>
                          <a:r>
                            <a:rPr lang="zh-TW" altLang="en-US" dirty="0"/>
                            <a:t> </a:t>
                          </a:r>
                          <a:r>
                            <a:rPr lang="en-US" altLang="zh-TW" dirty="0"/>
                            <a:t>bytes</a:t>
                          </a:r>
                          <a:endParaRPr lang="en-TW" dirty="0"/>
                        </a:p>
                      </a:txBody>
                      <a:tcPr/>
                    </a:tc>
                    <a:tc>
                      <a:txBody>
                        <a:bodyPr/>
                        <a:lstStyle/>
                        <a:p>
                          <a:r>
                            <a:rPr lang="en-TW" sz="1800" b="0" kern="1200" dirty="0">
                              <a:solidFill>
                                <a:schemeClr val="dk1"/>
                              </a:solidFill>
                              <a:effectLst/>
                              <a:ea typeface="+mn-ea"/>
                              <a:cs typeface="+mn-cs"/>
                            </a:rPr>
                            <a:t>資料範圍是</a:t>
                          </a:r>
                          <a:r>
                            <a:rPr lang="zh-TW" altLang="en-US" sz="1800" b="0" kern="1200" dirty="0">
                              <a:solidFill>
                                <a:schemeClr val="dk1"/>
                              </a:solidFill>
                              <a:effectLst/>
                              <a:ea typeface="+mn-ea"/>
                              <a:cs typeface="+mn-cs"/>
                            </a:rPr>
                            <a:t> </a:t>
                          </a:r>
                          <a14:m>
                            <m:oMath xmlns:m="http://schemas.openxmlformats.org/officeDocument/2006/math">
                              <m:sSup>
                                <m:sSupPr>
                                  <m:ctrlPr>
                                    <a:rPr lang="en-TW" sz="1800" b="0" i="1" kern="1200" smtClean="0">
                                      <a:solidFill>
                                        <a:schemeClr val="dk1"/>
                                      </a:solidFill>
                                      <a:effectLst/>
                                      <a:latin typeface="Cambria Math" panose="02040503050406030204" pitchFamily="18" charset="0"/>
                                      <a:ea typeface="+mn-ea"/>
                                      <a:cs typeface="+mn-cs"/>
                                    </a:rPr>
                                  </m:ctrlPr>
                                </m:sSupPr>
                                <m:e>
                                  <m:r>
                                    <a:rPr lang="en-US" altLang="zh-TW" sz="1800" b="0" i="1" kern="1200" smtClean="0">
                                      <a:solidFill>
                                        <a:schemeClr val="dk1"/>
                                      </a:solidFill>
                                      <a:effectLst/>
                                      <a:latin typeface="Cambria Math" panose="02040503050406030204" pitchFamily="18" charset="0"/>
                                      <a:ea typeface="+mn-ea"/>
                                      <a:cs typeface="+mn-cs"/>
                                    </a:rPr>
                                    <m:t>−2</m:t>
                                  </m:r>
                                </m:e>
                                <m:sup>
                                  <m:r>
                                    <a:rPr lang="en-US" altLang="zh-TW" sz="1800" b="0" i="1" kern="1200" smtClean="0">
                                      <a:solidFill>
                                        <a:schemeClr val="dk1"/>
                                      </a:solidFill>
                                      <a:effectLst/>
                                      <a:latin typeface="Cambria Math" panose="02040503050406030204" pitchFamily="18" charset="0"/>
                                      <a:ea typeface="+mn-ea"/>
                                      <a:cs typeface="+mn-cs"/>
                                    </a:rPr>
                                    <m:t>31</m:t>
                                  </m:r>
                                </m:sup>
                              </m:sSup>
                              <m:r>
                                <a:rPr lang="en-US" altLang="zh-TW" sz="1800" b="0" i="1" kern="1200" smtClean="0">
                                  <a:solidFill>
                                    <a:schemeClr val="dk1"/>
                                  </a:solidFill>
                                  <a:effectLst/>
                                  <a:latin typeface="Cambria Math" panose="02040503050406030204" pitchFamily="18" charset="0"/>
                                  <a:ea typeface="+mn-ea"/>
                                  <a:cs typeface="+mn-cs"/>
                                </a:rPr>
                                <m:t>~</m:t>
                              </m:r>
                              <m:sSup>
                                <m:sSupPr>
                                  <m:ctrlPr>
                                    <a:rPr lang="en-TW" sz="1800" b="0" i="1" kern="1200" smtClean="0">
                                      <a:solidFill>
                                        <a:schemeClr val="dk1"/>
                                      </a:solidFill>
                                      <a:effectLst/>
                                      <a:latin typeface="Cambria Math" panose="02040503050406030204" pitchFamily="18" charset="0"/>
                                      <a:ea typeface="+mn-ea"/>
                                      <a:cs typeface="+mn-cs"/>
                                    </a:rPr>
                                  </m:ctrlPr>
                                </m:sSupPr>
                                <m:e>
                                  <m:r>
                                    <a:rPr lang="en-US" altLang="zh-TW" sz="1800" b="0" i="1" kern="1200" smtClean="0">
                                      <a:solidFill>
                                        <a:schemeClr val="dk1"/>
                                      </a:solidFill>
                                      <a:effectLst/>
                                      <a:latin typeface="Cambria Math" panose="02040503050406030204" pitchFamily="18" charset="0"/>
                                      <a:ea typeface="+mn-ea"/>
                                      <a:cs typeface="+mn-cs"/>
                                    </a:rPr>
                                    <m:t>2</m:t>
                                  </m:r>
                                </m:e>
                                <m:sup>
                                  <m:r>
                                    <a:rPr lang="en-US" altLang="zh-TW" sz="1800" b="0" i="1" kern="1200" smtClean="0">
                                      <a:solidFill>
                                        <a:schemeClr val="dk1"/>
                                      </a:solidFill>
                                      <a:effectLst/>
                                      <a:latin typeface="Cambria Math" panose="02040503050406030204" pitchFamily="18" charset="0"/>
                                      <a:ea typeface="+mn-ea"/>
                                      <a:cs typeface="+mn-cs"/>
                                    </a:rPr>
                                    <m:t>31</m:t>
                                  </m:r>
                                </m:sup>
                              </m:sSup>
                              <m:r>
                                <a:rPr lang="en-US" altLang="zh-TW" sz="1800" b="0" i="1" kern="1200" smtClean="0">
                                  <a:solidFill>
                                    <a:schemeClr val="dk1"/>
                                  </a:solidFill>
                                  <a:effectLst/>
                                  <a:latin typeface="Cambria Math" panose="02040503050406030204" pitchFamily="18" charset="0"/>
                                  <a:ea typeface="+mn-ea"/>
                                  <a:cs typeface="+mn-cs"/>
                                </a:rPr>
                                <m:t>−1</m:t>
                              </m:r>
                              <m:r>
                                <a:rPr lang="zh-TW" altLang="en-US" sz="1800" b="0" i="0" kern="1200" smtClean="0">
                                  <a:solidFill>
                                    <a:schemeClr val="dk1"/>
                                  </a:solidFill>
                                  <a:effectLst/>
                                  <a:latin typeface="Cambria Math" panose="02040503050406030204" pitchFamily="18" charset="0"/>
                                  <a:ea typeface="+mn-ea"/>
                                  <a:cs typeface="+mn-cs"/>
                                </a:rPr>
                                <m:t> </m:t>
                              </m:r>
                            </m:oMath>
                          </a14:m>
                          <a:r>
                            <a:rPr lang="en-TW" sz="1800" b="0" i="0" kern="1200" dirty="0">
                              <a:solidFill>
                                <a:schemeClr val="dk1"/>
                              </a:solidFill>
                              <a:effectLst/>
                              <a:latin typeface="+mn-lt"/>
                              <a:ea typeface="+mn-ea"/>
                              <a:cs typeface="+mn-cs"/>
                            </a:rPr>
                            <a:t>( -2147483648 ~ 2147483467)</a:t>
                          </a:r>
                          <a:endParaRPr lang="en-TW" dirty="0"/>
                        </a:p>
                      </a:txBody>
                      <a:tcPr/>
                    </a:tc>
                    <a:extLst>
                      <a:ext uri="{0D108BD9-81ED-4DB2-BD59-A6C34878D82A}">
                        <a16:rowId xmlns:a16="http://schemas.microsoft.com/office/drawing/2014/main" val="1307664103"/>
                      </a:ext>
                    </a:extLst>
                  </a:tr>
                  <a:tr h="431138">
                    <a:tc>
                      <a:txBody>
                        <a:bodyPr/>
                        <a:lstStyle/>
                        <a:p>
                          <a:r>
                            <a:rPr lang="en-US" altLang="zh-TW" dirty="0"/>
                            <a:t>DECIMAL(p,</a:t>
                          </a:r>
                          <a:r>
                            <a:rPr lang="zh-TW" altLang="en-US" dirty="0"/>
                            <a:t> </a:t>
                          </a:r>
                          <a:r>
                            <a:rPr lang="en-US" altLang="zh-TW" dirty="0"/>
                            <a:t>s)</a:t>
                          </a:r>
                          <a:endParaRPr lang="en-TW" dirty="0"/>
                        </a:p>
                      </a:txBody>
                      <a:tcPr/>
                    </a:tc>
                    <a:tc>
                      <a:txBody>
                        <a:bodyPr/>
                        <a:lstStyle/>
                        <a:p>
                          <a:r>
                            <a:rPr lang="en-TW" dirty="0"/>
                            <a:t>視精確度而定</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zh-TW" altLang="en-US" dirty="0"/>
                            <a:t>代表</a:t>
                          </a:r>
                          <a:r>
                            <a:rPr lang="en-US" altLang="zh-TW" dirty="0"/>
                            <a:t>total</a:t>
                          </a:r>
                          <a:r>
                            <a:rPr lang="zh-TW" altLang="en-US" dirty="0"/>
                            <a:t> </a:t>
                          </a:r>
                          <a:r>
                            <a:rPr lang="en-US" altLang="zh-TW" dirty="0"/>
                            <a:t>digits</a:t>
                          </a:r>
                          <a:r>
                            <a:rPr lang="zh-TW" altLang="en-US" dirty="0"/>
                            <a:t>，</a:t>
                          </a:r>
                          <a:r>
                            <a:rPr lang="en-US" altLang="zh-TW" dirty="0"/>
                            <a:t>s</a:t>
                          </a:r>
                          <a:r>
                            <a:rPr lang="zh-TW" altLang="en-US" dirty="0"/>
                            <a:t>代表小數點後的</a:t>
                          </a:r>
                          <a:r>
                            <a:rPr lang="en-US" altLang="zh-TW" dirty="0"/>
                            <a:t>digits</a:t>
                          </a:r>
                          <a:r>
                            <a:rPr lang="zh-TW" altLang="en-US" dirty="0"/>
                            <a:t>。例如，</a:t>
                          </a:r>
                          <a:r>
                            <a:rPr lang="en-US" altLang="zh-TW" dirty="0"/>
                            <a:t>153.23</a:t>
                          </a:r>
                          <a:r>
                            <a:rPr lang="zh-TW" altLang="en-US" dirty="0"/>
                            <a:t>為例，</a:t>
                          </a:r>
                          <a:r>
                            <a:rPr lang="en-US" altLang="zh-TW" dirty="0"/>
                            <a:t>p</a:t>
                          </a:r>
                          <a:r>
                            <a:rPr lang="zh-TW" altLang="en-US" dirty="0"/>
                            <a:t>是</a:t>
                          </a:r>
                          <a:r>
                            <a:rPr lang="en-US" altLang="zh-TW" dirty="0"/>
                            <a:t>5</a:t>
                          </a:r>
                          <a:r>
                            <a:rPr lang="zh-TW" altLang="en-US" dirty="0"/>
                            <a:t>，</a:t>
                          </a:r>
                          <a:r>
                            <a:rPr lang="en-US" altLang="zh-TW" dirty="0"/>
                            <a:t>s</a:t>
                          </a:r>
                          <a:r>
                            <a:rPr lang="zh-TW" altLang="en-US" dirty="0"/>
                            <a:t>是</a:t>
                          </a:r>
                          <a:r>
                            <a:rPr lang="en-US" altLang="zh-TW" dirty="0"/>
                            <a:t>2</a:t>
                          </a:r>
                          <a:r>
                            <a:rPr lang="zh-TW" altLang="en-US"/>
                            <a:t>。</a:t>
                          </a:r>
                          <a:r>
                            <a:rPr lang="en-TW" sz="1800" b="0" kern="1200" dirty="0">
                              <a:solidFill>
                                <a:schemeClr val="dk1"/>
                              </a:solidFill>
                              <a:effectLst/>
                              <a:ea typeface="+mn-ea"/>
                              <a:cs typeface="+mn-cs"/>
                            </a:rPr>
                            <a:t>資料範圍是</a:t>
                          </a:r>
                          <a:r>
                            <a:rPr lang="zh-TW" altLang="en-US" sz="1800" b="0" kern="1200" dirty="0">
                              <a:solidFill>
                                <a:schemeClr val="dk1"/>
                              </a:solidFill>
                              <a:effectLst/>
                              <a:ea typeface="+mn-ea"/>
                              <a:cs typeface="+mn-cs"/>
                            </a:rPr>
                            <a:t> </a:t>
                          </a:r>
                          <a14:m>
                            <m:oMath xmlns:m="http://schemas.openxmlformats.org/officeDocument/2006/math">
                              <m:sSup>
                                <m:sSupPr>
                                  <m:ctrlPr>
                                    <a:rPr lang="en-TW" sz="1800" b="0" i="1" kern="1200" smtClean="0">
                                      <a:solidFill>
                                        <a:schemeClr val="dk1"/>
                                      </a:solidFill>
                                      <a:effectLst/>
                                      <a:latin typeface="Cambria Math" panose="02040503050406030204" pitchFamily="18" charset="0"/>
                                      <a:ea typeface="+mn-ea"/>
                                      <a:cs typeface="+mn-cs"/>
                                    </a:rPr>
                                  </m:ctrlPr>
                                </m:sSupPr>
                                <m:e>
                                  <m:r>
                                    <a:rPr lang="en-US" altLang="zh-TW" sz="1800" b="0" i="1" kern="1200" smtClean="0">
                                      <a:solidFill>
                                        <a:schemeClr val="dk1"/>
                                      </a:solidFill>
                                      <a:effectLst/>
                                      <a:latin typeface="Cambria Math" panose="02040503050406030204" pitchFamily="18" charset="0"/>
                                      <a:ea typeface="+mn-ea"/>
                                      <a:cs typeface="+mn-cs"/>
                                    </a:rPr>
                                    <m:t>−10</m:t>
                                  </m:r>
                                </m:e>
                                <m:sup>
                                  <m:r>
                                    <a:rPr lang="en-US" altLang="zh-TW" sz="1800" b="0" i="1" kern="1200" smtClean="0">
                                      <a:solidFill>
                                        <a:schemeClr val="dk1"/>
                                      </a:solidFill>
                                      <a:effectLst/>
                                      <a:latin typeface="Cambria Math" panose="02040503050406030204" pitchFamily="18" charset="0"/>
                                      <a:ea typeface="+mn-ea"/>
                                      <a:cs typeface="+mn-cs"/>
                                    </a:rPr>
                                    <m:t>38</m:t>
                                  </m:r>
                                </m:sup>
                              </m:sSup>
                              <m:r>
                                <a:rPr lang="en-US" altLang="zh-TW" sz="1800" b="0" i="1" kern="1200" smtClean="0">
                                  <a:solidFill>
                                    <a:schemeClr val="dk1"/>
                                  </a:solidFill>
                                  <a:effectLst/>
                                  <a:latin typeface="Cambria Math" panose="02040503050406030204" pitchFamily="18" charset="0"/>
                                  <a:ea typeface="+mn-ea"/>
                                  <a:cs typeface="+mn-cs"/>
                                </a:rPr>
                                <m:t>+1</m:t>
                              </m:r>
                              <m:r>
                                <a:rPr lang="zh-TW" altLang="en-US" sz="1800" b="0" i="1" kern="1200" smtClean="0">
                                  <a:solidFill>
                                    <a:schemeClr val="dk1"/>
                                  </a:solidFill>
                                  <a:effectLst/>
                                  <a:latin typeface="Cambria Math" panose="02040503050406030204" pitchFamily="18" charset="0"/>
                                  <a:ea typeface="+mn-ea"/>
                                  <a:cs typeface="+mn-cs"/>
                                </a:rPr>
                                <m:t> </m:t>
                              </m:r>
                              <m:r>
                                <a:rPr lang="en-US" altLang="zh-TW" sz="1800" b="0" i="1" kern="1200" smtClean="0">
                                  <a:solidFill>
                                    <a:schemeClr val="dk1"/>
                                  </a:solidFill>
                                  <a:effectLst/>
                                  <a:latin typeface="Cambria Math" panose="02040503050406030204" pitchFamily="18" charset="0"/>
                                  <a:ea typeface="+mn-ea"/>
                                  <a:cs typeface="+mn-cs"/>
                                </a:rPr>
                                <m:t>~</m:t>
                              </m:r>
                              <m:r>
                                <a:rPr lang="zh-TW" altLang="en-US" sz="1800" b="0" i="1" kern="1200" smtClean="0">
                                  <a:solidFill>
                                    <a:schemeClr val="dk1"/>
                                  </a:solidFill>
                                  <a:effectLst/>
                                  <a:latin typeface="Cambria Math" panose="02040503050406030204" pitchFamily="18" charset="0"/>
                                  <a:ea typeface="+mn-ea"/>
                                  <a:cs typeface="+mn-cs"/>
                                </a:rPr>
                                <m:t> </m:t>
                              </m:r>
                              <m:sSup>
                                <m:sSupPr>
                                  <m:ctrlPr>
                                    <a:rPr lang="en-TW" sz="1800" b="0" i="1" kern="1200" smtClean="0">
                                      <a:solidFill>
                                        <a:schemeClr val="dk1"/>
                                      </a:solidFill>
                                      <a:effectLst/>
                                      <a:latin typeface="Cambria Math" panose="02040503050406030204" pitchFamily="18" charset="0"/>
                                      <a:ea typeface="+mn-ea"/>
                                      <a:cs typeface="+mn-cs"/>
                                    </a:rPr>
                                  </m:ctrlPr>
                                </m:sSupPr>
                                <m:e>
                                  <m:r>
                                    <a:rPr lang="en-US" altLang="zh-TW" sz="1800" b="0" i="1" kern="1200" smtClean="0">
                                      <a:solidFill>
                                        <a:schemeClr val="dk1"/>
                                      </a:solidFill>
                                      <a:effectLst/>
                                      <a:latin typeface="Cambria Math" panose="02040503050406030204" pitchFamily="18" charset="0"/>
                                      <a:ea typeface="+mn-ea"/>
                                      <a:cs typeface="+mn-cs"/>
                                    </a:rPr>
                                    <m:t>10</m:t>
                                  </m:r>
                                </m:e>
                                <m:sup>
                                  <m:r>
                                    <a:rPr lang="en-US" altLang="zh-TW" sz="1800" b="0" i="1" kern="1200" smtClean="0">
                                      <a:solidFill>
                                        <a:schemeClr val="dk1"/>
                                      </a:solidFill>
                                      <a:effectLst/>
                                      <a:latin typeface="Cambria Math" panose="02040503050406030204" pitchFamily="18" charset="0"/>
                                      <a:ea typeface="+mn-ea"/>
                                      <a:cs typeface="+mn-cs"/>
                                    </a:rPr>
                                    <m:t>38</m:t>
                                  </m:r>
                                </m:sup>
                              </m:sSup>
                              <m:r>
                                <a:rPr lang="en-US" altLang="zh-TW" sz="1800" b="0" i="1" kern="1200" smtClean="0">
                                  <a:solidFill>
                                    <a:schemeClr val="dk1"/>
                                  </a:solidFill>
                                  <a:effectLst/>
                                  <a:latin typeface="Cambria Math" panose="02040503050406030204" pitchFamily="18" charset="0"/>
                                  <a:ea typeface="+mn-ea"/>
                                  <a:cs typeface="+mn-cs"/>
                                </a:rPr>
                                <m:t>−1</m:t>
                              </m:r>
                            </m:oMath>
                          </a14:m>
                          <a:endParaRPr lang="en-TW" dirty="0"/>
                        </a:p>
                      </a:txBody>
                      <a:tcPr/>
                    </a:tc>
                    <a:extLst>
                      <a:ext uri="{0D108BD9-81ED-4DB2-BD59-A6C34878D82A}">
                        <a16:rowId xmlns:a16="http://schemas.microsoft.com/office/drawing/2014/main" val="908804441"/>
                      </a:ext>
                    </a:extLst>
                  </a:tr>
                  <a:tr h="431138">
                    <a:tc>
                      <a:txBody>
                        <a:bodyPr/>
                        <a:lstStyle/>
                        <a:p>
                          <a:r>
                            <a:rPr lang="en-US" altLang="zh-TW" dirty="0"/>
                            <a:t>VARCHAR(n)</a:t>
                          </a:r>
                          <a:endParaRPr lang="en-TW" dirty="0"/>
                        </a:p>
                      </a:txBody>
                      <a:tcPr/>
                    </a:tc>
                    <a:tc>
                      <a:txBody>
                        <a:bodyPr/>
                        <a:lstStyle/>
                        <a:p>
                          <a:r>
                            <a:rPr lang="ja-JP" altLang="en-US"/>
                            <a:t>變動長度， </a:t>
                          </a:r>
                          <a:r>
                            <a:rPr lang="en-US" altLang="zh-TW" dirty="0"/>
                            <a:t>max=2GB</a:t>
                          </a:r>
                          <a:endParaRPr lang="en-TW" dirty="0"/>
                        </a:p>
                      </a:txBody>
                      <a:tcPr/>
                    </a:tc>
                    <a:tc>
                      <a:txBody>
                        <a:bodyPr/>
                        <a:lstStyle/>
                        <a:p>
                          <a:r>
                            <a:rPr lang="en-TW" sz="1800" b="0" kern="1200" dirty="0">
                              <a:solidFill>
                                <a:schemeClr val="dk1"/>
                              </a:solidFill>
                              <a:effectLst/>
                              <a:ea typeface="+mn-ea"/>
                              <a:cs typeface="+mn-cs"/>
                            </a:rPr>
                            <a:t>資料範圍是</a:t>
                          </a:r>
                          <a:r>
                            <a:rPr lang="zh-TW" altLang="en-US" sz="1800" b="0" kern="1200" dirty="0">
                              <a:solidFill>
                                <a:schemeClr val="dk1"/>
                              </a:solidFill>
                              <a:effectLst/>
                              <a:ea typeface="+mn-ea"/>
                              <a:cs typeface="+mn-cs"/>
                            </a:rPr>
                            <a:t> </a:t>
                          </a:r>
                          <a14:m>
                            <m:oMath xmlns:m="http://schemas.openxmlformats.org/officeDocument/2006/math">
                              <m:r>
                                <a:rPr lang="en-US" altLang="zh-TW" sz="1800" b="0" i="1" kern="1200" smtClean="0">
                                  <a:solidFill>
                                    <a:schemeClr val="dk1"/>
                                  </a:solidFill>
                                  <a:effectLst/>
                                  <a:latin typeface="Cambria Math" panose="02040503050406030204" pitchFamily="18" charset="0"/>
                                  <a:ea typeface="+mn-ea"/>
                                  <a:cs typeface="+mn-cs"/>
                                </a:rPr>
                                <m:t>1~</m:t>
                              </m:r>
                              <m:sSup>
                                <m:sSupPr>
                                  <m:ctrlPr>
                                    <a:rPr lang="en-TW" sz="1800" b="0" i="1" kern="1200" smtClean="0">
                                      <a:solidFill>
                                        <a:schemeClr val="dk1"/>
                                      </a:solidFill>
                                      <a:effectLst/>
                                      <a:latin typeface="Cambria Math" panose="02040503050406030204" pitchFamily="18" charset="0"/>
                                      <a:ea typeface="+mn-ea"/>
                                      <a:cs typeface="+mn-cs"/>
                                    </a:rPr>
                                  </m:ctrlPr>
                                </m:sSupPr>
                                <m:e>
                                  <m:r>
                                    <a:rPr lang="en-US" altLang="zh-TW" sz="1800" b="0" i="1" kern="1200" smtClean="0">
                                      <a:solidFill>
                                        <a:schemeClr val="dk1"/>
                                      </a:solidFill>
                                      <a:effectLst/>
                                      <a:latin typeface="Cambria Math" panose="02040503050406030204" pitchFamily="18" charset="0"/>
                                      <a:ea typeface="+mn-ea"/>
                                      <a:cs typeface="+mn-cs"/>
                                    </a:rPr>
                                    <m:t>2</m:t>
                                  </m:r>
                                </m:e>
                                <m:sup>
                                  <m:r>
                                    <a:rPr lang="en-US" altLang="zh-TW" sz="1800" b="0" i="1" kern="1200" smtClean="0">
                                      <a:solidFill>
                                        <a:schemeClr val="dk1"/>
                                      </a:solidFill>
                                      <a:effectLst/>
                                      <a:latin typeface="Cambria Math" panose="02040503050406030204" pitchFamily="18" charset="0"/>
                                      <a:ea typeface="+mn-ea"/>
                                      <a:cs typeface="+mn-cs"/>
                                    </a:rPr>
                                    <m:t>31</m:t>
                                  </m:r>
                                </m:sup>
                              </m:sSup>
                              <m:r>
                                <a:rPr lang="en-US" altLang="zh-TW" sz="1800" b="0" i="1" kern="1200" smtClean="0">
                                  <a:solidFill>
                                    <a:schemeClr val="dk1"/>
                                  </a:solidFill>
                                  <a:effectLst/>
                                  <a:latin typeface="Cambria Math" panose="02040503050406030204" pitchFamily="18" charset="0"/>
                                  <a:ea typeface="+mn-ea"/>
                                  <a:cs typeface="+mn-cs"/>
                                </a:rPr>
                                <m:t>−1</m:t>
                              </m:r>
                            </m:oMath>
                          </a14:m>
                          <a:endParaRPr lang="en-TW" dirty="0"/>
                        </a:p>
                      </a:txBody>
                      <a:tcPr/>
                    </a:tc>
                    <a:extLst>
                      <a:ext uri="{0D108BD9-81ED-4DB2-BD59-A6C34878D82A}">
                        <a16:rowId xmlns:a16="http://schemas.microsoft.com/office/drawing/2014/main" val="509836727"/>
                      </a:ext>
                    </a:extLst>
                  </a:tr>
                  <a:tr h="431138">
                    <a:tc>
                      <a:txBody>
                        <a:bodyPr/>
                        <a:lstStyle/>
                        <a:p>
                          <a:r>
                            <a:rPr lang="en-US" dirty="0"/>
                            <a:t>DATETIME</a:t>
                          </a:r>
                          <a:endParaRPr lang="en-TW"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8</a:t>
                          </a:r>
                          <a:r>
                            <a:rPr lang="zh-TW" altLang="en-US" dirty="0"/>
                            <a:t> </a:t>
                          </a:r>
                          <a:r>
                            <a:rPr lang="en-US" altLang="zh-TW" dirty="0"/>
                            <a:t>bytes</a:t>
                          </a:r>
                          <a:endParaRPr lang="en-TW" dirty="0"/>
                        </a:p>
                      </a:txBody>
                      <a:tcPr/>
                    </a:tc>
                    <a:tc>
                      <a:txBody>
                        <a:bodyPr/>
                        <a:lstStyle/>
                        <a:p>
                          <a:r>
                            <a:rPr lang="en-TW" sz="1800" b="0" kern="1200" dirty="0">
                              <a:solidFill>
                                <a:schemeClr val="dk1"/>
                              </a:solidFill>
                              <a:effectLst/>
                              <a:ea typeface="+mn-ea"/>
                              <a:cs typeface="+mn-cs"/>
                            </a:rPr>
                            <a:t>資料範圍是</a:t>
                          </a:r>
                          <a:r>
                            <a:rPr lang="zh-TW" altLang="en-US" sz="1800" b="0" kern="1200" dirty="0">
                              <a:solidFill>
                                <a:schemeClr val="dk1"/>
                              </a:solidFill>
                              <a:effectLst/>
                              <a:ea typeface="+mn-ea"/>
                              <a:cs typeface="+mn-cs"/>
                            </a:rPr>
                            <a:t> </a:t>
                          </a:r>
                          <a:r>
                            <a:rPr lang="en-US" dirty="0"/>
                            <a:t>1753/1/1 ~ 9999/12/31 ex: 2008-11-27 08:08:08.888</a:t>
                          </a:r>
                          <a:endParaRPr lang="en-TW" dirty="0"/>
                        </a:p>
                      </a:txBody>
                      <a:tcPr/>
                    </a:tc>
                    <a:extLst>
                      <a:ext uri="{0D108BD9-81ED-4DB2-BD59-A6C34878D82A}">
                        <a16:rowId xmlns:a16="http://schemas.microsoft.com/office/drawing/2014/main" val="1265818642"/>
                      </a:ext>
                    </a:extLst>
                  </a:tr>
                </a:tbl>
              </a:graphicData>
            </a:graphic>
          </p:graphicFrame>
        </mc:Choice>
        <mc:Fallback>
          <p:graphicFrame>
            <p:nvGraphicFramePr>
              <p:cNvPr id="4" name="Table 4">
                <a:extLst>
                  <a:ext uri="{FF2B5EF4-FFF2-40B4-BE49-F238E27FC236}">
                    <a16:creationId xmlns:a16="http://schemas.microsoft.com/office/drawing/2014/main" id="{ED3F423D-8A26-AB8A-19D1-FD5BCEE3E55B}"/>
                  </a:ext>
                </a:extLst>
              </p:cNvPr>
              <p:cNvGraphicFramePr>
                <a:graphicFrameLocks noGrp="1"/>
              </p:cNvGraphicFramePr>
              <p:nvPr>
                <p:ph idx="1"/>
                <p:extLst>
                  <p:ext uri="{D42A27DB-BD31-4B8C-83A1-F6EECF244321}">
                    <p14:modId xmlns:p14="http://schemas.microsoft.com/office/powerpoint/2010/main" val="173696062"/>
                  </p:ext>
                </p:extLst>
              </p:nvPr>
            </p:nvGraphicFramePr>
            <p:xfrm>
              <a:off x="912173" y="2230863"/>
              <a:ext cx="10243507" cy="2573574"/>
            </p:xfrm>
            <a:graphic>
              <a:graphicData uri="http://schemas.openxmlformats.org/drawingml/2006/table">
                <a:tbl>
                  <a:tblPr firstRow="1" bandRow="1">
                    <a:tableStyleId>{00A15C55-8517-42AA-B614-E9B94910E393}</a:tableStyleId>
                  </a:tblPr>
                  <a:tblGrid>
                    <a:gridCol w="1919015">
                      <a:extLst>
                        <a:ext uri="{9D8B030D-6E8A-4147-A177-3AD203B41FA5}">
                          <a16:colId xmlns:a16="http://schemas.microsoft.com/office/drawing/2014/main" val="3068751624"/>
                        </a:ext>
                      </a:extLst>
                    </a:gridCol>
                    <a:gridCol w="1668355">
                      <a:extLst>
                        <a:ext uri="{9D8B030D-6E8A-4147-A177-3AD203B41FA5}">
                          <a16:colId xmlns:a16="http://schemas.microsoft.com/office/drawing/2014/main" val="4077150140"/>
                        </a:ext>
                      </a:extLst>
                    </a:gridCol>
                    <a:gridCol w="6656137">
                      <a:extLst>
                        <a:ext uri="{9D8B030D-6E8A-4147-A177-3AD203B41FA5}">
                          <a16:colId xmlns:a16="http://schemas.microsoft.com/office/drawing/2014/main" val="924915191"/>
                        </a:ext>
                      </a:extLst>
                    </a:gridCol>
                  </a:tblGrid>
                  <a:tr h="431138">
                    <a:tc>
                      <a:txBody>
                        <a:bodyPr/>
                        <a:lstStyle/>
                        <a:p>
                          <a:r>
                            <a:rPr lang="en-US" altLang="zh-TW" dirty="0"/>
                            <a:t>Data</a:t>
                          </a:r>
                          <a:r>
                            <a:rPr lang="zh-TW" altLang="en-US" dirty="0"/>
                            <a:t> </a:t>
                          </a:r>
                          <a:r>
                            <a:rPr lang="en-US" altLang="zh-TW" dirty="0"/>
                            <a:t>Types</a:t>
                          </a:r>
                          <a:endParaRPr lang="en-TW" dirty="0"/>
                        </a:p>
                      </a:txBody>
                      <a:tcPr/>
                    </a:tc>
                    <a:tc>
                      <a:txBody>
                        <a:bodyPr/>
                        <a:lstStyle/>
                        <a:p>
                          <a:r>
                            <a:rPr lang="en-US" altLang="zh-TW" dirty="0"/>
                            <a:t>Bytes</a:t>
                          </a:r>
                          <a:endParaRPr lang="en-TW" dirty="0"/>
                        </a:p>
                      </a:txBody>
                      <a:tcPr/>
                    </a:tc>
                    <a:tc>
                      <a:txBody>
                        <a:bodyPr/>
                        <a:lstStyle/>
                        <a:p>
                          <a:r>
                            <a:rPr lang="en-US" altLang="zh-TW" dirty="0"/>
                            <a:t>Description</a:t>
                          </a:r>
                          <a:endParaRPr lang="en-TW" dirty="0"/>
                        </a:p>
                      </a:txBody>
                      <a:tcPr/>
                    </a:tc>
                    <a:extLst>
                      <a:ext uri="{0D108BD9-81ED-4DB2-BD59-A6C34878D82A}">
                        <a16:rowId xmlns:a16="http://schemas.microsoft.com/office/drawing/2014/main" val="2127184218"/>
                      </a:ext>
                    </a:extLst>
                  </a:tr>
                  <a:tr h="431138">
                    <a:tc>
                      <a:txBody>
                        <a:bodyPr/>
                        <a:lstStyle/>
                        <a:p>
                          <a:r>
                            <a:rPr lang="en-US" altLang="zh-TW" dirty="0"/>
                            <a:t>INT</a:t>
                          </a:r>
                          <a:endParaRPr lang="en-TW" dirty="0"/>
                        </a:p>
                      </a:txBody>
                      <a:tcPr/>
                    </a:tc>
                    <a:tc>
                      <a:txBody>
                        <a:bodyPr/>
                        <a:lstStyle/>
                        <a:p>
                          <a:r>
                            <a:rPr lang="en-US" altLang="zh-TW" dirty="0"/>
                            <a:t>4</a:t>
                          </a:r>
                          <a:r>
                            <a:rPr lang="zh-TW" altLang="en-US" dirty="0"/>
                            <a:t> </a:t>
                          </a:r>
                          <a:r>
                            <a:rPr lang="en-US" altLang="zh-TW" dirty="0"/>
                            <a:t>bytes</a:t>
                          </a:r>
                          <a:endParaRPr lang="en-TW" dirty="0"/>
                        </a:p>
                      </a:txBody>
                      <a:tcPr/>
                    </a:tc>
                    <a:tc>
                      <a:txBody>
                        <a:bodyPr/>
                        <a:lstStyle/>
                        <a:p>
                          <a:endParaRPr lang="zh-TW"/>
                        </a:p>
                      </a:txBody>
                      <a:tcPr>
                        <a:blipFill>
                          <a:blip r:embed="rId2"/>
                          <a:stretch>
                            <a:fillRect l="-54029" t="-107042" r="-458" b="-404225"/>
                          </a:stretch>
                        </a:blipFill>
                      </a:tcPr>
                    </a:tc>
                    <a:extLst>
                      <a:ext uri="{0D108BD9-81ED-4DB2-BD59-A6C34878D82A}">
                        <a16:rowId xmlns:a16="http://schemas.microsoft.com/office/drawing/2014/main" val="1307664103"/>
                      </a:ext>
                    </a:extLst>
                  </a:tr>
                  <a:tr h="640080">
                    <a:tc>
                      <a:txBody>
                        <a:bodyPr/>
                        <a:lstStyle/>
                        <a:p>
                          <a:r>
                            <a:rPr lang="en-US" altLang="zh-TW" dirty="0"/>
                            <a:t>DECIMAL(p,</a:t>
                          </a:r>
                          <a:r>
                            <a:rPr lang="zh-TW" altLang="en-US" dirty="0"/>
                            <a:t> </a:t>
                          </a:r>
                          <a:r>
                            <a:rPr lang="en-US" altLang="zh-TW" dirty="0"/>
                            <a:t>s)</a:t>
                          </a:r>
                          <a:endParaRPr lang="en-TW" dirty="0"/>
                        </a:p>
                      </a:txBody>
                      <a:tcPr/>
                    </a:tc>
                    <a:tc>
                      <a:txBody>
                        <a:bodyPr/>
                        <a:lstStyle/>
                        <a:p>
                          <a:r>
                            <a:rPr lang="en-TW" dirty="0"/>
                            <a:t>視精確度而定</a:t>
                          </a:r>
                        </a:p>
                      </a:txBody>
                      <a:tcPr/>
                    </a:tc>
                    <a:tc>
                      <a:txBody>
                        <a:bodyPr/>
                        <a:lstStyle/>
                        <a:p>
                          <a:endParaRPr lang="zh-TW"/>
                        </a:p>
                      </a:txBody>
                      <a:tcPr>
                        <a:blipFill>
                          <a:blip r:embed="rId2"/>
                          <a:stretch>
                            <a:fillRect l="-54029" t="-138679" r="-458" b="-170755"/>
                          </a:stretch>
                        </a:blipFill>
                      </a:tcPr>
                    </a:tc>
                    <a:extLst>
                      <a:ext uri="{0D108BD9-81ED-4DB2-BD59-A6C34878D82A}">
                        <a16:rowId xmlns:a16="http://schemas.microsoft.com/office/drawing/2014/main" val="908804441"/>
                      </a:ext>
                    </a:extLst>
                  </a:tr>
                  <a:tr h="640080">
                    <a:tc>
                      <a:txBody>
                        <a:bodyPr/>
                        <a:lstStyle/>
                        <a:p>
                          <a:r>
                            <a:rPr lang="en-US" altLang="zh-TW" dirty="0"/>
                            <a:t>VARCHAR(n)</a:t>
                          </a:r>
                          <a:endParaRPr lang="en-TW" dirty="0"/>
                        </a:p>
                      </a:txBody>
                      <a:tcPr/>
                    </a:tc>
                    <a:tc>
                      <a:txBody>
                        <a:bodyPr/>
                        <a:lstStyle/>
                        <a:p>
                          <a:r>
                            <a:rPr lang="ja-JP" altLang="en-US"/>
                            <a:t>變動長度， </a:t>
                          </a:r>
                          <a:r>
                            <a:rPr lang="en-US" altLang="zh-TW" dirty="0"/>
                            <a:t>max=2GB</a:t>
                          </a:r>
                          <a:endParaRPr lang="en-TW" dirty="0"/>
                        </a:p>
                      </a:txBody>
                      <a:tcPr/>
                    </a:tc>
                    <a:tc>
                      <a:txBody>
                        <a:bodyPr/>
                        <a:lstStyle/>
                        <a:p>
                          <a:endParaRPr lang="zh-TW"/>
                        </a:p>
                      </a:txBody>
                      <a:tcPr>
                        <a:blipFill>
                          <a:blip r:embed="rId2"/>
                          <a:stretch>
                            <a:fillRect l="-54029" t="-240952" r="-458" b="-72381"/>
                          </a:stretch>
                        </a:blipFill>
                      </a:tcPr>
                    </a:tc>
                    <a:extLst>
                      <a:ext uri="{0D108BD9-81ED-4DB2-BD59-A6C34878D82A}">
                        <a16:rowId xmlns:a16="http://schemas.microsoft.com/office/drawing/2014/main" val="509836727"/>
                      </a:ext>
                    </a:extLst>
                  </a:tr>
                  <a:tr h="431138">
                    <a:tc>
                      <a:txBody>
                        <a:bodyPr/>
                        <a:lstStyle/>
                        <a:p>
                          <a:r>
                            <a:rPr lang="en-US" dirty="0"/>
                            <a:t>DATETIME</a:t>
                          </a:r>
                          <a:endParaRPr lang="en-TW"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8</a:t>
                          </a:r>
                          <a:r>
                            <a:rPr lang="zh-TW" altLang="en-US" dirty="0"/>
                            <a:t> </a:t>
                          </a:r>
                          <a:r>
                            <a:rPr lang="en-US" altLang="zh-TW" dirty="0"/>
                            <a:t>bytes</a:t>
                          </a:r>
                          <a:endParaRPr lang="en-TW" dirty="0"/>
                        </a:p>
                      </a:txBody>
                      <a:tcPr/>
                    </a:tc>
                    <a:tc>
                      <a:txBody>
                        <a:bodyPr/>
                        <a:lstStyle/>
                        <a:p>
                          <a:r>
                            <a:rPr lang="en-TW" sz="1800" b="0" kern="1200" dirty="0">
                              <a:solidFill>
                                <a:schemeClr val="dk1"/>
                              </a:solidFill>
                              <a:effectLst/>
                              <a:ea typeface="+mn-ea"/>
                              <a:cs typeface="+mn-cs"/>
                            </a:rPr>
                            <a:t>資料範圍是</a:t>
                          </a:r>
                          <a:r>
                            <a:rPr lang="zh-TW" altLang="en-US" sz="1800" b="0" kern="1200" dirty="0">
                              <a:solidFill>
                                <a:schemeClr val="dk1"/>
                              </a:solidFill>
                              <a:effectLst/>
                              <a:ea typeface="+mn-ea"/>
                              <a:cs typeface="+mn-cs"/>
                            </a:rPr>
                            <a:t> </a:t>
                          </a:r>
                          <a:r>
                            <a:rPr lang="en-US" dirty="0"/>
                            <a:t>1753/1/1 ~ 9999/12/31 ex: 2008-11-27 08:08:08.888</a:t>
                          </a:r>
                          <a:endParaRPr lang="en-TW" dirty="0"/>
                        </a:p>
                      </a:txBody>
                      <a:tcPr/>
                    </a:tc>
                    <a:extLst>
                      <a:ext uri="{0D108BD9-81ED-4DB2-BD59-A6C34878D82A}">
                        <a16:rowId xmlns:a16="http://schemas.microsoft.com/office/drawing/2014/main" val="1265818642"/>
                      </a:ext>
                    </a:extLst>
                  </a:tr>
                </a:tbl>
              </a:graphicData>
            </a:graphic>
          </p:graphicFrame>
        </mc:Fallback>
      </mc:AlternateContent>
    </p:spTree>
    <p:extLst>
      <p:ext uri="{BB962C8B-B14F-4D97-AF65-F5344CB8AC3E}">
        <p14:creationId xmlns:p14="http://schemas.microsoft.com/office/powerpoint/2010/main" val="1439496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BE7A-6AF2-776C-9541-F0C5FBFBC0B0}"/>
              </a:ext>
            </a:extLst>
          </p:cNvPr>
          <p:cNvSpPr>
            <a:spLocks noGrp="1"/>
          </p:cNvSpPr>
          <p:nvPr>
            <p:ph type="title"/>
          </p:nvPr>
        </p:nvSpPr>
        <p:spPr/>
        <p:txBody>
          <a:bodyPr/>
          <a:lstStyle/>
          <a:p>
            <a:r>
              <a:rPr lang="en-US" altLang="zh-TW" dirty="0"/>
              <a:t>SQL</a:t>
            </a:r>
            <a:r>
              <a:rPr lang="zh-TW" altLang="en-US" dirty="0"/>
              <a:t> 基本語法</a:t>
            </a:r>
            <a:endParaRPr lang="en-TW" dirty="0"/>
          </a:p>
        </p:txBody>
      </p:sp>
      <p:sp>
        <p:nvSpPr>
          <p:cNvPr id="3" name="Content Placeholder 2">
            <a:extLst>
              <a:ext uri="{FF2B5EF4-FFF2-40B4-BE49-F238E27FC236}">
                <a16:creationId xmlns:a16="http://schemas.microsoft.com/office/drawing/2014/main" id="{E756E7EA-E6BF-EE13-85E0-B4C3D33C87E3}"/>
              </a:ext>
            </a:extLst>
          </p:cNvPr>
          <p:cNvSpPr>
            <a:spLocks noGrp="1"/>
          </p:cNvSpPr>
          <p:nvPr>
            <p:ph idx="1"/>
          </p:nvPr>
        </p:nvSpPr>
        <p:spPr>
          <a:xfrm>
            <a:off x="1097280" y="2108201"/>
            <a:ext cx="10058400" cy="4169936"/>
          </a:xfrm>
        </p:spPr>
        <p:txBody>
          <a:bodyPr>
            <a:normAutofit/>
          </a:bodyPr>
          <a:lstStyle/>
          <a:p>
            <a:r>
              <a:rPr lang="en-TW" dirty="0"/>
              <a:t>在</a:t>
            </a:r>
            <a:r>
              <a:rPr lang="en-US" altLang="zh-TW" dirty="0"/>
              <a:t>SQL</a:t>
            </a:r>
            <a:r>
              <a:rPr lang="zh-TW" altLang="en-US" dirty="0"/>
              <a:t>中，創造新表格的語法為：</a:t>
            </a:r>
            <a:endParaRPr lang="en-US" altLang="zh-TW" dirty="0"/>
          </a:p>
          <a:p>
            <a:r>
              <a:rPr lang="en-US" i="1" dirty="0"/>
              <a:t>CREATE TABLE </a:t>
            </a:r>
            <a:r>
              <a:rPr lang="en-US" i="1" dirty="0" err="1"/>
              <a:t>table_name</a:t>
            </a:r>
            <a:r>
              <a:rPr lang="en-US" i="1" dirty="0"/>
              <a:t> (</a:t>
            </a:r>
            <a:br>
              <a:rPr lang="en-US" i="1" dirty="0"/>
            </a:br>
            <a:r>
              <a:rPr lang="en-US" i="1" dirty="0"/>
              <a:t>    column1 datatype,</a:t>
            </a:r>
            <a:br>
              <a:rPr lang="en-US" i="1" dirty="0"/>
            </a:br>
            <a:r>
              <a:rPr lang="en-US" i="1" dirty="0"/>
              <a:t>    column2 datatype,</a:t>
            </a:r>
            <a:br>
              <a:rPr lang="en-US" i="1" dirty="0"/>
            </a:br>
            <a:r>
              <a:rPr lang="en-US" i="1" dirty="0"/>
              <a:t>    column3 datatype,</a:t>
            </a:r>
            <a:br>
              <a:rPr lang="en-US" i="1" dirty="0"/>
            </a:br>
            <a:r>
              <a:rPr lang="en-US" i="1" dirty="0"/>
              <a:t>   ....</a:t>
            </a:r>
            <a:br>
              <a:rPr lang="en-US" i="1" dirty="0"/>
            </a:br>
            <a:r>
              <a:rPr lang="en-US" i="1" dirty="0"/>
              <a:t>);</a:t>
            </a:r>
          </a:p>
          <a:p>
            <a:r>
              <a:rPr lang="zh-TW" altLang="en-US" dirty="0"/>
              <a:t>若要得到</a:t>
            </a:r>
            <a:r>
              <a:rPr lang="en-US" altLang="zh-TW" dirty="0"/>
              <a:t>SQL</a:t>
            </a:r>
            <a:r>
              <a:rPr lang="zh-TW" altLang="en-US" dirty="0"/>
              <a:t>的表格資訊，可以用：</a:t>
            </a:r>
            <a:endParaRPr lang="en-US" i="1" dirty="0"/>
          </a:p>
          <a:p>
            <a:r>
              <a:rPr lang="en-US" altLang="zh-TW" i="1" dirty="0"/>
              <a:t>DESCRIBE</a:t>
            </a:r>
            <a:r>
              <a:rPr lang="zh-TW" altLang="en-US" i="1" dirty="0"/>
              <a:t> </a:t>
            </a:r>
            <a:r>
              <a:rPr lang="en-US" altLang="zh-TW" i="1" dirty="0" err="1"/>
              <a:t>table_name</a:t>
            </a:r>
            <a:endParaRPr lang="en-TW" dirty="0"/>
          </a:p>
        </p:txBody>
      </p:sp>
    </p:spTree>
    <p:extLst>
      <p:ext uri="{BB962C8B-B14F-4D97-AF65-F5344CB8AC3E}">
        <p14:creationId xmlns:p14="http://schemas.microsoft.com/office/powerpoint/2010/main" val="247621673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AB36-29AC-93B7-76B8-C2F0C40E19C7}"/>
              </a:ext>
            </a:extLst>
          </p:cNvPr>
          <p:cNvSpPr>
            <a:spLocks noGrp="1"/>
          </p:cNvSpPr>
          <p:nvPr>
            <p:ph type="title"/>
          </p:nvPr>
        </p:nvSpPr>
        <p:spPr/>
        <p:txBody>
          <a:bodyPr/>
          <a:lstStyle/>
          <a:p>
            <a:r>
              <a:rPr lang="en-US" altLang="zh-TW" dirty="0"/>
              <a:t>SQL</a:t>
            </a:r>
            <a:r>
              <a:rPr lang="zh-TW" altLang="en-US" dirty="0"/>
              <a:t> 基本語法</a:t>
            </a:r>
            <a:endParaRPr lang="en-TW" dirty="0"/>
          </a:p>
        </p:txBody>
      </p:sp>
      <p:sp>
        <p:nvSpPr>
          <p:cNvPr id="3" name="Content Placeholder 2">
            <a:extLst>
              <a:ext uri="{FF2B5EF4-FFF2-40B4-BE49-F238E27FC236}">
                <a16:creationId xmlns:a16="http://schemas.microsoft.com/office/drawing/2014/main" id="{50ED03A1-0271-EE29-E4CC-0BA8D24D6DF5}"/>
              </a:ext>
            </a:extLst>
          </p:cNvPr>
          <p:cNvSpPr>
            <a:spLocks noGrp="1"/>
          </p:cNvSpPr>
          <p:nvPr>
            <p:ph idx="1"/>
          </p:nvPr>
        </p:nvSpPr>
        <p:spPr>
          <a:xfrm>
            <a:off x="1097280" y="2108201"/>
            <a:ext cx="10058400" cy="4058423"/>
          </a:xfrm>
        </p:spPr>
        <p:txBody>
          <a:bodyPr/>
          <a:lstStyle/>
          <a:p>
            <a:r>
              <a:rPr lang="en-US" dirty="0" err="1"/>
              <a:t>若要在表格當中新增資料，則語法為</a:t>
            </a:r>
            <a:r>
              <a:rPr lang="en-US" dirty="0"/>
              <a:t>：</a:t>
            </a:r>
          </a:p>
          <a:p>
            <a:pPr marL="457200" indent="-457200">
              <a:buFont typeface="+mj-lt"/>
              <a:buAutoNum type="arabicPeriod"/>
            </a:pPr>
            <a:r>
              <a:rPr lang="ja-JP" altLang="en-US"/>
              <a:t>指定</a:t>
            </a:r>
            <a:r>
              <a:rPr lang="en-US" altLang="zh-TW" dirty="0"/>
              <a:t>column</a:t>
            </a:r>
            <a:r>
              <a:rPr lang="zh-TW" altLang="en-US" dirty="0"/>
              <a:t> </a:t>
            </a:r>
            <a:r>
              <a:rPr lang="en-US" altLang="zh-TW" dirty="0"/>
              <a:t>name</a:t>
            </a:r>
            <a:r>
              <a:rPr lang="ja-JP" altLang="en-US"/>
              <a:t>和要插入的值：</a:t>
            </a:r>
            <a:endParaRPr lang="en-US" altLang="ja-JP" dirty="0"/>
          </a:p>
          <a:p>
            <a:pPr marL="0" indent="0">
              <a:buNone/>
            </a:pPr>
            <a:r>
              <a:rPr lang="en-US" i="1" dirty="0"/>
              <a:t>INSERT INTO </a:t>
            </a:r>
            <a:r>
              <a:rPr lang="en-US" i="1" dirty="0" err="1"/>
              <a:t>table_name</a:t>
            </a:r>
            <a:r>
              <a:rPr lang="en-US" i="1" dirty="0"/>
              <a:t> (column1, column2, column3, ...)</a:t>
            </a:r>
            <a:br>
              <a:rPr lang="en-US" i="1" dirty="0"/>
            </a:br>
            <a:r>
              <a:rPr lang="en-US" i="1" dirty="0"/>
              <a:t>VALUES (value1, value2, value3, ...);</a:t>
            </a:r>
          </a:p>
          <a:p>
            <a:pPr marL="457200" indent="-457200">
              <a:buFont typeface="+mj-lt"/>
              <a:buAutoNum type="arabicPeriod" startAt="2"/>
            </a:pPr>
            <a:r>
              <a:rPr lang="ja-JP" altLang="en-US"/>
              <a:t>如果要為表格的所有</a:t>
            </a:r>
            <a:r>
              <a:rPr lang="en-US" altLang="zh-TW" dirty="0"/>
              <a:t>column</a:t>
            </a:r>
            <a:r>
              <a:rPr lang="ja-JP" altLang="en-US"/>
              <a:t>添加值，則無需指定</a:t>
            </a:r>
            <a:r>
              <a:rPr lang="en-US" altLang="zh-TW" dirty="0"/>
              <a:t>column name</a:t>
            </a:r>
            <a:r>
              <a:rPr lang="ja-JP" altLang="en-US"/>
              <a:t>。但是，需要確保值的順序與表中</a:t>
            </a:r>
            <a:r>
              <a:rPr lang="en-US" altLang="zh-TW" dirty="0"/>
              <a:t>column</a:t>
            </a:r>
            <a:r>
              <a:rPr lang="ja-JP" altLang="en-US"/>
              <a:t>的順序相同：</a:t>
            </a:r>
            <a:endParaRPr lang="en-US" altLang="ja-JP" dirty="0"/>
          </a:p>
          <a:p>
            <a:pPr marL="0" indent="0">
              <a:buNone/>
            </a:pPr>
            <a:r>
              <a:rPr lang="en-US" i="1" dirty="0"/>
              <a:t>INSERT INTO </a:t>
            </a:r>
            <a:r>
              <a:rPr lang="en-US" i="1" dirty="0" err="1"/>
              <a:t>table_name</a:t>
            </a:r>
            <a:br>
              <a:rPr lang="en-US" i="1" dirty="0"/>
            </a:br>
            <a:r>
              <a:rPr lang="en-US" i="1" dirty="0"/>
              <a:t>VALUES (value1, value2, value3, ...);</a:t>
            </a:r>
            <a:endParaRPr lang="en-TW" i="1" dirty="0"/>
          </a:p>
        </p:txBody>
      </p:sp>
    </p:spTree>
    <p:extLst>
      <p:ext uri="{BB962C8B-B14F-4D97-AF65-F5344CB8AC3E}">
        <p14:creationId xmlns:p14="http://schemas.microsoft.com/office/powerpoint/2010/main" val="416799840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7BFC-0B14-1E50-4641-24C799D5DB61}"/>
              </a:ext>
            </a:extLst>
          </p:cNvPr>
          <p:cNvSpPr>
            <a:spLocks noGrp="1"/>
          </p:cNvSpPr>
          <p:nvPr>
            <p:ph type="title"/>
          </p:nvPr>
        </p:nvSpPr>
        <p:spPr/>
        <p:txBody>
          <a:bodyPr/>
          <a:lstStyle/>
          <a:p>
            <a:r>
              <a:rPr lang="en-US" altLang="zh-TW" dirty="0"/>
              <a:t>SQL</a:t>
            </a:r>
            <a:r>
              <a:rPr lang="zh-TW" altLang="en-US" dirty="0"/>
              <a:t> 基本語法</a:t>
            </a:r>
            <a:endParaRPr lang="en-TW" dirty="0"/>
          </a:p>
        </p:txBody>
      </p:sp>
      <p:sp>
        <p:nvSpPr>
          <p:cNvPr id="3" name="Content Placeholder 2">
            <a:extLst>
              <a:ext uri="{FF2B5EF4-FFF2-40B4-BE49-F238E27FC236}">
                <a16:creationId xmlns:a16="http://schemas.microsoft.com/office/drawing/2014/main" id="{861E769B-114E-0ABB-3EAC-1B985EECE7A9}"/>
              </a:ext>
            </a:extLst>
          </p:cNvPr>
          <p:cNvSpPr>
            <a:spLocks noGrp="1"/>
          </p:cNvSpPr>
          <p:nvPr>
            <p:ph idx="1"/>
          </p:nvPr>
        </p:nvSpPr>
        <p:spPr/>
        <p:txBody>
          <a:bodyPr/>
          <a:lstStyle/>
          <a:p>
            <a:r>
              <a:rPr lang="en-TW" dirty="0"/>
              <a:t>若要</a:t>
            </a:r>
            <a:r>
              <a:rPr lang="ja-JP" altLang="en-US"/>
              <a:t>修改表格中的現有記錄，語法為：</a:t>
            </a:r>
            <a:endParaRPr lang="en-US" altLang="ja-JP" dirty="0"/>
          </a:p>
          <a:p>
            <a:r>
              <a:rPr lang="en-US" i="1" dirty="0"/>
              <a:t>UPDATE </a:t>
            </a:r>
            <a:r>
              <a:rPr lang="en-US" i="1" dirty="0" err="1"/>
              <a:t>table_name</a:t>
            </a:r>
            <a:br>
              <a:rPr lang="en-US" i="1" dirty="0"/>
            </a:br>
            <a:r>
              <a:rPr lang="en-US" i="1" dirty="0"/>
              <a:t>SET column1 = value1, column2 = value2, ...</a:t>
            </a:r>
            <a:br>
              <a:rPr lang="en-US" i="1" dirty="0"/>
            </a:br>
            <a:r>
              <a:rPr lang="en-US" i="1" dirty="0"/>
              <a:t>WHERE condition;</a:t>
            </a:r>
          </a:p>
          <a:p>
            <a:r>
              <a:rPr lang="ja-JP" altLang="en-US"/>
              <a:t>更新表中的記錄時要小心！注意 </a:t>
            </a:r>
            <a:r>
              <a:rPr lang="en-US" dirty="0"/>
              <a:t>UPDATE </a:t>
            </a:r>
            <a:r>
              <a:rPr lang="ja-JP" altLang="en-US"/>
              <a:t>語句中的 </a:t>
            </a:r>
            <a:r>
              <a:rPr lang="en-US" dirty="0"/>
              <a:t>WHERE</a:t>
            </a:r>
            <a:r>
              <a:rPr lang="ja-JP" altLang="en-US"/>
              <a:t>。 </a:t>
            </a:r>
            <a:r>
              <a:rPr lang="en-US" dirty="0"/>
              <a:t>WHERE</a:t>
            </a:r>
            <a:r>
              <a:rPr lang="zh-TW" altLang="en-US" dirty="0"/>
              <a:t> </a:t>
            </a:r>
            <a:r>
              <a:rPr lang="en-US" dirty="0" err="1"/>
              <a:t>可以</a:t>
            </a:r>
            <a:r>
              <a:rPr lang="ja-JP" altLang="en-US"/>
              <a:t>指定應該更新哪些記錄。如果省略 </a:t>
            </a:r>
            <a:r>
              <a:rPr lang="en-US" dirty="0"/>
              <a:t>WHERE</a:t>
            </a:r>
            <a:r>
              <a:rPr lang="ja-JP" altLang="en-US"/>
              <a:t>，表中的所有記錄都將被更新！</a:t>
            </a:r>
            <a:endParaRPr lang="en-TW" dirty="0"/>
          </a:p>
        </p:txBody>
      </p:sp>
    </p:spTree>
    <p:extLst>
      <p:ext uri="{BB962C8B-B14F-4D97-AF65-F5344CB8AC3E}">
        <p14:creationId xmlns:p14="http://schemas.microsoft.com/office/powerpoint/2010/main" val="239509725"/>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28A8-5129-2C0E-1369-CA9E17977562}"/>
              </a:ext>
            </a:extLst>
          </p:cNvPr>
          <p:cNvSpPr>
            <a:spLocks noGrp="1"/>
          </p:cNvSpPr>
          <p:nvPr>
            <p:ph type="title"/>
          </p:nvPr>
        </p:nvSpPr>
        <p:spPr/>
        <p:txBody>
          <a:bodyPr/>
          <a:lstStyle/>
          <a:p>
            <a:r>
              <a:rPr lang="en-US" altLang="zh-TW" dirty="0"/>
              <a:t>SQL</a:t>
            </a:r>
            <a:r>
              <a:rPr lang="zh-TW" altLang="en-US" dirty="0"/>
              <a:t> 基本語法</a:t>
            </a:r>
            <a:endParaRPr lang="en-TW" dirty="0"/>
          </a:p>
        </p:txBody>
      </p:sp>
      <p:sp>
        <p:nvSpPr>
          <p:cNvPr id="3" name="Content Placeholder 2">
            <a:extLst>
              <a:ext uri="{FF2B5EF4-FFF2-40B4-BE49-F238E27FC236}">
                <a16:creationId xmlns:a16="http://schemas.microsoft.com/office/drawing/2014/main" id="{4769F1B8-48D5-D265-1E7A-83A8D88AE9F4}"/>
              </a:ext>
            </a:extLst>
          </p:cNvPr>
          <p:cNvSpPr>
            <a:spLocks noGrp="1"/>
          </p:cNvSpPr>
          <p:nvPr>
            <p:ph idx="1"/>
          </p:nvPr>
        </p:nvSpPr>
        <p:spPr>
          <a:xfrm>
            <a:off x="1097280" y="2108201"/>
            <a:ext cx="10058400" cy="4136482"/>
          </a:xfrm>
        </p:spPr>
        <p:txBody>
          <a:bodyPr>
            <a:normAutofit/>
          </a:bodyPr>
          <a:lstStyle/>
          <a:p>
            <a:r>
              <a:rPr lang="en-TW" dirty="0"/>
              <a:t>若要刪除</a:t>
            </a:r>
            <a:r>
              <a:rPr lang="ja-JP" altLang="en-US"/>
              <a:t>表格中的現有記錄，語法為：</a:t>
            </a:r>
            <a:endParaRPr lang="en-US" altLang="ja-JP" dirty="0"/>
          </a:p>
          <a:p>
            <a:r>
              <a:rPr lang="en-US" i="1" dirty="0"/>
              <a:t>DELETE FROM </a:t>
            </a:r>
            <a:r>
              <a:rPr lang="en-US" i="1" dirty="0" err="1"/>
              <a:t>table_name</a:t>
            </a:r>
            <a:r>
              <a:rPr lang="en-US" i="1" dirty="0"/>
              <a:t> WHERE condition;</a:t>
            </a:r>
          </a:p>
          <a:p>
            <a:r>
              <a:rPr lang="ja-JP" altLang="en-US"/>
              <a:t>刪除表中的記錄時也要小心！如果省略 </a:t>
            </a:r>
            <a:r>
              <a:rPr lang="en-US" altLang="ja-JP" dirty="0"/>
              <a:t>WHERE </a:t>
            </a:r>
            <a:r>
              <a:rPr lang="ja-JP" altLang="en-US"/>
              <a:t>，表中的所有記錄都將被刪除！</a:t>
            </a:r>
            <a:r>
              <a:rPr lang="en-US" altLang="zh-TW" dirty="0"/>
              <a:t>DELETE</a:t>
            </a:r>
            <a:r>
              <a:rPr lang="zh-TW" altLang="en-US" dirty="0"/>
              <a:t>語法只能夠刪除表格中的資料，但表格本身依然存在。若要刪除表格，則必須使用語法：</a:t>
            </a:r>
            <a:endParaRPr lang="en-US" altLang="zh-TW" dirty="0"/>
          </a:p>
          <a:p>
            <a:r>
              <a:rPr lang="en-US" i="1" dirty="0"/>
              <a:t>DROP TABLE </a:t>
            </a:r>
            <a:r>
              <a:rPr lang="en-US" i="1" dirty="0" err="1"/>
              <a:t>table_name</a:t>
            </a:r>
            <a:r>
              <a:rPr lang="en-US" i="1" dirty="0"/>
              <a:t>;</a:t>
            </a:r>
            <a:endParaRPr lang="en-TW" i="1" dirty="0"/>
          </a:p>
        </p:txBody>
      </p:sp>
    </p:spTree>
    <p:extLst>
      <p:ext uri="{BB962C8B-B14F-4D97-AF65-F5344CB8AC3E}">
        <p14:creationId xmlns:p14="http://schemas.microsoft.com/office/powerpoint/2010/main" val="3029195386"/>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395BB-2752-D446-192E-38C4A807AA26}"/>
              </a:ext>
            </a:extLst>
          </p:cNvPr>
          <p:cNvSpPr>
            <a:spLocks noGrp="1"/>
          </p:cNvSpPr>
          <p:nvPr>
            <p:ph type="title"/>
          </p:nvPr>
        </p:nvSpPr>
        <p:spPr/>
        <p:txBody>
          <a:bodyPr/>
          <a:lstStyle/>
          <a:p>
            <a:r>
              <a:rPr lang="en-US" altLang="zh-TW" dirty="0"/>
              <a:t>SQL</a:t>
            </a:r>
            <a:r>
              <a:rPr lang="zh-TW" altLang="en-US" dirty="0"/>
              <a:t> 基本語法</a:t>
            </a:r>
            <a:endParaRPr lang="en-TW" dirty="0"/>
          </a:p>
        </p:txBody>
      </p:sp>
      <p:sp>
        <p:nvSpPr>
          <p:cNvPr id="3" name="Content Placeholder 2">
            <a:extLst>
              <a:ext uri="{FF2B5EF4-FFF2-40B4-BE49-F238E27FC236}">
                <a16:creationId xmlns:a16="http://schemas.microsoft.com/office/drawing/2014/main" id="{2F452DFC-D33E-347E-5852-F2EEF59053EB}"/>
              </a:ext>
            </a:extLst>
          </p:cNvPr>
          <p:cNvSpPr>
            <a:spLocks noGrp="1"/>
          </p:cNvSpPr>
          <p:nvPr>
            <p:ph idx="1"/>
          </p:nvPr>
        </p:nvSpPr>
        <p:spPr>
          <a:xfrm>
            <a:off x="1097280" y="2108201"/>
            <a:ext cx="10058400" cy="4169936"/>
          </a:xfrm>
        </p:spPr>
        <p:txBody>
          <a:bodyPr>
            <a:normAutofit/>
          </a:bodyPr>
          <a:lstStyle/>
          <a:p>
            <a:r>
              <a:rPr lang="en-TW" dirty="0"/>
              <a:t>查詢表格中的資料時，常用語法為：</a:t>
            </a:r>
          </a:p>
          <a:p>
            <a:r>
              <a:rPr lang="en-US" i="1" dirty="0"/>
              <a:t>SELECT column1, column2, ...</a:t>
            </a:r>
            <a:br>
              <a:rPr lang="en-US" i="1" dirty="0"/>
            </a:br>
            <a:r>
              <a:rPr lang="en-US" i="1" dirty="0"/>
              <a:t>FROM </a:t>
            </a:r>
            <a:r>
              <a:rPr lang="en-US" i="1" dirty="0" err="1"/>
              <a:t>table_name</a:t>
            </a:r>
            <a:r>
              <a:rPr lang="en-US" i="1" dirty="0"/>
              <a:t>;</a:t>
            </a:r>
          </a:p>
          <a:p>
            <a:r>
              <a:rPr lang="ja-JP" altLang="en-US"/>
              <a:t>如果要選擇表中所有的</a:t>
            </a:r>
            <a:r>
              <a:rPr lang="en-US" altLang="zh-TW" dirty="0"/>
              <a:t>column</a:t>
            </a:r>
            <a:r>
              <a:rPr lang="ja-JP" altLang="en-US"/>
              <a:t>，可使用：</a:t>
            </a:r>
            <a:endParaRPr lang="en-US" altLang="ja-JP" dirty="0"/>
          </a:p>
          <a:p>
            <a:r>
              <a:rPr lang="en-US" i="1" dirty="0"/>
              <a:t>SELECT * FROM </a:t>
            </a:r>
            <a:r>
              <a:rPr lang="en-US" i="1" dirty="0" err="1"/>
              <a:t>table_name</a:t>
            </a:r>
            <a:r>
              <a:rPr lang="en-US" i="1" dirty="0"/>
              <a:t>;</a:t>
            </a:r>
          </a:p>
        </p:txBody>
      </p:sp>
    </p:spTree>
    <p:extLst>
      <p:ext uri="{BB962C8B-B14F-4D97-AF65-F5344CB8AC3E}">
        <p14:creationId xmlns:p14="http://schemas.microsoft.com/office/powerpoint/2010/main" val="3295086767"/>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2F37-2174-EABA-5EC4-DE753B9C0F61}"/>
              </a:ext>
            </a:extLst>
          </p:cNvPr>
          <p:cNvSpPr>
            <a:spLocks noGrp="1"/>
          </p:cNvSpPr>
          <p:nvPr>
            <p:ph type="title"/>
          </p:nvPr>
        </p:nvSpPr>
        <p:spPr/>
        <p:txBody>
          <a:bodyPr/>
          <a:lstStyle/>
          <a:p>
            <a:r>
              <a:rPr lang="en-US" altLang="zh-TW" dirty="0"/>
              <a:t>SQL</a:t>
            </a:r>
            <a:r>
              <a:rPr lang="zh-TW" altLang="en-US" dirty="0"/>
              <a:t> 基本語法</a:t>
            </a:r>
            <a:endParaRPr lang="en-TW" dirty="0"/>
          </a:p>
        </p:txBody>
      </p:sp>
      <p:sp>
        <p:nvSpPr>
          <p:cNvPr id="3" name="Content Placeholder 2">
            <a:extLst>
              <a:ext uri="{FF2B5EF4-FFF2-40B4-BE49-F238E27FC236}">
                <a16:creationId xmlns:a16="http://schemas.microsoft.com/office/drawing/2014/main" id="{C3B38E3E-1030-C3A5-B9BF-419D81E48FD2}"/>
              </a:ext>
            </a:extLst>
          </p:cNvPr>
          <p:cNvSpPr>
            <a:spLocks noGrp="1"/>
          </p:cNvSpPr>
          <p:nvPr>
            <p:ph idx="1"/>
          </p:nvPr>
        </p:nvSpPr>
        <p:spPr>
          <a:xfrm>
            <a:off x="1097280" y="2108202"/>
            <a:ext cx="10058400" cy="2787184"/>
          </a:xfrm>
        </p:spPr>
        <p:txBody>
          <a:bodyPr/>
          <a:lstStyle/>
          <a:p>
            <a:r>
              <a:rPr lang="en-US" dirty="0"/>
              <a:t>ORDER BY </a:t>
            </a:r>
            <a:r>
              <a:rPr lang="ja-JP" altLang="en-US"/>
              <a:t>關鍵字用於對查詢結果按升序或降序進行排序</a:t>
            </a:r>
            <a:r>
              <a:rPr lang="en-US" altLang="zh-TW" dirty="0"/>
              <a:t>(</a:t>
            </a:r>
            <a:r>
              <a:rPr lang="ja-JP" altLang="en-US"/>
              <a:t>默認按升序對記錄進行排序</a:t>
            </a:r>
            <a:r>
              <a:rPr lang="en-US" altLang="zh-TW" dirty="0"/>
              <a:t>)</a:t>
            </a:r>
            <a:r>
              <a:rPr lang="ja-JP" altLang="en-US"/>
              <a:t>：</a:t>
            </a:r>
            <a:endParaRPr lang="en-US" altLang="ja-JP" dirty="0"/>
          </a:p>
          <a:p>
            <a:r>
              <a:rPr lang="en-US" i="1" dirty="0"/>
              <a:t>SELECT column1, column2, ...</a:t>
            </a:r>
            <a:br>
              <a:rPr lang="en-US" i="1" dirty="0"/>
            </a:br>
            <a:r>
              <a:rPr lang="en-US" i="1" dirty="0"/>
              <a:t>FROM </a:t>
            </a:r>
            <a:r>
              <a:rPr lang="en-US" i="1" dirty="0" err="1"/>
              <a:t>table_name</a:t>
            </a:r>
            <a:br>
              <a:rPr lang="en-US" i="1" dirty="0"/>
            </a:br>
            <a:r>
              <a:rPr lang="en-US" i="1" dirty="0"/>
              <a:t>ORDER BY column1</a:t>
            </a:r>
            <a:r>
              <a:rPr lang="zh-TW" altLang="en-US" i="1" dirty="0"/>
              <a:t> </a:t>
            </a:r>
            <a:r>
              <a:rPr lang="en-US" altLang="zh-TW" i="1" dirty="0"/>
              <a:t>(</a:t>
            </a:r>
            <a:r>
              <a:rPr lang="en-US" i="1" dirty="0"/>
              <a:t>ASC|DESC</a:t>
            </a:r>
            <a:r>
              <a:rPr lang="en-US" altLang="zh-TW" i="1" dirty="0"/>
              <a:t>)</a:t>
            </a:r>
            <a:r>
              <a:rPr lang="en-US" i="1" dirty="0"/>
              <a:t>, column2</a:t>
            </a:r>
            <a:r>
              <a:rPr lang="zh-TW" altLang="en-US" i="1" dirty="0"/>
              <a:t> </a:t>
            </a:r>
            <a:r>
              <a:rPr lang="en-US" altLang="zh-TW" i="1" dirty="0"/>
              <a:t>(</a:t>
            </a:r>
            <a:r>
              <a:rPr lang="en-US" i="1" dirty="0"/>
              <a:t>ASC|DESC</a:t>
            </a:r>
            <a:r>
              <a:rPr lang="en-US" altLang="zh-TW" i="1" dirty="0"/>
              <a:t>),</a:t>
            </a:r>
            <a:r>
              <a:rPr lang="zh-TW" altLang="en-US" i="1" dirty="0"/>
              <a:t> </a:t>
            </a:r>
            <a:r>
              <a:rPr lang="en-US" altLang="zh-TW" i="1" dirty="0"/>
              <a:t>…</a:t>
            </a:r>
            <a:r>
              <a:rPr lang="en-US" i="1" dirty="0"/>
              <a:t>;</a:t>
            </a:r>
            <a:endParaRPr lang="en-TW" i="1" dirty="0"/>
          </a:p>
        </p:txBody>
      </p:sp>
    </p:spTree>
    <p:extLst>
      <p:ext uri="{BB962C8B-B14F-4D97-AF65-F5344CB8AC3E}">
        <p14:creationId xmlns:p14="http://schemas.microsoft.com/office/powerpoint/2010/main" val="352608619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9D0F-307B-B27E-5E18-C65AF121FBA3}"/>
              </a:ext>
            </a:extLst>
          </p:cNvPr>
          <p:cNvSpPr>
            <a:spLocks noGrp="1"/>
          </p:cNvSpPr>
          <p:nvPr>
            <p:ph type="title"/>
          </p:nvPr>
        </p:nvSpPr>
        <p:spPr/>
        <p:txBody>
          <a:bodyPr/>
          <a:lstStyle/>
          <a:p>
            <a:r>
              <a:rPr lang="ja-JP" altLang="en-US"/>
              <a:t>資料庫管理系統</a:t>
            </a:r>
            <a:r>
              <a:rPr lang="zh-TW" altLang="en-US" b="1" dirty="0"/>
              <a:t> </a:t>
            </a:r>
            <a:r>
              <a:rPr lang="en-US" altLang="zh-TW" dirty="0"/>
              <a:t>DBMS</a:t>
            </a:r>
            <a:endParaRPr lang="en-TW" dirty="0"/>
          </a:p>
        </p:txBody>
      </p:sp>
      <p:sp>
        <p:nvSpPr>
          <p:cNvPr id="3" name="Content Placeholder 2">
            <a:extLst>
              <a:ext uri="{FF2B5EF4-FFF2-40B4-BE49-F238E27FC236}">
                <a16:creationId xmlns:a16="http://schemas.microsoft.com/office/drawing/2014/main" id="{D5420CBE-68F9-6F02-40C3-F91867B5BC15}"/>
              </a:ext>
            </a:extLst>
          </p:cNvPr>
          <p:cNvSpPr>
            <a:spLocks noGrp="1"/>
          </p:cNvSpPr>
          <p:nvPr>
            <p:ph idx="1"/>
          </p:nvPr>
        </p:nvSpPr>
        <p:spPr/>
        <p:txBody>
          <a:bodyPr/>
          <a:lstStyle/>
          <a:p>
            <a:r>
              <a:rPr lang="ja-JP" altLang="en-US"/>
              <a:t>我們為什麼需要資料庫？ 我們不能只將所有數據存儲在 </a:t>
            </a:r>
            <a:r>
              <a:rPr lang="en-US" altLang="ja-JP" dirty="0"/>
              <a:t>Excel </a:t>
            </a:r>
            <a:r>
              <a:rPr lang="ja-JP" altLang="en-US"/>
              <a:t>表格中嗎？ 儘管我們可以對電子表格中的數據進行排序和過濾，但資料庫具有廣泛的查詢功能，可以檢索與選擇條件匹配的所有記錄，並且在多個表格中做交叉引用記錄以及跨多個表格執行複雜的聚合計算。</a:t>
            </a:r>
            <a:endParaRPr lang="en-US" altLang="ja-JP" dirty="0"/>
          </a:p>
          <a:p>
            <a:r>
              <a:rPr lang="ja-JP" altLang="en-US"/>
              <a:t>此外，就查詢資料而言，資料庫比 </a:t>
            </a:r>
            <a:r>
              <a:rPr lang="en-US" altLang="ja-JP" dirty="0"/>
              <a:t>Excel </a:t>
            </a:r>
            <a:r>
              <a:rPr lang="ja-JP" altLang="en-US"/>
              <a:t>快上許多，在資料龐大時差別會更明顯。 </a:t>
            </a:r>
            <a:r>
              <a:rPr lang="en-US" altLang="ja-JP" dirty="0"/>
              <a:t>Excel </a:t>
            </a:r>
            <a:r>
              <a:rPr lang="ja-JP" altLang="en-US"/>
              <a:t>可以處理最多大約 </a:t>
            </a:r>
            <a:r>
              <a:rPr lang="en-US" altLang="ja-JP" dirty="0"/>
              <a:t>100 </a:t>
            </a:r>
            <a:r>
              <a:rPr lang="ja-JP" altLang="en-US"/>
              <a:t>萬行數據，但對於現代資料來說明顯容量不足了。</a:t>
            </a:r>
            <a:endParaRPr lang="en-US" altLang="ja-JP" dirty="0"/>
          </a:p>
        </p:txBody>
      </p:sp>
    </p:spTree>
    <p:extLst>
      <p:ext uri="{BB962C8B-B14F-4D97-AF65-F5344CB8AC3E}">
        <p14:creationId xmlns:p14="http://schemas.microsoft.com/office/powerpoint/2010/main" val="491128434"/>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786A-A75E-48D5-E51C-40B0AD262587}"/>
              </a:ext>
            </a:extLst>
          </p:cNvPr>
          <p:cNvSpPr>
            <a:spLocks noGrp="1"/>
          </p:cNvSpPr>
          <p:nvPr>
            <p:ph type="title"/>
          </p:nvPr>
        </p:nvSpPr>
        <p:spPr/>
        <p:txBody>
          <a:bodyPr/>
          <a:lstStyle/>
          <a:p>
            <a:r>
              <a:rPr lang="en-US" altLang="zh-TW" dirty="0"/>
              <a:t>SQL</a:t>
            </a:r>
            <a:r>
              <a:rPr lang="zh-TW" altLang="en-US" dirty="0"/>
              <a:t> 基本語法</a:t>
            </a:r>
            <a:endParaRPr lang="en-TW" dirty="0"/>
          </a:p>
        </p:txBody>
      </p:sp>
      <p:sp>
        <p:nvSpPr>
          <p:cNvPr id="3" name="Content Placeholder 2">
            <a:extLst>
              <a:ext uri="{FF2B5EF4-FFF2-40B4-BE49-F238E27FC236}">
                <a16:creationId xmlns:a16="http://schemas.microsoft.com/office/drawing/2014/main" id="{067F2B36-B084-D374-0665-97AC16843376}"/>
              </a:ext>
            </a:extLst>
          </p:cNvPr>
          <p:cNvSpPr>
            <a:spLocks noGrp="1"/>
          </p:cNvSpPr>
          <p:nvPr>
            <p:ph idx="1"/>
          </p:nvPr>
        </p:nvSpPr>
        <p:spPr/>
        <p:txBody>
          <a:bodyPr/>
          <a:lstStyle/>
          <a:p>
            <a:r>
              <a:rPr lang="en-TW" dirty="0"/>
              <a:t>查詢表格中的資料時，</a:t>
            </a:r>
            <a:r>
              <a:rPr lang="en-US" dirty="0"/>
              <a:t>WHERE </a:t>
            </a:r>
            <a:r>
              <a:rPr lang="ja-JP" altLang="en-US"/>
              <a:t>可用於過濾記錄</a:t>
            </a:r>
            <a:r>
              <a:rPr lang="en-TW" dirty="0"/>
              <a:t>：</a:t>
            </a:r>
          </a:p>
          <a:p>
            <a:r>
              <a:rPr lang="en-US" i="1" dirty="0"/>
              <a:t>SELECT column1, column2, ...</a:t>
            </a:r>
            <a:br>
              <a:rPr lang="en-US" i="1" dirty="0"/>
            </a:br>
            <a:r>
              <a:rPr lang="en-US" i="1" dirty="0"/>
              <a:t>FROM </a:t>
            </a:r>
            <a:r>
              <a:rPr lang="en-US" i="1" dirty="0" err="1"/>
              <a:t>table_name</a:t>
            </a:r>
            <a:br>
              <a:rPr lang="en-US" i="1" dirty="0"/>
            </a:br>
            <a:r>
              <a:rPr lang="en-US" i="1" dirty="0"/>
              <a:t>WHERE condition;</a:t>
            </a:r>
          </a:p>
          <a:p>
            <a:r>
              <a:rPr lang="en-US" dirty="0"/>
              <a:t>WHERE </a:t>
            </a:r>
            <a:r>
              <a:rPr lang="ja-JP" altLang="en-US"/>
              <a:t>中可以使用以下運算符：</a:t>
            </a:r>
            <a:r>
              <a:rPr lang="en-US" altLang="zh-TW" dirty="0"/>
              <a:t>=,</a:t>
            </a:r>
            <a:r>
              <a:rPr lang="zh-TW" altLang="en-US" dirty="0"/>
              <a:t> </a:t>
            </a:r>
            <a:r>
              <a:rPr lang="en-US" altLang="zh-TW" dirty="0"/>
              <a:t>&lt;,</a:t>
            </a:r>
            <a:r>
              <a:rPr lang="zh-TW" altLang="en-US" dirty="0"/>
              <a:t> </a:t>
            </a:r>
            <a:r>
              <a:rPr lang="en-US" altLang="zh-TW" dirty="0"/>
              <a:t>&lt;=,</a:t>
            </a:r>
            <a:r>
              <a:rPr lang="zh-TW" altLang="en-US" dirty="0"/>
              <a:t> </a:t>
            </a:r>
            <a:r>
              <a:rPr lang="en-US" altLang="zh-TW" dirty="0"/>
              <a:t>&gt;,</a:t>
            </a:r>
            <a:r>
              <a:rPr lang="zh-TW" altLang="en-US" dirty="0"/>
              <a:t> </a:t>
            </a:r>
            <a:r>
              <a:rPr lang="en-US" altLang="zh-TW" dirty="0"/>
              <a:t>&gt;=,</a:t>
            </a:r>
            <a:r>
              <a:rPr lang="zh-TW" altLang="en-US" dirty="0"/>
              <a:t> </a:t>
            </a:r>
            <a:r>
              <a:rPr lang="en-US" altLang="zh-TW" dirty="0"/>
              <a:t>&lt;&gt;,</a:t>
            </a:r>
            <a:r>
              <a:rPr lang="zh-TW" altLang="en-US" dirty="0"/>
              <a:t> </a:t>
            </a:r>
            <a:r>
              <a:rPr lang="en-US" altLang="zh-TW" dirty="0"/>
              <a:t>IN,</a:t>
            </a:r>
            <a:r>
              <a:rPr lang="zh-TW" altLang="en-US" dirty="0"/>
              <a:t> </a:t>
            </a:r>
            <a:r>
              <a:rPr lang="en-US" altLang="zh-TW" dirty="0"/>
              <a:t>BETWEEN,</a:t>
            </a:r>
            <a:r>
              <a:rPr lang="zh-TW" altLang="en-US" dirty="0"/>
              <a:t> </a:t>
            </a:r>
            <a:r>
              <a:rPr lang="en-US" altLang="zh-TW" dirty="0"/>
              <a:t>!=</a:t>
            </a:r>
            <a:r>
              <a:rPr lang="zh-TW" altLang="en-US" dirty="0"/>
              <a:t> 等等。</a:t>
            </a:r>
            <a:endParaRPr lang="en-TW" dirty="0"/>
          </a:p>
        </p:txBody>
      </p:sp>
    </p:spTree>
    <p:extLst>
      <p:ext uri="{BB962C8B-B14F-4D97-AF65-F5344CB8AC3E}">
        <p14:creationId xmlns:p14="http://schemas.microsoft.com/office/powerpoint/2010/main" val="2743420954"/>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AAF7-730C-30B2-77CA-AFE0C1D6A493}"/>
              </a:ext>
            </a:extLst>
          </p:cNvPr>
          <p:cNvSpPr>
            <a:spLocks noGrp="1"/>
          </p:cNvSpPr>
          <p:nvPr>
            <p:ph type="title"/>
          </p:nvPr>
        </p:nvSpPr>
        <p:spPr/>
        <p:txBody>
          <a:bodyPr/>
          <a:lstStyle/>
          <a:p>
            <a:r>
              <a:rPr lang="en-US" altLang="zh-TW" dirty="0"/>
              <a:t>SQL</a:t>
            </a:r>
            <a:r>
              <a:rPr lang="zh-TW" altLang="en-US" dirty="0"/>
              <a:t> 基本語法</a:t>
            </a:r>
            <a:endParaRPr lang="en-TW" dirty="0"/>
          </a:p>
        </p:txBody>
      </p:sp>
      <p:sp>
        <p:nvSpPr>
          <p:cNvPr id="3" name="Content Placeholder 2">
            <a:extLst>
              <a:ext uri="{FF2B5EF4-FFF2-40B4-BE49-F238E27FC236}">
                <a16:creationId xmlns:a16="http://schemas.microsoft.com/office/drawing/2014/main" id="{3C06088F-1F3D-E7D7-4629-4498B938D12F}"/>
              </a:ext>
            </a:extLst>
          </p:cNvPr>
          <p:cNvSpPr>
            <a:spLocks noGrp="1"/>
          </p:cNvSpPr>
          <p:nvPr>
            <p:ph idx="1"/>
          </p:nvPr>
        </p:nvSpPr>
        <p:spPr/>
        <p:txBody>
          <a:bodyPr/>
          <a:lstStyle/>
          <a:p>
            <a:r>
              <a:rPr lang="en-US" dirty="0"/>
              <a:t>JOIN </a:t>
            </a:r>
            <a:r>
              <a:rPr lang="ja-JP" altLang="en-US"/>
              <a:t>用於根據兩個或多個表之間的相關</a:t>
            </a:r>
            <a:r>
              <a:rPr lang="en-US" altLang="zh-TW" dirty="0"/>
              <a:t>column</a:t>
            </a:r>
            <a:r>
              <a:rPr lang="ja-JP" altLang="en-US"/>
              <a:t>的組合。</a:t>
            </a:r>
            <a:r>
              <a:rPr lang="en-US" altLang="zh-TW" dirty="0"/>
              <a:t>JOIN</a:t>
            </a:r>
            <a:r>
              <a:rPr lang="zh-TW" altLang="en-US" dirty="0"/>
              <a:t>的語法為：</a:t>
            </a:r>
            <a:endParaRPr lang="en-US" altLang="zh-TW" dirty="0"/>
          </a:p>
          <a:p>
            <a:r>
              <a:rPr lang="en-US" i="1" dirty="0"/>
              <a:t>SELECT column1, column2, ... </a:t>
            </a:r>
          </a:p>
          <a:p>
            <a:pPr marL="0" indent="0">
              <a:buNone/>
            </a:pPr>
            <a:r>
              <a:rPr lang="zh-TW" altLang="en-US" i="1" dirty="0"/>
              <a:t> </a:t>
            </a:r>
            <a:r>
              <a:rPr lang="en-US" i="1" dirty="0"/>
              <a:t>FROM table1</a:t>
            </a:r>
            <a:r>
              <a:rPr lang="zh-TW" altLang="en-US" i="1" dirty="0"/>
              <a:t> </a:t>
            </a:r>
            <a:endParaRPr lang="en-US" altLang="zh-TW" i="1" dirty="0"/>
          </a:p>
          <a:p>
            <a:pPr marL="0" indent="0">
              <a:buNone/>
            </a:pPr>
            <a:r>
              <a:rPr lang="zh-TW" altLang="en-US" i="1" dirty="0"/>
              <a:t> </a:t>
            </a:r>
            <a:r>
              <a:rPr lang="en-US" i="1" dirty="0"/>
              <a:t>JOIN table2 ON table1.</a:t>
            </a:r>
            <a:r>
              <a:rPr lang="en-US" altLang="zh-TW" i="1" dirty="0"/>
              <a:t>columnName</a:t>
            </a:r>
            <a:r>
              <a:rPr lang="en-US" i="1" dirty="0"/>
              <a:t> = table2.</a:t>
            </a:r>
            <a:r>
              <a:rPr lang="en-US" altLang="zh-TW" i="1" dirty="0"/>
              <a:t>columnName;</a:t>
            </a:r>
          </a:p>
          <a:p>
            <a:pPr marL="0" indent="0">
              <a:buNone/>
            </a:pPr>
            <a:endParaRPr lang="en-TW" dirty="0"/>
          </a:p>
        </p:txBody>
      </p:sp>
    </p:spTree>
    <p:extLst>
      <p:ext uri="{BB962C8B-B14F-4D97-AF65-F5344CB8AC3E}">
        <p14:creationId xmlns:p14="http://schemas.microsoft.com/office/powerpoint/2010/main" val="2714788248"/>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62C2-6A95-58B6-02EF-FEF6EA782935}"/>
              </a:ext>
            </a:extLst>
          </p:cNvPr>
          <p:cNvSpPr>
            <a:spLocks noGrp="1"/>
          </p:cNvSpPr>
          <p:nvPr>
            <p:ph type="title"/>
          </p:nvPr>
        </p:nvSpPr>
        <p:spPr/>
        <p:txBody>
          <a:bodyPr/>
          <a:lstStyle/>
          <a:p>
            <a:r>
              <a:rPr lang="en-US" altLang="zh-TW" dirty="0"/>
              <a:t>(</a:t>
            </a:r>
            <a:r>
              <a:rPr lang="zh-TW" altLang="en-US" dirty="0"/>
              <a:t>進階課程</a:t>
            </a:r>
            <a:r>
              <a:rPr lang="en-US" altLang="zh-TW" dirty="0"/>
              <a:t>)</a:t>
            </a:r>
            <a:r>
              <a:rPr lang="zh-TW" altLang="en-US" dirty="0"/>
              <a:t> </a:t>
            </a:r>
            <a:r>
              <a:rPr lang="en-US" altLang="zh-TW" dirty="0"/>
              <a:t>SQL</a:t>
            </a:r>
            <a:r>
              <a:rPr lang="zh-TW" altLang="en-US" dirty="0"/>
              <a:t> 基本語法</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A44763-5A3B-95BF-FFE5-5E79D111AAFC}"/>
                  </a:ext>
                </a:extLst>
              </p:cNvPr>
              <p:cNvSpPr>
                <a:spLocks noGrp="1"/>
              </p:cNvSpPr>
              <p:nvPr>
                <p:ph idx="1"/>
              </p:nvPr>
            </p:nvSpPr>
            <p:spPr>
              <a:xfrm>
                <a:off x="1097280" y="2108201"/>
                <a:ext cx="10058400" cy="4020750"/>
              </a:xfrm>
            </p:spPr>
            <p:txBody>
              <a:bodyPr>
                <a:normAutofit/>
              </a:bodyPr>
              <a:lstStyle/>
              <a:p>
                <a:pPr marL="0" indent="0">
                  <a:buNone/>
                </a:pPr>
                <a:r>
                  <a:rPr lang="en-TW" dirty="0"/>
                  <a:t>Let A and B be subsets of S. The Cartesian Product (or cross product) of A and B, denoted by A x B, is defined by:</a:t>
                </a:r>
              </a:p>
              <a:p>
                <a:pPr marL="0" indent="0" algn="ctr">
                  <a:buNone/>
                </a:pPr>
                <a:r>
                  <a:rPr lang="en-TW" dirty="0"/>
                  <a:t>A x B = {(x, y) | x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TW" dirty="0"/>
                  <a:t> A and y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TW" dirty="0"/>
                  <a:t> B}</a:t>
                </a:r>
              </a:p>
              <a:p>
                <a:pPr marL="0" indent="0">
                  <a:buNone/>
                </a:pPr>
                <a:r>
                  <a:rPr lang="zh-TW" altLang="en-US" dirty="0"/>
                  <a:t> </a:t>
                </a:r>
                <a:r>
                  <a:rPr lang="en-TW" dirty="0"/>
                  <a:t>For example,</a:t>
                </a:r>
              </a:p>
              <a:p>
                <a:pPr marL="0" indent="0">
                  <a:buNone/>
                </a:pPr>
                <a:r>
                  <a:rPr lang="zh-TW" altLang="en-US" dirty="0"/>
                  <a:t> </a:t>
                </a:r>
                <a:r>
                  <a:rPr lang="en-TW" dirty="0"/>
                  <a:t>A = {1, 2} and B = {3, 4}, then:</a:t>
                </a:r>
              </a:p>
              <a:p>
                <a:r>
                  <a:rPr lang="en-TW" dirty="0"/>
                  <a:t>A x B = {(1, 3), (1, 4), (2, 3), (2, 4)}</a:t>
                </a:r>
              </a:p>
              <a:p>
                <a14:m>
                  <m:oMath xmlns:m="http://schemas.openxmlformats.org/officeDocument/2006/math">
                    <m:sSup>
                      <m:sSupPr>
                        <m:ctrlPr>
                          <a:rPr lang="en-TW"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2</m:t>
                        </m:r>
                      </m:sup>
                    </m:sSup>
                  </m:oMath>
                </a14:m>
                <a:r>
                  <a:rPr lang="en-TW" dirty="0"/>
                  <a:t> = {(1, 1), (1, 2), (2, 1), (2, 2)}</a:t>
                </a:r>
              </a:p>
            </p:txBody>
          </p:sp>
        </mc:Choice>
        <mc:Fallback xmlns="">
          <p:sp>
            <p:nvSpPr>
              <p:cNvPr id="3" name="Content Placeholder 2">
                <a:extLst>
                  <a:ext uri="{FF2B5EF4-FFF2-40B4-BE49-F238E27FC236}">
                    <a16:creationId xmlns:a16="http://schemas.microsoft.com/office/drawing/2014/main" id="{BDA44763-5A3B-95BF-FFE5-5E79D111AAFC}"/>
                  </a:ext>
                </a:extLst>
              </p:cNvPr>
              <p:cNvSpPr>
                <a:spLocks noGrp="1" noRot="1" noChangeAspect="1" noMove="1" noResize="1" noEditPoints="1" noAdjustHandles="1" noChangeArrowheads="1" noChangeShapeType="1" noTextEdit="1"/>
              </p:cNvSpPr>
              <p:nvPr>
                <p:ph idx="1"/>
              </p:nvPr>
            </p:nvSpPr>
            <p:spPr>
              <a:xfrm>
                <a:off x="1097280" y="2108201"/>
                <a:ext cx="10058400" cy="4020750"/>
              </a:xfrm>
              <a:blipFill>
                <a:blip r:embed="rId2"/>
                <a:stretch>
                  <a:fillRect l="-1892" t="-1262" r="-1387"/>
                </a:stretch>
              </a:blipFill>
            </p:spPr>
            <p:txBody>
              <a:bodyPr/>
              <a:lstStyle/>
              <a:p>
                <a:r>
                  <a:rPr lang="en-TW">
                    <a:noFill/>
                  </a:rPr>
                  <a:t> </a:t>
                </a:r>
              </a:p>
            </p:txBody>
          </p:sp>
        </mc:Fallback>
      </mc:AlternateContent>
    </p:spTree>
    <p:extLst>
      <p:ext uri="{BB962C8B-B14F-4D97-AF65-F5344CB8AC3E}">
        <p14:creationId xmlns:p14="http://schemas.microsoft.com/office/powerpoint/2010/main" val="972354011"/>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5EB9-B137-AD2B-F7BC-597741A589AD}"/>
              </a:ext>
            </a:extLst>
          </p:cNvPr>
          <p:cNvSpPr>
            <a:spLocks noGrp="1"/>
          </p:cNvSpPr>
          <p:nvPr>
            <p:ph type="title"/>
          </p:nvPr>
        </p:nvSpPr>
        <p:spPr/>
        <p:txBody>
          <a:bodyPr/>
          <a:lstStyle/>
          <a:p>
            <a:r>
              <a:rPr lang="en-US" altLang="zh-TW" dirty="0"/>
              <a:t>(</a:t>
            </a:r>
            <a:r>
              <a:rPr lang="zh-TW" altLang="en-US" dirty="0"/>
              <a:t>進階課程</a:t>
            </a:r>
            <a:r>
              <a:rPr lang="en-US" altLang="zh-TW" dirty="0"/>
              <a:t>)</a:t>
            </a:r>
            <a:r>
              <a:rPr lang="zh-TW" altLang="en-US" dirty="0"/>
              <a:t> </a:t>
            </a:r>
            <a:r>
              <a:rPr lang="en-US" altLang="zh-TW" dirty="0"/>
              <a:t>SQL</a:t>
            </a:r>
            <a:r>
              <a:rPr lang="zh-TW" altLang="en-US" dirty="0"/>
              <a:t> 基本語法</a:t>
            </a:r>
            <a:endParaRPr lang="en-TW" dirty="0"/>
          </a:p>
        </p:txBody>
      </p:sp>
      <p:sp>
        <p:nvSpPr>
          <p:cNvPr id="3" name="Content Placeholder 2">
            <a:extLst>
              <a:ext uri="{FF2B5EF4-FFF2-40B4-BE49-F238E27FC236}">
                <a16:creationId xmlns:a16="http://schemas.microsoft.com/office/drawing/2014/main" id="{DCB3EC96-5B20-9F27-7BE4-3D178967D21C}"/>
              </a:ext>
            </a:extLst>
          </p:cNvPr>
          <p:cNvSpPr>
            <a:spLocks noGrp="1"/>
          </p:cNvSpPr>
          <p:nvPr>
            <p:ph idx="1"/>
          </p:nvPr>
        </p:nvSpPr>
        <p:spPr/>
        <p:txBody>
          <a:bodyPr>
            <a:normAutofit/>
          </a:bodyPr>
          <a:lstStyle/>
          <a:p>
            <a:r>
              <a:rPr lang="ja-JP" altLang="en-US"/>
              <a:t>在</a:t>
            </a:r>
            <a:r>
              <a:rPr lang="en-US" altLang="zh-TW" dirty="0"/>
              <a:t>JOIN</a:t>
            </a:r>
            <a:r>
              <a:rPr lang="zh-TW" altLang="en-US" dirty="0"/>
              <a:t>兩個</a:t>
            </a:r>
            <a:r>
              <a:rPr lang="ja-JP" altLang="en-US"/>
              <a:t>資料表時，若不指定任何結合條件</a:t>
            </a:r>
            <a:r>
              <a:rPr lang="en-US" altLang="zh-TW" dirty="0"/>
              <a:t>(</a:t>
            </a:r>
            <a:r>
              <a:rPr lang="zh-TW" altLang="en-US" dirty="0"/>
              <a:t>也就是不寫</a:t>
            </a:r>
            <a:r>
              <a:rPr lang="en-US" altLang="zh-TW" dirty="0"/>
              <a:t>JOIN</a:t>
            </a:r>
            <a:r>
              <a:rPr lang="zh-TW" altLang="en-US" dirty="0"/>
              <a:t> </a:t>
            </a:r>
            <a:r>
              <a:rPr lang="en-US" altLang="zh-TW" dirty="0"/>
              <a:t>ON</a:t>
            </a:r>
            <a:r>
              <a:rPr lang="zh-TW" altLang="en-US" dirty="0"/>
              <a:t>，而是只寫</a:t>
            </a:r>
            <a:r>
              <a:rPr lang="en-US" altLang="zh-TW" dirty="0"/>
              <a:t>JOIN)</a:t>
            </a:r>
            <a:r>
              <a:rPr lang="zh-TW" altLang="en-US" dirty="0"/>
              <a:t>，則合併的結果</a:t>
            </a:r>
            <a:r>
              <a:rPr lang="ja-JP" altLang="en-US"/>
              <a:t>為兩個資料表間的笛卡兒乘積 </a:t>
            </a:r>
            <a:r>
              <a:rPr lang="en-US" altLang="ja-JP" dirty="0"/>
              <a:t>(</a:t>
            </a:r>
            <a:r>
              <a:rPr lang="en-US" dirty="0"/>
              <a:t>Cartesian </a:t>
            </a:r>
            <a:r>
              <a:rPr lang="en-US" altLang="zh-TW" dirty="0"/>
              <a:t>P</a:t>
            </a:r>
            <a:r>
              <a:rPr lang="en-US" dirty="0"/>
              <a:t>roduct)，</a:t>
            </a:r>
            <a:r>
              <a:rPr lang="en-US" dirty="0" err="1"/>
              <a:t>也就是</a:t>
            </a:r>
            <a:r>
              <a:rPr lang="ja-JP" altLang="en-US"/>
              <a:t>兩個資料表中所有的可能組合。</a:t>
            </a:r>
            <a:endParaRPr lang="en-US" altLang="ja-JP" dirty="0"/>
          </a:p>
        </p:txBody>
      </p:sp>
    </p:spTree>
    <p:extLst>
      <p:ext uri="{BB962C8B-B14F-4D97-AF65-F5344CB8AC3E}">
        <p14:creationId xmlns:p14="http://schemas.microsoft.com/office/powerpoint/2010/main" val="1423693131"/>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EB07-1764-E8C3-750E-30E70314E57E}"/>
              </a:ext>
            </a:extLst>
          </p:cNvPr>
          <p:cNvSpPr>
            <a:spLocks noGrp="1"/>
          </p:cNvSpPr>
          <p:nvPr>
            <p:ph type="title"/>
          </p:nvPr>
        </p:nvSpPr>
        <p:spPr/>
        <p:txBody>
          <a:bodyPr/>
          <a:lstStyle/>
          <a:p>
            <a:r>
              <a:rPr lang="en-US" altLang="zh-TW" dirty="0"/>
              <a:t>SQL</a:t>
            </a:r>
            <a:r>
              <a:rPr lang="zh-TW" altLang="en-US" dirty="0"/>
              <a:t> 與 </a:t>
            </a:r>
            <a:r>
              <a:rPr lang="en-US" altLang="zh-TW" dirty="0"/>
              <a:t>NoSQL</a:t>
            </a:r>
            <a:r>
              <a:rPr lang="zh-TW" altLang="en-US" dirty="0"/>
              <a:t> 比較</a:t>
            </a:r>
            <a:endParaRPr lang="en-TW" dirty="0"/>
          </a:p>
        </p:txBody>
      </p:sp>
      <p:sp>
        <p:nvSpPr>
          <p:cNvPr id="3" name="Content Placeholder 2">
            <a:extLst>
              <a:ext uri="{FF2B5EF4-FFF2-40B4-BE49-F238E27FC236}">
                <a16:creationId xmlns:a16="http://schemas.microsoft.com/office/drawing/2014/main" id="{195EBE22-9E01-FAA9-10C1-BF14A36AC7B3}"/>
              </a:ext>
            </a:extLst>
          </p:cNvPr>
          <p:cNvSpPr>
            <a:spLocks noGrp="1"/>
          </p:cNvSpPr>
          <p:nvPr>
            <p:ph idx="1"/>
          </p:nvPr>
        </p:nvSpPr>
        <p:spPr>
          <a:xfrm>
            <a:off x="1097280" y="2108201"/>
            <a:ext cx="10058400" cy="4107248"/>
          </a:xfrm>
        </p:spPr>
        <p:txBody>
          <a:bodyPr>
            <a:normAutofit lnSpcReduction="10000"/>
          </a:bodyPr>
          <a:lstStyle/>
          <a:p>
            <a:r>
              <a:rPr lang="ja-JP" altLang="en-US"/>
              <a:t>關係型資料庫主要有以下優點：</a:t>
            </a:r>
            <a:endParaRPr lang="en-US" altLang="ja-JP" dirty="0"/>
          </a:p>
          <a:p>
            <a:pPr marL="457200" indent="-457200">
              <a:buFont typeface="+mj-lt"/>
              <a:buAutoNum type="arabicPeriod"/>
            </a:pPr>
            <a:r>
              <a:rPr lang="zh-TW" altLang="en-US" dirty="0"/>
              <a:t>由於</a:t>
            </a:r>
            <a:r>
              <a:rPr lang="ja-JP" altLang="en-US"/>
              <a:t>關係型資料庫改變表格架構較為困難，通常會保持數據的一致性。</a:t>
            </a:r>
            <a:endParaRPr lang="en-US" altLang="ja-JP" dirty="0"/>
          </a:p>
          <a:p>
            <a:pPr marL="457200" indent="-457200">
              <a:buFont typeface="+mj-lt"/>
              <a:buAutoNum type="arabicPeriod"/>
            </a:pPr>
            <a:r>
              <a:rPr lang="zh-TW" altLang="en-US" dirty="0"/>
              <a:t> 資料庫內的資料表連結性高，</a:t>
            </a:r>
            <a:r>
              <a:rPr lang="ja-JP" altLang="en-US"/>
              <a:t>可以進行</a:t>
            </a:r>
            <a:r>
              <a:rPr lang="en-US" dirty="0"/>
              <a:t>Join</a:t>
            </a:r>
            <a:r>
              <a:rPr lang="ja-JP" altLang="en-US"/>
              <a:t>等複雜查詢。</a:t>
            </a:r>
            <a:endParaRPr lang="en-US" altLang="ja-JP" dirty="0"/>
          </a:p>
          <a:p>
            <a:pPr marL="457200" indent="-457200">
              <a:buFont typeface="+mj-lt"/>
              <a:buAutoNum type="arabicPeriod"/>
            </a:pPr>
            <a:r>
              <a:rPr lang="ja-JP" altLang="en-US"/>
              <a:t>產品成熟度高、穩定性也高，經過多年發展，較少</a:t>
            </a:r>
            <a:r>
              <a:rPr lang="en-US" altLang="zh-TW" dirty="0"/>
              <a:t>bug</a:t>
            </a:r>
            <a:r>
              <a:rPr lang="zh-TW" altLang="en-US" dirty="0"/>
              <a:t>需要處理，且提供報表生成等商業功能。</a:t>
            </a:r>
            <a:endParaRPr lang="en-US" altLang="zh-TW" dirty="0"/>
          </a:p>
          <a:p>
            <a:pPr marL="0" indent="0">
              <a:buNone/>
            </a:pPr>
            <a:r>
              <a:rPr lang="zh-TW" altLang="en-US" dirty="0"/>
              <a:t>缺點是：</a:t>
            </a:r>
            <a:endParaRPr lang="en-US" altLang="zh-TW" dirty="0"/>
          </a:p>
          <a:p>
            <a:pPr marL="457200" indent="-457200">
              <a:buFont typeface="+mj-lt"/>
              <a:buAutoNum type="arabicPeriod"/>
            </a:pPr>
            <a:r>
              <a:rPr lang="zh-TW" altLang="en-US" dirty="0"/>
              <a:t>擴展困難。關係型資料庫通常會垂直擴展，單台伺服器要持有整個資料庫來確保可靠性與數據的持續可用性。這樣做的代價就是非常昂貴、擴展受到限制。</a:t>
            </a:r>
            <a:endParaRPr lang="en-US" altLang="zh-TW" dirty="0"/>
          </a:p>
        </p:txBody>
      </p:sp>
    </p:spTree>
    <p:extLst>
      <p:ext uri="{BB962C8B-B14F-4D97-AF65-F5344CB8AC3E}">
        <p14:creationId xmlns:p14="http://schemas.microsoft.com/office/powerpoint/2010/main" val="2254259093"/>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C8C3-26FE-C0CB-20E6-0C9F04ECA5DF}"/>
              </a:ext>
            </a:extLst>
          </p:cNvPr>
          <p:cNvSpPr>
            <a:spLocks noGrp="1"/>
          </p:cNvSpPr>
          <p:nvPr>
            <p:ph type="title"/>
          </p:nvPr>
        </p:nvSpPr>
        <p:spPr/>
        <p:txBody>
          <a:bodyPr/>
          <a:lstStyle/>
          <a:p>
            <a:r>
              <a:rPr lang="en-US" altLang="zh-TW" dirty="0"/>
              <a:t>SQL</a:t>
            </a:r>
            <a:r>
              <a:rPr lang="zh-TW" altLang="en-US" dirty="0"/>
              <a:t> 與 </a:t>
            </a:r>
            <a:r>
              <a:rPr lang="en-US" altLang="zh-TW" dirty="0"/>
              <a:t>NoSQL</a:t>
            </a:r>
            <a:r>
              <a:rPr lang="zh-TW" altLang="en-US" dirty="0"/>
              <a:t> 比較</a:t>
            </a:r>
            <a:endParaRPr lang="en-TW" dirty="0"/>
          </a:p>
        </p:txBody>
      </p:sp>
      <p:sp>
        <p:nvSpPr>
          <p:cNvPr id="3" name="Content Placeholder 2">
            <a:extLst>
              <a:ext uri="{FF2B5EF4-FFF2-40B4-BE49-F238E27FC236}">
                <a16:creationId xmlns:a16="http://schemas.microsoft.com/office/drawing/2014/main" id="{96F43B28-E18E-9A66-5A96-A64EF28091BC}"/>
              </a:ext>
            </a:extLst>
          </p:cNvPr>
          <p:cNvSpPr>
            <a:spLocks noGrp="1"/>
          </p:cNvSpPr>
          <p:nvPr>
            <p:ph idx="1"/>
          </p:nvPr>
        </p:nvSpPr>
        <p:spPr/>
        <p:txBody>
          <a:bodyPr/>
          <a:lstStyle/>
          <a:p>
            <a:pPr marL="457200" indent="-457200">
              <a:buFont typeface="+mj-lt"/>
              <a:buAutoNum type="arabicPeriod" startAt="2"/>
            </a:pPr>
            <a:r>
              <a:rPr lang="ja-JP" altLang="en-US"/>
              <a:t>成本高：企業級資料庫的</a:t>
            </a:r>
            <a:r>
              <a:rPr lang="en-US" dirty="0"/>
              <a:t>License</a:t>
            </a:r>
            <a:r>
              <a:rPr lang="ja-JP" altLang="en-US"/>
              <a:t>價格很驚人，並且隨著系統的規模，而不斷上升。</a:t>
            </a:r>
            <a:endParaRPr lang="en-US" altLang="ja-JP" dirty="0"/>
          </a:p>
          <a:p>
            <a:pPr marL="457200" indent="-457200">
              <a:buFont typeface="+mj-lt"/>
              <a:buAutoNum type="arabicPeriod" startAt="2"/>
            </a:pPr>
            <a:r>
              <a:rPr lang="ja-JP" altLang="en-US"/>
              <a:t>讀寫慢：這種情況主要發生在數據量達到一定規模時，由於關係型資料庫的系統邏輯非常複雜</a:t>
            </a:r>
            <a:r>
              <a:rPr lang="en-US" altLang="zh-TW" dirty="0"/>
              <a:t>(MySQL uses both B-Tree,</a:t>
            </a:r>
            <a:r>
              <a:rPr lang="zh-TW" altLang="en-US" dirty="0"/>
              <a:t> </a:t>
            </a:r>
            <a:r>
              <a:rPr lang="en-US" altLang="zh-TW" dirty="0" err="1"/>
              <a:t>B+Tree</a:t>
            </a:r>
            <a:r>
              <a:rPr lang="en-US" altLang="zh-TW" dirty="0"/>
              <a:t>,</a:t>
            </a:r>
            <a:r>
              <a:rPr lang="zh-TW" altLang="en-US" dirty="0"/>
              <a:t> </a:t>
            </a:r>
            <a:r>
              <a:rPr lang="en-US" altLang="zh-TW" dirty="0"/>
              <a:t>and HASH indexes</a:t>
            </a:r>
            <a:r>
              <a:rPr lang="zh-TW" altLang="en-US" dirty="0"/>
              <a:t> </a:t>
            </a:r>
            <a:r>
              <a:rPr lang="en-US" altLang="zh-TW" dirty="0"/>
              <a:t>)</a:t>
            </a:r>
            <a:r>
              <a:rPr lang="ja-JP" altLang="en-US"/>
              <a:t>，且有可能死鎖</a:t>
            </a:r>
            <a:r>
              <a:rPr lang="en-US" altLang="zh-TW" dirty="0"/>
              <a:t>(Deadlock)</a:t>
            </a:r>
            <a:r>
              <a:rPr lang="ja-JP" altLang="en-US"/>
              <a:t>的並發問題，所以其讀寫速度下滑非常嚴重。</a:t>
            </a:r>
            <a:endParaRPr lang="en-US" altLang="ja-JP" dirty="0"/>
          </a:p>
          <a:p>
            <a:pPr marL="457200" indent="-457200">
              <a:buFont typeface="+mj-lt"/>
              <a:buAutoNum type="arabicPeriod" startAt="2"/>
            </a:pPr>
            <a:endParaRPr lang="en-TW" dirty="0"/>
          </a:p>
        </p:txBody>
      </p:sp>
    </p:spTree>
    <p:extLst>
      <p:ext uri="{BB962C8B-B14F-4D97-AF65-F5344CB8AC3E}">
        <p14:creationId xmlns:p14="http://schemas.microsoft.com/office/powerpoint/2010/main" val="2157673160"/>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B314-0962-E677-14F8-AAF4D26909D0}"/>
              </a:ext>
            </a:extLst>
          </p:cNvPr>
          <p:cNvSpPr>
            <a:spLocks noGrp="1"/>
          </p:cNvSpPr>
          <p:nvPr>
            <p:ph type="title"/>
          </p:nvPr>
        </p:nvSpPr>
        <p:spPr/>
        <p:txBody>
          <a:bodyPr/>
          <a:lstStyle/>
          <a:p>
            <a:r>
              <a:rPr lang="en-US" altLang="zh-TW" dirty="0"/>
              <a:t>SQL</a:t>
            </a:r>
            <a:r>
              <a:rPr lang="zh-TW" altLang="en-US" dirty="0"/>
              <a:t> 與 </a:t>
            </a:r>
            <a:r>
              <a:rPr lang="en-US" altLang="zh-TW" dirty="0"/>
              <a:t>NoSQL</a:t>
            </a:r>
            <a:r>
              <a:rPr lang="zh-TW" altLang="en-US" dirty="0"/>
              <a:t> 比較</a:t>
            </a:r>
            <a:endParaRPr lang="en-TW" dirty="0"/>
          </a:p>
        </p:txBody>
      </p:sp>
      <p:sp>
        <p:nvSpPr>
          <p:cNvPr id="3" name="Content Placeholder 2">
            <a:extLst>
              <a:ext uri="{FF2B5EF4-FFF2-40B4-BE49-F238E27FC236}">
                <a16:creationId xmlns:a16="http://schemas.microsoft.com/office/drawing/2014/main" id="{047090EC-1E86-F9F7-4AA6-67BA8D8AAEF8}"/>
              </a:ext>
            </a:extLst>
          </p:cNvPr>
          <p:cNvSpPr>
            <a:spLocks noGrp="1"/>
          </p:cNvSpPr>
          <p:nvPr>
            <p:ph idx="1"/>
          </p:nvPr>
        </p:nvSpPr>
        <p:spPr>
          <a:xfrm>
            <a:off x="1097280" y="2108201"/>
            <a:ext cx="10058400" cy="4280242"/>
          </a:xfrm>
        </p:spPr>
        <p:txBody>
          <a:bodyPr>
            <a:normAutofit lnSpcReduction="10000"/>
          </a:bodyPr>
          <a:lstStyle/>
          <a:p>
            <a:pPr marL="0" indent="0">
              <a:buNone/>
            </a:pPr>
            <a:r>
              <a:rPr lang="en-US" altLang="zh-TW" dirty="0"/>
              <a:t>NoSQL</a:t>
            </a:r>
            <a:r>
              <a:rPr lang="zh-TW" altLang="en-US" dirty="0"/>
              <a:t>的</a:t>
            </a:r>
            <a:r>
              <a:rPr lang="ja-JP" altLang="en-US"/>
              <a:t>優點有：</a:t>
            </a:r>
            <a:endParaRPr lang="en-US" altLang="ja-JP" dirty="0"/>
          </a:p>
          <a:p>
            <a:pPr marL="457200" indent="-457200">
              <a:buFont typeface="+mj-lt"/>
              <a:buAutoNum type="arabicPeriod"/>
            </a:pPr>
            <a:r>
              <a:rPr lang="ja-JP" altLang="en-US"/>
              <a:t>可擴展性：</a:t>
            </a:r>
            <a:r>
              <a:rPr lang="en-US" altLang="zh-TW" dirty="0"/>
              <a:t>NoSQL </a:t>
            </a:r>
            <a:r>
              <a:rPr lang="ja-JP" altLang="en-US"/>
              <a:t>資料庫一般的設計都能透過硬體的分散式叢集來向外擴展，而不必藉由增加昂貴和重量級的伺服器來進行垂直擴展。雲端伺服器供應商通常將這些操作處理成全受管服務。</a:t>
            </a:r>
            <a:endParaRPr lang="en-US" altLang="ja-JP" dirty="0"/>
          </a:p>
          <a:p>
            <a:pPr marL="457200" indent="-457200">
              <a:buFont typeface="+mj-lt"/>
              <a:buAutoNum type="arabicPeriod" startAt="2"/>
            </a:pPr>
            <a:r>
              <a:rPr lang="ja-JP" altLang="en-US"/>
              <a:t>快速的讀寫：主要例子有</a:t>
            </a:r>
            <a:r>
              <a:rPr lang="en-US" dirty="0"/>
              <a:t>Redis，</a:t>
            </a:r>
            <a:r>
              <a:rPr lang="ja-JP" altLang="en-US"/>
              <a:t>只在</a:t>
            </a:r>
            <a:r>
              <a:rPr lang="en-US" altLang="zh-TW" dirty="0"/>
              <a:t>RAM</a:t>
            </a:r>
            <a:r>
              <a:rPr lang="ja-JP" altLang="en-US"/>
              <a:t>操作，使得其性能非常出色，每秒可以處理超過</a:t>
            </a:r>
            <a:r>
              <a:rPr lang="en-US" altLang="ja-JP" dirty="0"/>
              <a:t>10</a:t>
            </a:r>
            <a:r>
              <a:rPr lang="ja-JP" altLang="en-US"/>
              <a:t>萬次讀寫操作。</a:t>
            </a:r>
            <a:r>
              <a:rPr lang="en-US" dirty="0" err="1"/>
              <a:t>Redis資料庫的操作，在所有資料都在</a:t>
            </a:r>
            <a:r>
              <a:rPr lang="en-US" altLang="zh-TW" dirty="0"/>
              <a:t> RAM</a:t>
            </a:r>
            <a:r>
              <a:rPr lang="zh-TW" altLang="en-US" dirty="0"/>
              <a:t>的前提之下，</a:t>
            </a:r>
            <a:r>
              <a:rPr lang="ja-JP" altLang="en-US"/>
              <a:t>增刪查改都是</a:t>
            </a:r>
            <a:r>
              <a:rPr lang="en-US" altLang="zh-TW" dirty="0"/>
              <a:t>O(1)</a:t>
            </a:r>
            <a:r>
              <a:rPr lang="zh-TW" altLang="en-US" dirty="0"/>
              <a:t>的時間複雜度，不受資料數量影響。</a:t>
            </a:r>
            <a:endParaRPr lang="en-US" altLang="ja-JP" dirty="0"/>
          </a:p>
          <a:p>
            <a:pPr marL="457200" indent="-457200">
              <a:buFont typeface="+mj-lt"/>
              <a:buAutoNum type="arabicPeriod" startAt="2"/>
            </a:pPr>
            <a:r>
              <a:rPr lang="ja-JP" altLang="en-US"/>
              <a:t>低廉的成本：這是</a:t>
            </a:r>
            <a:r>
              <a:rPr lang="en-US" altLang="zh-TW" dirty="0"/>
              <a:t>NoSQL</a:t>
            </a:r>
            <a:r>
              <a:rPr lang="ja-JP" altLang="en-US"/>
              <a:t>資料庫共有的特點，因為主要都是開源軟體，沒有昂貴的</a:t>
            </a:r>
            <a:r>
              <a:rPr lang="en-US" dirty="0"/>
              <a:t>License</a:t>
            </a:r>
            <a:r>
              <a:rPr lang="ja-JP" altLang="en-US"/>
              <a:t>成本。</a:t>
            </a:r>
            <a:endParaRPr lang="en-TW" dirty="0"/>
          </a:p>
        </p:txBody>
      </p:sp>
    </p:spTree>
    <p:extLst>
      <p:ext uri="{BB962C8B-B14F-4D97-AF65-F5344CB8AC3E}">
        <p14:creationId xmlns:p14="http://schemas.microsoft.com/office/powerpoint/2010/main" val="3634887447"/>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3672-295B-D3C0-4DEE-FB48B16BE8C6}"/>
              </a:ext>
            </a:extLst>
          </p:cNvPr>
          <p:cNvSpPr>
            <a:spLocks noGrp="1"/>
          </p:cNvSpPr>
          <p:nvPr>
            <p:ph type="title"/>
          </p:nvPr>
        </p:nvSpPr>
        <p:spPr/>
        <p:txBody>
          <a:bodyPr/>
          <a:lstStyle/>
          <a:p>
            <a:r>
              <a:rPr lang="en-US" altLang="zh-TW" dirty="0"/>
              <a:t>SQL</a:t>
            </a:r>
            <a:r>
              <a:rPr lang="zh-TW" altLang="en-US" dirty="0"/>
              <a:t> 與 </a:t>
            </a:r>
            <a:r>
              <a:rPr lang="en-US" altLang="zh-TW" dirty="0"/>
              <a:t>NoSQL</a:t>
            </a:r>
            <a:r>
              <a:rPr lang="zh-TW" altLang="en-US" dirty="0"/>
              <a:t> 比較</a:t>
            </a:r>
            <a:endParaRPr lang="en-TW" dirty="0"/>
          </a:p>
        </p:txBody>
      </p:sp>
      <p:sp>
        <p:nvSpPr>
          <p:cNvPr id="3" name="Content Placeholder 2">
            <a:extLst>
              <a:ext uri="{FF2B5EF4-FFF2-40B4-BE49-F238E27FC236}">
                <a16:creationId xmlns:a16="http://schemas.microsoft.com/office/drawing/2014/main" id="{2D0AC01E-2F47-A0BD-F0DC-69878C4223A1}"/>
              </a:ext>
            </a:extLst>
          </p:cNvPr>
          <p:cNvSpPr>
            <a:spLocks noGrp="1"/>
          </p:cNvSpPr>
          <p:nvPr>
            <p:ph idx="1"/>
          </p:nvPr>
        </p:nvSpPr>
        <p:spPr/>
        <p:txBody>
          <a:bodyPr/>
          <a:lstStyle/>
          <a:p>
            <a:r>
              <a:rPr lang="en-US" altLang="zh-TW" dirty="0"/>
              <a:t>NoSQL</a:t>
            </a:r>
            <a:r>
              <a:rPr lang="zh-TW" altLang="en-US" dirty="0"/>
              <a:t>的缺點是：</a:t>
            </a:r>
            <a:endParaRPr lang="en-US" altLang="zh-TW" dirty="0"/>
          </a:p>
          <a:p>
            <a:pPr marL="457200" indent="-457200">
              <a:buFont typeface="+mj-lt"/>
              <a:buAutoNum type="arabicPeriod"/>
            </a:pPr>
            <a:r>
              <a:rPr lang="ja-JP" altLang="en-US"/>
              <a:t>不提供對</a:t>
            </a:r>
            <a:r>
              <a:rPr lang="en-US" dirty="0"/>
              <a:t>SQL</a:t>
            </a:r>
            <a:r>
              <a:rPr lang="ja-JP" altLang="en-US"/>
              <a:t>的支持：因為不支持</a:t>
            </a:r>
            <a:r>
              <a:rPr lang="en-US" dirty="0"/>
              <a:t>SQL</a:t>
            </a:r>
            <a:r>
              <a:rPr lang="ja-JP" altLang="en-US"/>
              <a:t>這樣的傳統資料庫，將會對用戶產生一定的學習和應用遷移成本。</a:t>
            </a:r>
            <a:endParaRPr lang="en-US" altLang="ja-JP" dirty="0"/>
          </a:p>
          <a:p>
            <a:pPr marL="457200" indent="-457200">
              <a:buFont typeface="+mj-lt"/>
              <a:buAutoNum type="arabicPeriod"/>
            </a:pPr>
            <a:r>
              <a:rPr lang="ja-JP" altLang="en-US"/>
              <a:t>支持的特性不夠豐富：現有產品所提供的功能都比較有限，也不像</a:t>
            </a:r>
            <a:r>
              <a:rPr lang="en-US" dirty="0"/>
              <a:t>MS SQL Server</a:t>
            </a:r>
            <a:r>
              <a:rPr lang="ja-JP" altLang="en-US"/>
              <a:t>和</a:t>
            </a:r>
            <a:r>
              <a:rPr lang="en-US" dirty="0"/>
              <a:t>Oracle</a:t>
            </a:r>
            <a:r>
              <a:rPr lang="ja-JP" altLang="en-US"/>
              <a:t>那樣能提供各種附加功能，比如自通生成報表等。</a:t>
            </a:r>
            <a:endParaRPr lang="en-US" altLang="ja-JP" dirty="0"/>
          </a:p>
          <a:p>
            <a:pPr marL="457200" indent="-457200">
              <a:buFont typeface="+mj-lt"/>
              <a:buAutoNum type="arabicPeriod"/>
            </a:pPr>
            <a:r>
              <a:rPr lang="ja-JP" altLang="en-US"/>
              <a:t>現有產品的不夠成熟：大多數產品都還處於初創期，和關係型資料庫幾十年的完善不可同日而語。</a:t>
            </a:r>
            <a:endParaRPr lang="en-TW" dirty="0"/>
          </a:p>
        </p:txBody>
      </p:sp>
    </p:spTree>
    <p:extLst>
      <p:ext uri="{BB962C8B-B14F-4D97-AF65-F5344CB8AC3E}">
        <p14:creationId xmlns:p14="http://schemas.microsoft.com/office/powerpoint/2010/main" val="64374309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294C-47CD-ADC1-4E6E-549E3C953455}"/>
              </a:ext>
            </a:extLst>
          </p:cNvPr>
          <p:cNvSpPr>
            <a:spLocks noGrp="1"/>
          </p:cNvSpPr>
          <p:nvPr>
            <p:ph type="title"/>
          </p:nvPr>
        </p:nvSpPr>
        <p:spPr/>
        <p:txBody>
          <a:bodyPr/>
          <a:lstStyle/>
          <a:p>
            <a:r>
              <a:rPr lang="ja-JP" altLang="en-US"/>
              <a:t>資料庫管理系統</a:t>
            </a:r>
            <a:r>
              <a:rPr lang="zh-TW" altLang="en-US" b="1" dirty="0"/>
              <a:t> </a:t>
            </a:r>
            <a:r>
              <a:rPr lang="en-US" altLang="zh-TW" dirty="0"/>
              <a:t>DBMS</a:t>
            </a:r>
            <a:endParaRPr lang="en-TW" dirty="0"/>
          </a:p>
        </p:txBody>
      </p:sp>
      <p:sp>
        <p:nvSpPr>
          <p:cNvPr id="3" name="Content Placeholder 2">
            <a:extLst>
              <a:ext uri="{FF2B5EF4-FFF2-40B4-BE49-F238E27FC236}">
                <a16:creationId xmlns:a16="http://schemas.microsoft.com/office/drawing/2014/main" id="{829FBB38-2C37-14B2-5C8C-9C6CDAAA6083}"/>
              </a:ext>
            </a:extLst>
          </p:cNvPr>
          <p:cNvSpPr>
            <a:spLocks noGrp="1"/>
          </p:cNvSpPr>
          <p:nvPr>
            <p:ph idx="1"/>
          </p:nvPr>
        </p:nvSpPr>
        <p:spPr/>
        <p:txBody>
          <a:bodyPr/>
          <a:lstStyle/>
          <a:p>
            <a:r>
              <a:rPr lang="ja-JP" altLang="en-US"/>
              <a:t>資料庫管理系統（英語：</a:t>
            </a:r>
            <a:r>
              <a:rPr lang="en-US" dirty="0"/>
              <a:t>database management system，</a:t>
            </a:r>
            <a:r>
              <a:rPr lang="ja-JP" altLang="en-US"/>
              <a:t>縮寫：</a:t>
            </a:r>
            <a:r>
              <a:rPr lang="en-US" dirty="0"/>
              <a:t>DBMS） </a:t>
            </a:r>
            <a:r>
              <a:rPr lang="ja-JP" altLang="en-US"/>
              <a:t>是一種為管理資料庫而設計的管理系統。具有代表性的資料管理系統有：</a:t>
            </a:r>
            <a:r>
              <a:rPr lang="en-US" dirty="0"/>
              <a:t>Microsoft SQL Server、</a:t>
            </a:r>
            <a:r>
              <a:rPr lang="en-US" altLang="zh-TW" dirty="0"/>
              <a:t> MongoDB </a:t>
            </a:r>
            <a:r>
              <a:rPr lang="en-US" dirty="0"/>
              <a:t>、MySQL</a:t>
            </a:r>
            <a:r>
              <a:rPr lang="ja-JP" altLang="en-US"/>
              <a:t>及</a:t>
            </a:r>
            <a:r>
              <a:rPr lang="en-US" dirty="0"/>
              <a:t>PostgreSQL</a:t>
            </a:r>
            <a:r>
              <a:rPr lang="ja-JP" altLang="en-US"/>
              <a:t>等。</a:t>
            </a:r>
            <a:r>
              <a:rPr lang="en-US" altLang="zh-TW" dirty="0"/>
              <a:t>(</a:t>
            </a:r>
            <a:r>
              <a:rPr lang="zh-TW" altLang="en-US" dirty="0"/>
              <a:t>簡單來說，</a:t>
            </a:r>
            <a:r>
              <a:rPr lang="en-US" altLang="zh-TW" dirty="0"/>
              <a:t>DBMS</a:t>
            </a:r>
            <a:r>
              <a:rPr lang="zh-TW" altLang="en-US" dirty="0"/>
              <a:t>就是管理資料庫的軟體</a:t>
            </a:r>
            <a:r>
              <a:rPr lang="en-US" altLang="zh-TW" dirty="0"/>
              <a:t>)</a:t>
            </a:r>
          </a:p>
          <a:p>
            <a:r>
              <a:rPr lang="ja-JP" altLang="en-US"/>
              <a:t>資料庫在概念上來說，可以被分成兩種：</a:t>
            </a:r>
            <a:endParaRPr lang="en-US" altLang="ja-JP" dirty="0"/>
          </a:p>
          <a:p>
            <a:pPr marL="457200" indent="-457200">
              <a:buFont typeface="+mj-lt"/>
              <a:buAutoNum type="arabicPeriod"/>
            </a:pPr>
            <a:r>
              <a:rPr lang="en-US" altLang="zh-TW" dirty="0"/>
              <a:t>Relational</a:t>
            </a:r>
            <a:r>
              <a:rPr lang="zh-TW" altLang="en-US" dirty="0"/>
              <a:t> </a:t>
            </a:r>
            <a:r>
              <a:rPr lang="en-US" altLang="zh-TW" dirty="0"/>
              <a:t>Database</a:t>
            </a:r>
            <a:r>
              <a:rPr lang="zh-TW" altLang="en-US" dirty="0"/>
              <a:t> </a:t>
            </a:r>
            <a:r>
              <a:rPr lang="en-US" altLang="zh-TW" dirty="0"/>
              <a:t>(or</a:t>
            </a:r>
            <a:r>
              <a:rPr lang="zh-TW" altLang="en-US" dirty="0"/>
              <a:t> </a:t>
            </a:r>
            <a:r>
              <a:rPr lang="en-US" altLang="zh-TW" dirty="0"/>
              <a:t>SQL</a:t>
            </a:r>
            <a:r>
              <a:rPr lang="zh-TW" altLang="en-US" dirty="0"/>
              <a:t> </a:t>
            </a:r>
            <a:r>
              <a:rPr lang="en-US" altLang="zh-TW" dirty="0"/>
              <a:t>Database)</a:t>
            </a:r>
          </a:p>
          <a:p>
            <a:pPr marL="457200" indent="-457200">
              <a:buFont typeface="+mj-lt"/>
              <a:buAutoNum type="arabicPeriod"/>
            </a:pPr>
            <a:r>
              <a:rPr lang="en-US" altLang="zh-TW" dirty="0"/>
              <a:t>Non-Relational</a:t>
            </a:r>
            <a:r>
              <a:rPr lang="zh-TW" altLang="en-US" dirty="0"/>
              <a:t> </a:t>
            </a:r>
            <a:r>
              <a:rPr lang="en-US" altLang="zh-TW" dirty="0"/>
              <a:t>Database</a:t>
            </a:r>
            <a:r>
              <a:rPr lang="zh-TW" altLang="en-US" dirty="0"/>
              <a:t> </a:t>
            </a:r>
            <a:r>
              <a:rPr lang="en-US" altLang="zh-TW" dirty="0"/>
              <a:t>(or</a:t>
            </a:r>
            <a:r>
              <a:rPr lang="zh-TW" altLang="en-US" dirty="0"/>
              <a:t> </a:t>
            </a:r>
            <a:r>
              <a:rPr lang="en-US" altLang="zh-TW" dirty="0"/>
              <a:t>NoSQL</a:t>
            </a:r>
            <a:r>
              <a:rPr lang="zh-TW" altLang="en-US" dirty="0"/>
              <a:t> </a:t>
            </a:r>
            <a:r>
              <a:rPr lang="en-US" altLang="zh-TW" dirty="0"/>
              <a:t>Database)</a:t>
            </a:r>
          </a:p>
        </p:txBody>
      </p:sp>
    </p:spTree>
    <p:extLst>
      <p:ext uri="{BB962C8B-B14F-4D97-AF65-F5344CB8AC3E}">
        <p14:creationId xmlns:p14="http://schemas.microsoft.com/office/powerpoint/2010/main" val="268872567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333B-07A5-2834-9DDC-C5E00A934D4F}"/>
              </a:ext>
            </a:extLst>
          </p:cNvPr>
          <p:cNvSpPr>
            <a:spLocks noGrp="1"/>
          </p:cNvSpPr>
          <p:nvPr>
            <p:ph type="title"/>
          </p:nvPr>
        </p:nvSpPr>
        <p:spPr/>
        <p:txBody>
          <a:bodyPr/>
          <a:lstStyle/>
          <a:p>
            <a:r>
              <a:rPr lang="ja-JP" altLang="en-US"/>
              <a:t>資料庫管理系統</a:t>
            </a:r>
            <a:r>
              <a:rPr lang="zh-TW" altLang="en-US" b="1" dirty="0"/>
              <a:t> </a:t>
            </a:r>
            <a:r>
              <a:rPr lang="en-US" altLang="zh-TW" dirty="0"/>
              <a:t>DBMS</a:t>
            </a:r>
            <a:endParaRPr lang="en-TW" dirty="0"/>
          </a:p>
        </p:txBody>
      </p:sp>
      <p:sp>
        <p:nvSpPr>
          <p:cNvPr id="3" name="Content Placeholder 2">
            <a:extLst>
              <a:ext uri="{FF2B5EF4-FFF2-40B4-BE49-F238E27FC236}">
                <a16:creationId xmlns:a16="http://schemas.microsoft.com/office/drawing/2014/main" id="{13DDACC0-B29D-8521-058A-178F86687185}"/>
              </a:ext>
            </a:extLst>
          </p:cNvPr>
          <p:cNvSpPr>
            <a:spLocks noGrp="1"/>
          </p:cNvSpPr>
          <p:nvPr>
            <p:ph idx="1"/>
          </p:nvPr>
        </p:nvSpPr>
        <p:spPr/>
        <p:txBody>
          <a:bodyPr/>
          <a:lstStyle/>
          <a:p>
            <a:r>
              <a:rPr lang="en-US" altLang="ja-JP" dirty="0"/>
              <a:t>Relational Database</a:t>
            </a:r>
            <a:r>
              <a:rPr lang="ja-JP" altLang="en-US"/>
              <a:t>是一種存儲並提供對彼此相關的數據點的訪問的資料庫。例如，一家娛樂公司有一個資料庫來存儲他們所有的藝術家和歌曲數據。 所有歌曲都有一位或多於一位作家，所有作家都有一首或多於一首歌曲。 因此，該數據庫的每個表格之間是有關連的。</a:t>
            </a:r>
            <a:endParaRPr lang="en-TW" altLang="ja-JP" dirty="0"/>
          </a:p>
          <a:p>
            <a:endParaRPr lang="en-US" altLang="ja-JP" dirty="0"/>
          </a:p>
        </p:txBody>
      </p:sp>
      <p:pic>
        <p:nvPicPr>
          <p:cNvPr id="17" name="Graphic 16">
            <a:extLst>
              <a:ext uri="{FF2B5EF4-FFF2-40B4-BE49-F238E27FC236}">
                <a16:creationId xmlns:a16="http://schemas.microsoft.com/office/drawing/2014/main" id="{EB2AEB3D-56B7-6A8D-DBE7-96EB74D6FA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6320" y="3994150"/>
            <a:ext cx="2436743" cy="477470"/>
          </a:xfrm>
          <a:prstGeom prst="rect">
            <a:avLst/>
          </a:prstGeom>
        </p:spPr>
      </p:pic>
      <p:pic>
        <p:nvPicPr>
          <p:cNvPr id="19" name="Graphic 18">
            <a:extLst>
              <a:ext uri="{FF2B5EF4-FFF2-40B4-BE49-F238E27FC236}">
                <a16:creationId xmlns:a16="http://schemas.microsoft.com/office/drawing/2014/main" id="{1C11BC84-8CAB-715C-5778-9E5D427D11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6320" y="4762948"/>
            <a:ext cx="5433268" cy="477469"/>
          </a:xfrm>
          <a:prstGeom prst="rect">
            <a:avLst/>
          </a:prstGeom>
        </p:spPr>
      </p:pic>
      <p:sp>
        <p:nvSpPr>
          <p:cNvPr id="20" name="TextBox 19">
            <a:extLst>
              <a:ext uri="{FF2B5EF4-FFF2-40B4-BE49-F238E27FC236}">
                <a16:creationId xmlns:a16="http://schemas.microsoft.com/office/drawing/2014/main" id="{B772CC56-6338-434D-96DE-0C8DA5CC4707}"/>
              </a:ext>
            </a:extLst>
          </p:cNvPr>
          <p:cNvSpPr txBox="1"/>
          <p:nvPr/>
        </p:nvSpPr>
        <p:spPr>
          <a:xfrm>
            <a:off x="7312553" y="4309184"/>
            <a:ext cx="2944630" cy="1169551"/>
          </a:xfrm>
          <a:prstGeom prst="rect">
            <a:avLst/>
          </a:prstGeom>
          <a:noFill/>
        </p:spPr>
        <p:txBody>
          <a:bodyPr wrap="square" rtlCol="0">
            <a:spAutoFit/>
          </a:bodyPr>
          <a:lstStyle/>
          <a:p>
            <a:r>
              <a:rPr lang="en-US" altLang="zh-TW" sz="1400" dirty="0"/>
              <a:t>ER</a:t>
            </a:r>
            <a:r>
              <a:rPr lang="zh-TW" altLang="en-US" sz="1400" dirty="0"/>
              <a:t> </a:t>
            </a:r>
            <a:r>
              <a:rPr lang="en-US" altLang="zh-TW" sz="1400" dirty="0"/>
              <a:t>Diagram</a:t>
            </a:r>
            <a:r>
              <a:rPr lang="ja-JP" altLang="en-US" sz="1400"/>
              <a:t>由美籍台灣人電腦科學家陳品山發明，常用於資訊系統設計中；對於大型的資料庫來說，建構的第一步就是設計資料庫，並且畫出</a:t>
            </a:r>
            <a:r>
              <a:rPr lang="en-US" altLang="zh-TW" sz="1400" dirty="0"/>
              <a:t>ER</a:t>
            </a:r>
            <a:r>
              <a:rPr lang="zh-TW" altLang="en-US" sz="1400" dirty="0"/>
              <a:t> </a:t>
            </a:r>
            <a:r>
              <a:rPr lang="en-US" altLang="zh-TW" sz="1400" dirty="0"/>
              <a:t>Diagram</a:t>
            </a:r>
            <a:r>
              <a:rPr lang="zh-TW" altLang="en-US" sz="1400" dirty="0"/>
              <a:t>。</a:t>
            </a:r>
            <a:endParaRPr lang="en-US" altLang="ja-JP" sz="1400" dirty="0"/>
          </a:p>
        </p:txBody>
      </p:sp>
      <p:pic>
        <p:nvPicPr>
          <p:cNvPr id="22" name="Graphic 21">
            <a:extLst>
              <a:ext uri="{FF2B5EF4-FFF2-40B4-BE49-F238E27FC236}">
                <a16:creationId xmlns:a16="http://schemas.microsoft.com/office/drawing/2014/main" id="{BA575424-82A4-FA2B-B131-1281B50435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226569">
            <a:off x="5689325" y="4016340"/>
            <a:ext cx="1866900" cy="571500"/>
          </a:xfrm>
          <a:prstGeom prst="rect">
            <a:avLst/>
          </a:prstGeom>
        </p:spPr>
      </p:pic>
    </p:spTree>
    <p:extLst>
      <p:ext uri="{BB962C8B-B14F-4D97-AF65-F5344CB8AC3E}">
        <p14:creationId xmlns:p14="http://schemas.microsoft.com/office/powerpoint/2010/main" val="85771076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EC2E8-B77F-1E93-0758-20656639FCF9}"/>
              </a:ext>
            </a:extLst>
          </p:cNvPr>
          <p:cNvSpPr>
            <a:spLocks noGrp="1"/>
          </p:cNvSpPr>
          <p:nvPr>
            <p:ph type="title"/>
          </p:nvPr>
        </p:nvSpPr>
        <p:spPr/>
        <p:txBody>
          <a:bodyPr/>
          <a:lstStyle/>
          <a:p>
            <a:r>
              <a:rPr lang="ja-JP" altLang="en-US"/>
              <a:t>資料庫管理系統</a:t>
            </a:r>
            <a:r>
              <a:rPr lang="zh-TW" altLang="en-US" b="1" dirty="0"/>
              <a:t> </a:t>
            </a:r>
            <a:r>
              <a:rPr lang="en-US" altLang="zh-TW" dirty="0"/>
              <a:t>DBMS</a:t>
            </a:r>
            <a:endParaRPr lang="en-TW" dirty="0"/>
          </a:p>
        </p:txBody>
      </p:sp>
      <p:sp>
        <p:nvSpPr>
          <p:cNvPr id="3" name="Content Placeholder 2">
            <a:extLst>
              <a:ext uri="{FF2B5EF4-FFF2-40B4-BE49-F238E27FC236}">
                <a16:creationId xmlns:a16="http://schemas.microsoft.com/office/drawing/2014/main" id="{E34B88E8-6D22-F39F-220D-134302C0A025}"/>
              </a:ext>
            </a:extLst>
          </p:cNvPr>
          <p:cNvSpPr>
            <a:spLocks noGrp="1"/>
          </p:cNvSpPr>
          <p:nvPr>
            <p:ph idx="1"/>
          </p:nvPr>
        </p:nvSpPr>
        <p:spPr>
          <a:xfrm>
            <a:off x="1097281" y="2108201"/>
            <a:ext cx="5263762" cy="3760891"/>
          </a:xfrm>
        </p:spPr>
        <p:txBody>
          <a:bodyPr/>
          <a:lstStyle/>
          <a:p>
            <a:r>
              <a:rPr lang="ja-JP" altLang="en-US"/>
              <a:t>幾十年來，</a:t>
            </a:r>
            <a:r>
              <a:rPr lang="en-US" dirty="0" err="1"/>
              <a:t>SQLite、PostgreSQL、MySQL</a:t>
            </a:r>
            <a:r>
              <a:rPr lang="en-US" dirty="0"/>
              <a:t> </a:t>
            </a:r>
            <a:r>
              <a:rPr lang="ja-JP" altLang="en-US"/>
              <a:t>和 </a:t>
            </a:r>
            <a:r>
              <a:rPr lang="en-US" dirty="0"/>
              <a:t>SQL Server </a:t>
            </a:r>
            <a:r>
              <a:rPr lang="ja-JP" altLang="en-US"/>
              <a:t>等關係資料庫已成為數據存儲的熱門選擇。近幾年來，包括 </a:t>
            </a:r>
            <a:r>
              <a:rPr lang="en-US" dirty="0"/>
              <a:t>MongoDB </a:t>
            </a:r>
            <a:r>
              <a:rPr lang="ja-JP" altLang="en-US"/>
              <a:t>和 </a:t>
            </a:r>
            <a:r>
              <a:rPr lang="en-US" dirty="0"/>
              <a:t>Redis </a:t>
            </a:r>
            <a:r>
              <a:rPr lang="ja-JP" altLang="en-US"/>
              <a:t>在內的 </a:t>
            </a:r>
            <a:r>
              <a:rPr lang="en-US" dirty="0"/>
              <a:t>NoSQL</a:t>
            </a:r>
            <a:r>
              <a:rPr lang="ja-JP" altLang="en-US"/>
              <a:t>資料庫受到青睞。</a:t>
            </a:r>
          </a:p>
        </p:txBody>
      </p:sp>
      <p:grpSp>
        <p:nvGrpSpPr>
          <p:cNvPr id="16" name="Group 15">
            <a:extLst>
              <a:ext uri="{FF2B5EF4-FFF2-40B4-BE49-F238E27FC236}">
                <a16:creationId xmlns:a16="http://schemas.microsoft.com/office/drawing/2014/main" id="{0F53BE4F-2B51-9825-A44E-380B7B590690}"/>
              </a:ext>
            </a:extLst>
          </p:cNvPr>
          <p:cNvGrpSpPr/>
          <p:nvPr/>
        </p:nvGrpSpPr>
        <p:grpSpPr>
          <a:xfrm>
            <a:off x="6847575" y="2376504"/>
            <a:ext cx="4841928" cy="3224284"/>
            <a:chOff x="7284897" y="2108201"/>
            <a:chExt cx="4841928" cy="3224284"/>
          </a:xfrm>
        </p:grpSpPr>
        <p:pic>
          <p:nvPicPr>
            <p:cNvPr id="4" name="Picture 3" descr="Icon&#10;&#10;Description automatically generated with medium confidence">
              <a:extLst>
                <a:ext uri="{FF2B5EF4-FFF2-40B4-BE49-F238E27FC236}">
                  <a16:creationId xmlns:a16="http://schemas.microsoft.com/office/drawing/2014/main" id="{E16B6691-1D1D-4960-6B63-A281F66534CE}"/>
                </a:ext>
              </a:extLst>
            </p:cNvPr>
            <p:cNvPicPr>
              <a:picLocks noChangeAspect="1"/>
            </p:cNvPicPr>
            <p:nvPr/>
          </p:nvPicPr>
          <p:blipFill>
            <a:blip r:embed="rId2"/>
            <a:stretch>
              <a:fillRect/>
            </a:stretch>
          </p:blipFill>
          <p:spPr>
            <a:xfrm>
              <a:off x="7317207" y="2108201"/>
              <a:ext cx="722879" cy="722879"/>
            </a:xfrm>
            <a:prstGeom prst="rect">
              <a:avLst/>
            </a:prstGeom>
          </p:spPr>
        </p:pic>
        <p:sp>
          <p:nvSpPr>
            <p:cNvPr id="5" name="TextBox 4">
              <a:extLst>
                <a:ext uri="{FF2B5EF4-FFF2-40B4-BE49-F238E27FC236}">
                  <a16:creationId xmlns:a16="http://schemas.microsoft.com/office/drawing/2014/main" id="{29D9C362-E28F-5ACA-B4E0-1393CE71404E}"/>
                </a:ext>
              </a:extLst>
            </p:cNvPr>
            <p:cNvSpPr txBox="1"/>
            <p:nvPr/>
          </p:nvSpPr>
          <p:spPr>
            <a:xfrm>
              <a:off x="8104131" y="2238807"/>
              <a:ext cx="1145708" cy="369332"/>
            </a:xfrm>
            <a:prstGeom prst="rect">
              <a:avLst/>
            </a:prstGeom>
            <a:noFill/>
          </p:spPr>
          <p:txBody>
            <a:bodyPr wrap="square" rtlCol="0">
              <a:spAutoFit/>
            </a:bodyPr>
            <a:lstStyle/>
            <a:p>
              <a:r>
                <a:rPr lang="en-TW" dirty="0"/>
                <a:t>SQLite</a:t>
              </a:r>
            </a:p>
          </p:txBody>
        </p:sp>
        <p:pic>
          <p:nvPicPr>
            <p:cNvPr id="6" name="Graphic 5">
              <a:extLst>
                <a:ext uri="{FF2B5EF4-FFF2-40B4-BE49-F238E27FC236}">
                  <a16:creationId xmlns:a16="http://schemas.microsoft.com/office/drawing/2014/main" id="{F5B3182F-0A89-2744-972F-DA94BA6277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28939" y="2171893"/>
              <a:ext cx="722879" cy="722879"/>
            </a:xfrm>
            <a:prstGeom prst="rect">
              <a:avLst/>
            </a:prstGeom>
          </p:spPr>
        </p:pic>
        <p:sp>
          <p:nvSpPr>
            <p:cNvPr id="7" name="TextBox 6">
              <a:extLst>
                <a:ext uri="{FF2B5EF4-FFF2-40B4-BE49-F238E27FC236}">
                  <a16:creationId xmlns:a16="http://schemas.microsoft.com/office/drawing/2014/main" id="{763F3CDD-0237-3B8B-3E25-B070D1239992}"/>
                </a:ext>
              </a:extLst>
            </p:cNvPr>
            <p:cNvSpPr txBox="1"/>
            <p:nvPr/>
          </p:nvSpPr>
          <p:spPr>
            <a:xfrm>
              <a:off x="10245915" y="2184749"/>
              <a:ext cx="1880910" cy="646331"/>
            </a:xfrm>
            <a:prstGeom prst="rect">
              <a:avLst/>
            </a:prstGeom>
            <a:noFill/>
          </p:spPr>
          <p:txBody>
            <a:bodyPr wrap="square" rtlCol="0">
              <a:spAutoFit/>
            </a:bodyPr>
            <a:lstStyle/>
            <a:p>
              <a:r>
                <a:rPr lang="en-TW" dirty="0"/>
                <a:t>Microsoft SQL Server</a:t>
              </a:r>
            </a:p>
          </p:txBody>
        </p:sp>
        <p:pic>
          <p:nvPicPr>
            <p:cNvPr id="8" name="Graphic 7">
              <a:extLst>
                <a:ext uri="{FF2B5EF4-FFF2-40B4-BE49-F238E27FC236}">
                  <a16:creationId xmlns:a16="http://schemas.microsoft.com/office/drawing/2014/main" id="{D96229EF-6D15-5C82-3AED-5ED7456F01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17207" y="4597779"/>
              <a:ext cx="722879" cy="722879"/>
            </a:xfrm>
            <a:prstGeom prst="rect">
              <a:avLst/>
            </a:prstGeom>
          </p:spPr>
        </p:pic>
        <p:sp>
          <p:nvSpPr>
            <p:cNvPr id="9" name="TextBox 8">
              <a:extLst>
                <a:ext uri="{FF2B5EF4-FFF2-40B4-BE49-F238E27FC236}">
                  <a16:creationId xmlns:a16="http://schemas.microsoft.com/office/drawing/2014/main" id="{F77DF058-CBF5-152B-FC47-46F65F07918C}"/>
                </a:ext>
              </a:extLst>
            </p:cNvPr>
            <p:cNvSpPr txBox="1"/>
            <p:nvPr/>
          </p:nvSpPr>
          <p:spPr>
            <a:xfrm>
              <a:off x="8037589" y="4774552"/>
              <a:ext cx="1366171" cy="369332"/>
            </a:xfrm>
            <a:prstGeom prst="rect">
              <a:avLst/>
            </a:prstGeom>
            <a:noFill/>
          </p:spPr>
          <p:txBody>
            <a:bodyPr wrap="square" rtlCol="0">
              <a:spAutoFit/>
            </a:bodyPr>
            <a:lstStyle/>
            <a:p>
              <a:r>
                <a:rPr lang="en-TW" dirty="0"/>
                <a:t>MongoDB</a:t>
              </a:r>
            </a:p>
          </p:txBody>
        </p:sp>
        <p:pic>
          <p:nvPicPr>
            <p:cNvPr id="10" name="Graphic 9">
              <a:extLst>
                <a:ext uri="{FF2B5EF4-FFF2-40B4-BE49-F238E27FC236}">
                  <a16:creationId xmlns:a16="http://schemas.microsoft.com/office/drawing/2014/main" id="{9AB53A8F-5EED-7B5A-AC9A-AB0B7ADC650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05062" y="3452194"/>
              <a:ext cx="722879" cy="722879"/>
            </a:xfrm>
            <a:prstGeom prst="rect">
              <a:avLst/>
            </a:prstGeom>
          </p:spPr>
        </p:pic>
        <p:sp>
          <p:nvSpPr>
            <p:cNvPr id="11" name="TextBox 10">
              <a:extLst>
                <a:ext uri="{FF2B5EF4-FFF2-40B4-BE49-F238E27FC236}">
                  <a16:creationId xmlns:a16="http://schemas.microsoft.com/office/drawing/2014/main" id="{D813D6F8-E317-50C0-BE3D-DFDC5864C773}"/>
                </a:ext>
              </a:extLst>
            </p:cNvPr>
            <p:cNvSpPr txBox="1"/>
            <p:nvPr/>
          </p:nvSpPr>
          <p:spPr>
            <a:xfrm>
              <a:off x="10274050" y="3657589"/>
              <a:ext cx="1136593" cy="369332"/>
            </a:xfrm>
            <a:prstGeom prst="rect">
              <a:avLst/>
            </a:prstGeom>
            <a:noFill/>
          </p:spPr>
          <p:txBody>
            <a:bodyPr wrap="square" rtlCol="0">
              <a:spAutoFit/>
            </a:bodyPr>
            <a:lstStyle/>
            <a:p>
              <a:r>
                <a:rPr lang="en-TW" dirty="0"/>
                <a:t>MySQL</a:t>
              </a:r>
            </a:p>
          </p:txBody>
        </p:sp>
        <p:pic>
          <p:nvPicPr>
            <p:cNvPr id="12" name="Graphic 11">
              <a:extLst>
                <a:ext uri="{FF2B5EF4-FFF2-40B4-BE49-F238E27FC236}">
                  <a16:creationId xmlns:a16="http://schemas.microsoft.com/office/drawing/2014/main" id="{C0EADDED-931B-F338-7E6F-1E44731FB75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84897" y="3468834"/>
              <a:ext cx="722879" cy="722879"/>
            </a:xfrm>
            <a:prstGeom prst="rect">
              <a:avLst/>
            </a:prstGeom>
          </p:spPr>
        </p:pic>
        <p:sp>
          <p:nvSpPr>
            <p:cNvPr id="13" name="TextBox 12">
              <a:extLst>
                <a:ext uri="{FF2B5EF4-FFF2-40B4-BE49-F238E27FC236}">
                  <a16:creationId xmlns:a16="http://schemas.microsoft.com/office/drawing/2014/main" id="{A27C8AC3-1C15-624B-E525-39B82256522D}"/>
                </a:ext>
              </a:extLst>
            </p:cNvPr>
            <p:cNvSpPr txBox="1"/>
            <p:nvPr/>
          </p:nvSpPr>
          <p:spPr>
            <a:xfrm>
              <a:off x="8104131" y="3645607"/>
              <a:ext cx="1512582" cy="369332"/>
            </a:xfrm>
            <a:prstGeom prst="rect">
              <a:avLst/>
            </a:prstGeom>
            <a:noFill/>
          </p:spPr>
          <p:txBody>
            <a:bodyPr wrap="square" rtlCol="0">
              <a:spAutoFit/>
            </a:bodyPr>
            <a:lstStyle/>
            <a:p>
              <a:r>
                <a:rPr lang="en-TW" dirty="0"/>
                <a:t>PostgreSQL</a:t>
              </a:r>
            </a:p>
          </p:txBody>
        </p:sp>
        <p:pic>
          <p:nvPicPr>
            <p:cNvPr id="14" name="Graphic 13">
              <a:extLst>
                <a:ext uri="{FF2B5EF4-FFF2-40B4-BE49-F238E27FC236}">
                  <a16:creationId xmlns:a16="http://schemas.microsoft.com/office/drawing/2014/main" id="{39EEBD07-4F3C-BC31-7181-C5925E7A198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23036" y="4609606"/>
              <a:ext cx="722879" cy="722879"/>
            </a:xfrm>
            <a:prstGeom prst="rect">
              <a:avLst/>
            </a:prstGeom>
          </p:spPr>
        </p:pic>
        <p:sp>
          <p:nvSpPr>
            <p:cNvPr id="15" name="TextBox 14">
              <a:extLst>
                <a:ext uri="{FF2B5EF4-FFF2-40B4-BE49-F238E27FC236}">
                  <a16:creationId xmlns:a16="http://schemas.microsoft.com/office/drawing/2014/main" id="{917D7E33-9170-F6EB-6B97-59001FB771FE}"/>
                </a:ext>
              </a:extLst>
            </p:cNvPr>
            <p:cNvSpPr txBox="1"/>
            <p:nvPr/>
          </p:nvSpPr>
          <p:spPr>
            <a:xfrm>
              <a:off x="10371841" y="4786379"/>
              <a:ext cx="722879" cy="369332"/>
            </a:xfrm>
            <a:prstGeom prst="rect">
              <a:avLst/>
            </a:prstGeom>
            <a:noFill/>
          </p:spPr>
          <p:txBody>
            <a:bodyPr wrap="square" rtlCol="0">
              <a:spAutoFit/>
            </a:bodyPr>
            <a:lstStyle/>
            <a:p>
              <a:r>
                <a:rPr lang="en-TW" dirty="0"/>
                <a:t>Redis</a:t>
              </a:r>
            </a:p>
          </p:txBody>
        </p:sp>
      </p:grpSp>
    </p:spTree>
    <p:extLst>
      <p:ext uri="{BB962C8B-B14F-4D97-AF65-F5344CB8AC3E}">
        <p14:creationId xmlns:p14="http://schemas.microsoft.com/office/powerpoint/2010/main" val="2579979081"/>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DE7D-8E27-1AAD-FF60-EC0A2F1897F7}"/>
              </a:ext>
            </a:extLst>
          </p:cNvPr>
          <p:cNvSpPr>
            <a:spLocks noGrp="1"/>
          </p:cNvSpPr>
          <p:nvPr>
            <p:ph type="title"/>
          </p:nvPr>
        </p:nvSpPr>
        <p:spPr/>
        <p:txBody>
          <a:bodyPr/>
          <a:lstStyle/>
          <a:p>
            <a:r>
              <a:rPr lang="ja-JP" altLang="en-US"/>
              <a:t>資料庫管理系統</a:t>
            </a:r>
            <a:r>
              <a:rPr lang="zh-TW" altLang="en-US" b="1" dirty="0"/>
              <a:t> </a:t>
            </a:r>
            <a:r>
              <a:rPr lang="en-US" altLang="zh-TW" dirty="0"/>
              <a:t>DBMS</a:t>
            </a:r>
            <a:endParaRPr lang="en-TW" dirty="0"/>
          </a:p>
        </p:txBody>
      </p:sp>
      <p:pic>
        <p:nvPicPr>
          <p:cNvPr id="4" name="內容版面配置區 6" descr="一張含有 文字 的圖片&#10;&#10;自動產生的描述">
            <a:extLst>
              <a:ext uri="{FF2B5EF4-FFF2-40B4-BE49-F238E27FC236}">
                <a16:creationId xmlns:a16="http://schemas.microsoft.com/office/drawing/2014/main" id="{B8A30F7A-D2D5-E17A-E127-9A481362C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178" y="2156790"/>
            <a:ext cx="3483187" cy="3990317"/>
          </a:xfrm>
          <a:prstGeom prst="rect">
            <a:avLst/>
          </a:prstGeom>
          <a:effectLst>
            <a:outerShdw blurRad="50800" dist="38100" dir="5400000" algn="t" rotWithShape="0">
              <a:prstClr val="black">
                <a:alpha val="40000"/>
              </a:prstClr>
            </a:outerShdw>
          </a:effectLst>
        </p:spPr>
      </p:pic>
      <p:pic>
        <p:nvPicPr>
          <p:cNvPr id="5" name="圖片 4">
            <a:extLst>
              <a:ext uri="{FF2B5EF4-FFF2-40B4-BE49-F238E27FC236}">
                <a16:creationId xmlns:a16="http://schemas.microsoft.com/office/drawing/2014/main" id="{7B83E30A-9FBF-139A-4B38-96A42312B7B7}"/>
              </a:ext>
            </a:extLst>
          </p:cNvPr>
          <p:cNvPicPr>
            <a:picLocks noChangeAspect="1"/>
          </p:cNvPicPr>
          <p:nvPr/>
        </p:nvPicPr>
        <p:blipFill>
          <a:blip r:embed="rId3"/>
          <a:stretch>
            <a:fillRect/>
          </a:stretch>
        </p:blipFill>
        <p:spPr>
          <a:xfrm>
            <a:off x="1380698" y="2882467"/>
            <a:ext cx="4552963" cy="172933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0560759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B4DB-9E1C-1BE1-9DC8-FC9C50D8E36E}"/>
              </a:ext>
            </a:extLst>
          </p:cNvPr>
          <p:cNvSpPr>
            <a:spLocks noGrp="1"/>
          </p:cNvSpPr>
          <p:nvPr>
            <p:ph type="title"/>
          </p:nvPr>
        </p:nvSpPr>
        <p:spPr/>
        <p:txBody>
          <a:bodyPr/>
          <a:lstStyle/>
          <a:p>
            <a:r>
              <a:rPr lang="ja-JP" altLang="en-US" dirty="0"/>
              <a:t>增刪查改 </a:t>
            </a:r>
            <a:r>
              <a:rPr lang="en-US" altLang="zh-TW" dirty="0"/>
              <a:t>CRUD</a:t>
            </a:r>
            <a:endParaRPr lang="en-TW" dirty="0"/>
          </a:p>
        </p:txBody>
      </p:sp>
      <p:sp>
        <p:nvSpPr>
          <p:cNvPr id="3" name="Content Placeholder 2">
            <a:extLst>
              <a:ext uri="{FF2B5EF4-FFF2-40B4-BE49-F238E27FC236}">
                <a16:creationId xmlns:a16="http://schemas.microsoft.com/office/drawing/2014/main" id="{6828A7E0-473C-E381-0E60-87452D4476E6}"/>
              </a:ext>
            </a:extLst>
          </p:cNvPr>
          <p:cNvSpPr>
            <a:spLocks noGrp="1"/>
          </p:cNvSpPr>
          <p:nvPr>
            <p:ph idx="1"/>
          </p:nvPr>
        </p:nvSpPr>
        <p:spPr/>
        <p:txBody>
          <a:bodyPr/>
          <a:lstStyle/>
          <a:p>
            <a:r>
              <a:rPr lang="ja-JP" altLang="en-US"/>
              <a:t>增刪查改</a:t>
            </a:r>
            <a:r>
              <a:rPr lang="en-US" altLang="zh-TW" dirty="0"/>
              <a:t>(</a:t>
            </a:r>
            <a:r>
              <a:rPr lang="ja-JP" altLang="en-US"/>
              <a:t>英語：</a:t>
            </a:r>
            <a:r>
              <a:rPr lang="en-US" dirty="0"/>
              <a:t>CRUD</a:t>
            </a:r>
            <a:r>
              <a:rPr lang="en-US" altLang="zh-TW" dirty="0"/>
              <a:t>)</a:t>
            </a:r>
            <a:r>
              <a:rPr lang="ja-JP" altLang="en-US"/>
              <a:t>，全稱增加</a:t>
            </a:r>
            <a:r>
              <a:rPr lang="en-US" altLang="zh-TW" dirty="0"/>
              <a:t>(</a:t>
            </a:r>
            <a:r>
              <a:rPr lang="en-US" dirty="0"/>
              <a:t>Create，</a:t>
            </a:r>
            <a:r>
              <a:rPr lang="ja-JP" altLang="en-US"/>
              <a:t>意為「建立」</a:t>
            </a:r>
            <a:r>
              <a:rPr lang="en-US" altLang="zh-TW" dirty="0"/>
              <a:t>)</a:t>
            </a:r>
            <a:r>
              <a:rPr lang="ja-JP" altLang="en-US"/>
              <a:t>、刪除</a:t>
            </a:r>
            <a:r>
              <a:rPr lang="en-US" altLang="zh-TW" dirty="0"/>
              <a:t>(</a:t>
            </a:r>
            <a:r>
              <a:rPr lang="en-US" dirty="0"/>
              <a:t>Delete</a:t>
            </a:r>
            <a:r>
              <a:rPr lang="en-US" altLang="zh-TW" dirty="0"/>
              <a:t>)</a:t>
            </a:r>
            <a:r>
              <a:rPr lang="en-US" dirty="0"/>
              <a:t>、</a:t>
            </a:r>
            <a:r>
              <a:rPr lang="ja-JP" altLang="en-US"/>
              <a:t>查詢</a:t>
            </a:r>
            <a:r>
              <a:rPr lang="en-US" altLang="zh-TW" dirty="0"/>
              <a:t>(</a:t>
            </a:r>
            <a:r>
              <a:rPr lang="en-US" dirty="0"/>
              <a:t>Read，</a:t>
            </a:r>
            <a:r>
              <a:rPr lang="ja-JP" altLang="en-US"/>
              <a:t>意為「讀取」</a:t>
            </a:r>
            <a:r>
              <a:rPr lang="en-US" altLang="zh-TW" dirty="0"/>
              <a:t>)</a:t>
            </a:r>
            <a:r>
              <a:rPr lang="ja-JP" altLang="en-US"/>
              <a:t>、改正</a:t>
            </a:r>
            <a:r>
              <a:rPr lang="en-US" altLang="zh-TW" dirty="0"/>
              <a:t>(</a:t>
            </a:r>
            <a:r>
              <a:rPr lang="en-US" dirty="0"/>
              <a:t>Update，</a:t>
            </a:r>
            <a:r>
              <a:rPr lang="ja-JP" altLang="en-US"/>
              <a:t>意為「更新」</a:t>
            </a:r>
            <a:r>
              <a:rPr lang="en-US" altLang="zh-TW" dirty="0"/>
              <a:t>)</a:t>
            </a:r>
            <a:r>
              <a:rPr lang="ja-JP" altLang="en-US"/>
              <a:t>，是在</a:t>
            </a:r>
            <a:r>
              <a:rPr lang="en-US" altLang="zh-TW" dirty="0"/>
              <a:t>DBMS</a:t>
            </a:r>
            <a:r>
              <a:rPr lang="zh-TW" altLang="en-US" dirty="0"/>
              <a:t>當中，</a:t>
            </a:r>
            <a:r>
              <a:rPr lang="ja-JP" altLang="en-US"/>
              <a:t>一連串常見的操作行為。</a:t>
            </a:r>
            <a:endParaRPr lang="en-US" dirty="0"/>
          </a:p>
          <a:p>
            <a:r>
              <a:rPr lang="zh-TW" altLang="en-US" sz="1800" dirty="0"/>
              <a:t>*</a:t>
            </a:r>
            <a:r>
              <a:rPr lang="en-US" altLang="zh-TW" sz="1800" dirty="0"/>
              <a:t>.</a:t>
            </a:r>
            <a:r>
              <a:rPr lang="ja-JP" altLang="en-US" sz="1800"/>
              <a:t>增刪查改除了常用於</a:t>
            </a:r>
            <a:r>
              <a:rPr lang="en-US" altLang="ja-JP" sz="1800" dirty="0"/>
              <a:t>SQL</a:t>
            </a:r>
            <a:r>
              <a:rPr lang="ja-JP" altLang="en-US" sz="1800"/>
              <a:t>資料庫之外，也在與網站的</a:t>
            </a:r>
            <a:r>
              <a:rPr lang="en-US" altLang="ja-JP" sz="1800" dirty="0"/>
              <a:t>API</a:t>
            </a:r>
            <a:r>
              <a:rPr lang="ja-JP" altLang="en-US" sz="1800"/>
              <a:t>埠口時常使用。在</a:t>
            </a:r>
            <a:r>
              <a:rPr lang="en-US" altLang="zh-TW" sz="1800" dirty="0"/>
              <a:t>Restful</a:t>
            </a:r>
            <a:r>
              <a:rPr lang="zh-TW" altLang="en-US" sz="1800" dirty="0"/>
              <a:t> </a:t>
            </a:r>
            <a:r>
              <a:rPr lang="en-US" altLang="zh-TW" sz="1800" dirty="0"/>
              <a:t>API</a:t>
            </a:r>
            <a:r>
              <a:rPr lang="zh-TW" altLang="en-US" sz="1800" dirty="0"/>
              <a:t>的製作時，會再次使用。但</a:t>
            </a:r>
            <a:r>
              <a:rPr lang="ja-JP" altLang="en-US" sz="1800"/>
              <a:t>網站的</a:t>
            </a:r>
            <a:r>
              <a:rPr lang="en-US" altLang="ja-JP" sz="1800" dirty="0"/>
              <a:t>API</a:t>
            </a:r>
            <a:r>
              <a:rPr lang="ja-JP" altLang="en-US" sz="1800"/>
              <a:t>埠口使用</a:t>
            </a:r>
            <a:r>
              <a:rPr lang="en-US" altLang="zh-TW" sz="1800" dirty="0"/>
              <a:t>HTTP</a:t>
            </a:r>
            <a:r>
              <a:rPr lang="zh-TW" altLang="en-US" sz="1800" dirty="0"/>
              <a:t>協定傳送通訊，所以原本的「增刪查改」所對應的英文詞彙會因此而改名，而不再對應</a:t>
            </a:r>
            <a:r>
              <a:rPr lang="en-US" altLang="zh-TW" sz="1800" dirty="0"/>
              <a:t>CRUD</a:t>
            </a:r>
            <a:r>
              <a:rPr lang="zh-TW" altLang="en-US" sz="1800" dirty="0"/>
              <a:t>。 比如「查」不再是</a:t>
            </a:r>
            <a:r>
              <a:rPr lang="en-US" altLang="zh-TW" sz="1800" dirty="0"/>
              <a:t>Read</a:t>
            </a:r>
            <a:r>
              <a:rPr lang="zh-TW" altLang="en-US" sz="1800" dirty="0"/>
              <a:t>，而改為</a:t>
            </a:r>
            <a:r>
              <a:rPr lang="en-US" altLang="zh-TW" sz="1800" dirty="0"/>
              <a:t>GET</a:t>
            </a:r>
            <a:r>
              <a:rPr lang="zh-TW" altLang="en-US" sz="1800" dirty="0"/>
              <a:t>；「增」不再是</a:t>
            </a:r>
            <a:r>
              <a:rPr lang="en-US" altLang="zh-TW" sz="1800" dirty="0"/>
              <a:t>Create</a:t>
            </a:r>
            <a:r>
              <a:rPr lang="zh-TW" altLang="en-US" sz="1800" dirty="0"/>
              <a:t>，而改為</a:t>
            </a:r>
            <a:r>
              <a:rPr lang="en-US" altLang="zh-TW" sz="1800" dirty="0"/>
              <a:t>POST</a:t>
            </a:r>
            <a:r>
              <a:rPr lang="zh-TW" altLang="en-US" sz="1800" dirty="0"/>
              <a:t>；「改」不再是</a:t>
            </a:r>
            <a:r>
              <a:rPr lang="en-US" altLang="zh-TW" sz="1800" dirty="0"/>
              <a:t>Update</a:t>
            </a:r>
            <a:r>
              <a:rPr lang="zh-TW" altLang="en-US" sz="1800" dirty="0"/>
              <a:t>，而改為</a:t>
            </a:r>
            <a:r>
              <a:rPr lang="en-US" altLang="zh-TW" sz="1800" dirty="0"/>
              <a:t>PUT</a:t>
            </a:r>
            <a:r>
              <a:rPr lang="zh-TW" altLang="en-US" sz="1800" dirty="0"/>
              <a:t>等等。</a:t>
            </a:r>
            <a:endParaRPr lang="en-US" altLang="zh-TW" sz="1800" dirty="0"/>
          </a:p>
          <a:p>
            <a:r>
              <a:rPr lang="zh-TW" altLang="en-US" sz="1800" dirty="0"/>
              <a:t>*</a:t>
            </a:r>
            <a:r>
              <a:rPr lang="en-US" altLang="zh-TW" sz="1800" dirty="0"/>
              <a:t>.</a:t>
            </a:r>
            <a:r>
              <a:rPr lang="zh-TW" altLang="en-US" sz="1800" dirty="0"/>
              <a:t> 英語中因為</a:t>
            </a:r>
            <a:r>
              <a:rPr lang="en-US" altLang="zh-TW" sz="1800" dirty="0"/>
              <a:t>CRUD</a:t>
            </a:r>
            <a:r>
              <a:rPr lang="zh-TW" altLang="en-US" sz="1800" dirty="0"/>
              <a:t>比中文所對應的</a:t>
            </a:r>
            <a:r>
              <a:rPr lang="en-US" altLang="zh-TW" sz="1800" dirty="0"/>
              <a:t>CDRU</a:t>
            </a:r>
            <a:r>
              <a:rPr lang="zh-TW" altLang="en-US" sz="1800" dirty="0"/>
              <a:t>易讀易記而將「刪除」（</a:t>
            </a:r>
            <a:r>
              <a:rPr lang="en-US" altLang="zh-TW" sz="1800" dirty="0"/>
              <a:t>Delete</a:t>
            </a:r>
            <a:r>
              <a:rPr lang="zh-TW" altLang="en-US" sz="1800" dirty="0"/>
              <a:t>）放置於最後。但是英文小寫的</a:t>
            </a:r>
            <a:r>
              <a:rPr lang="en-US" altLang="zh-TW" sz="1800" dirty="0"/>
              <a:t>crud</a:t>
            </a:r>
            <a:r>
              <a:rPr lang="zh-TW" altLang="en-US" sz="1800" dirty="0"/>
              <a:t>，是指渣滓、水垢、腐蝕汙泥，或是噁心的東西。</a:t>
            </a:r>
            <a:endParaRPr lang="en-TW" sz="1800" dirty="0"/>
          </a:p>
        </p:txBody>
      </p:sp>
    </p:spTree>
    <p:extLst>
      <p:ext uri="{BB962C8B-B14F-4D97-AF65-F5344CB8AC3E}">
        <p14:creationId xmlns:p14="http://schemas.microsoft.com/office/powerpoint/2010/main" val="123306044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AB19-D6D2-06A5-546F-5A187D17679E}"/>
              </a:ext>
            </a:extLst>
          </p:cNvPr>
          <p:cNvSpPr>
            <a:spLocks noGrp="1"/>
          </p:cNvSpPr>
          <p:nvPr>
            <p:ph type="title"/>
          </p:nvPr>
        </p:nvSpPr>
        <p:spPr/>
        <p:txBody>
          <a:bodyPr/>
          <a:lstStyle/>
          <a:p>
            <a:r>
              <a:rPr lang="en-US" altLang="zh-TW" dirty="0"/>
              <a:t>Relational</a:t>
            </a:r>
            <a:r>
              <a:rPr lang="zh-TW" altLang="en-US" dirty="0"/>
              <a:t> </a:t>
            </a:r>
            <a:r>
              <a:rPr lang="en-US" altLang="zh-TW" dirty="0"/>
              <a:t>Database</a:t>
            </a:r>
            <a:r>
              <a:rPr lang="zh-TW" altLang="en-US" dirty="0"/>
              <a:t> </a:t>
            </a:r>
            <a:r>
              <a:rPr lang="en-US" altLang="zh-TW" dirty="0"/>
              <a:t>and</a:t>
            </a:r>
            <a:r>
              <a:rPr lang="zh-TW" altLang="en-US" dirty="0"/>
              <a:t> </a:t>
            </a:r>
            <a:r>
              <a:rPr lang="en-US" altLang="zh-TW" dirty="0"/>
              <a:t>Excel</a:t>
            </a:r>
            <a:endParaRPr lang="en-TW" dirty="0"/>
          </a:p>
        </p:txBody>
      </p:sp>
      <p:pic>
        <p:nvPicPr>
          <p:cNvPr id="5" name="Content Placeholder 4" descr="Table&#10;&#10;Description automatically generated">
            <a:extLst>
              <a:ext uri="{FF2B5EF4-FFF2-40B4-BE49-F238E27FC236}">
                <a16:creationId xmlns:a16="http://schemas.microsoft.com/office/drawing/2014/main" id="{9F8B2FF9-07CE-C19D-DD23-16180B98CE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500" y="2227599"/>
            <a:ext cx="5013500" cy="1907423"/>
          </a:xfrm>
          <a:effectLst>
            <a:outerShdw blurRad="50800" dist="38100" dir="5400000" algn="t" rotWithShape="0">
              <a:prstClr val="black">
                <a:alpha val="40000"/>
              </a:prstClr>
            </a:outerShdw>
          </a:effectLst>
        </p:spPr>
      </p:pic>
      <p:pic>
        <p:nvPicPr>
          <p:cNvPr id="7" name="Picture 6" descr="Table&#10;&#10;Description automatically generated">
            <a:extLst>
              <a:ext uri="{FF2B5EF4-FFF2-40B4-BE49-F238E27FC236}">
                <a16:creationId xmlns:a16="http://schemas.microsoft.com/office/drawing/2014/main" id="{98764CC9-37D6-138E-D1CE-3D15F7451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719" y="2519238"/>
            <a:ext cx="3008313" cy="1118614"/>
          </a:xfrm>
          <a:prstGeom prst="rect">
            <a:avLst/>
          </a:prstGeom>
          <a:effectLst>
            <a:outerShdw blurRad="50800" dist="38100" dir="5400000" algn="t" rotWithShape="0">
              <a:prstClr val="black">
                <a:alpha val="40000"/>
              </a:prstClr>
            </a:outerShdw>
          </a:effectLst>
        </p:spPr>
      </p:pic>
      <p:pic>
        <p:nvPicPr>
          <p:cNvPr id="9" name="Picture 8" descr="Table&#10;&#10;Description automatically generated">
            <a:extLst>
              <a:ext uri="{FF2B5EF4-FFF2-40B4-BE49-F238E27FC236}">
                <a16:creationId xmlns:a16="http://schemas.microsoft.com/office/drawing/2014/main" id="{B3C2EE43-4ACF-8E33-8E06-651FA63347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2816" y="4543478"/>
            <a:ext cx="2692867" cy="1508844"/>
          </a:xfrm>
          <a:prstGeom prst="rect">
            <a:avLst/>
          </a:prstGeom>
          <a:effectLst>
            <a:outerShdw blurRad="50800" dist="38100" dir="5400000" algn="t" rotWithShape="0">
              <a:prstClr val="black">
                <a:alpha val="40000"/>
              </a:prstClr>
            </a:outerShdw>
          </a:effectLst>
        </p:spPr>
      </p:pic>
      <p:pic>
        <p:nvPicPr>
          <p:cNvPr id="11" name="Picture 10" descr="Graphical user interface, text&#10;&#10;Description automatically generated">
            <a:extLst>
              <a:ext uri="{FF2B5EF4-FFF2-40B4-BE49-F238E27FC236}">
                <a16:creationId xmlns:a16="http://schemas.microsoft.com/office/drawing/2014/main" id="{BC3E0C29-55CC-2424-A15B-64A6317ED4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9193" y="4916900"/>
            <a:ext cx="4711700" cy="7620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6659041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2DFD-FCAF-6FCA-57A9-2EBF750B76B4}"/>
              </a:ext>
            </a:extLst>
          </p:cNvPr>
          <p:cNvSpPr>
            <a:spLocks noGrp="1"/>
          </p:cNvSpPr>
          <p:nvPr>
            <p:ph type="title"/>
          </p:nvPr>
        </p:nvSpPr>
        <p:spPr/>
        <p:txBody>
          <a:bodyPr/>
          <a:lstStyle/>
          <a:p>
            <a:r>
              <a:rPr lang="en-US" altLang="zh-TW" dirty="0"/>
              <a:t>Relational</a:t>
            </a:r>
            <a:r>
              <a:rPr lang="zh-TW" altLang="en-US" dirty="0"/>
              <a:t> </a:t>
            </a:r>
            <a:r>
              <a:rPr lang="en-US" altLang="zh-TW" dirty="0"/>
              <a:t>Database</a:t>
            </a:r>
            <a:r>
              <a:rPr lang="zh-TW" altLang="en-US" dirty="0"/>
              <a:t> </a:t>
            </a:r>
            <a:r>
              <a:rPr lang="en-US" altLang="zh-TW" dirty="0"/>
              <a:t>and</a:t>
            </a:r>
            <a:r>
              <a:rPr lang="zh-TW" altLang="en-US" dirty="0"/>
              <a:t> </a:t>
            </a:r>
            <a:r>
              <a:rPr lang="en-US" altLang="zh-TW" dirty="0"/>
              <a:t>Excel</a:t>
            </a:r>
            <a:endParaRPr lang="en-TW" dirty="0"/>
          </a:p>
        </p:txBody>
      </p:sp>
      <p:pic>
        <p:nvPicPr>
          <p:cNvPr id="5" name="Content Placeholder 4">
            <a:extLst>
              <a:ext uri="{FF2B5EF4-FFF2-40B4-BE49-F238E27FC236}">
                <a16:creationId xmlns:a16="http://schemas.microsoft.com/office/drawing/2014/main" id="{BBA3209B-D543-4AB8-0FD7-08C7B12D547F}"/>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72365" y="2088321"/>
            <a:ext cx="8247270" cy="4123635"/>
          </a:xfrm>
        </p:spPr>
      </p:pic>
    </p:spTree>
    <p:extLst>
      <p:ext uri="{BB962C8B-B14F-4D97-AF65-F5344CB8AC3E}">
        <p14:creationId xmlns:p14="http://schemas.microsoft.com/office/powerpoint/2010/main" val="3969329867"/>
      </p:ext>
    </p:extLst>
  </p:cSld>
  <p:clrMapOvr>
    <a:masterClrMapping/>
  </p:clrMapOvr>
  <p:transition spd="slow">
    <p:cover/>
  </p:transition>
</p:sld>
</file>

<file path=ppt/theme/theme1.xml><?xml version="1.0" encoding="utf-8"?>
<a:theme xmlns:a="http://schemas.openxmlformats.org/drawingml/2006/main" name="RetrospectVTI">
  <a:themeElements>
    <a:clrScheme name="AnalogousFromDarkSeedLeftStep">
      <a:dk1>
        <a:srgbClr val="000000"/>
      </a:dk1>
      <a:lt1>
        <a:srgbClr val="FFFFFF"/>
      </a:lt1>
      <a:dk2>
        <a:srgbClr val="1C2031"/>
      </a:dk2>
      <a:lt2>
        <a:srgbClr val="F2F3F0"/>
      </a:lt2>
      <a:accent1>
        <a:srgbClr val="7D29E7"/>
      </a:accent1>
      <a:accent2>
        <a:srgbClr val="3732DA"/>
      </a:accent2>
      <a:accent3>
        <a:srgbClr val="2973E7"/>
      </a:accent3>
      <a:accent4>
        <a:srgbClr val="17B0D5"/>
      </a:accent4>
      <a:accent5>
        <a:srgbClr val="22C29E"/>
      </a:accent5>
      <a:accent6>
        <a:srgbClr val="16C655"/>
      </a:accent6>
      <a:hlink>
        <a:srgbClr val="339A95"/>
      </a:hlink>
      <a:folHlink>
        <a:srgbClr val="7F7F7F"/>
      </a:folHlink>
    </a:clrScheme>
    <a:fontScheme name="自訂 6">
      <a:majorFont>
        <a:latin typeface="Times New Roman"/>
        <a:ea typeface="Taipei Sans TC Beta"/>
        <a:cs typeface=""/>
      </a:majorFont>
      <a:minorFont>
        <a:latin typeface="Times New Roman"/>
        <a:ea typeface="Taipei Sans TC Beta"/>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42268</TotalTime>
  <Words>2201</Words>
  <Application>Microsoft Office PowerPoint</Application>
  <PresentationFormat>寬螢幕</PresentationFormat>
  <Paragraphs>122</Paragraphs>
  <Slides>27</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27</vt:i4>
      </vt:variant>
    </vt:vector>
  </HeadingPairs>
  <TitlesOfParts>
    <vt:vector size="31" baseType="lpstr">
      <vt:lpstr>Calibri</vt:lpstr>
      <vt:lpstr>Cambria Math</vt:lpstr>
      <vt:lpstr>Times New Roman</vt:lpstr>
      <vt:lpstr>RetrospectVTI</vt:lpstr>
      <vt:lpstr>MySQL</vt:lpstr>
      <vt:lpstr>資料庫管理系統 DBMS</vt:lpstr>
      <vt:lpstr>資料庫管理系統 DBMS</vt:lpstr>
      <vt:lpstr>資料庫管理系統 DBMS</vt:lpstr>
      <vt:lpstr>資料庫管理系統 DBMS</vt:lpstr>
      <vt:lpstr>資料庫管理系統 DBMS</vt:lpstr>
      <vt:lpstr>增刪查改 CRUD</vt:lpstr>
      <vt:lpstr>Relational Database and Excel</vt:lpstr>
      <vt:lpstr>Relational Database and Excel</vt:lpstr>
      <vt:lpstr>Keys</vt:lpstr>
      <vt:lpstr>Keys</vt:lpstr>
      <vt:lpstr>SQL</vt:lpstr>
      <vt:lpstr>SQL Data Types</vt:lpstr>
      <vt:lpstr>SQL 基本語法</vt:lpstr>
      <vt:lpstr>SQL 基本語法</vt:lpstr>
      <vt:lpstr>SQL 基本語法</vt:lpstr>
      <vt:lpstr>SQL 基本語法</vt:lpstr>
      <vt:lpstr>SQL 基本語法</vt:lpstr>
      <vt:lpstr>SQL 基本語法</vt:lpstr>
      <vt:lpstr>SQL 基本語法</vt:lpstr>
      <vt:lpstr>SQL 基本語法</vt:lpstr>
      <vt:lpstr>(進階課程) SQL 基本語法</vt:lpstr>
      <vt:lpstr>(進階課程) SQL 基本語法</vt:lpstr>
      <vt:lpstr>SQL 與 NoSQL 比較</vt:lpstr>
      <vt:lpstr>SQL 與 NoSQL 比較</vt:lpstr>
      <vt:lpstr>SQL 與 NoSQL 比較</vt:lpstr>
      <vt:lpstr>SQL 與 NoSQL 比較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 Design</dc:title>
  <dc:creator>Yu-Hsien Jen</dc:creator>
  <cp:lastModifiedBy>宇賢 任</cp:lastModifiedBy>
  <cp:revision>7351</cp:revision>
  <dcterms:created xsi:type="dcterms:W3CDTF">2021-02-23T11:38:50Z</dcterms:created>
  <dcterms:modified xsi:type="dcterms:W3CDTF">2022-10-13T23:56:59Z</dcterms:modified>
</cp:coreProperties>
</file>