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8" r:id="rId3"/>
    <p:sldId id="260" r:id="rId4"/>
    <p:sldId id="262" r:id="rId5"/>
    <p:sldId id="263" r:id="rId6"/>
    <p:sldId id="264" r:id="rId7"/>
    <p:sldId id="265" r:id="rId8"/>
    <p:sldId id="266" r:id="rId9"/>
    <p:sldId id="273" r:id="rId10"/>
    <p:sldId id="270" r:id="rId11"/>
    <p:sldId id="271" r:id="rId12"/>
    <p:sldId id="272" r:id="rId13"/>
    <p:sldId id="274" r:id="rId14"/>
    <p:sldId id="275" r:id="rId15"/>
    <p:sldId id="276" r:id="rId16"/>
    <p:sldId id="277" r:id="rId17"/>
    <p:sldId id="282" r:id="rId18"/>
    <p:sldId id="278" r:id="rId19"/>
    <p:sldId id="281" r:id="rId20"/>
    <p:sldId id="284" r:id="rId21"/>
    <p:sldId id="290" r:id="rId22"/>
    <p:sldId id="285" r:id="rId23"/>
    <p:sldId id="286" r:id="rId24"/>
    <p:sldId id="287" r:id="rId25"/>
    <p:sldId id="288" r:id="rId26"/>
    <p:sldId id="289" r:id="rId27"/>
    <p:sldId id="280" r:id="rId28"/>
    <p:sldId id="279" r:id="rId29"/>
    <p:sldId id="283" r:id="rId30"/>
    <p:sldId id="291" r:id="rId31"/>
    <p:sldId id="292" r:id="rId32"/>
    <p:sldId id="294" r:id="rId33"/>
    <p:sldId id="295" r:id="rId34"/>
    <p:sldId id="293" r:id="rId3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3" autoAdjust="0"/>
    <p:restoredTop sz="94540"/>
  </p:normalViewPr>
  <p:slideViewPr>
    <p:cSldViewPr snapToGrid="0">
      <p:cViewPr varScale="1">
        <p:scale>
          <a:sx n="105" d="100"/>
          <a:sy n="105" d="100"/>
        </p:scale>
        <p:origin x="86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360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12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430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96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285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08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23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294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069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183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39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249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apiweb.npm.gov.tw/APP_Prog/cht/overview_cht.aspx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5B19F76-33F3-4DB4-91A0-510A8FE2A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TW" sz="4200"/>
              <a:t>Asynchronous</a:t>
            </a:r>
            <a:br>
              <a:rPr lang="en-US" altLang="zh-TW" sz="4200"/>
            </a:br>
            <a:r>
              <a:rPr lang="en-US" altLang="zh-TW" sz="4200"/>
              <a:t>JavaScript</a:t>
            </a:r>
            <a:endParaRPr lang="zh-TW" altLang="en-US" sz="420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5262B4D-3674-44E6-AC6B-FAEDB090D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1110" y="4455621"/>
            <a:ext cx="3417990" cy="12386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Chapter</a:t>
            </a:r>
            <a:r>
              <a:rPr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16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82553AA-A547-2479-B8B1-8099318B7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3029" y="640081"/>
            <a:ext cx="5054156" cy="5054156"/>
          </a:xfrm>
          <a:prstGeom prst="rect">
            <a:avLst/>
          </a:prstGeom>
        </p:spPr>
      </p:pic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020616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8">
            <a:extLst>
              <a:ext uri="{FF2B5EF4-FFF2-40B4-BE49-F238E27FC236}">
                <a16:creationId xmlns:a16="http://schemas.microsoft.com/office/drawing/2014/main" id="{605F6F4D-5D3F-6DED-6D71-AC04DBC37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7216" y="325950"/>
            <a:ext cx="9477568" cy="585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090144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93D906E1-D6A9-9214-55BA-DEDD66125B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860" y="450088"/>
            <a:ext cx="10678280" cy="42316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F4669D-2A2E-D41A-6094-357566DF9424}"/>
              </a:ext>
            </a:extLst>
          </p:cNvPr>
          <p:cNvSpPr txBox="1"/>
          <p:nvPr/>
        </p:nvSpPr>
        <p:spPr>
          <a:xfrm>
            <a:off x="756860" y="5047411"/>
            <a:ext cx="98867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onFulfillment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onRejection</a:t>
            </a:r>
            <a:r>
              <a:rPr lang="en-US" dirty="0">
                <a:solidFill>
                  <a:srgbClr val="FF0000"/>
                </a:solidFill>
              </a:rPr>
              <a:t> are all callback functions.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ja-JP" altLang="en-US">
                <a:solidFill>
                  <a:srgbClr val="FF0000"/>
                </a:solidFill>
              </a:rPr>
              <a:t>另外</a:t>
            </a:r>
            <a:r>
              <a:rPr lang="en-US" dirty="0">
                <a:solidFill>
                  <a:srgbClr val="FF0000"/>
                </a:solidFill>
              </a:rPr>
              <a:t>reject</a:t>
            </a:r>
            <a:r>
              <a:rPr lang="ja-JP" altLang="en-US">
                <a:solidFill>
                  <a:srgbClr val="FF0000"/>
                </a:solidFill>
              </a:rPr>
              <a:t>後面通常是使用</a:t>
            </a:r>
            <a:r>
              <a:rPr lang="en-US" altLang="ja-JP" dirty="0">
                <a:solidFill>
                  <a:srgbClr val="FF0000"/>
                </a:solidFill>
              </a:rPr>
              <a:t>.</a:t>
            </a:r>
            <a:r>
              <a:rPr lang="en-US" dirty="0">
                <a:solidFill>
                  <a:srgbClr val="FF0000"/>
                </a:solidFill>
              </a:rPr>
              <a:t>catch()</a:t>
            </a:r>
            <a:r>
              <a:rPr lang="ja-JP" altLang="en-US">
                <a:solidFill>
                  <a:srgbClr val="FF0000"/>
                </a:solidFill>
              </a:rPr>
              <a:t>來接</a:t>
            </a:r>
            <a:r>
              <a:rPr lang="en-US" dirty="0" err="1">
                <a:solidFill>
                  <a:srgbClr val="FF0000"/>
                </a:solidFill>
              </a:rPr>
              <a:t>onRejection</a:t>
            </a:r>
            <a:endParaRPr lang="en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174920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F8B5E-39D4-7490-2EEA-CA021CAA0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Errors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121C2-63CE-4984-F4BA-D8E2659FE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070177"/>
          </a:xfrm>
        </p:spPr>
        <p:txBody>
          <a:bodyPr>
            <a:normAutofit/>
          </a:bodyPr>
          <a:lstStyle/>
          <a:p>
            <a:r>
              <a:rPr lang="ja-JP" altLang="en-US"/>
              <a:t>為了支持錯誤處理，</a:t>
            </a:r>
            <a:r>
              <a:rPr lang="en-US" dirty="0"/>
              <a:t>Promise </a:t>
            </a:r>
            <a:r>
              <a:rPr lang="ja-JP" altLang="en-US"/>
              <a:t>物件提供了一個 </a:t>
            </a:r>
            <a:r>
              <a:rPr lang="en-US" dirty="0"/>
              <a:t>catch() </a:t>
            </a:r>
            <a:r>
              <a:rPr lang="ja-JP" altLang="en-US"/>
              <a:t>方法，跟</a:t>
            </a:r>
            <a:r>
              <a:rPr lang="en-US" dirty="0"/>
              <a:t>then()</a:t>
            </a:r>
            <a:r>
              <a:rPr lang="ja-JP" altLang="en-US"/>
              <a:t>很像。我們調用</a:t>
            </a:r>
            <a:r>
              <a:rPr lang="en-US" altLang="zh-TW" dirty="0"/>
              <a:t>.catch()</a:t>
            </a:r>
            <a:r>
              <a:rPr lang="zh-TW" altLang="en-US" dirty="0"/>
              <a:t>時，</a:t>
            </a:r>
            <a:r>
              <a:rPr lang="ja-JP" altLang="en-US"/>
              <a:t>傳入一個</a:t>
            </a:r>
            <a:r>
              <a:rPr lang="en-US" altLang="zh-TW" dirty="0"/>
              <a:t>callback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ja-JP" altLang="en-US"/>
              <a:t>當作參數。傳遞給 </a:t>
            </a:r>
            <a:r>
              <a:rPr lang="en-US" dirty="0"/>
              <a:t>catch() </a:t>
            </a:r>
            <a:r>
              <a:rPr lang="ja-JP" altLang="en-US"/>
              <a:t>的處理函數在異步操作失敗時自動被</a:t>
            </a:r>
            <a:r>
              <a:rPr lang="en-US" altLang="zh-TW" dirty="0"/>
              <a:t>JavaScript</a:t>
            </a:r>
            <a:r>
              <a:rPr lang="ja-JP" altLang="en-US"/>
              <a:t>調用。</a:t>
            </a:r>
            <a:r>
              <a:rPr lang="en-US" altLang="zh-TW" dirty="0"/>
              <a:t>catch()</a:t>
            </a:r>
            <a:r>
              <a:rPr lang="zh-TW" altLang="en-US" dirty="0"/>
              <a:t>內部的</a:t>
            </a:r>
            <a:r>
              <a:rPr lang="en-US" altLang="zh-TW" dirty="0"/>
              <a:t>callback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被調用時，參數會被放入錯誤訊息，通常以變數</a:t>
            </a:r>
            <a:r>
              <a:rPr lang="en-US" altLang="zh-TW" dirty="0"/>
              <a:t>e</a:t>
            </a:r>
            <a:r>
              <a:rPr lang="zh-TW" altLang="en-US" dirty="0"/>
              <a:t>或是</a:t>
            </a:r>
            <a:r>
              <a:rPr lang="en-US" altLang="zh-TW" dirty="0"/>
              <a:t>err</a:t>
            </a:r>
            <a:r>
              <a:rPr lang="zh-TW" altLang="en-US" dirty="0"/>
              <a:t>代表錯誤</a:t>
            </a:r>
            <a:r>
              <a:rPr lang="en-US" altLang="zh-TW" dirty="0"/>
              <a:t>(error)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當串連多個</a:t>
            </a:r>
            <a:r>
              <a:rPr lang="en-US" altLang="zh-TW" dirty="0"/>
              <a:t>.then</a:t>
            </a:r>
            <a:r>
              <a:rPr lang="zh-TW" altLang="en-US" dirty="0"/>
              <a:t>語句時，後一個</a:t>
            </a:r>
            <a:r>
              <a:rPr lang="en-US" altLang="zh-TW" dirty="0"/>
              <a:t>.then()</a:t>
            </a:r>
            <a:r>
              <a:rPr lang="zh-TW" altLang="en-US" dirty="0"/>
              <a:t>內部的</a:t>
            </a:r>
            <a:r>
              <a:rPr lang="en-US" altLang="zh-TW" dirty="0"/>
              <a:t>callback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被執行時，所用的參數是前一個</a:t>
            </a:r>
            <a:r>
              <a:rPr lang="en-US" altLang="zh-TW" dirty="0"/>
              <a:t>.then()</a:t>
            </a:r>
            <a:r>
              <a:rPr lang="zh-TW" altLang="en-US" dirty="0"/>
              <a:t>中的</a:t>
            </a:r>
            <a:r>
              <a:rPr lang="en-US" altLang="zh-TW" dirty="0"/>
              <a:t>callback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所回傳的值。</a:t>
            </a:r>
            <a:endParaRPr lang="en-US" altLang="zh-TW" dirty="0"/>
          </a:p>
          <a:p>
            <a:r>
              <a:rPr lang="ja-JP" altLang="en-US"/>
              <a:t>如果將 </a:t>
            </a:r>
            <a:r>
              <a:rPr lang="en-US" dirty="0"/>
              <a:t>catch() </a:t>
            </a:r>
            <a:r>
              <a:rPr lang="ja-JP" altLang="en-US"/>
              <a:t>添加到 </a:t>
            </a:r>
            <a:r>
              <a:rPr lang="en-US" dirty="0"/>
              <a:t>Promise </a:t>
            </a:r>
            <a:r>
              <a:rPr lang="en-US" altLang="zh-TW" dirty="0"/>
              <a:t>Chain</a:t>
            </a:r>
            <a:r>
              <a:rPr lang="ja-JP" altLang="en-US"/>
              <a:t>的末尾，那麼當任何異步函數調用失敗時都會調用它。</a:t>
            </a:r>
            <a:endParaRPr lang="en-US" altLang="zh-TW" dirty="0"/>
          </a:p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471921598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12BF3-2C64-5A1C-6EDA-2E054918E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</a:t>
            </a:r>
            <a:r>
              <a:rPr lang="en-US" altLang="zh-TW" dirty="0"/>
              <a:t>M</a:t>
            </a:r>
            <a:r>
              <a:rPr lang="en-US" dirty="0"/>
              <a:t>ultiple </a:t>
            </a:r>
            <a:r>
              <a:rPr lang="en-US" altLang="zh-TW" dirty="0"/>
              <a:t>P</a:t>
            </a:r>
            <a:r>
              <a:rPr lang="en-US" dirty="0"/>
              <a:t>romises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30230-0CCC-1860-CEAD-429051C00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當我們的操作由多個異步函數組成時，我們需要用到</a:t>
            </a:r>
            <a:r>
              <a:rPr lang="en-US" dirty="0"/>
              <a:t>promise </a:t>
            </a:r>
            <a:r>
              <a:rPr lang="en-US" dirty="0" err="1"/>
              <a:t>chaining，讓</a:t>
            </a:r>
            <a:r>
              <a:rPr lang="ja-JP" altLang="en-US"/>
              <a:t>我們在開始下一個函數之前完成前一個函數。這種情況下，每個</a:t>
            </a:r>
            <a:r>
              <a:rPr lang="en-US" altLang="zh-TW" dirty="0"/>
              <a:t>Promise</a:t>
            </a:r>
            <a:r>
              <a:rPr lang="zh-TW" altLang="en-US" dirty="0"/>
              <a:t>都互相依賴。</a:t>
            </a:r>
            <a:endParaRPr lang="en-US" altLang="ja-JP" dirty="0"/>
          </a:p>
          <a:p>
            <a:r>
              <a:rPr lang="ja-JP" altLang="en-US"/>
              <a:t>有時，我們需要所有</a:t>
            </a:r>
            <a:r>
              <a:rPr lang="en-US" dirty="0"/>
              <a:t>Promise</a:t>
            </a:r>
            <a:r>
              <a:rPr lang="ja-JP" altLang="en-US"/>
              <a:t>都被</a:t>
            </a:r>
            <a:r>
              <a:rPr lang="en-US" dirty="0"/>
              <a:t>fulfilled，</a:t>
            </a:r>
            <a:r>
              <a:rPr lang="ja-JP" altLang="en-US"/>
              <a:t>但它們並不相互依賴。在這種情況下，將它們全部一起啟動，然後在它們全部</a:t>
            </a:r>
            <a:r>
              <a:rPr lang="en-US" dirty="0"/>
              <a:t>fulfilled</a:t>
            </a:r>
            <a:r>
              <a:rPr lang="ja-JP" altLang="en-US"/>
              <a:t>時收到通知會更有效。</a:t>
            </a:r>
            <a:r>
              <a:rPr lang="en-US" altLang="zh-TW" dirty="0"/>
              <a:t>JavaScript</a:t>
            </a:r>
            <a:r>
              <a:rPr lang="zh-TW" altLang="en-US" dirty="0"/>
              <a:t>當中，提供了</a:t>
            </a:r>
            <a:r>
              <a:rPr lang="en-US" dirty="0" err="1"/>
              <a:t>Promise.all</a:t>
            </a:r>
            <a:r>
              <a:rPr lang="en-US" dirty="0"/>
              <a:t>() </a:t>
            </a:r>
            <a:r>
              <a:rPr lang="ja-JP" altLang="en-US"/>
              <a:t>這個</a:t>
            </a:r>
            <a:r>
              <a:rPr lang="en-US" altLang="zh-TW" dirty="0"/>
              <a:t>static</a:t>
            </a:r>
            <a:r>
              <a:rPr lang="zh-TW" altLang="en-US" dirty="0"/>
              <a:t> </a:t>
            </a:r>
            <a:r>
              <a:rPr lang="en-US" altLang="zh-TW" dirty="0"/>
              <a:t>method</a:t>
            </a:r>
            <a:r>
              <a:rPr lang="ja-JP" altLang="en-US"/>
              <a:t>，它接受一個 </a:t>
            </a:r>
            <a:r>
              <a:rPr lang="en-US" dirty="0"/>
              <a:t>promise array</a:t>
            </a:r>
            <a:r>
              <a:rPr lang="ja-JP" altLang="en-US"/>
              <a:t>並返回一個 </a:t>
            </a:r>
            <a:r>
              <a:rPr lang="en-US" dirty="0"/>
              <a:t>promise。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2174538865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0A612-1BCD-D8A9-948E-50FA96CD1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</a:t>
            </a:r>
            <a:r>
              <a:rPr lang="en-US" altLang="zh-TW" dirty="0"/>
              <a:t>M</a:t>
            </a:r>
            <a:r>
              <a:rPr lang="en-US" dirty="0"/>
              <a:t>ultiple </a:t>
            </a:r>
            <a:r>
              <a:rPr lang="en-US" altLang="zh-TW" dirty="0"/>
              <a:t>P</a:t>
            </a:r>
            <a:r>
              <a:rPr lang="en-US" dirty="0"/>
              <a:t>romises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82E38-8E4B-CC8A-D17A-4AA9E969E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Promise.all</a:t>
            </a:r>
            <a:r>
              <a:rPr lang="en-US" dirty="0"/>
              <a:t>() </a:t>
            </a:r>
            <a:r>
              <a:rPr lang="ja-JP" altLang="en-US"/>
              <a:t>返回的</a:t>
            </a:r>
            <a:r>
              <a:rPr lang="en-US" altLang="zh-TW" dirty="0"/>
              <a:t>p</a:t>
            </a:r>
            <a:r>
              <a:rPr lang="en-US" dirty="0"/>
              <a:t>romise</a:t>
            </a:r>
            <a:r>
              <a:rPr lang="ja-JP" altLang="en-US"/>
              <a:t>是：</a:t>
            </a:r>
            <a:endParaRPr lang="en-US" altLang="ja-JP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dirty="0"/>
              <a:t>fulfilled </a:t>
            </a:r>
            <a:r>
              <a:rPr lang="en-US" altLang="zh-TW" dirty="0"/>
              <a:t>-</a:t>
            </a:r>
            <a:r>
              <a:rPr lang="zh-TW" altLang="en-US" dirty="0"/>
              <a:t> 如果所有在</a:t>
            </a:r>
            <a:r>
              <a:rPr lang="en-US" altLang="zh-TW" dirty="0"/>
              <a:t>array</a:t>
            </a:r>
            <a:r>
              <a:rPr lang="zh-TW" altLang="en-US" dirty="0"/>
              <a:t>當中的</a:t>
            </a:r>
            <a:r>
              <a:rPr lang="en-US" altLang="zh-TW" dirty="0"/>
              <a:t>promises</a:t>
            </a:r>
            <a:r>
              <a:rPr lang="zh-TW" altLang="en-US" dirty="0"/>
              <a:t>都變成</a:t>
            </a:r>
            <a:r>
              <a:rPr lang="en-US" altLang="zh-TW" dirty="0"/>
              <a:t>fulfilled</a:t>
            </a:r>
            <a:r>
              <a:rPr lang="zh-TW" altLang="en-US" dirty="0"/>
              <a:t>，則</a:t>
            </a:r>
            <a:r>
              <a:rPr lang="en-US" dirty="0" err="1"/>
              <a:t>Promise.all</a:t>
            </a:r>
            <a:r>
              <a:rPr lang="en-US" dirty="0"/>
              <a:t>() </a:t>
            </a:r>
            <a:r>
              <a:rPr lang="en-US" dirty="0" err="1"/>
              <a:t>所</a:t>
            </a:r>
            <a:r>
              <a:rPr lang="en-US" altLang="zh-TW" dirty="0" err="1"/>
              <a:t>return</a:t>
            </a:r>
            <a:r>
              <a:rPr lang="zh-TW" altLang="en-US" dirty="0"/>
              <a:t>的</a:t>
            </a:r>
            <a:r>
              <a:rPr lang="en-US" altLang="zh-TW" dirty="0"/>
              <a:t>promise</a:t>
            </a:r>
            <a:r>
              <a:rPr lang="zh-TW" altLang="en-US" dirty="0"/>
              <a:t>狀態會變成</a:t>
            </a:r>
            <a:r>
              <a:rPr lang="en-US" altLang="zh-TW" dirty="0"/>
              <a:t>fulfilled</a:t>
            </a:r>
            <a:r>
              <a:rPr lang="zh-TW" altLang="en-US" dirty="0"/>
              <a:t>。</a:t>
            </a:r>
            <a:r>
              <a:rPr lang="en-US" altLang="zh-TW" dirty="0"/>
              <a:t>.then()</a:t>
            </a:r>
            <a:r>
              <a:rPr lang="zh-TW" altLang="en-US" dirty="0"/>
              <a:t>被</a:t>
            </a:r>
            <a:r>
              <a:rPr lang="en-US" altLang="zh-TW" dirty="0"/>
              <a:t>JavaScript</a:t>
            </a:r>
            <a:r>
              <a:rPr lang="zh-TW" altLang="en-US" dirty="0"/>
              <a:t>調用時，參數是</a:t>
            </a:r>
            <a:r>
              <a:rPr lang="en-US" altLang="zh-TW" dirty="0"/>
              <a:t>array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responses</a:t>
            </a:r>
            <a:r>
              <a:rPr lang="zh-TW" altLang="en-US" dirty="0"/>
              <a:t>，順序跟</a:t>
            </a:r>
            <a:r>
              <a:rPr lang="en-US" altLang="zh-TW" dirty="0" err="1"/>
              <a:t>Promise.all</a:t>
            </a:r>
            <a:r>
              <a:rPr lang="en-US" altLang="zh-TW" dirty="0"/>
              <a:t>()</a:t>
            </a:r>
            <a:r>
              <a:rPr lang="zh-TW" altLang="en-US" dirty="0"/>
              <a:t>參數的</a:t>
            </a:r>
            <a:r>
              <a:rPr lang="en-US" altLang="zh-TW" dirty="0"/>
              <a:t>array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promises</a:t>
            </a:r>
            <a:r>
              <a:rPr lang="zh-TW" altLang="en-US" dirty="0"/>
              <a:t>的順序相同。</a:t>
            </a: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/>
              <a:t>rejected </a:t>
            </a:r>
            <a:r>
              <a:rPr lang="en-US" altLang="zh-TW" dirty="0"/>
              <a:t>–</a:t>
            </a:r>
            <a:r>
              <a:rPr lang="zh-TW" altLang="en-US" dirty="0"/>
              <a:t> 當任一個</a:t>
            </a:r>
            <a:r>
              <a:rPr lang="en-US" altLang="zh-TW" dirty="0"/>
              <a:t>array</a:t>
            </a:r>
            <a:r>
              <a:rPr lang="zh-TW" altLang="en-US" dirty="0"/>
              <a:t>當中的</a:t>
            </a:r>
            <a:r>
              <a:rPr lang="en-US" altLang="zh-TW" dirty="0"/>
              <a:t>promises</a:t>
            </a:r>
            <a:r>
              <a:rPr lang="zh-TW" altLang="en-US" dirty="0"/>
              <a:t>變成</a:t>
            </a:r>
            <a:r>
              <a:rPr lang="en-US" altLang="zh-TW" dirty="0"/>
              <a:t>rejected</a:t>
            </a:r>
            <a:r>
              <a:rPr lang="zh-TW" altLang="en-US" dirty="0"/>
              <a:t>，則</a:t>
            </a:r>
            <a:r>
              <a:rPr lang="en-US" dirty="0" err="1"/>
              <a:t>Promise.all</a:t>
            </a:r>
            <a:r>
              <a:rPr lang="en-US" dirty="0"/>
              <a:t>() </a:t>
            </a:r>
            <a:r>
              <a:rPr lang="en-US" dirty="0" err="1"/>
              <a:t>所</a:t>
            </a:r>
            <a:r>
              <a:rPr lang="en-US" altLang="zh-TW" dirty="0" err="1"/>
              <a:t>return</a:t>
            </a:r>
            <a:r>
              <a:rPr lang="zh-TW" altLang="en-US" dirty="0"/>
              <a:t>的</a:t>
            </a:r>
            <a:r>
              <a:rPr lang="en-US" altLang="zh-TW" dirty="0"/>
              <a:t>promise</a:t>
            </a:r>
            <a:r>
              <a:rPr lang="zh-TW" altLang="en-US" dirty="0"/>
              <a:t>狀態會變成</a:t>
            </a:r>
            <a:r>
              <a:rPr lang="en-US" altLang="zh-TW" dirty="0"/>
              <a:t>rejected </a:t>
            </a:r>
            <a:r>
              <a:rPr lang="zh-TW" altLang="en-US" dirty="0"/>
              <a:t>。此時，</a:t>
            </a:r>
            <a:r>
              <a:rPr lang="en-US" altLang="zh-TW" dirty="0"/>
              <a:t>.catch()</a:t>
            </a:r>
            <a:r>
              <a:rPr lang="zh-TW" altLang="en-US" dirty="0"/>
              <a:t>被</a:t>
            </a:r>
            <a:r>
              <a:rPr lang="en-US" altLang="zh-TW" dirty="0"/>
              <a:t>JavaScript</a:t>
            </a:r>
            <a:r>
              <a:rPr lang="zh-TW" altLang="en-US" dirty="0"/>
              <a:t>調用時，參數會是被</a:t>
            </a:r>
            <a:r>
              <a:rPr lang="en-US" altLang="zh-TW" dirty="0"/>
              <a:t>rejected</a:t>
            </a:r>
            <a:r>
              <a:rPr lang="zh-TW" altLang="en-US" dirty="0"/>
              <a:t>的</a:t>
            </a:r>
            <a:r>
              <a:rPr lang="en-US" altLang="zh-TW" dirty="0"/>
              <a:t>promises</a:t>
            </a:r>
            <a:r>
              <a:rPr lang="zh-TW" altLang="en-US" dirty="0"/>
              <a:t>的錯誤訊息。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676836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415FE-34AA-9E0F-0D0D-083AD2006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</a:t>
            </a:r>
            <a:r>
              <a:rPr lang="en-US" altLang="zh-TW" dirty="0"/>
              <a:t>M</a:t>
            </a:r>
            <a:r>
              <a:rPr lang="en-US" dirty="0"/>
              <a:t>ultiple </a:t>
            </a:r>
            <a:r>
              <a:rPr lang="en-US" altLang="zh-TW" dirty="0"/>
              <a:t>P</a:t>
            </a:r>
            <a:r>
              <a:rPr lang="en-US" dirty="0"/>
              <a:t>romises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14EBE-99F8-8190-4293-3D19E4F5F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有時，我們可能需要履行一組</a:t>
            </a:r>
            <a:r>
              <a:rPr lang="en-US" dirty="0"/>
              <a:t>Promise</a:t>
            </a:r>
            <a:r>
              <a:rPr lang="ja-JP" altLang="en-US"/>
              <a:t>中的任何一個，而不關心哪一個，那我們就需要使用</a:t>
            </a:r>
            <a:r>
              <a:rPr lang="en-US" dirty="0" err="1"/>
              <a:t>Promise.any</a:t>
            </a:r>
            <a:r>
              <a:rPr lang="en-US" dirty="0"/>
              <a:t>()</a:t>
            </a:r>
            <a:r>
              <a:rPr lang="ja-JP" altLang="en-US"/>
              <a:t>。只要</a:t>
            </a:r>
            <a:r>
              <a:rPr lang="en-US" dirty="0"/>
              <a:t>Promise array</a:t>
            </a:r>
            <a:r>
              <a:rPr lang="ja-JP" altLang="en-US"/>
              <a:t>中的任何一個變成</a:t>
            </a:r>
            <a:r>
              <a:rPr lang="en-US" altLang="zh-TW" dirty="0"/>
              <a:t>fulfilled</a:t>
            </a:r>
            <a:r>
              <a:rPr lang="ja-JP" altLang="en-US"/>
              <a:t>，就執行</a:t>
            </a:r>
            <a:r>
              <a:rPr lang="en-US" altLang="ja-JP" dirty="0"/>
              <a:t>.</a:t>
            </a:r>
            <a:r>
              <a:rPr lang="en-US" dirty="0"/>
              <a:t>then()，</a:t>
            </a:r>
            <a:r>
              <a:rPr lang="ja-JP" altLang="en-US"/>
              <a:t>或者如果所有</a:t>
            </a:r>
            <a:r>
              <a:rPr lang="en-US" altLang="zh-TW" dirty="0"/>
              <a:t>promises</a:t>
            </a:r>
            <a:r>
              <a:rPr lang="ja-JP" altLang="en-US"/>
              <a:t>都被拒絕，則執行</a:t>
            </a:r>
            <a:r>
              <a:rPr lang="en-US" altLang="ja-JP" dirty="0"/>
              <a:t>.</a:t>
            </a:r>
            <a:r>
              <a:rPr lang="en-US" dirty="0"/>
              <a:t>catch()。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716267808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2A1B-7766-AE14-7B0B-E620CD849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</a:t>
            </a:r>
            <a:r>
              <a:rPr lang="en-US" dirty="0"/>
              <a:t>sync and </a:t>
            </a:r>
            <a:r>
              <a:rPr lang="en-US" altLang="zh-TW" dirty="0"/>
              <a:t>A</a:t>
            </a:r>
            <a:r>
              <a:rPr lang="en-US" dirty="0"/>
              <a:t>wait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8D2DE-EFD6-D07D-3306-9FB3BF630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92599"/>
          </a:xfrm>
        </p:spPr>
        <p:txBody>
          <a:bodyPr>
            <a:normAutofit/>
          </a:bodyPr>
          <a:lstStyle/>
          <a:p>
            <a:r>
              <a:rPr lang="en-US" altLang="zh-TW" dirty="0"/>
              <a:t>A</a:t>
            </a:r>
            <a:r>
              <a:rPr lang="en-US" dirty="0"/>
              <a:t>sync </a:t>
            </a:r>
            <a:r>
              <a:rPr lang="ja-JP" altLang="en-US" dirty="0"/>
              <a:t>關鍵字為我們提供了一種更簡單的方式來處理基於</a:t>
            </a:r>
            <a:r>
              <a:rPr lang="en-US" altLang="zh-TW" dirty="0"/>
              <a:t>async</a:t>
            </a:r>
            <a:r>
              <a:rPr lang="zh-TW" altLang="en-US" dirty="0"/>
              <a:t> </a:t>
            </a:r>
            <a:r>
              <a:rPr lang="en-US" altLang="zh-TW" dirty="0"/>
              <a:t>promise</a:t>
            </a:r>
            <a:r>
              <a:rPr lang="ja-JP" altLang="en-US" dirty="0"/>
              <a:t>的代碼：</a:t>
            </a:r>
            <a:endParaRPr lang="en-US" altLang="ja-JP" dirty="0"/>
          </a:p>
          <a:p>
            <a:r>
              <a:rPr lang="en-US" i="1" dirty="0"/>
              <a:t>async function </a:t>
            </a:r>
            <a:r>
              <a:rPr lang="en-US" i="1" dirty="0" err="1"/>
              <a:t>myFunction</a:t>
            </a:r>
            <a:r>
              <a:rPr lang="en-US" i="1" dirty="0"/>
              <a:t>() {</a:t>
            </a:r>
          </a:p>
          <a:p>
            <a:r>
              <a:rPr lang="en-US" i="1" dirty="0"/>
              <a:t>  // This is an async function</a:t>
            </a:r>
          </a:p>
          <a:p>
            <a:r>
              <a:rPr lang="en-US" i="1" dirty="0"/>
              <a:t>}</a:t>
            </a:r>
          </a:p>
          <a:p>
            <a:r>
              <a:rPr lang="ja-JP" altLang="en-US" dirty="0"/>
              <a:t>在</a:t>
            </a:r>
            <a:r>
              <a:rPr lang="en-US" altLang="zh-TW" dirty="0"/>
              <a:t>asynchronous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ja-JP" altLang="en-US" dirty="0"/>
              <a:t>中，您可以在調用會</a:t>
            </a:r>
            <a:r>
              <a:rPr lang="zh-TW" altLang="en-US" dirty="0"/>
              <a:t> </a:t>
            </a:r>
            <a:r>
              <a:rPr lang="en-US" dirty="0"/>
              <a:t>return promise </a:t>
            </a:r>
            <a:r>
              <a:rPr lang="ja-JP" altLang="en-US" dirty="0"/>
              <a:t>的函數之前使用 </a:t>
            </a:r>
            <a:r>
              <a:rPr lang="en-US" dirty="0"/>
              <a:t>await </a:t>
            </a:r>
            <a:r>
              <a:rPr lang="ja-JP" altLang="en-US" dirty="0"/>
              <a:t>關鍵字。這使得代碼在該點等待直到</a:t>
            </a:r>
            <a:r>
              <a:rPr lang="en-US" dirty="0"/>
              <a:t>Promise</a:t>
            </a:r>
            <a:r>
              <a:rPr lang="ja-JP" altLang="en-US" dirty="0"/>
              <a:t>被</a:t>
            </a:r>
            <a:r>
              <a:rPr lang="en-US" dirty="0"/>
              <a:t>fulfilled</a:t>
            </a:r>
            <a:r>
              <a:rPr lang="ja-JP" altLang="en-US" dirty="0"/>
              <a:t>或是</a:t>
            </a:r>
            <a:r>
              <a:rPr lang="en-US" dirty="0"/>
              <a:t>rejected。</a:t>
            </a:r>
            <a:r>
              <a:rPr lang="zh-TW" alt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await </a:t>
            </a:r>
            <a:r>
              <a:rPr lang="ja-JP" altLang="en-US" dirty="0">
                <a:solidFill>
                  <a:srgbClr val="FF0000"/>
                </a:solidFill>
              </a:rPr>
              <a:t>關鍵字只能放在</a:t>
            </a:r>
            <a:r>
              <a:rPr lang="en-US" dirty="0">
                <a:solidFill>
                  <a:srgbClr val="FF0000"/>
                </a:solidFill>
              </a:rPr>
              <a:t>async function</a:t>
            </a:r>
            <a:r>
              <a:rPr lang="ja-JP" altLang="en-US" dirty="0">
                <a:solidFill>
                  <a:srgbClr val="FF0000"/>
                </a:solidFill>
              </a:rPr>
              <a:t>內部！！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779495280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FB0E3-F963-A8DF-9DF7-8F0CEE8C8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</a:t>
            </a:r>
            <a:r>
              <a:rPr lang="en-US" dirty="0"/>
              <a:t>sync and </a:t>
            </a:r>
            <a:r>
              <a:rPr lang="en-US" altLang="zh-TW" dirty="0"/>
              <a:t>A</a:t>
            </a:r>
            <a:r>
              <a:rPr lang="en-US" dirty="0"/>
              <a:t>wait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08EE9-3C79-0FA7-1989-9A9BC2208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094891"/>
          </a:xfrm>
        </p:spPr>
        <p:txBody>
          <a:bodyPr>
            <a:normAutofit lnSpcReduction="10000"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特別注意！！</a:t>
            </a:r>
            <a:r>
              <a:rPr lang="en-US" altLang="zh-TW" dirty="0">
                <a:solidFill>
                  <a:srgbClr val="FF0000"/>
                </a:solidFill>
              </a:rPr>
              <a:t>JavaScript</a:t>
            </a:r>
            <a:r>
              <a:rPr lang="zh-TW" altLang="en-US" dirty="0">
                <a:solidFill>
                  <a:srgbClr val="FF0000"/>
                </a:solidFill>
              </a:rPr>
              <a:t>設定</a:t>
            </a:r>
            <a:r>
              <a:rPr lang="ja-JP" altLang="en-US">
                <a:solidFill>
                  <a:srgbClr val="FF0000"/>
                </a:solidFill>
              </a:rPr>
              <a:t>所有的</a:t>
            </a:r>
            <a:r>
              <a:rPr lang="en-US" altLang="zh-TW" dirty="0">
                <a:solidFill>
                  <a:srgbClr val="FF0000"/>
                </a:solidFill>
              </a:rPr>
              <a:t>async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function</a:t>
            </a:r>
            <a:r>
              <a:rPr lang="zh-TW" altLang="en-US" dirty="0">
                <a:solidFill>
                  <a:srgbClr val="FF0000"/>
                </a:solidFill>
              </a:rPr>
              <a:t>都一定會</a:t>
            </a:r>
            <a:r>
              <a:rPr lang="en-US" altLang="zh-TW" dirty="0">
                <a:solidFill>
                  <a:srgbClr val="FF0000"/>
                </a:solidFill>
              </a:rPr>
              <a:t>return</a:t>
            </a:r>
            <a:r>
              <a:rPr lang="zh-TW" altLang="en-US" dirty="0">
                <a:solidFill>
                  <a:srgbClr val="FF0000"/>
                </a:solidFill>
              </a:rPr>
              <a:t> 一個 </a:t>
            </a:r>
            <a:r>
              <a:rPr lang="en-US" altLang="zh-TW" dirty="0">
                <a:solidFill>
                  <a:srgbClr val="FF0000"/>
                </a:solidFill>
              </a:rPr>
              <a:t>Promise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Object</a:t>
            </a:r>
            <a:r>
              <a:rPr lang="zh-TW" altLang="en-US" dirty="0">
                <a:solidFill>
                  <a:srgbClr val="FF0000"/>
                </a:solidFill>
              </a:rPr>
              <a:t>，不論我們在</a:t>
            </a:r>
            <a:r>
              <a:rPr lang="en-US" altLang="zh-TW" dirty="0">
                <a:solidFill>
                  <a:srgbClr val="FF0000"/>
                </a:solidFill>
              </a:rPr>
              <a:t>async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function</a:t>
            </a:r>
            <a:r>
              <a:rPr lang="zh-TW" altLang="en-US" dirty="0">
                <a:solidFill>
                  <a:srgbClr val="FF0000"/>
                </a:solidFill>
              </a:rPr>
              <a:t>內</a:t>
            </a:r>
            <a:r>
              <a:rPr lang="en-US" altLang="zh-TW" dirty="0">
                <a:solidFill>
                  <a:srgbClr val="FF0000"/>
                </a:solidFill>
              </a:rPr>
              <a:t>return</a:t>
            </a:r>
            <a:r>
              <a:rPr lang="zh-TW" altLang="en-US" dirty="0">
                <a:solidFill>
                  <a:srgbClr val="FF0000"/>
                </a:solidFill>
              </a:rPr>
              <a:t>什麼值！！在</a:t>
            </a:r>
            <a:r>
              <a:rPr lang="en-US" altLang="zh-TW" dirty="0">
                <a:solidFill>
                  <a:srgbClr val="FF0000"/>
                </a:solidFill>
              </a:rPr>
              <a:t>async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function</a:t>
            </a:r>
            <a:r>
              <a:rPr lang="zh-TW" altLang="en-US" dirty="0">
                <a:solidFill>
                  <a:srgbClr val="FF0000"/>
                </a:solidFill>
              </a:rPr>
              <a:t>內部</a:t>
            </a:r>
            <a:r>
              <a:rPr lang="en-US" altLang="zh-TW" dirty="0">
                <a:solidFill>
                  <a:srgbClr val="FF0000"/>
                </a:solidFill>
              </a:rPr>
              <a:t>return</a:t>
            </a:r>
            <a:r>
              <a:rPr lang="zh-TW" altLang="en-US" dirty="0">
                <a:solidFill>
                  <a:srgbClr val="FF0000"/>
                </a:solidFill>
              </a:rPr>
              <a:t>的任何值，在</a:t>
            </a:r>
            <a:r>
              <a:rPr lang="en-US" altLang="zh-TW" dirty="0">
                <a:solidFill>
                  <a:srgbClr val="FF0000"/>
                </a:solidFill>
              </a:rPr>
              <a:t>async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function</a:t>
            </a:r>
            <a:r>
              <a:rPr lang="zh-TW" altLang="en-US" dirty="0">
                <a:solidFill>
                  <a:srgbClr val="FF0000"/>
                </a:solidFill>
              </a:rPr>
              <a:t>所</a:t>
            </a:r>
            <a:r>
              <a:rPr lang="en-US" altLang="zh-TW" dirty="0">
                <a:solidFill>
                  <a:srgbClr val="FF0000"/>
                </a:solidFill>
              </a:rPr>
              <a:t>return</a:t>
            </a:r>
            <a:r>
              <a:rPr lang="zh-TW" altLang="en-US" dirty="0">
                <a:solidFill>
                  <a:srgbClr val="FF0000"/>
                </a:solidFill>
              </a:rPr>
              <a:t>的</a:t>
            </a:r>
            <a:r>
              <a:rPr lang="en-US" altLang="zh-TW" dirty="0">
                <a:solidFill>
                  <a:srgbClr val="FF0000"/>
                </a:solidFill>
              </a:rPr>
              <a:t>Promise</a:t>
            </a:r>
            <a:r>
              <a:rPr lang="zh-TW" altLang="en-US" dirty="0">
                <a:solidFill>
                  <a:srgbClr val="FF0000"/>
                </a:solidFill>
              </a:rPr>
              <a:t>變成</a:t>
            </a:r>
            <a:r>
              <a:rPr lang="en-US" altLang="zh-TW" dirty="0">
                <a:solidFill>
                  <a:srgbClr val="FF0000"/>
                </a:solidFill>
              </a:rPr>
              <a:t>fulfilled</a:t>
            </a:r>
            <a:r>
              <a:rPr lang="zh-TW" altLang="en-US" dirty="0">
                <a:solidFill>
                  <a:srgbClr val="FF0000"/>
                </a:solidFill>
              </a:rPr>
              <a:t>時，執行</a:t>
            </a:r>
            <a:r>
              <a:rPr lang="en-US" altLang="zh-TW" dirty="0">
                <a:solidFill>
                  <a:srgbClr val="FF0000"/>
                </a:solidFill>
              </a:rPr>
              <a:t>.then()</a:t>
            </a:r>
            <a:r>
              <a:rPr lang="zh-TW" altLang="en-US" dirty="0">
                <a:solidFill>
                  <a:srgbClr val="FF0000"/>
                </a:solidFill>
              </a:rPr>
              <a:t>的</a:t>
            </a:r>
            <a:r>
              <a:rPr lang="en-US" altLang="zh-TW" dirty="0">
                <a:solidFill>
                  <a:srgbClr val="FF0000"/>
                </a:solidFill>
              </a:rPr>
              <a:t>callback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function</a:t>
            </a:r>
            <a:r>
              <a:rPr lang="zh-TW" altLang="en-US" dirty="0">
                <a:solidFill>
                  <a:srgbClr val="FF0000"/>
                </a:solidFill>
              </a:rPr>
              <a:t>內部自動變成參數。</a:t>
            </a:r>
            <a:r>
              <a:rPr lang="zh-TW" altLang="en-US" dirty="0">
                <a:solidFill>
                  <a:schemeClr val="tx1"/>
                </a:solidFill>
              </a:rPr>
              <a:t>例如：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i="1" dirty="0">
                <a:solidFill>
                  <a:schemeClr val="tx1"/>
                </a:solidFill>
              </a:rPr>
              <a:t>async</a:t>
            </a:r>
            <a:r>
              <a:rPr lang="zh-TW" altLang="en-US" i="1" dirty="0">
                <a:solidFill>
                  <a:schemeClr val="tx1"/>
                </a:solidFill>
              </a:rPr>
              <a:t> </a:t>
            </a:r>
            <a:r>
              <a:rPr lang="en-US" altLang="zh-TW" i="1" dirty="0">
                <a:solidFill>
                  <a:schemeClr val="tx1"/>
                </a:solidFill>
              </a:rPr>
              <a:t>function</a:t>
            </a:r>
            <a:r>
              <a:rPr lang="zh-TW" altLang="en-US" i="1" dirty="0">
                <a:solidFill>
                  <a:schemeClr val="tx1"/>
                </a:solidFill>
              </a:rPr>
              <a:t> </a:t>
            </a:r>
            <a:r>
              <a:rPr lang="en-US" altLang="zh-TW" i="1" dirty="0" err="1">
                <a:solidFill>
                  <a:schemeClr val="tx1"/>
                </a:solidFill>
              </a:rPr>
              <a:t>myFunction</a:t>
            </a:r>
            <a:r>
              <a:rPr lang="en-US" altLang="zh-TW" i="1" dirty="0">
                <a:solidFill>
                  <a:schemeClr val="tx1"/>
                </a:solidFill>
              </a:rPr>
              <a:t>()</a:t>
            </a:r>
            <a:r>
              <a:rPr lang="zh-TW" altLang="en-US" i="1" dirty="0">
                <a:solidFill>
                  <a:schemeClr val="tx1"/>
                </a:solidFill>
              </a:rPr>
              <a:t> </a:t>
            </a:r>
            <a:r>
              <a:rPr lang="en-US" altLang="zh-TW" i="1" dirty="0">
                <a:solidFill>
                  <a:schemeClr val="tx1"/>
                </a:solidFill>
              </a:rPr>
              <a:t>{</a:t>
            </a:r>
            <a:br>
              <a:rPr lang="en-US" altLang="zh-TW" i="1" dirty="0">
                <a:solidFill>
                  <a:schemeClr val="tx1"/>
                </a:solidFill>
              </a:rPr>
            </a:br>
            <a:r>
              <a:rPr lang="zh-TW" altLang="en-US" i="1" dirty="0">
                <a:solidFill>
                  <a:schemeClr val="tx1"/>
                </a:solidFill>
              </a:rPr>
              <a:t>  </a:t>
            </a:r>
            <a:r>
              <a:rPr lang="en-US" altLang="zh-TW" i="1" dirty="0">
                <a:solidFill>
                  <a:schemeClr val="tx1"/>
                </a:solidFill>
              </a:rPr>
              <a:t>return</a:t>
            </a:r>
            <a:r>
              <a:rPr lang="zh-TW" altLang="en-US" i="1" dirty="0">
                <a:solidFill>
                  <a:schemeClr val="tx1"/>
                </a:solidFill>
              </a:rPr>
              <a:t> </a:t>
            </a:r>
            <a:r>
              <a:rPr lang="en-US" altLang="zh-TW" i="1" dirty="0">
                <a:solidFill>
                  <a:schemeClr val="tx1"/>
                </a:solidFill>
              </a:rPr>
              <a:t>10;</a:t>
            </a:r>
            <a:br>
              <a:rPr lang="en-US" altLang="zh-TW" i="1" dirty="0">
                <a:solidFill>
                  <a:schemeClr val="tx1"/>
                </a:solidFill>
              </a:rPr>
            </a:br>
            <a:r>
              <a:rPr lang="en-US" altLang="zh-TW" i="1" dirty="0">
                <a:solidFill>
                  <a:schemeClr val="tx1"/>
                </a:solidFill>
              </a:rPr>
              <a:t>}</a:t>
            </a:r>
            <a:br>
              <a:rPr lang="en-US" altLang="zh-TW" i="1" dirty="0">
                <a:solidFill>
                  <a:schemeClr val="tx1"/>
                </a:solidFill>
              </a:rPr>
            </a:br>
            <a:r>
              <a:rPr lang="en-US" altLang="zh-TW" i="1" dirty="0">
                <a:solidFill>
                  <a:schemeClr val="tx1"/>
                </a:solidFill>
              </a:rPr>
              <a:t>let</a:t>
            </a:r>
            <a:r>
              <a:rPr lang="zh-TW" altLang="en-US" i="1" dirty="0">
                <a:solidFill>
                  <a:schemeClr val="tx1"/>
                </a:solidFill>
              </a:rPr>
              <a:t> </a:t>
            </a:r>
            <a:r>
              <a:rPr lang="en-US" altLang="zh-TW" i="1" dirty="0">
                <a:solidFill>
                  <a:schemeClr val="tx1"/>
                </a:solidFill>
              </a:rPr>
              <a:t>promise</a:t>
            </a:r>
            <a:r>
              <a:rPr lang="zh-TW" altLang="en-US" i="1" dirty="0">
                <a:solidFill>
                  <a:schemeClr val="tx1"/>
                </a:solidFill>
              </a:rPr>
              <a:t> </a:t>
            </a:r>
            <a:r>
              <a:rPr lang="en-US" altLang="zh-TW" i="1" dirty="0">
                <a:solidFill>
                  <a:schemeClr val="tx1"/>
                </a:solidFill>
              </a:rPr>
              <a:t>=</a:t>
            </a:r>
            <a:r>
              <a:rPr lang="zh-TW" altLang="en-US" i="1" dirty="0">
                <a:solidFill>
                  <a:schemeClr val="tx1"/>
                </a:solidFill>
              </a:rPr>
              <a:t> </a:t>
            </a:r>
            <a:r>
              <a:rPr lang="en-US" altLang="zh-TW" i="1" dirty="0" err="1">
                <a:solidFill>
                  <a:schemeClr val="tx1"/>
                </a:solidFill>
              </a:rPr>
              <a:t>myFunction</a:t>
            </a:r>
            <a:r>
              <a:rPr lang="en-US" altLang="zh-TW" i="1" dirty="0">
                <a:solidFill>
                  <a:schemeClr val="tx1"/>
                </a:solidFill>
              </a:rPr>
              <a:t>();</a:t>
            </a:r>
            <a:br>
              <a:rPr lang="en-US" altLang="zh-TW" i="1" dirty="0">
                <a:solidFill>
                  <a:schemeClr val="tx1"/>
                </a:solidFill>
              </a:rPr>
            </a:br>
            <a:r>
              <a:rPr lang="en-US" altLang="zh-TW" i="1" dirty="0" err="1">
                <a:solidFill>
                  <a:schemeClr val="tx1"/>
                </a:solidFill>
              </a:rPr>
              <a:t>promise.then</a:t>
            </a:r>
            <a:r>
              <a:rPr lang="en-US" altLang="zh-TW" i="1" dirty="0">
                <a:solidFill>
                  <a:schemeClr val="tx1"/>
                </a:solidFill>
              </a:rPr>
              <a:t>(data</a:t>
            </a:r>
            <a:r>
              <a:rPr lang="zh-TW" altLang="en-US" i="1" dirty="0">
                <a:solidFill>
                  <a:schemeClr val="tx1"/>
                </a:solidFill>
              </a:rPr>
              <a:t> </a:t>
            </a:r>
            <a:r>
              <a:rPr lang="en-US" altLang="zh-TW" i="1" dirty="0">
                <a:solidFill>
                  <a:schemeClr val="tx1"/>
                </a:solidFill>
              </a:rPr>
              <a:t>=&gt;</a:t>
            </a:r>
            <a:r>
              <a:rPr lang="zh-TW" altLang="en-US" i="1" dirty="0">
                <a:solidFill>
                  <a:schemeClr val="tx1"/>
                </a:solidFill>
              </a:rPr>
              <a:t> </a:t>
            </a:r>
            <a:r>
              <a:rPr lang="en-US" altLang="zh-TW" i="1" dirty="0">
                <a:solidFill>
                  <a:schemeClr val="tx1"/>
                </a:solidFill>
              </a:rPr>
              <a:t>{</a:t>
            </a:r>
            <a:r>
              <a:rPr lang="en-US" altLang="zh-TW" i="1" dirty="0" err="1">
                <a:solidFill>
                  <a:schemeClr val="tx1"/>
                </a:solidFill>
              </a:rPr>
              <a:t>console.log</a:t>
            </a:r>
            <a:r>
              <a:rPr lang="en-US" altLang="zh-TW" i="1" dirty="0">
                <a:solidFill>
                  <a:schemeClr val="tx1"/>
                </a:solidFill>
              </a:rPr>
              <a:t>(data);})</a:t>
            </a:r>
          </a:p>
          <a:p>
            <a:r>
              <a:rPr lang="zh-TW" altLang="en-US" dirty="0">
                <a:solidFill>
                  <a:schemeClr val="tx1"/>
                </a:solidFill>
              </a:rPr>
              <a:t>在最後一行的</a:t>
            </a:r>
            <a:r>
              <a:rPr lang="en-US" altLang="zh-TW" dirty="0">
                <a:solidFill>
                  <a:schemeClr val="tx1"/>
                </a:solidFill>
              </a:rPr>
              <a:t>data</a:t>
            </a:r>
            <a:r>
              <a:rPr lang="zh-TW" altLang="en-US" dirty="0">
                <a:solidFill>
                  <a:schemeClr val="tx1"/>
                </a:solidFill>
              </a:rPr>
              <a:t>會是</a:t>
            </a:r>
            <a:r>
              <a:rPr lang="en-US" altLang="zh-TW" dirty="0">
                <a:solidFill>
                  <a:schemeClr val="tx1"/>
                </a:solidFill>
              </a:rPr>
              <a:t>10</a:t>
            </a:r>
            <a:r>
              <a:rPr lang="zh-TW" altLang="en-US" dirty="0">
                <a:solidFill>
                  <a:schemeClr val="tx1"/>
                </a:solidFill>
              </a:rPr>
              <a:t>。</a:t>
            </a:r>
            <a:endParaRPr lang="en-US" altLang="zh-TW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573278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9F598-7C25-7FE5-D17E-1D7085B7B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</a:t>
            </a:r>
            <a:r>
              <a:rPr lang="en-US" dirty="0"/>
              <a:t>sync and </a:t>
            </a:r>
            <a:r>
              <a:rPr lang="en-US" altLang="zh-TW" dirty="0"/>
              <a:t>A</a:t>
            </a:r>
            <a:r>
              <a:rPr lang="en-US" dirty="0"/>
              <a:t>wait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ADAD0-EA02-47FF-775F-B134E810B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045464"/>
          </a:xfrm>
        </p:spPr>
        <p:txBody>
          <a:bodyPr>
            <a:normAutofit/>
          </a:bodyPr>
          <a:lstStyle/>
          <a:p>
            <a:r>
              <a:rPr lang="ja-JP" altLang="en-US" dirty="0"/>
              <a:t>特別注意，若程式碼是：</a:t>
            </a:r>
            <a:endParaRPr lang="en-US" altLang="ja-JP" dirty="0"/>
          </a:p>
          <a:p>
            <a:r>
              <a:rPr lang="en-US" altLang="zh-TW" i="1" dirty="0"/>
              <a:t>async</a:t>
            </a:r>
            <a:r>
              <a:rPr lang="zh-TW" altLang="en-US" i="1" dirty="0"/>
              <a:t> </a:t>
            </a:r>
            <a:r>
              <a:rPr lang="en-US" altLang="zh-TW" i="1" dirty="0"/>
              <a:t>function</a:t>
            </a:r>
            <a:r>
              <a:rPr lang="zh-TW" altLang="en-US" i="1" dirty="0"/>
              <a:t> </a:t>
            </a:r>
            <a:r>
              <a:rPr lang="en-US" altLang="zh-TW" i="1" dirty="0" err="1"/>
              <a:t>fetchSomething</a:t>
            </a:r>
            <a:r>
              <a:rPr lang="en-US" altLang="zh-TW" i="1" dirty="0"/>
              <a:t>()</a:t>
            </a:r>
            <a:r>
              <a:rPr lang="zh-TW" altLang="en-US" i="1" dirty="0"/>
              <a:t> </a:t>
            </a:r>
            <a:r>
              <a:rPr lang="en-US" altLang="zh-TW" i="1" dirty="0"/>
              <a:t>{</a:t>
            </a:r>
          </a:p>
          <a:p>
            <a:r>
              <a:rPr lang="zh-TW" altLang="en-US" i="1" dirty="0"/>
              <a:t>  </a:t>
            </a:r>
            <a:r>
              <a:rPr lang="en-US" altLang="zh-TW" i="1" dirty="0"/>
              <a:t>const</a:t>
            </a:r>
            <a:r>
              <a:rPr lang="zh-TW" altLang="en-US" i="1" dirty="0"/>
              <a:t> </a:t>
            </a:r>
            <a:r>
              <a:rPr lang="en-US" altLang="zh-TW" i="1" dirty="0"/>
              <a:t>response</a:t>
            </a:r>
            <a:r>
              <a:rPr lang="zh-TW" altLang="en-US" i="1" dirty="0"/>
              <a:t> </a:t>
            </a:r>
            <a:r>
              <a:rPr lang="en-US" altLang="zh-TW" i="1" dirty="0"/>
              <a:t>=</a:t>
            </a:r>
            <a:r>
              <a:rPr lang="zh-TW" altLang="en-US" i="1" dirty="0"/>
              <a:t> </a:t>
            </a:r>
            <a:r>
              <a:rPr lang="en-US" altLang="zh-TW" i="1" dirty="0"/>
              <a:t>await</a:t>
            </a:r>
            <a:r>
              <a:rPr lang="zh-TW" altLang="en-US" i="1" dirty="0"/>
              <a:t> </a:t>
            </a:r>
            <a:r>
              <a:rPr lang="en-US" altLang="zh-TW" i="1" dirty="0"/>
              <a:t>fetch(URL);</a:t>
            </a:r>
          </a:p>
          <a:p>
            <a:r>
              <a:rPr lang="en-US" altLang="zh-TW" i="1" dirty="0"/>
              <a:t>}</a:t>
            </a:r>
            <a:endParaRPr lang="en-US" altLang="ja-JP" i="1" dirty="0"/>
          </a:p>
          <a:p>
            <a:r>
              <a:rPr lang="ja-JP" altLang="en-US" dirty="0">
                <a:solidFill>
                  <a:srgbClr val="FF0000"/>
                </a:solidFill>
              </a:rPr>
              <a:t>在這裡，我們調用了 </a:t>
            </a:r>
            <a:r>
              <a:rPr lang="en-US" dirty="0">
                <a:solidFill>
                  <a:srgbClr val="FF0000"/>
                </a:solidFill>
              </a:rPr>
              <a:t>await fetch()，</a:t>
            </a:r>
            <a:r>
              <a:rPr lang="en-US" altLang="zh-TW" dirty="0">
                <a:solidFill>
                  <a:srgbClr val="FF0000"/>
                </a:solidFill>
              </a:rPr>
              <a:t>response</a:t>
            </a:r>
            <a:r>
              <a:rPr lang="zh-TW" altLang="en-US" dirty="0">
                <a:solidFill>
                  <a:srgbClr val="FF0000"/>
                </a:solidFill>
              </a:rPr>
              <a:t>並不會是</a:t>
            </a:r>
            <a:r>
              <a:rPr lang="ja-JP" altLang="en-US" dirty="0">
                <a:solidFill>
                  <a:srgbClr val="FF0000"/>
                </a:solidFill>
              </a:rPr>
              <a:t>一個 </a:t>
            </a:r>
            <a:r>
              <a:rPr lang="en-US" dirty="0">
                <a:solidFill>
                  <a:srgbClr val="FF0000"/>
                </a:solidFill>
              </a:rPr>
              <a:t>Promise！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使用了</a:t>
            </a:r>
            <a:r>
              <a:rPr lang="en-US" altLang="zh-TW" dirty="0" err="1">
                <a:solidFill>
                  <a:srgbClr val="FF0000"/>
                </a:solidFill>
              </a:rPr>
              <a:t>await</a:t>
            </a:r>
            <a:r>
              <a:rPr lang="zh-TW" altLang="en-US" dirty="0">
                <a:solidFill>
                  <a:srgbClr val="FF0000"/>
                </a:solidFill>
              </a:rPr>
              <a:t>關鍵字，</a:t>
            </a:r>
            <a:r>
              <a:rPr lang="ja-JP" altLang="en-US" dirty="0">
                <a:solidFill>
                  <a:srgbClr val="FF0000"/>
                </a:solidFill>
              </a:rPr>
              <a:t>我們會獲得</a:t>
            </a:r>
            <a:r>
              <a:rPr lang="en-US" altLang="zh-TW" dirty="0">
                <a:solidFill>
                  <a:srgbClr val="FF0000"/>
                </a:solidFill>
              </a:rPr>
              <a:t>URL</a:t>
            </a:r>
            <a:r>
              <a:rPr lang="zh-TW" altLang="en-US" dirty="0">
                <a:solidFill>
                  <a:srgbClr val="FF0000"/>
                </a:solidFill>
              </a:rPr>
              <a:t>回應的</a:t>
            </a:r>
            <a:r>
              <a:rPr lang="ja-JP" altLang="en-US" dirty="0">
                <a:solidFill>
                  <a:srgbClr val="FF0000"/>
                </a:solidFill>
              </a:rPr>
              <a:t>完整的 </a:t>
            </a:r>
            <a:r>
              <a:rPr lang="en-US" dirty="0">
                <a:solidFill>
                  <a:srgbClr val="FF0000"/>
                </a:solidFill>
              </a:rPr>
              <a:t>Response </a:t>
            </a:r>
            <a:r>
              <a:rPr lang="en-US" altLang="zh-TW" dirty="0">
                <a:solidFill>
                  <a:srgbClr val="FF0000"/>
                </a:solidFill>
              </a:rPr>
              <a:t>Object</a:t>
            </a:r>
            <a:r>
              <a:rPr lang="ja-JP" altLang="en-US" dirty="0">
                <a:solidFill>
                  <a:srgbClr val="FF0000"/>
                </a:solidFill>
              </a:rPr>
              <a:t>，就像 </a:t>
            </a:r>
            <a:r>
              <a:rPr lang="en-US" dirty="0">
                <a:solidFill>
                  <a:srgbClr val="FF0000"/>
                </a:solidFill>
              </a:rPr>
              <a:t>fetch() </a:t>
            </a:r>
            <a:r>
              <a:rPr lang="ja-JP" altLang="en-US" dirty="0">
                <a:solidFill>
                  <a:srgbClr val="FF0000"/>
                </a:solidFill>
              </a:rPr>
              <a:t>是一個同步函數</a:t>
            </a:r>
            <a:r>
              <a:rPr lang="en-US" altLang="zh-TW" dirty="0">
                <a:solidFill>
                  <a:srgbClr val="FF0000"/>
                </a:solidFill>
              </a:rPr>
              <a:t>(synchronous)</a:t>
            </a:r>
            <a:r>
              <a:rPr lang="zh-TW" altLang="en-US" dirty="0">
                <a:solidFill>
                  <a:srgbClr val="FF0000"/>
                </a:solidFill>
              </a:rPr>
              <a:t>一</a:t>
            </a:r>
            <a:r>
              <a:rPr lang="ja-JP" altLang="en-US" dirty="0">
                <a:solidFill>
                  <a:srgbClr val="FF0000"/>
                </a:solidFill>
              </a:rPr>
              <a:t>樣！</a:t>
            </a:r>
            <a:r>
              <a:rPr lang="ja-JP" altLang="en-US" dirty="0"/>
              <a:t> 我們在</a:t>
            </a:r>
            <a:r>
              <a:rPr lang="en-US" altLang="zh-TW" dirty="0"/>
              <a:t>asynchronous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內部</a:t>
            </a:r>
            <a:r>
              <a:rPr lang="ja-JP" altLang="en-US" dirty="0"/>
              <a:t>甚至可以使用 </a:t>
            </a:r>
            <a:r>
              <a:rPr lang="en-US" dirty="0"/>
              <a:t>try...catch </a:t>
            </a:r>
            <a:r>
              <a:rPr lang="ja-JP" altLang="en-US" dirty="0"/>
              <a:t>塊進行錯誤處理，就像代碼是同步的一樣。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3861816118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030C3-55D6-277F-65FB-1449743B8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Node.js</a:t>
            </a:r>
            <a:r>
              <a:rPr lang="zh-TW" altLang="en-US" dirty="0"/>
              <a:t> </a:t>
            </a:r>
            <a:r>
              <a:rPr lang="en-US" altLang="zh-TW" dirty="0"/>
              <a:t>Event</a:t>
            </a:r>
            <a:r>
              <a:rPr lang="zh-TW" altLang="en-US" dirty="0"/>
              <a:t> </a:t>
            </a:r>
            <a:r>
              <a:rPr lang="en-US" altLang="zh-TW" dirty="0"/>
              <a:t>Loop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E2B5-F955-F399-8A82-9BF8FFEBF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在</a:t>
            </a:r>
            <a:r>
              <a:rPr lang="en-US" altLang="zh-TW" dirty="0" err="1"/>
              <a:t>Node.js</a:t>
            </a:r>
            <a:r>
              <a:rPr lang="zh-TW" altLang="en-US" dirty="0"/>
              <a:t>當中，</a:t>
            </a:r>
            <a:r>
              <a:rPr lang="ja-JP" altLang="en-US"/>
              <a:t>將凡事有任何需要等待結果的、請求外部資源才能進行的函式，都會被放到</a:t>
            </a:r>
            <a:r>
              <a:rPr lang="en-US" dirty="0"/>
              <a:t>Event Loop</a:t>
            </a:r>
            <a:r>
              <a:rPr lang="ja-JP" altLang="en-US"/>
              <a:t>中等待。</a:t>
            </a:r>
            <a:endParaRPr lang="en-US" altLang="ja-JP" dirty="0"/>
          </a:p>
          <a:p>
            <a:r>
              <a:rPr lang="ja-JP" altLang="en-US"/>
              <a:t>當運算結果出來了或是資源載入完成後，這些正在等待被執行的函式，都會被</a:t>
            </a:r>
            <a:r>
              <a:rPr lang="en-US" altLang="zh-TW" dirty="0"/>
              <a:t>Node.js</a:t>
            </a:r>
            <a:r>
              <a:rPr lang="zh-TW" altLang="en-US" dirty="0"/>
              <a:t>依序執行。</a:t>
            </a:r>
            <a:r>
              <a:rPr lang="ja-JP" altLang="en-US"/>
              <a:t>如此一來，</a:t>
            </a:r>
            <a:r>
              <a:rPr lang="en-US" altLang="zh-TW" dirty="0"/>
              <a:t>Node.js</a:t>
            </a:r>
            <a:r>
              <a:rPr lang="zh-TW" altLang="en-US" dirty="0"/>
              <a:t>可以保持忙碌且維持高效率。</a:t>
            </a:r>
          </a:p>
          <a:p>
            <a:r>
              <a:rPr lang="zh-TW" altLang="en-US" sz="1800" dirty="0"/>
              <a:t>*</a:t>
            </a:r>
            <a:r>
              <a:rPr lang="en-US" altLang="zh-TW" sz="1800" dirty="0"/>
              <a:t>.</a:t>
            </a:r>
            <a:r>
              <a:rPr lang="zh-TW" altLang="en-US" sz="1800" dirty="0"/>
              <a:t>  </a:t>
            </a:r>
            <a:r>
              <a:rPr lang="en-US" altLang="zh-TW" sz="1800" dirty="0"/>
              <a:t>Node.js</a:t>
            </a:r>
            <a:r>
              <a:rPr lang="zh-TW" altLang="en-US" sz="1800" dirty="0"/>
              <a:t>的</a:t>
            </a:r>
            <a:r>
              <a:rPr lang="en-US" altLang="zh-TW" sz="1800" dirty="0"/>
              <a:t>Event Loop</a:t>
            </a:r>
            <a:r>
              <a:rPr lang="zh-TW" altLang="en-US" sz="1800" dirty="0"/>
              <a:t>與瀏覽器的</a:t>
            </a:r>
            <a:r>
              <a:rPr lang="en-US" altLang="zh-TW" sz="1800" dirty="0"/>
              <a:t>Event</a:t>
            </a:r>
            <a:r>
              <a:rPr lang="zh-TW" altLang="en-US" sz="1800" dirty="0"/>
              <a:t> </a:t>
            </a:r>
            <a:r>
              <a:rPr lang="en-US" altLang="zh-TW" sz="1800" dirty="0"/>
              <a:t>Loop</a:t>
            </a:r>
            <a:r>
              <a:rPr lang="zh-TW" altLang="en-US" sz="1800" dirty="0"/>
              <a:t>不盡相同。</a:t>
            </a:r>
            <a:r>
              <a:rPr lang="en-US" altLang="zh-TW" sz="1800" dirty="0"/>
              <a:t>Event</a:t>
            </a:r>
            <a:r>
              <a:rPr lang="zh-TW" altLang="en-US" sz="1800" dirty="0"/>
              <a:t> </a:t>
            </a:r>
            <a:r>
              <a:rPr lang="en-US" altLang="zh-TW" sz="1800" dirty="0"/>
              <a:t>Loop</a:t>
            </a:r>
            <a:r>
              <a:rPr lang="zh-TW" altLang="en-US" sz="1800" dirty="0"/>
              <a:t>的結果也跟</a:t>
            </a:r>
            <a:r>
              <a:rPr lang="en-US" altLang="zh-TW" sz="1800" dirty="0"/>
              <a:t>JavaScript</a:t>
            </a:r>
            <a:r>
              <a:rPr lang="zh-TW" altLang="en-US" sz="1800" dirty="0"/>
              <a:t>引擎的版本有關。</a:t>
            </a:r>
          </a:p>
        </p:txBody>
      </p:sp>
    </p:spTree>
    <p:extLst>
      <p:ext uri="{BB962C8B-B14F-4D97-AF65-F5344CB8AC3E}">
        <p14:creationId xmlns:p14="http://schemas.microsoft.com/office/powerpoint/2010/main" val="2482101539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4D599-2CEB-0EAA-6193-2DC52E247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661F8-F86F-FCE2-3248-4EC05B2D8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8287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AJAX</a:t>
            </a:r>
            <a:r>
              <a:rPr lang="ja-JP" altLang="en-US"/>
              <a:t>即「</a:t>
            </a:r>
            <a:r>
              <a:rPr lang="en-US" dirty="0"/>
              <a:t>Asynchronous JavaScript and XML」</a:t>
            </a:r>
            <a:r>
              <a:rPr lang="en-US" altLang="zh-TW" dirty="0"/>
              <a:t>(</a:t>
            </a:r>
            <a:r>
              <a:rPr lang="ja-JP" altLang="en-US"/>
              <a:t>非同步的</a:t>
            </a:r>
            <a:r>
              <a:rPr lang="en-US" dirty="0"/>
              <a:t>JavaScript</a:t>
            </a:r>
            <a:r>
              <a:rPr lang="ja-JP" altLang="en-US"/>
              <a:t>與</a:t>
            </a:r>
            <a:r>
              <a:rPr lang="en-US" dirty="0"/>
              <a:t>XML</a:t>
            </a:r>
            <a:r>
              <a:rPr lang="ja-JP" altLang="en-US"/>
              <a:t>技術</a:t>
            </a:r>
            <a:r>
              <a:rPr lang="en-US" altLang="zh-TW" dirty="0"/>
              <a:t>)</a:t>
            </a:r>
            <a:r>
              <a:rPr lang="ja-JP" altLang="en-US"/>
              <a:t>，指的是一套綜合了多項技術的瀏覽器端網頁開發技術。</a:t>
            </a:r>
          </a:p>
          <a:p>
            <a:r>
              <a:rPr lang="en-US" dirty="0"/>
              <a:t>AJAX</a:t>
            </a:r>
            <a:r>
              <a:rPr lang="ja-JP" altLang="en-US"/>
              <a:t>在客戶端使用各種 </a:t>
            </a:r>
            <a:r>
              <a:rPr lang="en-US" dirty="0"/>
              <a:t>Web </a:t>
            </a:r>
            <a:r>
              <a:rPr lang="ja-JP" altLang="en-US"/>
              <a:t>技術來創建異步</a:t>
            </a:r>
            <a:r>
              <a:rPr lang="en-US" altLang="zh-TW" dirty="0"/>
              <a:t>(asynchronous)</a:t>
            </a:r>
            <a:r>
              <a:rPr lang="ja-JP" altLang="en-US"/>
              <a:t> </a:t>
            </a:r>
            <a:r>
              <a:rPr lang="en-US" dirty="0"/>
              <a:t>Web </a:t>
            </a:r>
            <a:r>
              <a:rPr lang="ja-JP" altLang="en-US"/>
              <a:t>應用程序。應用程序可以在背景從服務器發送和獲得數據，而不干擾現有頁面的顯示和行為。通過將數據交換層與表示層分離，</a:t>
            </a:r>
            <a:r>
              <a:rPr lang="en-US" dirty="0"/>
              <a:t>Ajax </a:t>
            </a:r>
            <a:r>
              <a:rPr lang="ja-JP" altLang="en-US"/>
              <a:t>允許網頁以及擴展的 </a:t>
            </a:r>
            <a:r>
              <a:rPr lang="en-US" dirty="0"/>
              <a:t>Web </a:t>
            </a:r>
            <a:r>
              <a:rPr lang="ja-JP" altLang="en-US"/>
              <a:t>應用程序動態地更改內容，而無需重新加載整個頁面。在實踐中，數據的傳送通常使用 </a:t>
            </a:r>
            <a:r>
              <a:rPr lang="en-US" dirty="0"/>
              <a:t>JSON </a:t>
            </a:r>
            <a:r>
              <a:rPr lang="ja-JP" altLang="en-US"/>
              <a:t>而不是 </a:t>
            </a:r>
            <a:r>
              <a:rPr lang="en-US" dirty="0"/>
              <a:t>XML。</a:t>
            </a:r>
          </a:p>
          <a:p>
            <a:r>
              <a:rPr lang="ja-JP" altLang="en-US"/>
              <a:t>常見的</a:t>
            </a:r>
            <a:r>
              <a:rPr lang="en-US" altLang="zh-TW" dirty="0"/>
              <a:t>Ajax</a:t>
            </a:r>
            <a:r>
              <a:rPr lang="zh-TW" altLang="en-US" dirty="0"/>
              <a:t>應用的</a:t>
            </a:r>
            <a:r>
              <a:rPr lang="ja-JP" altLang="en-US"/>
              <a:t>例子是，我們在</a:t>
            </a:r>
            <a:r>
              <a:rPr lang="en-US" dirty="0"/>
              <a:t>YouTube</a:t>
            </a:r>
            <a:r>
              <a:rPr lang="ja-JP" altLang="en-US"/>
              <a:t>或是</a:t>
            </a:r>
            <a:r>
              <a:rPr lang="en-US" dirty="0"/>
              <a:t>Google</a:t>
            </a:r>
            <a:r>
              <a:rPr lang="ja-JP" altLang="en-US"/>
              <a:t>搜尋時，網站會根據我們前面打的幾個字，猜想我們想要搜尋的關鍵字是什麼。這就是不干擾現有頁面的顯示和行為的情況下，從服務器發送和獲得數據，並且更新網頁的方法。</a:t>
            </a:r>
            <a:endParaRPr lang="en-TW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330216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CEBE9-EBBA-F70D-AD6B-827365393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Node.js</a:t>
            </a:r>
            <a:r>
              <a:rPr lang="zh-TW" altLang="en-US" dirty="0"/>
              <a:t> </a:t>
            </a:r>
            <a:r>
              <a:rPr lang="en-US" altLang="zh-TW" dirty="0"/>
              <a:t>Event</a:t>
            </a:r>
            <a:r>
              <a:rPr lang="zh-TW" altLang="en-US" dirty="0"/>
              <a:t> </a:t>
            </a:r>
            <a:r>
              <a:rPr lang="en-US" altLang="zh-TW" dirty="0"/>
              <a:t>Loop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A2F93-446D-804C-5C70-DD3BBD3BF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在認識</a:t>
            </a:r>
            <a:r>
              <a:rPr lang="en-US" altLang="zh-TW" dirty="0"/>
              <a:t>Event</a:t>
            </a:r>
            <a:r>
              <a:rPr lang="zh-TW" altLang="en-US" dirty="0"/>
              <a:t> </a:t>
            </a:r>
            <a:r>
              <a:rPr lang="en-US" altLang="zh-TW" dirty="0"/>
              <a:t>Loop</a:t>
            </a:r>
            <a:r>
              <a:rPr lang="zh-TW" altLang="en-US" dirty="0"/>
              <a:t>之前，先來認識一種資料結構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Queue</a:t>
            </a:r>
            <a:r>
              <a:rPr lang="zh-TW" altLang="en-US" dirty="0"/>
              <a:t>。</a:t>
            </a:r>
            <a:r>
              <a:rPr lang="en-US" altLang="zh-TW" dirty="0"/>
              <a:t> Queue</a:t>
            </a:r>
            <a:r>
              <a:rPr lang="zh-TW" altLang="en-US" dirty="0"/>
              <a:t>與</a:t>
            </a:r>
            <a:r>
              <a:rPr lang="en-US" altLang="zh-TW" dirty="0"/>
              <a:t>Stack</a:t>
            </a:r>
            <a:r>
              <a:rPr lang="zh-TW" altLang="en-US" dirty="0"/>
              <a:t>是兩個相似但原則相反的資料結構。</a:t>
            </a:r>
            <a:r>
              <a:rPr lang="en-US" altLang="zh-TW" dirty="0"/>
              <a:t> Queue</a:t>
            </a:r>
            <a:r>
              <a:rPr lang="zh-TW" altLang="en-US" dirty="0"/>
              <a:t>是一種列隊式的結構，採用先進先出</a:t>
            </a:r>
            <a:r>
              <a:rPr lang="en-US" altLang="zh-TW" dirty="0"/>
              <a:t>(First</a:t>
            </a:r>
            <a:r>
              <a:rPr lang="zh-TW" altLang="en-US" dirty="0"/>
              <a:t> </a:t>
            </a:r>
            <a:r>
              <a:rPr lang="en-US" altLang="zh-TW" dirty="0"/>
              <a:t>In</a:t>
            </a:r>
            <a:r>
              <a:rPr lang="zh-TW" altLang="en-US" dirty="0"/>
              <a:t> </a:t>
            </a:r>
            <a:r>
              <a:rPr lang="en-US" altLang="zh-TW" dirty="0"/>
              <a:t>First</a:t>
            </a:r>
            <a:r>
              <a:rPr lang="zh-TW" altLang="en-US" dirty="0"/>
              <a:t> </a:t>
            </a:r>
            <a:r>
              <a:rPr lang="en-US" altLang="zh-TW" dirty="0"/>
              <a:t>Out,</a:t>
            </a:r>
            <a:r>
              <a:rPr lang="zh-TW" altLang="en-US" dirty="0"/>
              <a:t> </a:t>
            </a:r>
            <a:r>
              <a:rPr lang="en-US" altLang="zh-TW" dirty="0"/>
              <a:t>FIFO)</a:t>
            </a:r>
            <a:r>
              <a:rPr lang="zh-TW" altLang="en-US" dirty="0"/>
              <a:t>為原則。</a:t>
            </a:r>
            <a:r>
              <a:rPr lang="en-US" altLang="zh-TW" dirty="0"/>
              <a:t> Stack</a:t>
            </a:r>
            <a:r>
              <a:rPr lang="zh-TW" altLang="en-US" dirty="0"/>
              <a:t>則是堆狀的結構，採用後進先出為</a:t>
            </a:r>
            <a:r>
              <a:rPr lang="en-US" altLang="zh-TW" dirty="0"/>
              <a:t>(Last</a:t>
            </a:r>
            <a:r>
              <a:rPr lang="zh-TW" altLang="en-US" dirty="0"/>
              <a:t> </a:t>
            </a:r>
            <a:r>
              <a:rPr lang="en-US" altLang="zh-TW" dirty="0"/>
              <a:t>In</a:t>
            </a:r>
            <a:r>
              <a:rPr lang="zh-TW" altLang="en-US" dirty="0"/>
              <a:t> </a:t>
            </a:r>
            <a:r>
              <a:rPr lang="en-US" altLang="zh-TW" dirty="0"/>
              <a:t>First</a:t>
            </a:r>
            <a:r>
              <a:rPr lang="zh-TW" altLang="en-US" dirty="0"/>
              <a:t> </a:t>
            </a:r>
            <a:r>
              <a:rPr lang="en-US" altLang="zh-TW" dirty="0"/>
              <a:t>Out,</a:t>
            </a:r>
            <a:r>
              <a:rPr lang="zh-TW" altLang="en-US" dirty="0"/>
              <a:t> </a:t>
            </a:r>
            <a:r>
              <a:rPr lang="en-US" altLang="zh-TW" dirty="0"/>
              <a:t>LIFO)</a:t>
            </a:r>
            <a:r>
              <a:rPr lang="zh-TW" altLang="en-US" dirty="0"/>
              <a:t>原則。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53B1947-1B26-CB2A-A286-4BC53512B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9908" y="3939218"/>
            <a:ext cx="7072184" cy="218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272002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35B54-F53C-8B40-1277-827F03B74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Node.js</a:t>
            </a:r>
            <a:r>
              <a:rPr lang="zh-TW" altLang="en-US" dirty="0"/>
              <a:t> </a:t>
            </a:r>
            <a:r>
              <a:rPr lang="en-US" altLang="zh-TW" dirty="0"/>
              <a:t>Event</a:t>
            </a:r>
            <a:r>
              <a:rPr lang="zh-TW" altLang="en-US" dirty="0"/>
              <a:t> </a:t>
            </a:r>
            <a:r>
              <a:rPr lang="en-US" altLang="zh-TW" dirty="0"/>
              <a:t>Loop</a:t>
            </a:r>
            <a:endParaRPr lang="en-TW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B5B64E-16A0-ECBD-B1A8-4B11E48CF7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10350" y="1996988"/>
            <a:ext cx="5371299" cy="4281471"/>
          </a:xfrm>
        </p:spPr>
      </p:pic>
    </p:spTree>
    <p:extLst>
      <p:ext uri="{BB962C8B-B14F-4D97-AF65-F5344CB8AC3E}">
        <p14:creationId xmlns:p14="http://schemas.microsoft.com/office/powerpoint/2010/main" val="3750962880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BC611-6C36-3647-593D-00952F41C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Node.js</a:t>
            </a:r>
            <a:r>
              <a:rPr lang="zh-TW" altLang="en-US" dirty="0"/>
              <a:t> </a:t>
            </a:r>
            <a:r>
              <a:rPr lang="en-US" altLang="zh-TW" dirty="0"/>
              <a:t>Event</a:t>
            </a:r>
            <a:r>
              <a:rPr lang="zh-TW" altLang="en-US" dirty="0"/>
              <a:t> </a:t>
            </a:r>
            <a:r>
              <a:rPr lang="en-US" altLang="zh-TW" dirty="0"/>
              <a:t>Loop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807CE-AD7E-EE1B-7956-9EFFEDA60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Node.js</a:t>
            </a:r>
            <a:r>
              <a:rPr lang="zh-TW" altLang="en-US" dirty="0"/>
              <a:t>的</a:t>
            </a:r>
            <a:r>
              <a:rPr lang="en-US" altLang="zh-TW" dirty="0"/>
              <a:t>Event</a:t>
            </a:r>
            <a:r>
              <a:rPr lang="zh-TW" altLang="en-US" dirty="0"/>
              <a:t> </a:t>
            </a:r>
            <a:r>
              <a:rPr lang="en-US" altLang="zh-TW" dirty="0"/>
              <a:t>Loop</a:t>
            </a:r>
            <a:r>
              <a:rPr lang="zh-TW" altLang="en-US"/>
              <a:t>當中，大致</a:t>
            </a:r>
            <a:r>
              <a:rPr lang="zh-TW" altLang="en-US" dirty="0"/>
              <a:t>可分成以下幾種</a:t>
            </a:r>
            <a:r>
              <a:rPr lang="en-US" altLang="zh-TW" dirty="0"/>
              <a:t>Queue</a:t>
            </a:r>
            <a:r>
              <a:rPr lang="zh-TW" altLang="en-US" dirty="0"/>
              <a:t>：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優先級別：</a:t>
            </a:r>
            <a:r>
              <a:rPr lang="en-US" dirty="0" err="1"/>
              <a:t>nextTick</a:t>
            </a:r>
            <a:r>
              <a:rPr lang="en-US" dirty="0"/>
              <a:t> </a:t>
            </a:r>
            <a:r>
              <a:rPr lang="en-US" altLang="zh-TW" dirty="0"/>
              <a:t>q</a:t>
            </a:r>
            <a:r>
              <a:rPr lang="en-US" dirty="0"/>
              <a:t>ueue</a:t>
            </a:r>
            <a:r>
              <a:rPr lang="zh-TW" altLang="en-US" dirty="0"/>
              <a:t> </a:t>
            </a:r>
            <a:r>
              <a:rPr lang="en-US" dirty="0" err="1"/>
              <a:t>以及</a:t>
            </a:r>
            <a:r>
              <a:rPr lang="zh-TW" altLang="en-US" dirty="0"/>
              <a:t> </a:t>
            </a:r>
            <a:r>
              <a:rPr lang="en-US" altLang="zh-TW" dirty="0" err="1"/>
              <a:t>microTask</a:t>
            </a:r>
            <a:r>
              <a:rPr lang="zh-TW" altLang="en-US" dirty="0"/>
              <a:t> </a:t>
            </a:r>
            <a:r>
              <a:rPr lang="en-US" altLang="zh-TW" dirty="0"/>
              <a:t>Queue</a:t>
            </a:r>
            <a:r>
              <a:rPr lang="zh-TW" altLang="en-US" dirty="0"/>
              <a:t>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普通級別：</a:t>
            </a:r>
            <a:r>
              <a:rPr lang="en-US" dirty="0" err="1"/>
              <a:t>macrotask</a:t>
            </a:r>
            <a:r>
              <a:rPr lang="en-US" dirty="0"/>
              <a:t> queue (</a:t>
            </a:r>
            <a:r>
              <a:rPr lang="en-US" dirty="0" err="1"/>
              <a:t>或叫做</a:t>
            </a:r>
            <a:r>
              <a:rPr lang="zh-TW" altLang="en-US" dirty="0"/>
              <a:t> </a:t>
            </a:r>
            <a:r>
              <a:rPr lang="en-US" dirty="0"/>
              <a:t>task queue)。</a:t>
            </a:r>
            <a:r>
              <a:rPr lang="en-US" dirty="0" err="1"/>
              <a:t>其中</a:t>
            </a:r>
            <a:r>
              <a:rPr lang="en-US" dirty="0"/>
              <a:t>， </a:t>
            </a:r>
            <a:r>
              <a:rPr lang="en-US" dirty="0" err="1"/>
              <a:t>macrotask</a:t>
            </a:r>
            <a:r>
              <a:rPr lang="zh-TW" altLang="en-US" dirty="0"/>
              <a:t> </a:t>
            </a:r>
            <a:r>
              <a:rPr lang="en-US" altLang="zh-TW" dirty="0"/>
              <a:t>queue</a:t>
            </a:r>
            <a:r>
              <a:rPr lang="zh-TW" altLang="en-US" dirty="0"/>
              <a:t>又有</a:t>
            </a:r>
            <a:r>
              <a:rPr lang="en-US" altLang="zh-TW" dirty="0"/>
              <a:t>timers,</a:t>
            </a:r>
            <a:r>
              <a:rPr lang="zh-TW" altLang="en-US" dirty="0"/>
              <a:t> </a:t>
            </a:r>
            <a:r>
              <a:rPr lang="en-US" altLang="zh-TW" dirty="0"/>
              <a:t>pending</a:t>
            </a:r>
            <a:r>
              <a:rPr lang="zh-TW" altLang="en-US" dirty="0"/>
              <a:t> </a:t>
            </a:r>
            <a:r>
              <a:rPr lang="en-US" altLang="zh-TW" dirty="0"/>
              <a:t>callbacks,</a:t>
            </a:r>
            <a:r>
              <a:rPr lang="zh-TW" altLang="en-US" dirty="0"/>
              <a:t> </a:t>
            </a:r>
            <a:r>
              <a:rPr lang="en-US" altLang="zh-TW" dirty="0"/>
              <a:t>Idle,</a:t>
            </a:r>
            <a:r>
              <a:rPr lang="zh-TW" altLang="en-US" dirty="0"/>
              <a:t> </a:t>
            </a:r>
            <a:r>
              <a:rPr lang="en-US" altLang="zh-TW" dirty="0"/>
              <a:t>prepare,</a:t>
            </a:r>
            <a:r>
              <a:rPr lang="zh-TW" altLang="en-US" dirty="0"/>
              <a:t> </a:t>
            </a:r>
            <a:r>
              <a:rPr lang="en-US" altLang="zh-TW" dirty="0"/>
              <a:t>polling,</a:t>
            </a:r>
            <a:r>
              <a:rPr lang="zh-TW" altLang="en-US" dirty="0"/>
              <a:t> </a:t>
            </a:r>
            <a:r>
              <a:rPr lang="en-US" altLang="zh-TW" dirty="0"/>
              <a:t>check,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close</a:t>
            </a:r>
            <a:r>
              <a:rPr lang="zh-TW" altLang="en-US" dirty="0"/>
              <a:t> </a:t>
            </a:r>
            <a:r>
              <a:rPr lang="en-US" altLang="zh-TW" dirty="0"/>
              <a:t>callbacks</a:t>
            </a:r>
            <a:r>
              <a:rPr lang="zh-TW" altLang="en-US" dirty="0"/>
              <a:t>這六種。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52647332"/>
      </p:ext>
    </p:extLst>
  </p:cSld>
  <p:clrMapOvr>
    <a:masterClrMapping/>
  </p:clrMapOvr>
  <p:transition spd="slow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D28B8-0A5E-13BC-0743-44A65AA76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Node.js</a:t>
            </a:r>
            <a:r>
              <a:rPr lang="zh-TW" altLang="en-US" dirty="0"/>
              <a:t> </a:t>
            </a:r>
            <a:r>
              <a:rPr lang="en-US" altLang="zh-TW" dirty="0"/>
              <a:t>Event</a:t>
            </a:r>
            <a:r>
              <a:rPr lang="zh-TW" altLang="en-US" dirty="0"/>
              <a:t> </a:t>
            </a:r>
            <a:r>
              <a:rPr lang="en-US" altLang="zh-TW" dirty="0"/>
              <a:t>Loop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11704-8BB4-4896-35C6-A48853B91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dirty="0" err="1"/>
              <a:t>nextTick</a:t>
            </a:r>
            <a:r>
              <a:rPr lang="en-US" dirty="0"/>
              <a:t> Queue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優先程度最高</a:t>
            </a:r>
            <a:r>
              <a:rPr lang="ja-JP" altLang="en-US"/>
              <a:t>的</a:t>
            </a:r>
            <a:r>
              <a:rPr lang="en-US" dirty="0"/>
              <a:t>queue。</a:t>
            </a:r>
            <a:r>
              <a:rPr lang="ja-JP" altLang="en-US"/>
              <a:t>給定的</a:t>
            </a:r>
            <a:r>
              <a:rPr lang="en-US" dirty="0" err="1"/>
              <a:t>process.nextTick</a:t>
            </a:r>
            <a:r>
              <a:rPr lang="en-US" dirty="0"/>
              <a:t>(</a:t>
            </a:r>
            <a:r>
              <a:rPr lang="en-US" altLang="zh-TW" dirty="0" err="1"/>
              <a:t>callbackFn</a:t>
            </a:r>
            <a:r>
              <a:rPr lang="en-US" dirty="0"/>
              <a:t>)</a:t>
            </a:r>
            <a:r>
              <a:rPr lang="ja-JP" altLang="en-US"/>
              <a:t>的</a:t>
            </a:r>
            <a:r>
              <a:rPr lang="en-US" altLang="zh-TW" dirty="0" err="1"/>
              <a:t>callbackFn</a:t>
            </a:r>
            <a:r>
              <a:rPr lang="ja-JP" altLang="en-US"/>
              <a:t>都會被放入這個</a:t>
            </a:r>
            <a:r>
              <a:rPr lang="en-US" altLang="zh-TW" dirty="0"/>
              <a:t>queue</a:t>
            </a:r>
            <a:r>
              <a:rPr lang="zh-TW" altLang="en-US" dirty="0"/>
              <a:t>內部。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dirty="0" err="1"/>
              <a:t>microTask</a:t>
            </a:r>
            <a:r>
              <a:rPr lang="en-US" dirty="0"/>
              <a:t> Queue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優先程度第二高的</a:t>
            </a:r>
            <a:r>
              <a:rPr lang="en-US" dirty="0" err="1"/>
              <a:t>queue。當</a:t>
            </a:r>
            <a:r>
              <a:rPr lang="en-US" altLang="zh-TW" dirty="0" err="1"/>
              <a:t>promise</a:t>
            </a:r>
            <a:r>
              <a:rPr lang="zh-TW" altLang="en-US" dirty="0"/>
              <a:t> </a:t>
            </a:r>
            <a:r>
              <a:rPr lang="en-US" altLang="zh-TW" dirty="0"/>
              <a:t>object</a:t>
            </a:r>
            <a:r>
              <a:rPr lang="en-US" dirty="0"/>
              <a:t> </a:t>
            </a:r>
            <a:r>
              <a:rPr lang="en-US" dirty="0" err="1"/>
              <a:t>的狀態，由pending</a:t>
            </a:r>
            <a:r>
              <a:rPr lang="ja-JP" altLang="en-US"/>
              <a:t>轉變為</a:t>
            </a:r>
            <a:r>
              <a:rPr lang="en-US" dirty="0"/>
              <a:t>fulfilled</a:t>
            </a:r>
            <a:r>
              <a:rPr lang="ja-JP" altLang="en-US"/>
              <a:t>或</a:t>
            </a:r>
            <a:r>
              <a:rPr lang="en-US" dirty="0"/>
              <a:t>rejected</a:t>
            </a:r>
            <a:r>
              <a:rPr lang="ja-JP" altLang="en-US"/>
              <a:t>時，</a:t>
            </a:r>
            <a:r>
              <a:rPr lang="en-US" altLang="ja-JP" dirty="0"/>
              <a:t>.</a:t>
            </a:r>
            <a:r>
              <a:rPr lang="en-US" dirty="0"/>
              <a:t>then</a:t>
            </a:r>
            <a:r>
              <a:rPr lang="en-US" altLang="zh-TW" dirty="0"/>
              <a:t>(</a:t>
            </a:r>
            <a:r>
              <a:rPr lang="en-US" altLang="zh-TW" dirty="0" err="1"/>
              <a:t>callbackFn</a:t>
            </a:r>
            <a:r>
              <a:rPr lang="en-US" altLang="zh-TW" dirty="0"/>
              <a:t>)</a:t>
            </a:r>
            <a:r>
              <a:rPr lang="ja-JP" altLang="en-US"/>
              <a:t>或</a:t>
            </a:r>
            <a:r>
              <a:rPr lang="en-US" altLang="ja-JP" dirty="0"/>
              <a:t>.</a:t>
            </a:r>
            <a:r>
              <a:rPr lang="en-US" dirty="0"/>
              <a:t>catch(</a:t>
            </a:r>
            <a:r>
              <a:rPr lang="en-US" altLang="zh-TW" dirty="0" err="1"/>
              <a:t>callbackFn</a:t>
            </a:r>
            <a:r>
              <a:rPr lang="en-US" dirty="0"/>
              <a:t>)</a:t>
            </a:r>
            <a:r>
              <a:rPr lang="ja-JP" altLang="en-US"/>
              <a:t>所執行的</a:t>
            </a:r>
            <a:r>
              <a:rPr lang="en-US" altLang="zh-TW" dirty="0" err="1"/>
              <a:t>callbackFn</a:t>
            </a:r>
            <a:r>
              <a:rPr lang="ja-JP" altLang="en-US"/>
              <a:t>會被排在這個</a:t>
            </a:r>
            <a:r>
              <a:rPr lang="en-US" dirty="0"/>
              <a:t>queue。</a:t>
            </a:r>
          </a:p>
          <a:p>
            <a:pPr marL="0" indent="0">
              <a:buNone/>
            </a:pPr>
            <a:r>
              <a:rPr lang="zh-TW" altLang="en-US" dirty="0"/>
              <a:t>以下的都是</a:t>
            </a:r>
            <a:r>
              <a:rPr lang="en-US" altLang="zh-TW" dirty="0" err="1"/>
              <a:t>macroTask</a:t>
            </a:r>
            <a:r>
              <a:rPr lang="zh-TW" altLang="en-US" dirty="0"/>
              <a:t> </a:t>
            </a:r>
            <a:r>
              <a:rPr lang="en-US" altLang="zh-TW" dirty="0"/>
              <a:t>queue</a:t>
            </a:r>
            <a:r>
              <a:rPr lang="zh-TW" altLang="en-US" dirty="0"/>
              <a:t>：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/>
              <a:t>timers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ja-JP" altLang="en-US"/>
              <a:t>當</a:t>
            </a:r>
            <a:r>
              <a:rPr lang="en-US" altLang="zh-TW" dirty="0" err="1"/>
              <a:t>setTimeout</a:t>
            </a:r>
            <a:r>
              <a:rPr lang="en-US" altLang="zh-TW" dirty="0"/>
              <a:t>(</a:t>
            </a:r>
            <a:r>
              <a:rPr lang="en-US" altLang="zh-TW" dirty="0" err="1"/>
              <a:t>callbackFn</a:t>
            </a:r>
            <a:r>
              <a:rPr lang="en-US" altLang="zh-TW" dirty="0"/>
              <a:t>)</a:t>
            </a:r>
            <a:r>
              <a:rPr lang="zh-TW" altLang="en-US" dirty="0"/>
              <a:t>跟</a:t>
            </a:r>
            <a:r>
              <a:rPr lang="en-US" altLang="zh-TW" dirty="0" err="1"/>
              <a:t>setInterval</a:t>
            </a:r>
            <a:r>
              <a:rPr lang="en-US" altLang="zh-TW" dirty="0"/>
              <a:t>(</a:t>
            </a:r>
            <a:r>
              <a:rPr lang="en-US" altLang="zh-TW" dirty="0" err="1"/>
              <a:t>callbackFn</a:t>
            </a:r>
            <a:r>
              <a:rPr lang="en-US" altLang="zh-TW" dirty="0"/>
              <a:t>)</a:t>
            </a:r>
            <a:r>
              <a:rPr lang="ja-JP" altLang="en-US"/>
              <a:t>所設定的時間倒數完畢時，</a:t>
            </a:r>
            <a:r>
              <a:rPr lang="en-US" altLang="zh-TW" dirty="0"/>
              <a:t> </a:t>
            </a:r>
            <a:r>
              <a:rPr lang="en-US" altLang="zh-TW" dirty="0" err="1"/>
              <a:t>callbackFn</a:t>
            </a:r>
            <a:r>
              <a:rPr lang="ja-JP" altLang="en-US"/>
              <a:t>會被放來這裡等待執行。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90451497"/>
      </p:ext>
    </p:extLst>
  </p:cSld>
  <p:clrMapOvr>
    <a:masterClrMapping/>
  </p:clrMapOvr>
  <p:transition spd="slow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71FB6-6ABA-595F-9FF7-5E1F68A1B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Node.js</a:t>
            </a:r>
            <a:r>
              <a:rPr lang="zh-TW" altLang="en-US" dirty="0"/>
              <a:t> </a:t>
            </a:r>
            <a:r>
              <a:rPr lang="en-US" altLang="zh-TW" dirty="0"/>
              <a:t>Event</a:t>
            </a:r>
            <a:r>
              <a:rPr lang="zh-TW" altLang="en-US" dirty="0"/>
              <a:t> </a:t>
            </a:r>
            <a:r>
              <a:rPr lang="en-US" altLang="zh-TW" dirty="0"/>
              <a:t>Loop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65AD1-85BC-531A-6257-86A8FA695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dirty="0"/>
              <a:t>Pending callbacks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給作業系統做使用的</a:t>
            </a:r>
            <a:r>
              <a:rPr lang="en-US" altLang="zh-TW" dirty="0"/>
              <a:t>queue	</a:t>
            </a:r>
            <a:r>
              <a:rPr lang="zh-TW" altLang="en-US" dirty="0"/>
              <a:t>，例如</a:t>
            </a:r>
            <a:r>
              <a:rPr lang="en-US" altLang="zh-TW" dirty="0"/>
              <a:t>socket</a:t>
            </a:r>
            <a:r>
              <a:rPr lang="zh-TW" altLang="en-US" dirty="0"/>
              <a:t>連線時的錯誤，或是</a:t>
            </a:r>
            <a:r>
              <a:rPr lang="ja-JP" altLang="en-US"/>
              <a:t>傳輸控制協定層出現錯誤，相關的</a:t>
            </a:r>
            <a:r>
              <a:rPr lang="en-US" altLang="zh-TW" dirty="0"/>
              <a:t>callback</a:t>
            </a:r>
            <a:r>
              <a:rPr lang="zh-TW" altLang="en-US" dirty="0"/>
              <a:t> </a:t>
            </a:r>
            <a:r>
              <a:rPr lang="en-US" altLang="zh-TW" dirty="0"/>
              <a:t>functions</a:t>
            </a:r>
            <a:r>
              <a:rPr lang="zh-TW" altLang="en-US" dirty="0"/>
              <a:t>會被放到這邊來。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dirty="0"/>
              <a:t>Idle, prepare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給</a:t>
            </a:r>
            <a:r>
              <a:rPr lang="en-US" altLang="zh-TW" dirty="0"/>
              <a:t>Node.js</a:t>
            </a:r>
            <a:r>
              <a:rPr lang="zh-TW" altLang="en-US" dirty="0"/>
              <a:t>內部做使用的</a:t>
            </a:r>
            <a:r>
              <a:rPr lang="en-US" altLang="zh-TW" dirty="0"/>
              <a:t>queue</a:t>
            </a:r>
            <a:r>
              <a:rPr lang="zh-TW" altLang="en-US" dirty="0"/>
              <a:t>，可以略過。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/>
              <a:t>Polling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當</a:t>
            </a:r>
            <a:r>
              <a:rPr lang="en-US" altLang="zh-TW" dirty="0"/>
              <a:t>I/O</a:t>
            </a:r>
            <a:r>
              <a:rPr lang="zh-TW" altLang="en-US" dirty="0"/>
              <a:t>有</a:t>
            </a:r>
            <a:r>
              <a:rPr lang="en-US" altLang="zh-TW" dirty="0"/>
              <a:t>callback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時使用的</a:t>
            </a:r>
            <a:r>
              <a:rPr lang="en-US" altLang="zh-TW" dirty="0"/>
              <a:t>queue</a:t>
            </a:r>
            <a:r>
              <a:rPr lang="zh-TW" altLang="en-US" dirty="0"/>
              <a:t>。例如，</a:t>
            </a:r>
            <a:r>
              <a:rPr lang="en-US" altLang="zh-TW" dirty="0"/>
              <a:t>.on(‘data’,</a:t>
            </a:r>
            <a:r>
              <a:rPr lang="zh-TW" altLang="en-US" dirty="0"/>
              <a:t> </a:t>
            </a:r>
            <a:r>
              <a:rPr lang="en-US" altLang="zh-TW" dirty="0" err="1"/>
              <a:t>callbackFn</a:t>
            </a:r>
            <a:r>
              <a:rPr lang="en-US" altLang="zh-TW" dirty="0"/>
              <a:t>)</a:t>
            </a:r>
            <a:r>
              <a:rPr lang="zh-TW" altLang="en-US" dirty="0"/>
              <a:t>當中</a:t>
            </a:r>
            <a:r>
              <a:rPr lang="en-US" altLang="zh-TW" dirty="0" err="1"/>
              <a:t>callbackFn</a:t>
            </a:r>
            <a:r>
              <a:rPr lang="zh-TW" altLang="en-US" dirty="0"/>
              <a:t>就會被放入</a:t>
            </a:r>
            <a:r>
              <a:rPr lang="en-US" altLang="zh-TW" dirty="0"/>
              <a:t>polling</a:t>
            </a:r>
            <a:r>
              <a:rPr lang="zh-TW" altLang="en-US" dirty="0"/>
              <a:t>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/>
              <a:t>Check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給</a:t>
            </a:r>
            <a:r>
              <a:rPr lang="en-US" altLang="zh-TW" dirty="0" err="1"/>
              <a:t>setImmediate</a:t>
            </a:r>
            <a:r>
              <a:rPr lang="en-US" altLang="zh-TW" dirty="0"/>
              <a:t>()</a:t>
            </a:r>
            <a:r>
              <a:rPr lang="zh-TW" altLang="en-US" dirty="0"/>
              <a:t>的</a:t>
            </a:r>
            <a:r>
              <a:rPr lang="en-US" altLang="zh-TW" dirty="0"/>
              <a:t>callback</a:t>
            </a:r>
            <a:r>
              <a:rPr lang="zh-TW" altLang="en-US" dirty="0"/>
              <a:t> </a:t>
            </a:r>
            <a:r>
              <a:rPr lang="en-US" altLang="zh-TW" dirty="0"/>
              <a:t>functions</a:t>
            </a:r>
            <a:r>
              <a:rPr lang="zh-TW" altLang="en-US" dirty="0"/>
              <a:t>使用的</a:t>
            </a:r>
            <a:r>
              <a:rPr lang="en-US" altLang="zh-TW" dirty="0"/>
              <a:t>queue</a:t>
            </a:r>
            <a:r>
              <a:rPr lang="zh-TW" altLang="en-US" dirty="0"/>
              <a:t>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/>
              <a:t>Close</a:t>
            </a:r>
            <a:r>
              <a:rPr lang="zh-TW" altLang="en-US" dirty="0"/>
              <a:t> </a:t>
            </a:r>
            <a:r>
              <a:rPr lang="en-US" altLang="zh-TW" dirty="0"/>
              <a:t>Callbacks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當</a:t>
            </a:r>
            <a:r>
              <a:rPr lang="en-US" altLang="zh-TW" dirty="0"/>
              <a:t>socket</a:t>
            </a:r>
            <a:r>
              <a:rPr lang="zh-TW" altLang="en-US" dirty="0"/>
              <a:t>或是檔案被關閉或是突然中斷連線時，使用的關閉動作</a:t>
            </a:r>
            <a:r>
              <a:rPr lang="en-US" altLang="zh-TW" dirty="0"/>
              <a:t>callback</a:t>
            </a:r>
            <a:r>
              <a:rPr lang="zh-TW" altLang="en-US" dirty="0"/>
              <a:t>會被放在這裡。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99844002"/>
      </p:ext>
    </p:extLst>
  </p:cSld>
  <p:clrMapOvr>
    <a:masterClrMapping/>
  </p:clrMapOvr>
  <p:transition spd="slow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3A76B-0044-B25C-9D0A-AB005D3A8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Node.js</a:t>
            </a:r>
            <a:r>
              <a:rPr lang="zh-TW" altLang="en-US" dirty="0"/>
              <a:t> </a:t>
            </a:r>
            <a:r>
              <a:rPr lang="en-US" altLang="zh-TW" dirty="0"/>
              <a:t>Event</a:t>
            </a:r>
            <a:r>
              <a:rPr lang="zh-TW" altLang="en-US" dirty="0"/>
              <a:t> </a:t>
            </a:r>
            <a:r>
              <a:rPr lang="en-US" altLang="zh-TW" dirty="0"/>
              <a:t>Loop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94397-09B6-442E-1642-3E5D1C46C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06102"/>
          </a:xfrm>
        </p:spPr>
        <p:txBody>
          <a:bodyPr>
            <a:normAutofit/>
          </a:bodyPr>
          <a:lstStyle/>
          <a:p>
            <a:r>
              <a:rPr lang="en-US" dirty="0"/>
              <a:t>Node.js</a:t>
            </a:r>
            <a:r>
              <a:rPr lang="zh-TW" altLang="en-US" dirty="0"/>
              <a:t> </a:t>
            </a:r>
            <a:r>
              <a:rPr lang="en-US" dirty="0" err="1"/>
              <a:t>運行程式碼的順序是</a:t>
            </a:r>
            <a:r>
              <a:rPr lang="en-US" dirty="0"/>
              <a:t>：</a:t>
            </a:r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將整份程式碼先掃描一次。若遇到同步函式，就馬上執行。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若遇到異步函式，則將</a:t>
            </a:r>
            <a:r>
              <a:rPr lang="en-US" altLang="zh-TW" dirty="0"/>
              <a:t>callback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分配到各自歸屬的</a:t>
            </a:r>
            <a:r>
              <a:rPr lang="en-US" altLang="zh-TW" dirty="0"/>
              <a:t>queue</a:t>
            </a:r>
            <a:r>
              <a:rPr lang="zh-TW" altLang="en-US" dirty="0"/>
              <a:t>內部。例如，</a:t>
            </a:r>
            <a:r>
              <a:rPr lang="en-US" altLang="zh-TW" dirty="0"/>
              <a:t> </a:t>
            </a:r>
            <a:r>
              <a:rPr lang="en-US" altLang="zh-TW" dirty="0" err="1"/>
              <a:t>setImmediate</a:t>
            </a:r>
            <a:r>
              <a:rPr lang="en-US" altLang="zh-TW" dirty="0"/>
              <a:t>()</a:t>
            </a:r>
            <a:r>
              <a:rPr lang="zh-TW" altLang="en-US" dirty="0"/>
              <a:t>的</a:t>
            </a:r>
            <a:r>
              <a:rPr lang="en-US" altLang="zh-TW" dirty="0"/>
              <a:t>callback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就會被放到</a:t>
            </a:r>
            <a:r>
              <a:rPr lang="en-US" altLang="zh-TW" dirty="0"/>
              <a:t>Check</a:t>
            </a:r>
            <a:r>
              <a:rPr lang="zh-TW" altLang="en-US" dirty="0"/>
              <a:t>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當整份程式碼完成掃描後，</a:t>
            </a:r>
            <a:r>
              <a:rPr lang="en-US" altLang="zh-TW" dirty="0"/>
              <a:t>Node.js</a:t>
            </a:r>
            <a:r>
              <a:rPr lang="zh-TW" altLang="en-US" dirty="0"/>
              <a:t>會重複</a:t>
            </a:r>
            <a:r>
              <a:rPr lang="en-US" altLang="zh-TW" dirty="0"/>
              <a:t>event</a:t>
            </a:r>
            <a:r>
              <a:rPr lang="zh-TW" altLang="en-US" dirty="0"/>
              <a:t> </a:t>
            </a:r>
            <a:r>
              <a:rPr lang="en-US" altLang="zh-TW" dirty="0"/>
              <a:t>loop</a:t>
            </a:r>
            <a:r>
              <a:rPr lang="zh-TW" altLang="en-US" dirty="0"/>
              <a:t>。只要</a:t>
            </a:r>
            <a:r>
              <a:rPr lang="en-US" altLang="zh-TW" dirty="0"/>
              <a:t>queue</a:t>
            </a:r>
            <a:r>
              <a:rPr lang="zh-TW" altLang="en-US" dirty="0"/>
              <a:t>還有</a:t>
            </a:r>
            <a:r>
              <a:rPr lang="en-US" altLang="zh-TW" dirty="0"/>
              <a:t>callback</a:t>
            </a:r>
            <a:r>
              <a:rPr lang="zh-TW" altLang="en-US" dirty="0"/>
              <a:t>尚未被觸發，</a:t>
            </a:r>
            <a:r>
              <a:rPr lang="en-US" altLang="zh-TW" dirty="0"/>
              <a:t>Node.js</a:t>
            </a:r>
            <a:r>
              <a:rPr lang="zh-TW" altLang="en-US" dirty="0"/>
              <a:t>就會一直循環，不斷循環下去。例如，</a:t>
            </a:r>
            <a:r>
              <a:rPr lang="en-US" altLang="zh-TW" dirty="0" err="1"/>
              <a:t>setTimeout</a:t>
            </a:r>
            <a:r>
              <a:rPr lang="en-US" altLang="zh-TW" dirty="0"/>
              <a:t>()</a:t>
            </a:r>
            <a:r>
              <a:rPr lang="zh-TW" altLang="en-US" dirty="0"/>
              <a:t>有</a:t>
            </a:r>
            <a:r>
              <a:rPr lang="en-US" altLang="zh-TW" dirty="0"/>
              <a:t>callback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，但需要幾秒後才觸發，那這之間的時間</a:t>
            </a:r>
            <a:r>
              <a:rPr lang="en-US" altLang="zh-TW" dirty="0"/>
              <a:t>event loop</a:t>
            </a:r>
            <a:r>
              <a:rPr lang="zh-TW" altLang="en-US" dirty="0"/>
              <a:t>就會不斷循環。當然，這中間的幾秒也有可能有其他的</a:t>
            </a:r>
            <a:r>
              <a:rPr lang="en-US" altLang="zh-TW" dirty="0"/>
              <a:t>callback</a:t>
            </a:r>
            <a:r>
              <a:rPr lang="zh-TW" altLang="en-US" dirty="0"/>
              <a:t> </a:t>
            </a:r>
            <a:r>
              <a:rPr lang="en-US" altLang="zh-TW" dirty="0"/>
              <a:t>functions</a:t>
            </a:r>
            <a:r>
              <a:rPr lang="zh-TW" altLang="en-US" dirty="0"/>
              <a:t>被放入</a:t>
            </a:r>
            <a:r>
              <a:rPr lang="en-US" altLang="zh-TW" dirty="0"/>
              <a:t>queue</a:t>
            </a:r>
            <a:r>
              <a:rPr lang="zh-TW" altLang="en-US" dirty="0"/>
              <a:t>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73790301"/>
      </p:ext>
    </p:extLst>
  </p:cSld>
  <p:clrMapOvr>
    <a:masterClrMapping/>
  </p:clrMapOvr>
  <p:transition spd="slow"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46B9F-0B83-71D8-6782-3D0FA8D1C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Node.js</a:t>
            </a:r>
            <a:r>
              <a:rPr lang="zh-TW" altLang="en-US" dirty="0"/>
              <a:t> </a:t>
            </a:r>
            <a:r>
              <a:rPr lang="en-US" altLang="zh-TW" dirty="0"/>
              <a:t>Event</a:t>
            </a:r>
            <a:r>
              <a:rPr lang="zh-TW" altLang="en-US" dirty="0"/>
              <a:t> </a:t>
            </a:r>
            <a:r>
              <a:rPr lang="en-US" altLang="zh-TW" dirty="0"/>
              <a:t>Loop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FD51A-0542-57DA-8428-078C4F14B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ja-JP" altLang="en-US"/>
              <a:t>循環至某個</a:t>
            </a:r>
            <a:r>
              <a:rPr lang="en-US" dirty="0"/>
              <a:t>queue</a:t>
            </a:r>
            <a:r>
              <a:rPr lang="ja-JP" altLang="en-US"/>
              <a:t>時，發現</a:t>
            </a:r>
            <a:r>
              <a:rPr lang="en-US" dirty="0"/>
              <a:t>callback</a:t>
            </a:r>
            <a:r>
              <a:rPr lang="ja-JP" altLang="en-US"/>
              <a:t>可以被執行了，就把</a:t>
            </a:r>
            <a:r>
              <a:rPr lang="en-US" altLang="zh-TW" dirty="0"/>
              <a:t>queue</a:t>
            </a:r>
            <a:r>
              <a:rPr lang="zh-TW" altLang="en-US" dirty="0"/>
              <a:t>內部的</a:t>
            </a:r>
            <a:r>
              <a:rPr lang="en-US" dirty="0"/>
              <a:t>callback</a:t>
            </a:r>
            <a:r>
              <a:rPr lang="ja-JP" altLang="en-US"/>
              <a:t>依照</a:t>
            </a:r>
            <a:r>
              <a:rPr lang="zh-TW" altLang="en-US" dirty="0"/>
              <a:t>先進先出的原則處理。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ja-JP" altLang="en-US"/>
              <a:t>如果在循環的過程中，</a:t>
            </a:r>
            <a:r>
              <a:rPr lang="en-US" dirty="0"/>
              <a:t> </a:t>
            </a:r>
            <a:r>
              <a:rPr lang="en-US" dirty="0" err="1"/>
              <a:t>若nextTick</a:t>
            </a:r>
            <a:r>
              <a:rPr lang="en-US" dirty="0"/>
              <a:t> </a:t>
            </a:r>
            <a:r>
              <a:rPr lang="en-US" dirty="0" err="1"/>
              <a:t>Queue有函式可以執行，則優先將</a:t>
            </a:r>
            <a:r>
              <a:rPr lang="en-US" dirty="0"/>
              <a:t> </a:t>
            </a:r>
            <a:r>
              <a:rPr lang="en-US" dirty="0" err="1"/>
              <a:t>nextTick</a:t>
            </a:r>
            <a:r>
              <a:rPr lang="en-US" dirty="0"/>
              <a:t> </a:t>
            </a:r>
            <a:r>
              <a:rPr lang="en-US" dirty="0" err="1"/>
              <a:t>Queue清空</a:t>
            </a:r>
            <a:r>
              <a:rPr lang="en-US" dirty="0"/>
              <a:t>。</a:t>
            </a:r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/>
              <a:t>microtask</a:t>
            </a:r>
            <a:r>
              <a:rPr lang="zh-TW" altLang="en-US" dirty="0"/>
              <a:t> </a:t>
            </a:r>
            <a:r>
              <a:rPr lang="en-US" altLang="zh-TW" dirty="0"/>
              <a:t>Queue</a:t>
            </a:r>
            <a:r>
              <a:rPr lang="zh-TW" altLang="en-US" dirty="0"/>
              <a:t>也是同樣操作，</a:t>
            </a:r>
            <a:r>
              <a:rPr lang="en-US" dirty="0" err="1"/>
              <a:t>若</a:t>
            </a:r>
            <a:r>
              <a:rPr lang="en-US" altLang="zh-TW" dirty="0"/>
              <a:t> microtask</a:t>
            </a:r>
            <a:r>
              <a:rPr lang="zh-TW" altLang="en-US" dirty="0"/>
              <a:t> </a:t>
            </a:r>
            <a:r>
              <a:rPr lang="en-US" altLang="zh-TW" dirty="0"/>
              <a:t>Queue </a:t>
            </a:r>
            <a:r>
              <a:rPr lang="zh-TW" altLang="en-US" dirty="0"/>
              <a:t>當中</a:t>
            </a:r>
            <a:r>
              <a:rPr lang="en-US" dirty="0" err="1"/>
              <a:t>有函式可以執行，則優先將</a:t>
            </a:r>
            <a:r>
              <a:rPr lang="en-US" dirty="0"/>
              <a:t> </a:t>
            </a:r>
            <a:r>
              <a:rPr lang="en-US" altLang="zh-TW" dirty="0"/>
              <a:t>microtask</a:t>
            </a:r>
            <a:r>
              <a:rPr lang="zh-TW" altLang="en-US" dirty="0"/>
              <a:t> </a:t>
            </a:r>
            <a:r>
              <a:rPr lang="en-US" altLang="zh-TW" dirty="0"/>
              <a:t>Queue </a:t>
            </a:r>
            <a:r>
              <a:rPr lang="en-US" dirty="0" err="1"/>
              <a:t>清空</a:t>
            </a:r>
            <a:r>
              <a:rPr lang="en-US" dirty="0"/>
              <a:t>。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94283344"/>
      </p:ext>
    </p:extLst>
  </p:cSld>
  <p:clrMapOvr>
    <a:masterClrMapping/>
  </p:clrMapOvr>
  <p:transition spd="slow">
    <p:cove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F9156-8E29-C2C9-CF5B-C37B10B46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(</a:t>
            </a:r>
            <a:r>
              <a:rPr lang="ja-JP" altLang="en-US"/>
              <a:t>進階課程</a:t>
            </a:r>
            <a:r>
              <a:rPr lang="en-US" altLang="ja-JP" dirty="0"/>
              <a:t>) </a:t>
            </a:r>
            <a:r>
              <a:rPr lang="en-US" dirty="0"/>
              <a:t>Race Condition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0B652-A589-9227-897C-EA0FB4A81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在電腦科學中，進程</a:t>
            </a:r>
            <a:r>
              <a:rPr lang="en-US" altLang="zh-TW" dirty="0"/>
              <a:t>(process)</a:t>
            </a:r>
            <a:r>
              <a:rPr lang="ja-JP" altLang="en-US"/>
              <a:t>是正在執行的程式，執行緒</a:t>
            </a:r>
            <a:r>
              <a:rPr lang="en-US" altLang="zh-TW" dirty="0"/>
              <a:t>(thread)</a:t>
            </a:r>
            <a:r>
              <a:rPr lang="ja-JP" altLang="en-US"/>
              <a:t>是可以由程序調度員</a:t>
            </a:r>
            <a:r>
              <a:rPr lang="en-US" altLang="zh-TW" dirty="0"/>
              <a:t>(scheduler</a:t>
            </a:r>
            <a:r>
              <a:rPr lang="zh-TW" altLang="en-US" dirty="0"/>
              <a:t>，一個作業系統內的功能</a:t>
            </a:r>
            <a:r>
              <a:rPr lang="en-US" altLang="zh-TW" dirty="0"/>
              <a:t>)</a:t>
            </a:r>
            <a:r>
              <a:rPr lang="ja-JP" altLang="en-US"/>
              <a:t>獨立管理的輕量級進程。一個</a:t>
            </a:r>
            <a:r>
              <a:rPr lang="en-US" altLang="zh-TW" dirty="0"/>
              <a:t>process</a:t>
            </a:r>
            <a:r>
              <a:rPr lang="zh-TW" altLang="en-US" dirty="0"/>
              <a:t>內部可以有多個</a:t>
            </a:r>
            <a:r>
              <a:rPr lang="en-US" altLang="zh-TW" dirty="0"/>
              <a:t>threads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ja-JP" altLang="en-US"/>
              <a:t>由於絕大多數的時間，我們電腦的許多</a:t>
            </a:r>
            <a:r>
              <a:rPr lang="en-US" altLang="zh-TW" dirty="0"/>
              <a:t>CPU</a:t>
            </a:r>
            <a:r>
              <a:rPr lang="zh-TW" altLang="en-US" dirty="0"/>
              <a:t>都是閒置的狀態</a:t>
            </a:r>
            <a:r>
              <a:rPr lang="en-US" altLang="zh-TW" dirty="0"/>
              <a:t>(</a:t>
            </a:r>
            <a:r>
              <a:rPr lang="zh-TW" altLang="en-US" dirty="0"/>
              <a:t>因為</a:t>
            </a:r>
            <a:r>
              <a:rPr lang="en-US" altLang="zh-TW" dirty="0"/>
              <a:t>threads</a:t>
            </a:r>
            <a:r>
              <a:rPr lang="zh-TW" altLang="en-US" dirty="0"/>
              <a:t>可能會需要等待</a:t>
            </a:r>
            <a:r>
              <a:rPr lang="en-US" altLang="zh-TW" dirty="0"/>
              <a:t>I/O</a:t>
            </a:r>
            <a:r>
              <a:rPr lang="zh-TW" altLang="en-US" dirty="0"/>
              <a:t>，或是可能發生</a:t>
            </a:r>
            <a:r>
              <a:rPr lang="en-US" altLang="zh-TW" dirty="0"/>
              <a:t>CPU</a:t>
            </a:r>
            <a:r>
              <a:rPr lang="zh-TW" altLang="en-US" dirty="0"/>
              <a:t>正在忙碌，其他的</a:t>
            </a:r>
            <a:r>
              <a:rPr lang="en-US" altLang="zh-TW" dirty="0"/>
              <a:t>CPU</a:t>
            </a:r>
            <a:r>
              <a:rPr lang="zh-TW" altLang="en-US" dirty="0"/>
              <a:t>卻閒得發慌的情況</a:t>
            </a:r>
            <a:r>
              <a:rPr lang="en-US" altLang="zh-TW" dirty="0"/>
              <a:t>)</a:t>
            </a:r>
            <a:r>
              <a:rPr lang="zh-TW" altLang="en-US" dirty="0"/>
              <a:t>，因此，我們可以寫出內部含有多個</a:t>
            </a:r>
            <a:r>
              <a:rPr lang="en-US" altLang="zh-TW" dirty="0"/>
              <a:t>threads</a:t>
            </a:r>
            <a:r>
              <a:rPr lang="zh-TW" altLang="en-US" dirty="0"/>
              <a:t>的程式，讓</a:t>
            </a:r>
            <a:r>
              <a:rPr lang="en-US" altLang="zh-TW" dirty="0"/>
              <a:t>threads</a:t>
            </a:r>
            <a:r>
              <a:rPr lang="zh-TW" altLang="en-US" dirty="0"/>
              <a:t>被多個</a:t>
            </a:r>
            <a:r>
              <a:rPr lang="en-US" altLang="zh-TW" dirty="0"/>
              <a:t>CPU</a:t>
            </a:r>
            <a:r>
              <a:rPr lang="zh-TW" altLang="en-US" dirty="0"/>
              <a:t>並進執行，善用</a:t>
            </a:r>
            <a:r>
              <a:rPr lang="en-US" altLang="zh-TW" dirty="0"/>
              <a:t>CPU</a:t>
            </a:r>
            <a:r>
              <a:rPr lang="zh-TW" altLang="en-US" dirty="0"/>
              <a:t>資源，提高效率。這就是許多程式語言都支援的</a:t>
            </a:r>
            <a:r>
              <a:rPr lang="en-US" altLang="zh-TW" dirty="0"/>
              <a:t>multi-threaded</a:t>
            </a:r>
            <a:r>
              <a:rPr lang="zh-TW" altLang="en-US" dirty="0"/>
              <a:t> </a:t>
            </a:r>
            <a:r>
              <a:rPr lang="en-US" altLang="zh-TW" dirty="0"/>
              <a:t>programming</a:t>
            </a:r>
            <a:r>
              <a:rPr lang="zh-TW" altLang="en-US" dirty="0"/>
              <a:t>。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2660903076"/>
      </p:ext>
    </p:extLst>
  </p:cSld>
  <p:clrMapOvr>
    <a:masterClrMapping/>
  </p:clrMapOvr>
  <p:transition spd="slow">
    <p:cov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35A3-591C-CE85-7193-DD99A9A2C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(</a:t>
            </a:r>
            <a:r>
              <a:rPr lang="ja-JP" altLang="en-US"/>
              <a:t>進階課程</a:t>
            </a:r>
            <a:r>
              <a:rPr lang="en-US" altLang="ja-JP" dirty="0"/>
              <a:t>) </a:t>
            </a:r>
            <a:r>
              <a:rPr lang="en-US" dirty="0"/>
              <a:t>Race Condition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36683-0B02-7627-09AD-5FA9D5934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當兩個以上的</a:t>
            </a:r>
            <a:r>
              <a:rPr lang="en-US" altLang="zh-TW" dirty="0"/>
              <a:t>thread</a:t>
            </a:r>
            <a:r>
              <a:rPr lang="ja-JP" altLang="en-US"/>
              <a:t>訪問一個共享資源</a:t>
            </a:r>
            <a:r>
              <a:rPr lang="en-US" altLang="zh-TW" dirty="0"/>
              <a:t>(shared</a:t>
            </a:r>
            <a:r>
              <a:rPr lang="zh-TW" altLang="en-US" dirty="0"/>
              <a:t> </a:t>
            </a:r>
            <a:r>
              <a:rPr lang="en-US" altLang="zh-TW" dirty="0"/>
              <a:t>resource)</a:t>
            </a:r>
            <a:r>
              <a:rPr lang="zh-TW" altLang="en-US" dirty="0"/>
              <a:t>時</a:t>
            </a:r>
            <a:r>
              <a:rPr lang="ja-JP" altLang="en-US"/>
              <a:t>，就會發生</a:t>
            </a:r>
            <a:r>
              <a:rPr lang="en-US" altLang="zh-TW" dirty="0"/>
              <a:t>race</a:t>
            </a:r>
            <a:r>
              <a:rPr lang="zh-TW" altLang="en-US" dirty="0"/>
              <a:t> </a:t>
            </a:r>
            <a:r>
              <a:rPr lang="en-US" altLang="zh-TW" dirty="0"/>
              <a:t>condition</a:t>
            </a:r>
            <a:r>
              <a:rPr lang="ja-JP" altLang="en-US"/>
              <a:t>。</a:t>
            </a:r>
            <a:r>
              <a:rPr lang="en-US" altLang="zh-TW" dirty="0"/>
              <a:t>Race</a:t>
            </a:r>
            <a:r>
              <a:rPr lang="zh-TW" altLang="en-US" dirty="0"/>
              <a:t> </a:t>
            </a:r>
            <a:r>
              <a:rPr lang="en-US" altLang="zh-TW" dirty="0"/>
              <a:t>condition</a:t>
            </a:r>
            <a:r>
              <a:rPr lang="zh-TW" altLang="en-US" dirty="0"/>
              <a:t>發生時，有可能造成難以預期的狀況或</a:t>
            </a:r>
            <a:r>
              <a:rPr lang="en-US" altLang="zh-TW" dirty="0"/>
              <a:t>bug</a:t>
            </a:r>
            <a:r>
              <a:rPr lang="zh-TW" altLang="en-US" dirty="0"/>
              <a:t>。</a:t>
            </a:r>
            <a:endParaRPr lang="en-TW" altLang="zh-TW" sz="1800" dirty="0"/>
          </a:p>
          <a:p>
            <a:r>
              <a:rPr lang="ja-JP" altLang="en-US"/>
              <a:t>要避免</a:t>
            </a:r>
            <a:r>
              <a:rPr lang="en-US" altLang="zh-TW" dirty="0"/>
              <a:t>Race</a:t>
            </a:r>
            <a:r>
              <a:rPr lang="zh-TW" altLang="en-US" dirty="0"/>
              <a:t> </a:t>
            </a:r>
            <a:r>
              <a:rPr lang="en-US" altLang="zh-TW" dirty="0"/>
              <a:t>Condition</a:t>
            </a:r>
            <a:r>
              <a:rPr lang="zh-TW" altLang="en-US" dirty="0"/>
              <a:t>的發生，我們可以透過劃分</a:t>
            </a:r>
            <a:r>
              <a:rPr lang="en-US" altLang="zh-TW" dirty="0"/>
              <a:t>c</a:t>
            </a:r>
            <a:r>
              <a:rPr lang="en-US" dirty="0"/>
              <a:t>ritical </a:t>
            </a:r>
            <a:r>
              <a:rPr lang="en-US" altLang="zh-TW" dirty="0"/>
              <a:t>r</a:t>
            </a:r>
            <a:r>
              <a:rPr lang="en-US" dirty="0"/>
              <a:t>egion。</a:t>
            </a:r>
            <a:r>
              <a:rPr lang="ja-JP" altLang="en-US"/>
              <a:t>程式當中，訪問</a:t>
            </a:r>
            <a:r>
              <a:rPr lang="en-US" altLang="zh-TW" dirty="0"/>
              <a:t>shared</a:t>
            </a:r>
            <a:r>
              <a:rPr lang="zh-TW" altLang="en-US" dirty="0"/>
              <a:t> </a:t>
            </a:r>
            <a:r>
              <a:rPr lang="en-US" altLang="zh-TW" dirty="0"/>
              <a:t>resource</a:t>
            </a:r>
            <a:r>
              <a:rPr lang="ja-JP" altLang="en-US"/>
              <a:t>的部分，被稱為</a:t>
            </a:r>
            <a:r>
              <a:rPr lang="en-US" dirty="0"/>
              <a:t>Critical Region </a:t>
            </a:r>
            <a:r>
              <a:rPr lang="ja-JP" altLang="en-US"/>
              <a:t>。每當我們要進去</a:t>
            </a:r>
            <a:r>
              <a:rPr lang="en-US" dirty="0"/>
              <a:t>Critical </a:t>
            </a:r>
            <a:r>
              <a:rPr lang="en-US" dirty="0" err="1"/>
              <a:t>Region之前，我們可以先把</a:t>
            </a:r>
            <a:r>
              <a:rPr lang="ja-JP" altLang="en-US"/>
              <a:t>共享資源</a:t>
            </a:r>
            <a:r>
              <a:rPr lang="zh-TW" altLang="en-US" dirty="0"/>
              <a:t>上鎖。上鎖期間，任何其他的</a:t>
            </a:r>
            <a:r>
              <a:rPr lang="en-US" altLang="zh-TW" dirty="0"/>
              <a:t>thread</a:t>
            </a:r>
            <a:r>
              <a:rPr lang="zh-TW" altLang="en-US" dirty="0"/>
              <a:t>都無法訪問這個</a:t>
            </a:r>
            <a:r>
              <a:rPr lang="ja-JP" altLang="en-US"/>
              <a:t>共享資源</a:t>
            </a:r>
            <a:r>
              <a:rPr lang="zh-TW" altLang="en-US" dirty="0"/>
              <a:t>。離開 </a:t>
            </a:r>
            <a:r>
              <a:rPr lang="en-US" dirty="0"/>
              <a:t>Critical Region</a:t>
            </a:r>
            <a:r>
              <a:rPr lang="zh-TW" altLang="en-US" dirty="0"/>
              <a:t> </a:t>
            </a:r>
            <a:r>
              <a:rPr lang="en-US" dirty="0" err="1"/>
              <a:t>之後，再去做解鎖</a:t>
            </a:r>
            <a:r>
              <a:rPr lang="en-US" dirty="0"/>
              <a:t>。</a:t>
            </a:r>
          </a:p>
          <a:p>
            <a:r>
              <a:rPr lang="zh-TW" altLang="en-US" sz="1800" dirty="0"/>
              <a:t>*</a:t>
            </a:r>
            <a:r>
              <a:rPr lang="en-US" altLang="zh-TW" sz="1800" dirty="0"/>
              <a:t>.</a:t>
            </a:r>
            <a:r>
              <a:rPr lang="zh-TW" altLang="en-US" sz="1800" dirty="0"/>
              <a:t> </a:t>
            </a:r>
            <a:r>
              <a:rPr lang="en-US" altLang="zh-TW" sz="1800" dirty="0"/>
              <a:t>Lock</a:t>
            </a:r>
            <a:r>
              <a:rPr lang="ja-JP" altLang="en-US" sz="1800"/>
              <a:t>也稱為</a:t>
            </a:r>
            <a:r>
              <a:rPr lang="en-US" altLang="zh-TW" sz="1800" dirty="0"/>
              <a:t>mutex</a:t>
            </a:r>
            <a:r>
              <a:rPr lang="zh-TW" altLang="en-US" sz="1800" dirty="0"/>
              <a:t> </a:t>
            </a:r>
            <a:r>
              <a:rPr lang="en-US" altLang="zh-TW" sz="1800" dirty="0"/>
              <a:t>(mutual exclusion lock )</a:t>
            </a:r>
            <a:r>
              <a:rPr lang="ja-JP" altLang="en-US" sz="1800"/>
              <a:t>。 在進入</a:t>
            </a:r>
            <a:r>
              <a:rPr lang="en-US" sz="1800" dirty="0"/>
              <a:t>Critical Region</a:t>
            </a:r>
            <a:r>
              <a:rPr lang="ja-JP" altLang="en-US" sz="1800"/>
              <a:t>之前，</a:t>
            </a:r>
            <a:r>
              <a:rPr lang="en-US" altLang="zh-TW" sz="1800" dirty="0"/>
              <a:t>mutex</a:t>
            </a:r>
            <a:r>
              <a:rPr lang="ja-JP" altLang="en-US" sz="1800"/>
              <a:t>會檢查我們是否可以進入。</a:t>
            </a:r>
            <a:r>
              <a:rPr lang="en-US" altLang="zh-TW" sz="1800" dirty="0"/>
              <a:t>Mutex</a:t>
            </a:r>
            <a:r>
              <a:rPr lang="ja-JP" altLang="en-US" sz="1800"/>
              <a:t>另一個名字是</a:t>
            </a:r>
            <a:r>
              <a:rPr lang="en-US" altLang="ja-JP" sz="1800" dirty="0"/>
              <a:t>binary semaphore </a:t>
            </a:r>
            <a:r>
              <a:rPr lang="ja-JP" altLang="en-US" sz="1800"/>
              <a:t>。</a:t>
            </a:r>
            <a:endParaRPr lang="en-TW" sz="1800" dirty="0"/>
          </a:p>
          <a:p>
            <a:endParaRPr lang="en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98336793"/>
      </p:ext>
    </p:extLst>
  </p:cSld>
  <p:clrMapOvr>
    <a:masterClrMapping/>
  </p:clrMapOvr>
  <p:transition spd="slow">
    <p:cover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9F33E-FE07-E5D1-B407-EA126553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(</a:t>
            </a:r>
            <a:r>
              <a:rPr lang="ja-JP" altLang="en-US"/>
              <a:t>進階課程</a:t>
            </a:r>
            <a:r>
              <a:rPr lang="en-US" altLang="ja-JP" dirty="0"/>
              <a:t>) </a:t>
            </a:r>
            <a:r>
              <a:rPr lang="en-US" dirty="0"/>
              <a:t>Race Condition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1C1A7-4787-2491-9617-893EC4D53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44318"/>
          </a:xfrm>
        </p:spPr>
        <p:txBody>
          <a:bodyPr>
            <a:normAutofit/>
          </a:bodyPr>
          <a:lstStyle/>
          <a:p>
            <a:r>
              <a:rPr lang="en-US" dirty="0" err="1"/>
              <a:t>在</a:t>
            </a:r>
            <a:r>
              <a:rPr lang="en-US" altLang="zh-TW" dirty="0" err="1"/>
              <a:t>Node.js</a:t>
            </a:r>
            <a:r>
              <a:rPr lang="zh-TW" altLang="en-US" dirty="0"/>
              <a:t>當中，製作</a:t>
            </a:r>
            <a:r>
              <a:rPr lang="en-US" altLang="zh-TW" dirty="0"/>
              <a:t>mutex</a:t>
            </a:r>
            <a:r>
              <a:rPr lang="zh-TW" altLang="en-US" dirty="0"/>
              <a:t>的方式很簡單。</a:t>
            </a:r>
            <a:endParaRPr lang="en-US" altLang="zh-TW" dirty="0"/>
          </a:p>
          <a:p>
            <a:r>
              <a:rPr lang="en-US" i="1" dirty="0"/>
              <a:t>let mutex = </a:t>
            </a:r>
            <a:r>
              <a:rPr lang="en-US" i="1" dirty="0" err="1"/>
              <a:t>Promise.resolve</a:t>
            </a:r>
            <a:r>
              <a:rPr lang="en-US" i="1" dirty="0"/>
              <a:t>(); </a:t>
            </a:r>
            <a:br>
              <a:rPr lang="en-US" i="1" dirty="0"/>
            </a:br>
            <a:r>
              <a:rPr lang="en-US" i="1" dirty="0"/>
              <a:t>async function </a:t>
            </a:r>
            <a:r>
              <a:rPr lang="en-US" i="1" dirty="0" err="1"/>
              <a:t>doingSomethingCritical</a:t>
            </a:r>
            <a:r>
              <a:rPr lang="en-US" i="1" dirty="0"/>
              <a:t>() { </a:t>
            </a:r>
            <a:br>
              <a:rPr lang="en-US" i="1" dirty="0"/>
            </a:br>
            <a:r>
              <a:rPr lang="zh-TW" altLang="en-US" i="1" dirty="0"/>
              <a:t>    </a:t>
            </a:r>
            <a:r>
              <a:rPr lang="en-US" i="1" dirty="0"/>
              <a:t>mutex = </a:t>
            </a:r>
            <a:r>
              <a:rPr lang="en-US" i="1" dirty="0" err="1"/>
              <a:t>mutex.then</a:t>
            </a:r>
            <a:r>
              <a:rPr lang="en-US" i="1" dirty="0"/>
              <a:t>(() =&gt; { </a:t>
            </a:r>
            <a:br>
              <a:rPr lang="en-US" i="1" dirty="0"/>
            </a:br>
            <a:r>
              <a:rPr lang="zh-TW" altLang="en-US" i="1" dirty="0"/>
              <a:t>      </a:t>
            </a:r>
            <a:r>
              <a:rPr lang="en-US" i="1" dirty="0"/>
              <a:t>// ... do stuff on the critical path </a:t>
            </a:r>
            <a:br>
              <a:rPr lang="en-US" i="1" dirty="0"/>
            </a:br>
            <a:r>
              <a:rPr lang="zh-TW" altLang="en-US" i="1" dirty="0"/>
              <a:t>    </a:t>
            </a:r>
            <a:r>
              <a:rPr lang="en-US" i="1" dirty="0"/>
              <a:t>}) .catch(() =&gt; { </a:t>
            </a:r>
            <a:br>
              <a:rPr lang="en-US" i="1" dirty="0"/>
            </a:br>
            <a:r>
              <a:rPr lang="zh-TW" altLang="en-US" i="1" dirty="0"/>
              <a:t>      </a:t>
            </a:r>
            <a:r>
              <a:rPr lang="en-US" i="1" dirty="0"/>
              <a:t>// ... manage errors on the critical path }</a:t>
            </a:r>
            <a:br>
              <a:rPr lang="en-US" i="1" dirty="0"/>
            </a:br>
            <a:r>
              <a:rPr lang="zh-TW" altLang="en-US" i="1" dirty="0"/>
              <a:t>    </a:t>
            </a:r>
            <a:r>
              <a:rPr lang="en-US" i="1" dirty="0"/>
              <a:t>) </a:t>
            </a:r>
            <a:br>
              <a:rPr lang="en-US" i="1" dirty="0"/>
            </a:br>
            <a:r>
              <a:rPr lang="zh-TW" altLang="en-US" i="1" dirty="0"/>
              <a:t>    </a:t>
            </a:r>
            <a:r>
              <a:rPr lang="en-US" i="1" dirty="0"/>
              <a:t>return mutex</a:t>
            </a:r>
            <a:br>
              <a:rPr lang="en-US" i="1" dirty="0"/>
            </a:br>
            <a:r>
              <a:rPr lang="en-US" i="1" dirty="0"/>
              <a:t>}</a:t>
            </a:r>
            <a:endParaRPr lang="en-TW" i="1" dirty="0"/>
          </a:p>
        </p:txBody>
      </p:sp>
    </p:spTree>
    <p:extLst>
      <p:ext uri="{BB962C8B-B14F-4D97-AF65-F5344CB8AC3E}">
        <p14:creationId xmlns:p14="http://schemas.microsoft.com/office/powerpoint/2010/main" val="742777520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5CE8CBA5-ED91-31CF-3F2D-B85B1BFA37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52804" y="259724"/>
            <a:ext cx="6179256" cy="607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375238"/>
      </p:ext>
    </p:extLst>
  </p:cSld>
  <p:clrMapOvr>
    <a:masterClrMapping/>
  </p:clrMapOvr>
  <p:transition spd="slow">
    <p:cover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AAE04-D935-1004-C46B-77249223B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(</a:t>
            </a:r>
            <a:r>
              <a:rPr lang="ja-JP" altLang="en-US"/>
              <a:t>進階課程</a:t>
            </a:r>
            <a:r>
              <a:rPr lang="en-US" altLang="ja-JP" dirty="0"/>
              <a:t>) </a:t>
            </a:r>
            <a:r>
              <a:rPr lang="en-US" dirty="0"/>
              <a:t>Race Condition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332D-F1DE-6B78-7231-F7E830DF3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30815"/>
          </a:xfrm>
        </p:spPr>
        <p:txBody>
          <a:bodyPr>
            <a:normAutofit/>
          </a:bodyPr>
          <a:lstStyle/>
          <a:p>
            <a:r>
              <a:rPr lang="ja-JP" altLang="en-US" dirty="0"/>
              <a:t>這個想法是，每次我們調用</a:t>
            </a:r>
            <a:r>
              <a:rPr lang="en-US" dirty="0" err="1"/>
              <a:t>doingSomethingCritical</a:t>
            </a:r>
            <a:r>
              <a:rPr lang="en-US" dirty="0"/>
              <a:t>()</a:t>
            </a:r>
            <a:r>
              <a:rPr lang="ja-JP" altLang="en-US" dirty="0"/>
              <a:t>函數時，我們都在使用</a:t>
            </a:r>
            <a:r>
              <a:rPr lang="en-US" dirty="0" err="1"/>
              <a:t>mutex.then</a:t>
            </a:r>
            <a:r>
              <a:rPr lang="en-US" dirty="0"/>
              <a:t>()</a:t>
            </a:r>
            <a:r>
              <a:rPr lang="ja-JP" altLang="en-US" dirty="0"/>
              <a:t>有效地「排隊」執行</a:t>
            </a:r>
            <a:r>
              <a:rPr lang="en-US" dirty="0"/>
              <a:t>critical region</a:t>
            </a:r>
            <a:r>
              <a:rPr lang="ja-JP" altLang="en-US" dirty="0"/>
              <a:t>的代碼。</a:t>
            </a:r>
            <a:r>
              <a:rPr lang="en-US" dirty="0"/>
              <a:t>mutex = </a:t>
            </a:r>
            <a:r>
              <a:rPr lang="en-US" dirty="0" err="1"/>
              <a:t>Promise.resolve</a:t>
            </a:r>
            <a:r>
              <a:rPr lang="en-US" dirty="0"/>
              <a:t>()</a:t>
            </a:r>
            <a:r>
              <a:rPr lang="ja-JP" altLang="en-US" dirty="0"/>
              <a:t>會回傳給我們一個</a:t>
            </a:r>
            <a:r>
              <a:rPr lang="en-US" altLang="zh-TW" dirty="0"/>
              <a:t>fulfilled</a:t>
            </a:r>
            <a:r>
              <a:rPr lang="en-US" dirty="0"/>
              <a:t> promise</a:t>
            </a:r>
            <a:r>
              <a:rPr lang="zh-TW" altLang="en-US" dirty="0"/>
              <a:t> （這是</a:t>
            </a:r>
            <a:r>
              <a:rPr lang="en-US" altLang="zh-TW" dirty="0"/>
              <a:t>Promise</a:t>
            </a:r>
            <a:r>
              <a:rPr lang="zh-TW" altLang="en-US" dirty="0"/>
              <a:t> </a:t>
            </a:r>
            <a:r>
              <a:rPr lang="en-US" altLang="zh-TW" dirty="0"/>
              <a:t>class</a:t>
            </a:r>
            <a:r>
              <a:rPr lang="zh-TW" altLang="en-US" dirty="0"/>
              <a:t>的一個</a:t>
            </a:r>
            <a:r>
              <a:rPr lang="en-US" altLang="zh-TW" dirty="0"/>
              <a:t>static</a:t>
            </a:r>
            <a:r>
              <a:rPr lang="zh-TW" altLang="en-US" dirty="0"/>
              <a:t> </a:t>
            </a:r>
            <a:r>
              <a:rPr lang="en-US" altLang="zh-TW" dirty="0"/>
              <a:t>method</a:t>
            </a:r>
            <a:r>
              <a:rPr lang="zh-TW" altLang="en-US" dirty="0"/>
              <a:t>。請見</a:t>
            </a:r>
            <a:r>
              <a:rPr lang="en-US" altLang="zh-TW" dirty="0"/>
              <a:t>MDN</a:t>
            </a:r>
            <a:r>
              <a:rPr lang="zh-TW" altLang="en-US" dirty="0"/>
              <a:t>）</a:t>
            </a:r>
            <a:r>
              <a:rPr lang="en-US" dirty="0"/>
              <a:t>。</a:t>
            </a:r>
            <a:r>
              <a:rPr lang="en-US" dirty="0" err="1"/>
              <a:t>這是屬於</a:t>
            </a:r>
            <a:r>
              <a:rPr lang="ja-JP" altLang="en-US" dirty="0"/>
              <a:t>屬於同步動作，在</a:t>
            </a:r>
            <a:r>
              <a:rPr lang="en-US" dirty="0"/>
              <a:t>Node.js </a:t>
            </a:r>
            <a:r>
              <a:rPr lang="ja-JP" altLang="en-US"/>
              <a:t>會直接執行</a:t>
            </a:r>
            <a:r>
              <a:rPr lang="ja-JP" altLang="en-US" dirty="0"/>
              <a:t>。</a:t>
            </a:r>
          </a:p>
          <a:p>
            <a:r>
              <a:rPr lang="zh-TW" altLang="en-US" dirty="0"/>
              <a:t>每次的</a:t>
            </a:r>
            <a:r>
              <a:rPr lang="en-US" altLang="zh-TW" dirty="0"/>
              <a:t>mutex = </a:t>
            </a:r>
            <a:r>
              <a:rPr lang="en-US" altLang="zh-TW" dirty="0" err="1"/>
              <a:t>mutex.then</a:t>
            </a:r>
            <a:r>
              <a:rPr lang="en-US" altLang="zh-TW" dirty="0"/>
              <a:t>()</a:t>
            </a:r>
            <a:r>
              <a:rPr lang="zh-TW" altLang="en-US" dirty="0"/>
              <a:t>會</a:t>
            </a:r>
            <a:r>
              <a:rPr lang="en-US" altLang="zh-TW" dirty="0"/>
              <a:t>return</a:t>
            </a:r>
            <a:r>
              <a:rPr lang="zh-TW" altLang="en-US" dirty="0"/>
              <a:t>一個</a:t>
            </a:r>
            <a:r>
              <a:rPr lang="en-US" altLang="zh-TW" dirty="0"/>
              <a:t>pending promise</a:t>
            </a:r>
            <a:r>
              <a:rPr lang="zh-TW" altLang="en-US" dirty="0"/>
              <a:t>。當</a:t>
            </a:r>
            <a:r>
              <a:rPr lang="en-US" altLang="zh-TW" dirty="0" err="1"/>
              <a:t>Promise.all</a:t>
            </a:r>
            <a:r>
              <a:rPr lang="en-US" altLang="zh-TW" dirty="0"/>
              <a:t>()</a:t>
            </a:r>
            <a:r>
              <a:rPr lang="zh-TW" altLang="en-US" dirty="0"/>
              <a:t>執行多次</a:t>
            </a:r>
            <a:r>
              <a:rPr lang="en-US" altLang="zh-TW" dirty="0" err="1"/>
              <a:t>sellOlives</a:t>
            </a:r>
            <a:r>
              <a:rPr lang="zh-TW" altLang="en-US" dirty="0"/>
              <a:t>與</a:t>
            </a:r>
            <a:r>
              <a:rPr lang="en-US" altLang="zh-TW" dirty="0" err="1"/>
              <a:t>sellGrapes</a:t>
            </a:r>
            <a:r>
              <a:rPr lang="zh-TW" altLang="en-US" dirty="0"/>
              <a:t>時，每次</a:t>
            </a:r>
            <a:r>
              <a:rPr lang="en-US" altLang="zh-TW" dirty="0" err="1"/>
              <a:t>mutex.then</a:t>
            </a:r>
            <a:r>
              <a:rPr lang="en-US" altLang="zh-TW" dirty="0"/>
              <a:t>()</a:t>
            </a:r>
            <a:r>
              <a:rPr lang="zh-TW" altLang="en-US" dirty="0"/>
              <a:t>內部的</a:t>
            </a:r>
            <a:r>
              <a:rPr lang="en-US" altLang="zh-TW" dirty="0"/>
              <a:t>callback function</a:t>
            </a:r>
            <a:r>
              <a:rPr lang="zh-TW" altLang="en-US" dirty="0"/>
              <a:t>能否被執行，都取決於前次的</a:t>
            </a:r>
            <a:r>
              <a:rPr lang="en-US" altLang="zh-TW" dirty="0"/>
              <a:t>promise</a:t>
            </a:r>
            <a:r>
              <a:rPr lang="zh-TW" altLang="en-US" dirty="0"/>
              <a:t>是否已經進入</a:t>
            </a:r>
            <a:r>
              <a:rPr lang="en-US" altLang="zh-TW" dirty="0"/>
              <a:t>fulfilled</a:t>
            </a:r>
            <a:r>
              <a:rPr lang="zh-TW" altLang="en-US" dirty="0"/>
              <a:t>。只有當前一個</a:t>
            </a:r>
            <a:r>
              <a:rPr lang="en-US" altLang="zh-TW" dirty="0"/>
              <a:t>promise</a:t>
            </a:r>
            <a:r>
              <a:rPr lang="zh-TW" altLang="en-US" dirty="0"/>
              <a:t>進入</a:t>
            </a:r>
            <a:r>
              <a:rPr lang="en-US" altLang="zh-TW" dirty="0"/>
              <a:t>fulfilled</a:t>
            </a:r>
            <a:r>
              <a:rPr lang="zh-TW" altLang="en-US" dirty="0"/>
              <a:t>時，程式才會繼續執行，所以可以避免發生</a:t>
            </a:r>
            <a:r>
              <a:rPr lang="en-US" altLang="zh-TW" dirty="0"/>
              <a:t>race condition</a:t>
            </a:r>
            <a:r>
              <a:rPr lang="zh-TW" altLang="en-US" dirty="0"/>
              <a:t>。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043001370"/>
      </p:ext>
    </p:extLst>
  </p:cSld>
  <p:clrMapOvr>
    <a:masterClrMapping/>
  </p:clrMapOvr>
  <p:transition spd="slow">
    <p:cover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402EF-CCF0-F8F6-271A-EFF6B67CD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Promise-Based API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82919-E8A9-13C4-A0C3-3465D4FF8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</a:t>
            </a:r>
            <a:r>
              <a:rPr lang="en-US" altLang="zh-TW" dirty="0"/>
              <a:t>(Application</a:t>
            </a:r>
            <a:r>
              <a:rPr lang="zh-TW" altLang="en-US" dirty="0"/>
              <a:t> </a:t>
            </a:r>
            <a:r>
              <a:rPr lang="en-US" altLang="zh-TW" dirty="0"/>
              <a:t>Programming</a:t>
            </a:r>
            <a:r>
              <a:rPr lang="zh-TW" altLang="en-US" dirty="0"/>
              <a:t> </a:t>
            </a:r>
            <a:r>
              <a:rPr lang="en-US" altLang="zh-TW" dirty="0"/>
              <a:t>Interface)</a:t>
            </a:r>
            <a:r>
              <a:rPr lang="zh-TW" altLang="en-US" dirty="0"/>
              <a:t> 的</a:t>
            </a:r>
            <a:r>
              <a:rPr lang="ja-JP" altLang="en-US"/>
              <a:t>中文是應用程式介面。</a:t>
            </a:r>
            <a:r>
              <a:rPr lang="en-US" altLang="zh-TW" dirty="0"/>
              <a:t>Application</a:t>
            </a:r>
            <a:r>
              <a:rPr lang="zh-TW" altLang="en-US" dirty="0"/>
              <a:t>是指任何具有功能的程式，</a:t>
            </a:r>
            <a:r>
              <a:rPr lang="en-US" altLang="zh-TW" dirty="0"/>
              <a:t> Interface(</a:t>
            </a:r>
            <a:r>
              <a:rPr lang="zh-TW" altLang="en-US" dirty="0"/>
              <a:t>接口</a:t>
            </a:r>
            <a:r>
              <a:rPr lang="en-US" altLang="zh-TW" dirty="0"/>
              <a:t>)</a:t>
            </a:r>
            <a:r>
              <a:rPr lang="ja-JP" altLang="en-US"/>
              <a:t>可以被認為是兩個程式之間的服務契約。 該合約定義了兩個程式之間如何相互通信。例如： 當程式甲需要程式乙幫他做某件事，或是取得某些資料的時候，程式乙會定義一套的標準或接口，告訴任何想要程式乙提供服務的對象，如何跟程式乙溝通</a:t>
            </a:r>
            <a:r>
              <a:rPr lang="zh-TW" altLang="en-US" dirty="0"/>
              <a:t>。這套標準就是</a:t>
            </a:r>
            <a:r>
              <a:rPr lang="en-US" dirty="0"/>
              <a:t>API。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45013221"/>
      </p:ext>
    </p:extLst>
  </p:cSld>
  <p:clrMapOvr>
    <a:masterClrMapping/>
  </p:clrMapOvr>
  <p:transition spd="slow">
    <p:cover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DB270-B62E-07D4-1699-F6EEB8720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Promise-Based API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4F4E7-D474-9314-2EA4-436ECCAE4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996037"/>
          </a:xfrm>
        </p:spPr>
        <p:txBody>
          <a:bodyPr>
            <a:normAutofit/>
          </a:bodyPr>
          <a:lstStyle/>
          <a:p>
            <a:r>
              <a:rPr lang="ja-JP" altLang="en-US"/>
              <a:t>這時程式甲並不需要知道程式乙做了什麼，怎麼做的。程式甲只需要知道三件事</a:t>
            </a:r>
            <a:r>
              <a:rPr lang="en-US" altLang="ja-JP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API</a:t>
            </a:r>
            <a:r>
              <a:rPr lang="zh-TW" altLang="en-US" dirty="0"/>
              <a:t>上面要求要提供什麼資料，才能向</a:t>
            </a:r>
            <a:r>
              <a:rPr lang="ja-JP" altLang="en-US"/>
              <a:t>程式乙溝通？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成功的話，程式乙會回復給我什麼</a:t>
            </a:r>
            <a:r>
              <a:rPr lang="en-US" altLang="ja-JP" dirty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失敗的話，程式乙會回復給我什麼</a:t>
            </a:r>
            <a:r>
              <a:rPr lang="en-US" altLang="ja-JP" dirty="0"/>
              <a:t>?</a:t>
            </a:r>
            <a:endParaRPr lang="en-TW" dirty="0"/>
          </a:p>
          <a:p>
            <a:r>
              <a:rPr lang="en-US" altLang="zh-TW" dirty="0"/>
              <a:t>API</a:t>
            </a:r>
            <a:r>
              <a:rPr lang="zh-TW" altLang="en-US" dirty="0"/>
              <a:t>上面會把這些情況寫得明明白白。 至於哪些機構或機關有提供</a:t>
            </a:r>
            <a:r>
              <a:rPr lang="en-US" altLang="zh-TW" dirty="0"/>
              <a:t>API</a:t>
            </a:r>
            <a:r>
              <a:rPr lang="zh-TW" altLang="en-US" dirty="0"/>
              <a:t>提供大家服務呢？如</a:t>
            </a:r>
            <a:r>
              <a:rPr lang="en-US" altLang="zh-TW" dirty="0"/>
              <a:t>Facebook</a:t>
            </a:r>
            <a:r>
              <a:rPr lang="zh-TW" altLang="en-US" dirty="0"/>
              <a:t>、</a:t>
            </a:r>
            <a:r>
              <a:rPr lang="en-US" altLang="zh-TW" dirty="0"/>
              <a:t>Google</a:t>
            </a:r>
            <a:r>
              <a:rPr lang="zh-TW" altLang="en-US" dirty="0"/>
              <a:t>，或是政府機關網站（像是故宮博物院）都會有對應的</a:t>
            </a:r>
            <a:r>
              <a:rPr lang="en-US" altLang="zh-TW" dirty="0"/>
              <a:t>API</a:t>
            </a:r>
            <a:r>
              <a:rPr lang="zh-TW" altLang="en-US" dirty="0"/>
              <a:t>規格文件可以參考。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253356495"/>
      </p:ext>
    </p:extLst>
  </p:cSld>
  <p:clrMapOvr>
    <a:masterClrMapping/>
  </p:clrMapOvr>
  <p:transition spd="slow">
    <p:cover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6A177-E58B-53A5-5D46-F2A0762AA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Promise-Based API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A5CF9-9B3F-FC5A-6493-4EB0560BF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透過</a:t>
            </a:r>
            <a:r>
              <a:rPr lang="en-US" altLang="zh-TW" dirty="0"/>
              <a:t>API</a:t>
            </a:r>
            <a:r>
              <a:rPr lang="zh-TW" altLang="en-US" dirty="0"/>
              <a:t>，我們可以連結到其他程式所提供的服務。例如，故宮博物院的</a:t>
            </a:r>
            <a:r>
              <a:rPr lang="en-US" altLang="zh-TW" dirty="0"/>
              <a:t>API</a:t>
            </a:r>
            <a:r>
              <a:rPr lang="zh-TW" altLang="en-US" dirty="0"/>
              <a:t> </a:t>
            </a:r>
            <a:r>
              <a:rPr lang="ja-JP" altLang="en-US" dirty="0"/>
              <a:t>，不限用途，不用付費即可公開使用。但使用之前，需要先申請</a:t>
            </a:r>
            <a:r>
              <a:rPr lang="en-US" altLang="zh-TW" dirty="0"/>
              <a:t>API</a:t>
            </a:r>
            <a:r>
              <a:rPr lang="zh-TW" altLang="en-US" dirty="0"/>
              <a:t> </a:t>
            </a:r>
            <a:r>
              <a:rPr lang="en-US" altLang="zh-TW" dirty="0"/>
              <a:t>key</a:t>
            </a:r>
            <a:r>
              <a:rPr lang="zh-TW" altLang="en-US" dirty="0"/>
              <a:t>。請見：</a:t>
            </a:r>
            <a:endParaRPr lang="en-US" altLang="zh-TW" dirty="0"/>
          </a:p>
          <a:p>
            <a:r>
              <a:rPr lang="en-US" altLang="zh-TW" dirty="0">
                <a:hlinkClick r:id="rId2"/>
              </a:rPr>
              <a:t>https://openapiweb.npm.gov.tw/APP_Prog/cht/overview_cht.aspx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13655694"/>
      </p:ext>
    </p:extLst>
  </p:cSld>
  <p:clrMapOvr>
    <a:masterClrMapping/>
  </p:clrMapOvr>
  <p:transition spd="slow">
    <p:cover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10B3B-CA6C-8697-D7E8-145831923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Promise-Based API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453E5-B504-C98F-60C2-54203387D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若我們想要製作</a:t>
            </a:r>
            <a:r>
              <a:rPr lang="en-US" dirty="0" err="1"/>
              <a:t>一個</a:t>
            </a:r>
            <a:r>
              <a:rPr lang="en-US" altLang="zh-TW" dirty="0" err="1"/>
              <a:t>API</a:t>
            </a:r>
            <a:r>
              <a:rPr lang="zh-TW" altLang="en-US" dirty="0"/>
              <a:t>，而</a:t>
            </a:r>
            <a:r>
              <a:rPr lang="en-US" altLang="zh-TW" dirty="0"/>
              <a:t>API </a:t>
            </a:r>
            <a:r>
              <a:rPr lang="zh-TW" altLang="en-US" dirty="0"/>
              <a:t>中的 </a:t>
            </a:r>
            <a:r>
              <a:rPr lang="en-US" altLang="zh-TW" dirty="0"/>
              <a:t>function</a:t>
            </a:r>
            <a:r>
              <a:rPr lang="zh-TW" altLang="en-US" dirty="0"/>
              <a:t>會</a:t>
            </a:r>
            <a:r>
              <a:rPr lang="en-US" altLang="zh-TW" dirty="0"/>
              <a:t>return</a:t>
            </a:r>
            <a:r>
              <a:rPr lang="zh-TW" altLang="en-US" dirty="0"/>
              <a:t> </a:t>
            </a:r>
            <a:r>
              <a:rPr lang="en-US" altLang="zh-TW" dirty="0"/>
              <a:t>promise</a:t>
            </a:r>
            <a:r>
              <a:rPr lang="zh-TW" altLang="en-US" dirty="0"/>
              <a:t> </a:t>
            </a:r>
            <a:r>
              <a:rPr lang="en-US" altLang="zh-TW" dirty="0"/>
              <a:t>object</a:t>
            </a:r>
            <a:r>
              <a:rPr lang="zh-TW" altLang="en-US" dirty="0"/>
              <a:t>，使得調用這些</a:t>
            </a:r>
            <a:r>
              <a:rPr lang="en-US" altLang="zh-TW" dirty="0"/>
              <a:t>function</a:t>
            </a:r>
            <a:r>
              <a:rPr lang="zh-TW" altLang="en-US" dirty="0"/>
              <a:t>時，可以使用</a:t>
            </a:r>
            <a:r>
              <a:rPr lang="en-US" altLang="zh-TW" dirty="0"/>
              <a:t>.then(),</a:t>
            </a:r>
            <a:r>
              <a:rPr lang="zh-TW" altLang="en-US" dirty="0"/>
              <a:t> </a:t>
            </a:r>
            <a:r>
              <a:rPr lang="en-US" altLang="zh-TW" dirty="0"/>
              <a:t>.catch()</a:t>
            </a:r>
            <a:r>
              <a:rPr lang="zh-TW" altLang="en-US" dirty="0"/>
              <a:t>等語法，那我們就必須使用</a:t>
            </a:r>
            <a:r>
              <a:rPr lang="en-US" altLang="zh-TW" dirty="0"/>
              <a:t>Promise</a:t>
            </a:r>
            <a:r>
              <a:rPr lang="zh-TW" altLang="en-US" dirty="0"/>
              <a:t> </a:t>
            </a:r>
            <a:r>
              <a:rPr lang="en-US" altLang="zh-TW" dirty="0"/>
              <a:t>class</a:t>
            </a:r>
            <a:r>
              <a:rPr lang="zh-TW" altLang="en-US" dirty="0"/>
              <a:t>的</a:t>
            </a:r>
            <a:r>
              <a:rPr lang="en-US" altLang="zh-TW" dirty="0"/>
              <a:t>constructor</a:t>
            </a:r>
            <a:r>
              <a:rPr lang="zh-TW" altLang="en-US" dirty="0"/>
              <a:t>。</a:t>
            </a:r>
            <a:r>
              <a:rPr lang="en-US" altLang="zh-TW" dirty="0"/>
              <a:t> </a:t>
            </a:r>
            <a:r>
              <a:rPr lang="en-US" dirty="0"/>
              <a:t>Promise</a:t>
            </a:r>
            <a:r>
              <a:rPr lang="zh-TW" altLang="en-US" dirty="0"/>
              <a:t> </a:t>
            </a:r>
            <a:r>
              <a:rPr lang="en-US" altLang="zh-TW" dirty="0"/>
              <a:t>constructor</a:t>
            </a:r>
            <a:r>
              <a:rPr lang="ja-JP" altLang="en-US"/>
              <a:t>接受一個函數作為參數。我們將這個函數稱為</a:t>
            </a:r>
            <a:r>
              <a:rPr lang="en-US" dirty="0"/>
              <a:t>executor。</a:t>
            </a:r>
          </a:p>
          <a:p>
            <a:r>
              <a:rPr lang="en-US" dirty="0"/>
              <a:t>executor</a:t>
            </a:r>
            <a:r>
              <a:rPr lang="ja-JP" altLang="en-US"/>
              <a:t>函數本身有兩個參數，它們都是函數，通常稱為</a:t>
            </a:r>
            <a:r>
              <a:rPr lang="zh-TW" altLang="en-US" dirty="0"/>
              <a:t> </a:t>
            </a:r>
            <a:r>
              <a:rPr lang="en-US" dirty="0"/>
              <a:t>resolve </a:t>
            </a:r>
            <a:r>
              <a:rPr lang="ja-JP" altLang="en-US"/>
              <a:t>和</a:t>
            </a:r>
            <a:r>
              <a:rPr lang="zh-TW" altLang="en-US" dirty="0"/>
              <a:t> </a:t>
            </a:r>
            <a:r>
              <a:rPr lang="en-US" dirty="0"/>
              <a:t>reject。</a:t>
            </a:r>
            <a:r>
              <a:rPr lang="ja-JP" altLang="en-US"/>
              <a:t>如果異步函數成功，則調用</a:t>
            </a:r>
            <a:r>
              <a:rPr lang="en-US" dirty="0"/>
              <a:t>resolve，</a:t>
            </a:r>
            <a:r>
              <a:rPr lang="ja-JP" altLang="en-US"/>
              <a:t>如果失敗，則調用</a:t>
            </a:r>
            <a:r>
              <a:rPr lang="en-US" dirty="0"/>
              <a:t>reject</a:t>
            </a:r>
            <a:r>
              <a:rPr lang="zh-TW" altLang="en-US" dirty="0"/>
              <a:t> </a:t>
            </a:r>
            <a:r>
              <a:rPr lang="en-US" dirty="0"/>
              <a:t>。Resolve</a:t>
            </a:r>
            <a:r>
              <a:rPr lang="zh-TW" altLang="en-US" dirty="0"/>
              <a:t> </a:t>
            </a:r>
            <a:r>
              <a:rPr lang="ja-JP" altLang="en-US"/>
              <a:t>以及</a:t>
            </a:r>
            <a:r>
              <a:rPr lang="zh-TW" altLang="en-US" dirty="0"/>
              <a:t> </a:t>
            </a:r>
            <a:r>
              <a:rPr lang="en-US" dirty="0"/>
              <a:t>Reject</a:t>
            </a:r>
            <a:r>
              <a:rPr lang="zh-TW" altLang="en-US" dirty="0"/>
              <a:t> </a:t>
            </a:r>
            <a:r>
              <a:rPr lang="ja-JP" altLang="en-US"/>
              <a:t>這兩個函數的</a:t>
            </a:r>
            <a:r>
              <a:rPr lang="en-US" dirty="0"/>
              <a:t>argument</a:t>
            </a:r>
            <a:r>
              <a:rPr lang="ja-JP" altLang="en-US"/>
              <a:t>只有一個，並且可以是任何的</a:t>
            </a:r>
            <a:r>
              <a:rPr lang="en-US" dirty="0"/>
              <a:t>data type。</a:t>
            </a:r>
          </a:p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2838454199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97649-3290-E197-1E64-8748D8F89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同步與異步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72409-0097-E7E0-8664-6006037BD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在計算機程式中，異步</a:t>
            </a:r>
            <a:r>
              <a:rPr lang="en-US" altLang="zh-TW" dirty="0"/>
              <a:t>(asynchronous)</a:t>
            </a:r>
            <a:r>
              <a:rPr lang="ja-JP" altLang="en-US"/>
              <a:t>代表著一個</a:t>
            </a:r>
            <a:r>
              <a:rPr lang="en-US" altLang="zh-TW" dirty="0"/>
              <a:t>process</a:t>
            </a:r>
            <a:r>
              <a:rPr lang="ja-JP" altLang="en-US"/>
              <a:t>獨立於其他</a:t>
            </a:r>
            <a:r>
              <a:rPr lang="en-US" altLang="zh-TW" dirty="0"/>
              <a:t> process</a:t>
            </a:r>
            <a:r>
              <a:rPr lang="ja-JP" altLang="en-US"/>
              <a:t>運行，而同步</a:t>
            </a:r>
            <a:r>
              <a:rPr lang="en-US" altLang="zh-TW" dirty="0"/>
              <a:t>(synchronous)</a:t>
            </a:r>
            <a:r>
              <a:rPr lang="ja-JP" altLang="en-US"/>
              <a:t>代表著一個</a:t>
            </a:r>
            <a:r>
              <a:rPr lang="en-US" altLang="zh-TW" dirty="0"/>
              <a:t>process</a:t>
            </a:r>
            <a:r>
              <a:rPr lang="ja-JP" altLang="en-US"/>
              <a:t>僅在某個其他</a:t>
            </a:r>
            <a:r>
              <a:rPr lang="en-US" altLang="zh-TW" dirty="0"/>
              <a:t>process</a:t>
            </a:r>
            <a:r>
              <a:rPr lang="ja-JP" altLang="en-US"/>
              <a:t>完成或移交後而運行。</a:t>
            </a:r>
            <a:endParaRPr lang="en-US" altLang="ja-JP" dirty="0"/>
          </a:p>
          <a:p>
            <a:endParaRPr lang="en-TW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34FA6BA-9489-A418-6C69-2FA72EE997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3028" y="3429000"/>
            <a:ext cx="6245943" cy="27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449357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1FA55-0E8D-F881-C79D-69C297972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同步與異步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69F94-7892-776D-0774-7E50AAEDB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46295"/>
          </a:xfrm>
        </p:spPr>
        <p:txBody>
          <a:bodyPr>
            <a:normAutofit/>
          </a:bodyPr>
          <a:lstStyle/>
          <a:p>
            <a:r>
              <a:rPr lang="zh-TW" altLang="en-US" dirty="0"/>
              <a:t>通常來說，</a:t>
            </a:r>
            <a:r>
              <a:rPr lang="en-US" altLang="zh-TW" dirty="0"/>
              <a:t>JavaScript</a:t>
            </a:r>
            <a:r>
              <a:rPr lang="zh-TW" altLang="en-US" dirty="0"/>
              <a:t>的特性是</a:t>
            </a:r>
            <a:r>
              <a:rPr lang="en-US" altLang="zh-TW" dirty="0"/>
              <a:t>single-threaded</a:t>
            </a:r>
            <a:r>
              <a:rPr lang="zh-TW" altLang="en-US" dirty="0"/>
              <a:t> </a:t>
            </a:r>
            <a:r>
              <a:rPr lang="en-US" altLang="zh-TW" dirty="0"/>
              <a:t>synchronous</a:t>
            </a:r>
            <a:r>
              <a:rPr lang="zh-TW" altLang="en-US" dirty="0"/>
              <a:t>，代表</a:t>
            </a:r>
            <a:r>
              <a:rPr lang="en-US" altLang="zh-TW" dirty="0"/>
              <a:t>JavaScript</a:t>
            </a:r>
            <a:r>
              <a:rPr lang="zh-TW" altLang="en-US" dirty="0"/>
              <a:t>是個一次只會做一件事情的程式語言。然而，</a:t>
            </a:r>
            <a:r>
              <a:rPr lang="en-US" altLang="zh-TW" dirty="0"/>
              <a:t>JS</a:t>
            </a:r>
            <a:r>
              <a:rPr lang="zh-TW" altLang="en-US" dirty="0"/>
              <a:t>有內建的</a:t>
            </a:r>
            <a:r>
              <a:rPr lang="en-US" altLang="zh-TW" dirty="0"/>
              <a:t>asynchronous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，例如</a:t>
            </a:r>
            <a:r>
              <a:rPr lang="en-US" altLang="zh-TW" dirty="0" err="1"/>
              <a:t>setTimeout</a:t>
            </a:r>
            <a:r>
              <a:rPr lang="en-US" altLang="zh-TW" dirty="0"/>
              <a:t>()</a:t>
            </a:r>
            <a:r>
              <a:rPr lang="zh-TW" altLang="en-US" dirty="0"/>
              <a:t>。</a:t>
            </a:r>
            <a:r>
              <a:rPr lang="en-US" dirty="0" err="1"/>
              <a:t>setTimeout</a:t>
            </a:r>
            <a:r>
              <a:rPr lang="en-US" dirty="0"/>
              <a:t>() </a:t>
            </a:r>
            <a:r>
              <a:rPr lang="en-US" altLang="zh-TW" dirty="0" err="1"/>
              <a:t>funtion</a:t>
            </a:r>
            <a:r>
              <a:rPr lang="ja-JP" altLang="en-US"/>
              <a:t>設置一個計時器，一旦計時器時間到，該計時器就會執行一個函數或指定的一段代碼。</a:t>
            </a:r>
            <a:r>
              <a:rPr lang="en-US" dirty="0"/>
              <a:t> </a:t>
            </a:r>
            <a:r>
              <a:rPr lang="en-US" dirty="0" err="1"/>
              <a:t>setTimeout</a:t>
            </a:r>
            <a:r>
              <a:rPr lang="en-US" altLang="zh-TW" dirty="0"/>
              <a:t>()</a:t>
            </a:r>
            <a:r>
              <a:rPr lang="zh-TW" altLang="en-US" dirty="0"/>
              <a:t>的語法為：</a:t>
            </a:r>
            <a:endParaRPr lang="en-US" altLang="ja-JP" dirty="0"/>
          </a:p>
          <a:p>
            <a:r>
              <a:rPr lang="en-US" i="1" dirty="0" err="1"/>
              <a:t>setTimeout</a:t>
            </a:r>
            <a:r>
              <a:rPr lang="en-US" i="1" dirty="0"/>
              <a:t>(code, delay)</a:t>
            </a:r>
          </a:p>
          <a:p>
            <a:r>
              <a:rPr lang="en-US" altLang="zh-TW" dirty="0"/>
              <a:t>Code</a:t>
            </a:r>
            <a:r>
              <a:rPr lang="zh-TW" altLang="en-US" dirty="0"/>
              <a:t>是</a:t>
            </a:r>
            <a:r>
              <a:rPr lang="en-US" altLang="zh-TW" dirty="0"/>
              <a:t>delay</a:t>
            </a:r>
            <a:r>
              <a:rPr lang="zh-TW" altLang="en-US" dirty="0"/>
              <a:t>結束時要執行的程式碼，</a:t>
            </a:r>
            <a:r>
              <a:rPr lang="en-US" altLang="zh-TW" dirty="0"/>
              <a:t>delay</a:t>
            </a:r>
            <a:r>
              <a:rPr lang="ja-JP" altLang="en-US"/>
              <a:t> 是在執行指定的函數或代碼之前計時器應等待的時間（以毫秒為單位）。如果省略此參數，則使用值 </a:t>
            </a:r>
            <a:r>
              <a:rPr lang="en-US" altLang="ja-JP" dirty="0"/>
              <a:t>0</a:t>
            </a:r>
            <a:r>
              <a:rPr lang="ja-JP" altLang="en-US"/>
              <a:t>，表示“立即”執行。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2259182694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63652-14A8-A282-F089-E5823E4D9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同步與異步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0E587-BF71-C35C-1770-633F63019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304791"/>
          </a:xfrm>
        </p:spPr>
        <p:txBody>
          <a:bodyPr>
            <a:normAutofit lnSpcReduction="10000"/>
          </a:bodyPr>
          <a:lstStyle/>
          <a:p>
            <a:r>
              <a:rPr lang="en-US" altLang="zh-TW" i="1" dirty="0" err="1"/>
              <a:t>console.log</a:t>
            </a:r>
            <a:r>
              <a:rPr lang="en-US" altLang="zh-TW" i="1" dirty="0"/>
              <a:t>(’start’);</a:t>
            </a:r>
          </a:p>
          <a:p>
            <a:r>
              <a:rPr lang="en-US" altLang="zh-TW" i="1" dirty="0" err="1"/>
              <a:t>setTimeout</a:t>
            </a:r>
            <a:r>
              <a:rPr lang="en-US" altLang="zh-TW" i="1" dirty="0"/>
              <a:t>(()</a:t>
            </a:r>
            <a:r>
              <a:rPr lang="zh-TW" altLang="en-US" i="1" dirty="0"/>
              <a:t> </a:t>
            </a:r>
            <a:r>
              <a:rPr lang="en-US" altLang="zh-TW" i="1" dirty="0"/>
              <a:t>=&gt;</a:t>
            </a:r>
            <a:r>
              <a:rPr lang="zh-TW" altLang="en-US" i="1" dirty="0"/>
              <a:t> </a:t>
            </a:r>
            <a:r>
              <a:rPr lang="en-US" altLang="zh-TW" i="1" dirty="0"/>
              <a:t>{</a:t>
            </a:r>
          </a:p>
          <a:p>
            <a:r>
              <a:rPr lang="zh-TW" altLang="en-US" i="1" dirty="0"/>
              <a:t>    </a:t>
            </a:r>
            <a:r>
              <a:rPr lang="en-US" altLang="zh-TW" i="1" dirty="0" err="1"/>
              <a:t>console.log</a:t>
            </a:r>
            <a:r>
              <a:rPr lang="en-US" altLang="zh-TW" i="1" dirty="0"/>
              <a:t>(‘Here</a:t>
            </a:r>
            <a:r>
              <a:rPr lang="zh-TW" altLang="en-US" i="1" dirty="0"/>
              <a:t> </a:t>
            </a:r>
            <a:r>
              <a:rPr lang="en-US" altLang="zh-TW" i="1" dirty="0"/>
              <a:t>is</a:t>
            </a:r>
            <a:r>
              <a:rPr lang="zh-TW" altLang="en-US" i="1" dirty="0"/>
              <a:t> </a:t>
            </a:r>
            <a:r>
              <a:rPr lang="en-US" altLang="zh-TW" i="1" dirty="0"/>
              <a:t>the</a:t>
            </a:r>
            <a:r>
              <a:rPr lang="zh-TW" altLang="en-US" i="1" dirty="0"/>
              <a:t> </a:t>
            </a:r>
            <a:r>
              <a:rPr lang="en-US" altLang="zh-TW" i="1" dirty="0"/>
              <a:t>code.’);</a:t>
            </a:r>
          </a:p>
          <a:p>
            <a:r>
              <a:rPr lang="en-US" altLang="zh-TW" i="1" dirty="0"/>
              <a:t>},</a:t>
            </a:r>
            <a:r>
              <a:rPr lang="zh-TW" altLang="en-US" i="1" dirty="0"/>
              <a:t> </a:t>
            </a:r>
            <a:r>
              <a:rPr lang="en-US" altLang="zh-TW" i="1" dirty="0"/>
              <a:t>2000)</a:t>
            </a:r>
          </a:p>
          <a:p>
            <a:r>
              <a:rPr lang="en-US" altLang="zh-TW" i="1" dirty="0" err="1"/>
              <a:t>console.log</a:t>
            </a:r>
            <a:r>
              <a:rPr lang="en-US" altLang="zh-TW" i="1" dirty="0"/>
              <a:t>(end’);</a:t>
            </a:r>
          </a:p>
          <a:p>
            <a:r>
              <a:rPr lang="en-US" dirty="0" err="1"/>
              <a:t>上面這段程式碼執行的結果是</a:t>
            </a:r>
            <a:r>
              <a:rPr lang="en-US" dirty="0"/>
              <a:t>：</a:t>
            </a:r>
          </a:p>
          <a:p>
            <a:r>
              <a:rPr lang="en-US" altLang="zh-TW" i="1" dirty="0"/>
              <a:t>start</a:t>
            </a:r>
            <a:br>
              <a:rPr lang="en-US" altLang="zh-TW" i="1" dirty="0"/>
            </a:br>
            <a:r>
              <a:rPr lang="en-US" altLang="zh-TW" i="1" dirty="0"/>
              <a:t>end</a:t>
            </a:r>
            <a:br>
              <a:rPr lang="en-US" altLang="zh-TW" i="1" dirty="0"/>
            </a:br>
            <a:r>
              <a:rPr lang="en-US" altLang="zh-TW" i="1" dirty="0"/>
              <a:t>Here</a:t>
            </a:r>
            <a:r>
              <a:rPr lang="zh-TW" altLang="en-US" i="1" dirty="0"/>
              <a:t> </a:t>
            </a:r>
            <a:r>
              <a:rPr lang="en-US" altLang="zh-TW" i="1" dirty="0"/>
              <a:t>is</a:t>
            </a:r>
            <a:r>
              <a:rPr lang="zh-TW" altLang="en-US" i="1" dirty="0"/>
              <a:t> </a:t>
            </a:r>
            <a:r>
              <a:rPr lang="en-US" altLang="zh-TW" i="1" dirty="0"/>
              <a:t>the</a:t>
            </a:r>
            <a:r>
              <a:rPr lang="zh-TW" altLang="en-US" i="1" dirty="0"/>
              <a:t> </a:t>
            </a:r>
            <a:r>
              <a:rPr lang="en-US" altLang="zh-TW" i="1" dirty="0"/>
              <a:t>code.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896698597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6A8D3-463E-78A5-3B0A-4D3FEB3BB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752BF-2CFB-8467-C5BB-6C2E44D12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Promise </a:t>
            </a:r>
            <a:r>
              <a:rPr lang="ja-JP" altLang="en-US"/>
              <a:t>是現代 </a:t>
            </a:r>
            <a:r>
              <a:rPr lang="en-US" dirty="0"/>
              <a:t>JavaScript </a:t>
            </a:r>
            <a:r>
              <a:rPr lang="ja-JP" altLang="en-US"/>
              <a:t>中異步編程的基礎。</a:t>
            </a:r>
            <a:r>
              <a:rPr lang="en-US" dirty="0"/>
              <a:t>Promise </a:t>
            </a:r>
            <a:r>
              <a:rPr lang="ja-JP" altLang="en-US"/>
              <a:t>是一個由</a:t>
            </a:r>
            <a:r>
              <a:rPr lang="en-US" altLang="zh-TW" dirty="0"/>
              <a:t>asynchronous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所</a:t>
            </a:r>
            <a:r>
              <a:rPr lang="en-US" altLang="zh-TW" dirty="0"/>
              <a:t>return</a:t>
            </a:r>
            <a:r>
              <a:rPr lang="ja-JP" altLang="en-US"/>
              <a:t>的物件，主要功能是，</a:t>
            </a:r>
            <a:r>
              <a:rPr lang="en-US" dirty="0"/>
              <a:t>Promise </a:t>
            </a:r>
            <a:r>
              <a:rPr lang="ja-JP" altLang="en-US"/>
              <a:t>會代理一個建立時不用預先得知結果的值。</a:t>
            </a:r>
            <a:endParaRPr lang="en-US" altLang="ja-JP" dirty="0"/>
          </a:p>
          <a:p>
            <a:r>
              <a:rPr lang="en-US" dirty="0"/>
              <a:t>Promise</a:t>
            </a:r>
            <a:r>
              <a:rPr lang="ja-JP" altLang="en-US"/>
              <a:t>使我們能夠繫結著發動非同步操作後，最終的成功值</a:t>
            </a:r>
            <a:r>
              <a:rPr lang="en-US" altLang="zh-TW" dirty="0"/>
              <a:t>(</a:t>
            </a:r>
            <a:r>
              <a:rPr lang="en-US" dirty="0"/>
              <a:t>success value</a:t>
            </a:r>
            <a:r>
              <a:rPr lang="en-US" altLang="zh-TW" dirty="0"/>
              <a:t>)</a:t>
            </a:r>
            <a:r>
              <a:rPr lang="ja-JP" altLang="en-US"/>
              <a:t>或失敗訊息</a:t>
            </a:r>
            <a:r>
              <a:rPr lang="en-US" altLang="zh-TW" dirty="0"/>
              <a:t>(</a:t>
            </a:r>
            <a:r>
              <a:rPr lang="en-US" dirty="0"/>
              <a:t>failure reason</a:t>
            </a:r>
            <a:r>
              <a:rPr lang="en-US" altLang="zh-TW" dirty="0"/>
              <a:t>)</a:t>
            </a:r>
            <a:r>
              <a:rPr lang="ja-JP" altLang="en-US"/>
              <a:t>的處理函式（</a:t>
            </a:r>
            <a:r>
              <a:rPr lang="en-US" dirty="0"/>
              <a:t>handlers）。</a:t>
            </a:r>
            <a:r>
              <a:rPr lang="ja-JP" altLang="en-US"/>
              <a:t>我們向伺服器傳送</a:t>
            </a:r>
            <a:r>
              <a:rPr lang="en-US" dirty="0"/>
              <a:t>request</a:t>
            </a:r>
            <a:r>
              <a:rPr lang="ja-JP" altLang="en-US"/>
              <a:t>之後，因為需要等待</a:t>
            </a:r>
            <a:r>
              <a:rPr lang="en-US" dirty="0"/>
              <a:t>response</a:t>
            </a:r>
            <a:r>
              <a:rPr lang="ja-JP" altLang="en-US"/>
              <a:t>的時間，所以我們會先得到一個</a:t>
            </a:r>
            <a:r>
              <a:rPr lang="en-US" dirty="0"/>
              <a:t>Promise，</a:t>
            </a:r>
            <a:r>
              <a:rPr lang="ja-JP" altLang="en-US"/>
              <a:t>而這個</a:t>
            </a:r>
            <a:r>
              <a:rPr lang="en-US" dirty="0"/>
              <a:t>Promise</a:t>
            </a:r>
            <a:r>
              <a:rPr lang="ja-JP" altLang="en-US"/>
              <a:t>目前的狀態是「擱置」</a:t>
            </a:r>
            <a:r>
              <a:rPr lang="en-US" altLang="zh-TW" dirty="0"/>
              <a:t>(</a:t>
            </a:r>
            <a:r>
              <a:rPr lang="en-US" dirty="0"/>
              <a:t>pending</a:t>
            </a:r>
            <a:r>
              <a:rPr lang="en-US" altLang="zh-TW" dirty="0"/>
              <a:t>)</a:t>
            </a:r>
            <a:r>
              <a:rPr lang="en-US" dirty="0"/>
              <a:t>。</a:t>
            </a:r>
          </a:p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623128892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45E79-2D6B-D25A-5B1D-63131CE2D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8F8F0-190A-F22D-5CCB-E4438E7A9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82871"/>
          </a:xfrm>
        </p:spPr>
        <p:txBody>
          <a:bodyPr>
            <a:normAutofit/>
          </a:bodyPr>
          <a:lstStyle/>
          <a:p>
            <a:r>
              <a:rPr lang="ja-JP" altLang="en-US"/>
              <a:t>一個 </a:t>
            </a:r>
            <a:r>
              <a:rPr lang="en-US" dirty="0"/>
              <a:t>Promise </a:t>
            </a:r>
            <a:r>
              <a:rPr lang="ja-JP" altLang="en-US"/>
              <a:t>物件有處於以下三種狀態：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擱置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dirty="0"/>
              <a:t>pending</a:t>
            </a:r>
            <a:r>
              <a:rPr lang="en-US" altLang="zh-TW" dirty="0"/>
              <a:t>)</a:t>
            </a:r>
            <a:r>
              <a:rPr lang="en-US" dirty="0"/>
              <a:t>：</a:t>
            </a:r>
            <a:r>
              <a:rPr lang="ja-JP" altLang="en-US"/>
              <a:t>初始狀態，並不是 </a:t>
            </a:r>
            <a:r>
              <a:rPr lang="en-US" dirty="0"/>
              <a:t>fulfilled </a:t>
            </a:r>
            <a:r>
              <a:rPr lang="ja-JP" altLang="en-US"/>
              <a:t>與 </a:t>
            </a:r>
            <a:r>
              <a:rPr lang="en-US" dirty="0"/>
              <a:t>rejected。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實現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dirty="0"/>
              <a:t>fulfilled</a:t>
            </a:r>
            <a:r>
              <a:rPr lang="en-US" altLang="zh-TW" dirty="0"/>
              <a:t>)</a:t>
            </a:r>
            <a:r>
              <a:rPr lang="en-US" dirty="0"/>
              <a:t>：</a:t>
            </a:r>
            <a:r>
              <a:rPr lang="ja-JP" altLang="en-US"/>
              <a:t>表示操作成功地完成。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拒絕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dirty="0"/>
              <a:t>rejected</a:t>
            </a:r>
            <a:r>
              <a:rPr lang="en-US" altLang="zh-TW" dirty="0"/>
              <a:t>)</a:t>
            </a:r>
            <a:r>
              <a:rPr lang="en-US" dirty="0"/>
              <a:t>：</a:t>
            </a:r>
            <a:r>
              <a:rPr lang="ja-JP" altLang="en-US"/>
              <a:t>表示操作失敗了。</a:t>
            </a:r>
          </a:p>
          <a:p>
            <a:r>
              <a:rPr lang="en-US" dirty="0"/>
              <a:t>Promise</a:t>
            </a:r>
            <a:r>
              <a:rPr lang="ja-JP" altLang="en-US"/>
              <a:t>在</a:t>
            </a:r>
            <a:r>
              <a:rPr lang="en-US" dirty="0"/>
              <a:t>pending</a:t>
            </a:r>
            <a:r>
              <a:rPr lang="ja-JP" altLang="en-US"/>
              <a:t>後的幾秒之內，狀態可能變成</a:t>
            </a:r>
            <a:r>
              <a:rPr lang="en-US" dirty="0"/>
              <a:t>fulfilled</a:t>
            </a:r>
            <a:r>
              <a:rPr lang="ja-JP" altLang="en-US"/>
              <a:t>或是</a:t>
            </a:r>
            <a:r>
              <a:rPr lang="en-US" dirty="0"/>
              <a:t>rejected。</a:t>
            </a:r>
            <a:r>
              <a:rPr lang="ja-JP" altLang="en-US"/>
              <a:t>一個處於擱置</a:t>
            </a:r>
            <a:r>
              <a:rPr lang="en-US" altLang="ja-JP" dirty="0"/>
              <a:t>(</a:t>
            </a:r>
            <a:r>
              <a:rPr lang="en-US" dirty="0"/>
              <a:t>pending)</a:t>
            </a:r>
            <a:r>
              <a:rPr lang="ja-JP" altLang="en-US"/>
              <a:t>狀態的 </a:t>
            </a:r>
            <a:r>
              <a:rPr lang="en-US" altLang="zh-TW" dirty="0"/>
              <a:t>P</a:t>
            </a:r>
            <a:r>
              <a:rPr lang="en-US" dirty="0"/>
              <a:t>romise ，</a:t>
            </a:r>
            <a:r>
              <a:rPr lang="en-US" dirty="0" err="1"/>
              <a:t>若操作成功</a:t>
            </a:r>
            <a:r>
              <a:rPr lang="en-US" dirty="0"/>
              <a:t>，</a:t>
            </a:r>
            <a:r>
              <a:rPr lang="ja-JP" altLang="en-US"/>
              <a:t>能夠將狀態變成</a:t>
            </a:r>
            <a:r>
              <a:rPr lang="en-US" dirty="0"/>
              <a:t>fulfilled，</a:t>
            </a:r>
            <a:r>
              <a:rPr lang="ja-JP" altLang="en-US"/>
              <a:t>或是因為某些原因或錯誤而被</a:t>
            </a:r>
            <a:r>
              <a:rPr lang="en-US" dirty="0" err="1"/>
              <a:t>操作失敗，變成</a:t>
            </a:r>
            <a:r>
              <a:rPr lang="ja-JP" altLang="en-US"/>
              <a:t>拒絕</a:t>
            </a:r>
            <a:r>
              <a:rPr lang="en-US" altLang="zh-TW" dirty="0"/>
              <a:t>(</a:t>
            </a:r>
            <a:r>
              <a:rPr lang="en-US" dirty="0"/>
              <a:t>rejected</a:t>
            </a:r>
            <a:r>
              <a:rPr lang="en-US" altLang="zh-TW" dirty="0"/>
              <a:t>)</a:t>
            </a:r>
            <a:r>
              <a:rPr lang="zh-TW" altLang="en-US" dirty="0"/>
              <a:t>狀態</a:t>
            </a:r>
            <a:r>
              <a:rPr lang="en-US" dirty="0"/>
              <a:t>。</a:t>
            </a:r>
            <a:r>
              <a:rPr lang="ja-JP" altLang="en-US"/>
              <a:t>當上述任一狀態轉換發生時，那些透過 </a:t>
            </a:r>
            <a:r>
              <a:rPr lang="en-US" dirty="0"/>
              <a:t>then </a:t>
            </a:r>
            <a:r>
              <a:rPr lang="ja-JP" altLang="en-US"/>
              <a:t>方法所繫結的</a:t>
            </a:r>
            <a:r>
              <a:rPr lang="en-US" altLang="zh-TW" dirty="0"/>
              <a:t>callback</a:t>
            </a:r>
            <a:r>
              <a:rPr lang="ja-JP" altLang="en-US"/>
              <a:t>就會被調用。</a:t>
            </a:r>
          </a:p>
        </p:txBody>
      </p:sp>
    </p:spTree>
    <p:extLst>
      <p:ext uri="{BB962C8B-B14F-4D97-AF65-F5344CB8AC3E}">
        <p14:creationId xmlns:p14="http://schemas.microsoft.com/office/powerpoint/2010/main" val="3676566996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B630B-B550-F32B-B226-401609E56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082A4-B0EB-D312-A861-D872E8C8D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例如</a:t>
            </a:r>
            <a:r>
              <a:rPr lang="en-US" dirty="0"/>
              <a:t>：</a:t>
            </a:r>
          </a:p>
          <a:p>
            <a:r>
              <a:rPr lang="en-US" altLang="zh-TW" i="1" dirty="0"/>
              <a:t>let</a:t>
            </a:r>
            <a:r>
              <a:rPr lang="zh-TW" altLang="en-US" i="1" dirty="0"/>
              <a:t> </a:t>
            </a:r>
            <a:r>
              <a:rPr lang="en-US" altLang="zh-TW" i="1" dirty="0" err="1"/>
              <a:t>promiseObject</a:t>
            </a:r>
            <a:r>
              <a:rPr lang="zh-TW" altLang="en-US" i="1" dirty="0"/>
              <a:t> </a:t>
            </a:r>
            <a:r>
              <a:rPr lang="en-US" altLang="zh-TW" i="1" dirty="0"/>
              <a:t>=</a:t>
            </a:r>
            <a:r>
              <a:rPr lang="zh-TW" altLang="en-US" i="1" dirty="0"/>
              <a:t> </a:t>
            </a:r>
            <a:r>
              <a:rPr lang="en-US" altLang="zh-TW" i="1" dirty="0"/>
              <a:t>fetch(URL);</a:t>
            </a:r>
            <a:br>
              <a:rPr lang="en-US" altLang="zh-TW" i="1" dirty="0"/>
            </a:br>
            <a:r>
              <a:rPr lang="en-US" altLang="zh-TW" i="1" dirty="0" err="1"/>
              <a:t>promiseObject.then</a:t>
            </a:r>
            <a:r>
              <a:rPr lang="en-US" altLang="zh-TW" i="1" dirty="0"/>
              <a:t>((data)</a:t>
            </a:r>
            <a:r>
              <a:rPr lang="zh-TW" altLang="en-US" i="1" dirty="0"/>
              <a:t> </a:t>
            </a:r>
            <a:r>
              <a:rPr lang="en-US" altLang="zh-TW" i="1" dirty="0"/>
              <a:t>=&gt;</a:t>
            </a:r>
            <a:r>
              <a:rPr lang="zh-TW" altLang="en-US" i="1" dirty="0"/>
              <a:t> </a:t>
            </a:r>
            <a:r>
              <a:rPr lang="en-US" altLang="zh-TW" i="1" dirty="0"/>
              <a:t>{</a:t>
            </a:r>
            <a:br>
              <a:rPr lang="en-US" altLang="zh-TW" i="1" dirty="0"/>
            </a:br>
            <a:r>
              <a:rPr lang="zh-TW" altLang="en-US" i="1" dirty="0"/>
              <a:t>    </a:t>
            </a:r>
            <a:r>
              <a:rPr lang="en-US" altLang="zh-TW" i="1" dirty="0" err="1"/>
              <a:t>console.log</a:t>
            </a:r>
            <a:r>
              <a:rPr lang="en-US" altLang="zh-TW" i="1" dirty="0"/>
              <a:t>(data);</a:t>
            </a:r>
            <a:br>
              <a:rPr lang="en-US" altLang="zh-TW" i="1" dirty="0"/>
            </a:br>
            <a:r>
              <a:rPr lang="en-US" altLang="zh-TW" i="1" dirty="0"/>
              <a:t>})</a:t>
            </a:r>
          </a:p>
          <a:p>
            <a:r>
              <a:rPr lang="en-US" dirty="0" err="1"/>
              <a:t>這段程式碼中，當</a:t>
            </a:r>
            <a:r>
              <a:rPr lang="en-US" altLang="zh-TW" dirty="0" err="1"/>
              <a:t>promiseObject</a:t>
            </a:r>
            <a:r>
              <a:rPr lang="zh-TW" altLang="en-US" dirty="0"/>
              <a:t>從</a:t>
            </a:r>
            <a:r>
              <a:rPr lang="en-US" altLang="zh-TW" dirty="0"/>
              <a:t>pending</a:t>
            </a:r>
            <a:r>
              <a:rPr lang="zh-TW" altLang="en-US" dirty="0"/>
              <a:t>變成</a:t>
            </a:r>
            <a:r>
              <a:rPr lang="en-US" altLang="zh-TW" dirty="0"/>
              <a:t>fulfilled</a:t>
            </a:r>
            <a:r>
              <a:rPr lang="zh-TW" altLang="en-US" dirty="0"/>
              <a:t>之後，</a:t>
            </a:r>
            <a:r>
              <a:rPr lang="en-US" altLang="zh-TW" dirty="0"/>
              <a:t>.then()</a:t>
            </a:r>
            <a:r>
              <a:rPr lang="zh-TW" altLang="en-US" dirty="0"/>
              <a:t>內部的</a:t>
            </a:r>
            <a:r>
              <a:rPr lang="en-US" altLang="zh-TW" dirty="0"/>
              <a:t>callback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就會被</a:t>
            </a:r>
            <a:r>
              <a:rPr lang="en-US" altLang="zh-TW" dirty="0"/>
              <a:t>JavaScript</a:t>
            </a:r>
            <a:r>
              <a:rPr lang="zh-TW" altLang="en-US" dirty="0"/>
              <a:t>自動執行。執行時，帶入的參數就是從</a:t>
            </a:r>
            <a:r>
              <a:rPr lang="en-US" altLang="zh-TW" dirty="0"/>
              <a:t>URL</a:t>
            </a:r>
            <a:r>
              <a:rPr lang="zh-TW" altLang="en-US" dirty="0"/>
              <a:t>獲得的</a:t>
            </a:r>
            <a:r>
              <a:rPr lang="en-US" altLang="zh-TW" dirty="0"/>
              <a:t>HTTP</a:t>
            </a:r>
            <a:r>
              <a:rPr lang="zh-TW" altLang="en-US" dirty="0"/>
              <a:t> </a:t>
            </a:r>
            <a:r>
              <a:rPr lang="en-US" altLang="zh-TW" dirty="0"/>
              <a:t>Response</a:t>
            </a:r>
            <a:r>
              <a:rPr lang="zh-TW" altLang="en-US" dirty="0"/>
              <a:t>內容。</a:t>
            </a:r>
            <a:endParaRPr lang="en-TW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C5C4D89-0FE8-983A-7231-C8766E8E7D22}"/>
              </a:ext>
            </a:extLst>
          </p:cNvPr>
          <p:cNvCxnSpPr>
            <a:cxnSpLocks/>
          </p:cNvCxnSpPr>
          <p:nvPr/>
        </p:nvCxnSpPr>
        <p:spPr>
          <a:xfrm flipH="1">
            <a:off x="4218432" y="2535936"/>
            <a:ext cx="2633472" cy="207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4159255-C22C-B9C9-29BB-911724C0CBA7}"/>
              </a:ext>
            </a:extLst>
          </p:cNvPr>
          <p:cNvSpPr txBox="1"/>
          <p:nvPr/>
        </p:nvSpPr>
        <p:spPr>
          <a:xfrm>
            <a:off x="6937248" y="2212770"/>
            <a:ext cx="33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JavaScript's Fetch API allows us to send HTTP requests.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2761544378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2F3F0"/>
      </a:lt2>
      <a:accent1>
        <a:srgbClr val="7D29E7"/>
      </a:accent1>
      <a:accent2>
        <a:srgbClr val="3732DA"/>
      </a:accent2>
      <a:accent3>
        <a:srgbClr val="2973E7"/>
      </a:accent3>
      <a:accent4>
        <a:srgbClr val="17B0D5"/>
      </a:accent4>
      <a:accent5>
        <a:srgbClr val="22C29E"/>
      </a:accent5>
      <a:accent6>
        <a:srgbClr val="16C655"/>
      </a:accent6>
      <a:hlink>
        <a:srgbClr val="339A95"/>
      </a:hlink>
      <a:folHlink>
        <a:srgbClr val="7F7F7F"/>
      </a:folHlink>
    </a:clrScheme>
    <a:fontScheme name="自訂 6">
      <a:majorFont>
        <a:latin typeface="Times New Roman"/>
        <a:ea typeface="Taipei Sans TC Beta"/>
        <a:cs typeface=""/>
      </a:majorFont>
      <a:minorFont>
        <a:latin typeface="Times New Roman"/>
        <a:ea typeface="Taipei Sans TC Beta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43391</TotalTime>
  <Words>3069</Words>
  <Application>Microsoft Office PowerPoint</Application>
  <PresentationFormat>寬螢幕</PresentationFormat>
  <Paragraphs>122</Paragraphs>
  <Slides>34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38" baseType="lpstr">
      <vt:lpstr>Calibri</vt:lpstr>
      <vt:lpstr>Times New Roman</vt:lpstr>
      <vt:lpstr>Wingdings</vt:lpstr>
      <vt:lpstr>RetrospectVTI</vt:lpstr>
      <vt:lpstr>Asynchronous JavaScript</vt:lpstr>
      <vt:lpstr>Ajax</vt:lpstr>
      <vt:lpstr>PowerPoint 簡報</vt:lpstr>
      <vt:lpstr>同步與異步</vt:lpstr>
      <vt:lpstr>同步與異步</vt:lpstr>
      <vt:lpstr>同步與異步</vt:lpstr>
      <vt:lpstr>Promise</vt:lpstr>
      <vt:lpstr>Promise</vt:lpstr>
      <vt:lpstr>Promise</vt:lpstr>
      <vt:lpstr>PowerPoint 簡報</vt:lpstr>
      <vt:lpstr>PowerPoint 簡報</vt:lpstr>
      <vt:lpstr>Catching Errors</vt:lpstr>
      <vt:lpstr>Combining Multiple Promises</vt:lpstr>
      <vt:lpstr>Combining Multiple Promises</vt:lpstr>
      <vt:lpstr>Combining Multiple Promises</vt:lpstr>
      <vt:lpstr>Async and Await</vt:lpstr>
      <vt:lpstr>Async and Await</vt:lpstr>
      <vt:lpstr>Async and Await</vt:lpstr>
      <vt:lpstr>Node.js Event Loop</vt:lpstr>
      <vt:lpstr>Node.js Event Loop</vt:lpstr>
      <vt:lpstr>Node.js Event Loop</vt:lpstr>
      <vt:lpstr>Node.js Event Loop</vt:lpstr>
      <vt:lpstr>Node.js Event Loop</vt:lpstr>
      <vt:lpstr>Node.js Event Loop</vt:lpstr>
      <vt:lpstr>Node.js Event Loop</vt:lpstr>
      <vt:lpstr>Node.js Event Loop</vt:lpstr>
      <vt:lpstr>(進階課程) Race Condition</vt:lpstr>
      <vt:lpstr>(進階課程) Race Condition</vt:lpstr>
      <vt:lpstr>(進階課程) Race Condition</vt:lpstr>
      <vt:lpstr>(進階課程) Race Condition</vt:lpstr>
      <vt:lpstr>Promise-Based API</vt:lpstr>
      <vt:lpstr>Promise-Based API</vt:lpstr>
      <vt:lpstr>Promise-Based API</vt:lpstr>
      <vt:lpstr>Promise-Based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 Design</dc:title>
  <dc:creator>Yu-Hsien Jen</dc:creator>
  <cp:lastModifiedBy>Yu-Hsien Jen</cp:lastModifiedBy>
  <cp:revision>8266</cp:revision>
  <dcterms:created xsi:type="dcterms:W3CDTF">2021-02-23T11:38:50Z</dcterms:created>
  <dcterms:modified xsi:type="dcterms:W3CDTF">2023-06-14T04:01:01Z</dcterms:modified>
</cp:coreProperties>
</file>