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3"/>
  </p:notesMasterIdLst>
  <p:sldIdLst>
    <p:sldId id="256" r:id="rId2"/>
    <p:sldId id="258" r:id="rId3"/>
    <p:sldId id="259" r:id="rId4"/>
    <p:sldId id="262" r:id="rId5"/>
    <p:sldId id="263" r:id="rId6"/>
    <p:sldId id="260" r:id="rId7"/>
    <p:sldId id="265" r:id="rId8"/>
    <p:sldId id="264" r:id="rId9"/>
    <p:sldId id="266" r:id="rId10"/>
    <p:sldId id="268" r:id="rId11"/>
    <p:sldId id="269" r:id="rId12"/>
    <p:sldId id="270" r:id="rId13"/>
    <p:sldId id="271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4696"/>
  </p:normalViewPr>
  <p:slideViewPr>
    <p:cSldViewPr snapToGrid="0">
      <p:cViewPr varScale="1">
        <p:scale>
          <a:sx n="79" d="100"/>
          <a:sy n="79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7249-FDE0-47CF-A83C-6A11B4F12FA1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C3BC9-233A-43BD-98A4-E145049BF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01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C3BC9-233A-43BD-98A4-E145049BF94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99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ongoosejs.com/docs/queri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Mongoose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>
                <a:solidFill>
                  <a:schemeClr val="tx1">
                    <a:lumMod val="85000"/>
                    <a:lumOff val="15000"/>
                  </a:schemeClr>
                </a:solidFill>
              </a:rPr>
              <a:t>18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C853746-6FB7-16C9-6B4F-D527046D7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8560-9956-B02B-9433-DF1EF718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CRUD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Mongoose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12FA-C0BD-533F-54C5-7D7A7596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28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Model.find</a:t>
            </a:r>
            <a:r>
              <a:rPr lang="en-US" altLang="zh-TW" dirty="0"/>
              <a:t>(filter)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找到所有符合</a:t>
            </a:r>
            <a:r>
              <a:rPr lang="en-US" altLang="zh-TW" dirty="0"/>
              <a:t>filter</a:t>
            </a:r>
            <a:r>
              <a:rPr lang="zh-TW" altLang="en-US" dirty="0"/>
              <a:t>條件的物件。參數一個物件，用來提供過濾尋找的條件。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Model.findOne</a:t>
            </a:r>
            <a:r>
              <a:rPr lang="en-US" altLang="zh-TW" dirty="0"/>
              <a:t>(filter)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找到第一個符合</a:t>
            </a:r>
            <a:r>
              <a:rPr lang="en-US" altLang="zh-TW" dirty="0"/>
              <a:t>filter</a:t>
            </a:r>
            <a:r>
              <a:rPr lang="zh-TW" altLang="en-US" dirty="0"/>
              <a:t>條件的物件。參數一個物件，用來提供過濾尋找的條件。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Model.updateOne</a:t>
            </a:r>
            <a:r>
              <a:rPr lang="en-US" altLang="zh-TW" dirty="0"/>
              <a:t>(filter,</a:t>
            </a:r>
            <a:r>
              <a:rPr lang="zh-TW" altLang="en-US" dirty="0"/>
              <a:t> </a:t>
            </a:r>
            <a:r>
              <a:rPr lang="en-US" altLang="zh-TW" dirty="0"/>
              <a:t>update, options)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找到第一個符合</a:t>
            </a:r>
            <a:r>
              <a:rPr lang="en-US" altLang="zh-TW" dirty="0"/>
              <a:t>filter</a:t>
            </a:r>
            <a:r>
              <a:rPr lang="zh-TW" altLang="en-US" dirty="0"/>
              <a:t>條件的物件，並且將資料更新</a:t>
            </a:r>
            <a:r>
              <a:rPr lang="en-US" altLang="zh-TW" dirty="0"/>
              <a:t>update</a:t>
            </a:r>
            <a:r>
              <a:rPr lang="zh-TW" altLang="en-US" dirty="0"/>
              <a:t>的值。</a:t>
            </a:r>
            <a:r>
              <a:rPr lang="en-US" altLang="zh-TW" dirty="0"/>
              <a:t> filter,</a:t>
            </a:r>
            <a:r>
              <a:rPr lang="zh-TW" altLang="en-US" dirty="0"/>
              <a:t> </a:t>
            </a:r>
            <a:r>
              <a:rPr lang="en-US" altLang="zh-TW" dirty="0"/>
              <a:t>update</a:t>
            </a:r>
            <a:r>
              <a:rPr lang="zh-TW" altLang="en-US" dirty="0"/>
              <a:t>這兩個</a:t>
            </a:r>
            <a:r>
              <a:rPr lang="en-US" altLang="zh-TW" dirty="0"/>
              <a:t>parameter</a:t>
            </a:r>
            <a:r>
              <a:rPr lang="zh-TW" altLang="en-US" dirty="0"/>
              <a:t>的資料類型都是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r>
              <a:rPr lang="en-US" altLang="zh-TW" dirty="0"/>
              <a:t>.then()</a:t>
            </a:r>
            <a:r>
              <a:rPr lang="zh-TW" altLang="en-US" dirty="0"/>
              <a:t>內部的</a:t>
            </a:r>
            <a:r>
              <a:rPr lang="en-US" altLang="zh-TW" dirty="0"/>
              <a:t>callback</a:t>
            </a:r>
            <a:r>
              <a:rPr lang="zh-TW" altLang="en-US" dirty="0"/>
              <a:t>被執行時，帶入的</a:t>
            </a:r>
            <a:r>
              <a:rPr lang="en-US" altLang="zh-TW" dirty="0"/>
              <a:t>parameter</a:t>
            </a:r>
            <a:r>
              <a:rPr lang="zh-TW" altLang="en-US" dirty="0"/>
              <a:t>是更新操作訊息，例如，</a:t>
            </a:r>
            <a:r>
              <a:rPr lang="en-US" dirty="0"/>
              <a:t>acknowledged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dirty="0" err="1"/>
              <a:t>modifiedCount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dirty="0" err="1"/>
              <a:t>upsertedId等等</a:t>
            </a:r>
            <a:r>
              <a:rPr lang="en-US" dirty="0"/>
              <a:t>。</a:t>
            </a:r>
            <a:r>
              <a:rPr lang="en-US" altLang="zh-TW" dirty="0"/>
              <a:t> Options</a:t>
            </a:r>
            <a:r>
              <a:rPr lang="zh-TW" altLang="en-US" dirty="0"/>
              <a:t>物件可設定</a:t>
            </a:r>
            <a:r>
              <a:rPr lang="en-US" altLang="zh-TW" dirty="0" err="1"/>
              <a:t>runValidators</a:t>
            </a:r>
            <a:r>
              <a:rPr lang="zh-TW" altLang="en-US" dirty="0"/>
              <a:t>，若</a:t>
            </a:r>
            <a:r>
              <a:rPr lang="en-US" altLang="zh-TW" dirty="0"/>
              <a:t>update</a:t>
            </a:r>
            <a:r>
              <a:rPr lang="zh-TW" altLang="en-US" dirty="0"/>
              <a:t>物件的值不符合</a:t>
            </a:r>
            <a:r>
              <a:rPr lang="en-US" altLang="zh-TW" dirty="0"/>
              <a:t>Schema</a:t>
            </a:r>
            <a:r>
              <a:rPr lang="zh-TW" altLang="en-US" dirty="0"/>
              <a:t>的設定，則出現</a:t>
            </a:r>
            <a:r>
              <a:rPr lang="en-US" altLang="zh-TW" dirty="0"/>
              <a:t>error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0219704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6842-4300-5869-B851-3B25BBED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CRUD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Mongoose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7890-777D-7B77-4E1A-D5E6557B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1698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Model.updateMany</a:t>
            </a:r>
            <a:r>
              <a:rPr lang="en-US" altLang="zh-TW" dirty="0"/>
              <a:t>(filter,</a:t>
            </a:r>
            <a:r>
              <a:rPr lang="zh-TW" altLang="en-US" dirty="0"/>
              <a:t> </a:t>
            </a:r>
            <a:r>
              <a:rPr lang="en-US" altLang="zh-TW" dirty="0"/>
              <a:t>update,</a:t>
            </a:r>
            <a:r>
              <a:rPr lang="zh-TW" altLang="en-US" dirty="0"/>
              <a:t> </a:t>
            </a:r>
            <a:r>
              <a:rPr lang="en-US" altLang="zh-TW" dirty="0"/>
              <a:t>options)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找到所有符合</a:t>
            </a:r>
            <a:r>
              <a:rPr lang="en-US" altLang="zh-TW" dirty="0"/>
              <a:t>filter</a:t>
            </a:r>
            <a:r>
              <a:rPr lang="zh-TW" altLang="en-US" dirty="0"/>
              <a:t>條件的物件，並且將符合</a:t>
            </a:r>
            <a:r>
              <a:rPr lang="en-US" altLang="zh-TW" dirty="0"/>
              <a:t>filter</a:t>
            </a:r>
            <a:r>
              <a:rPr lang="zh-TW" altLang="en-US" dirty="0"/>
              <a:t>的每一筆資料，更新</a:t>
            </a:r>
            <a:r>
              <a:rPr lang="en-US" altLang="zh-TW" dirty="0"/>
              <a:t>update</a:t>
            </a:r>
            <a:r>
              <a:rPr lang="zh-TW" altLang="en-US" dirty="0"/>
              <a:t>的值。</a:t>
            </a:r>
            <a:r>
              <a:rPr lang="en-US" altLang="zh-TW" dirty="0"/>
              <a:t> filter,</a:t>
            </a:r>
            <a:r>
              <a:rPr lang="zh-TW" altLang="en-US" dirty="0"/>
              <a:t> </a:t>
            </a:r>
            <a:r>
              <a:rPr lang="en-US" altLang="zh-TW" dirty="0"/>
              <a:t>update</a:t>
            </a:r>
            <a:r>
              <a:rPr lang="zh-TW" altLang="en-US" dirty="0"/>
              <a:t>這兩個</a:t>
            </a:r>
            <a:r>
              <a:rPr lang="en-US" altLang="zh-TW" dirty="0"/>
              <a:t>parameter</a:t>
            </a:r>
            <a:r>
              <a:rPr lang="zh-TW" altLang="en-US" dirty="0"/>
              <a:t>的資料類型都是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r>
              <a:rPr lang="en-US" altLang="zh-TW" dirty="0"/>
              <a:t>.then()</a:t>
            </a:r>
            <a:r>
              <a:rPr lang="zh-TW" altLang="en-US" dirty="0"/>
              <a:t>內部的</a:t>
            </a:r>
            <a:r>
              <a:rPr lang="en-US" altLang="zh-TW" dirty="0"/>
              <a:t>callback</a:t>
            </a:r>
            <a:r>
              <a:rPr lang="zh-TW" altLang="en-US" dirty="0"/>
              <a:t>被執行時，帶入的</a:t>
            </a:r>
            <a:r>
              <a:rPr lang="en-US" altLang="zh-TW" dirty="0"/>
              <a:t>parameter</a:t>
            </a:r>
            <a:r>
              <a:rPr lang="zh-TW" altLang="en-US" dirty="0"/>
              <a:t>也是更新操作訊息。</a:t>
            </a:r>
            <a:r>
              <a:rPr lang="en-US" altLang="zh-TW" dirty="0"/>
              <a:t>Options</a:t>
            </a:r>
            <a:r>
              <a:rPr lang="zh-TW" altLang="en-US" dirty="0"/>
              <a:t>可設定</a:t>
            </a:r>
            <a:r>
              <a:rPr lang="en-US" altLang="zh-TW" dirty="0" err="1"/>
              <a:t>runValidators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Model.findOneAndUpdate</a:t>
            </a:r>
            <a:r>
              <a:rPr lang="en-US" altLang="zh-TW" dirty="0"/>
              <a:t>(condition,</a:t>
            </a:r>
            <a:r>
              <a:rPr lang="zh-TW" altLang="en-US" dirty="0"/>
              <a:t> </a:t>
            </a:r>
            <a:r>
              <a:rPr lang="en-US" altLang="zh-TW" dirty="0"/>
              <a:t>update,</a:t>
            </a:r>
            <a:r>
              <a:rPr lang="zh-TW" altLang="en-US" dirty="0"/>
              <a:t> </a:t>
            </a:r>
            <a:r>
              <a:rPr lang="en-US" dirty="0"/>
              <a:t>options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找到第一個符合</a:t>
            </a:r>
            <a:r>
              <a:rPr lang="en-US" altLang="zh-TW" dirty="0"/>
              <a:t>condition</a:t>
            </a:r>
            <a:r>
              <a:rPr lang="zh-TW" altLang="en-US" dirty="0"/>
              <a:t>條件的物件，並且更新</a:t>
            </a:r>
            <a:r>
              <a:rPr lang="en-US" altLang="zh-TW" dirty="0"/>
              <a:t>update</a:t>
            </a:r>
            <a:r>
              <a:rPr lang="zh-TW" altLang="en-US" dirty="0"/>
              <a:t>的值。</a:t>
            </a:r>
            <a:r>
              <a:rPr lang="en-US" altLang="zh-TW" dirty="0"/>
              <a:t> condition,</a:t>
            </a:r>
            <a:r>
              <a:rPr lang="zh-TW" altLang="en-US" dirty="0"/>
              <a:t> </a:t>
            </a:r>
            <a:r>
              <a:rPr lang="en-US" altLang="zh-TW" dirty="0"/>
              <a:t>update,</a:t>
            </a:r>
            <a:r>
              <a:rPr lang="zh-TW" altLang="en-US" dirty="0"/>
              <a:t> </a:t>
            </a:r>
            <a:r>
              <a:rPr lang="en-US" dirty="0"/>
              <a:t>options</a:t>
            </a:r>
            <a:r>
              <a:rPr lang="zh-TW" altLang="en-US" dirty="0"/>
              <a:t>這三個</a:t>
            </a:r>
            <a:r>
              <a:rPr lang="en-US" altLang="zh-TW" dirty="0"/>
              <a:t>parameter</a:t>
            </a:r>
            <a:r>
              <a:rPr lang="zh-TW" altLang="en-US" dirty="0"/>
              <a:t>的資料類型都是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r>
              <a:rPr lang="en-US" altLang="zh-TW" dirty="0"/>
              <a:t> .then()</a:t>
            </a:r>
            <a:r>
              <a:rPr lang="zh-TW" altLang="en-US" dirty="0"/>
              <a:t>內部的</a:t>
            </a:r>
            <a:r>
              <a:rPr lang="en-US" altLang="zh-TW" dirty="0"/>
              <a:t>callback</a:t>
            </a:r>
            <a:r>
              <a:rPr lang="zh-TW" altLang="en-US" dirty="0"/>
              <a:t>被執行時，若在</a:t>
            </a:r>
            <a:r>
              <a:rPr lang="en-US" altLang="zh-TW" dirty="0"/>
              <a:t>options</a:t>
            </a:r>
            <a:r>
              <a:rPr lang="zh-TW" altLang="en-US" dirty="0"/>
              <a:t>內部有表明</a:t>
            </a:r>
            <a:r>
              <a:rPr lang="en-US" altLang="zh-TW" dirty="0"/>
              <a:t>new</a:t>
            </a:r>
            <a:r>
              <a:rPr lang="zh-TW" altLang="en-US" dirty="0"/>
              <a:t>屬性為</a:t>
            </a:r>
            <a:r>
              <a:rPr lang="en-US" altLang="zh-TW" dirty="0"/>
              <a:t>true</a:t>
            </a:r>
            <a:r>
              <a:rPr lang="zh-TW" altLang="en-US" dirty="0"/>
              <a:t>，則</a:t>
            </a:r>
            <a:r>
              <a:rPr lang="en-US" altLang="zh-TW" dirty="0"/>
              <a:t>.then()</a:t>
            </a:r>
            <a:r>
              <a:rPr lang="zh-TW" altLang="en-US" dirty="0"/>
              <a:t>內部的</a:t>
            </a:r>
            <a:r>
              <a:rPr lang="en-US" altLang="zh-TW" dirty="0"/>
              <a:t>callback</a:t>
            </a:r>
            <a:r>
              <a:rPr lang="zh-TW" altLang="en-US" dirty="0"/>
              <a:t>被執行時，帶入的</a:t>
            </a:r>
            <a:r>
              <a:rPr lang="en-US" altLang="zh-TW" dirty="0"/>
              <a:t>parameter</a:t>
            </a:r>
            <a:r>
              <a:rPr lang="zh-TW" altLang="en-US" dirty="0"/>
              <a:t>會是更新完成了</a:t>
            </a:r>
            <a:r>
              <a:rPr lang="en-US" altLang="zh-TW" dirty="0"/>
              <a:t>document</a:t>
            </a:r>
            <a:r>
              <a:rPr lang="zh-TW" altLang="en-US" dirty="0"/>
              <a:t>。反之，</a:t>
            </a:r>
            <a:r>
              <a:rPr lang="en-US" altLang="zh-TW" dirty="0"/>
              <a:t> </a:t>
            </a:r>
            <a:r>
              <a:rPr lang="zh-TW" altLang="en-US" dirty="0"/>
              <a:t>沒有表明</a:t>
            </a:r>
            <a:r>
              <a:rPr lang="en-US" altLang="zh-TW" dirty="0"/>
              <a:t>new</a:t>
            </a:r>
            <a:r>
              <a:rPr lang="zh-TW" altLang="en-US" dirty="0"/>
              <a:t>是</a:t>
            </a:r>
            <a:r>
              <a:rPr lang="en-US" altLang="zh-TW" dirty="0"/>
              <a:t>true</a:t>
            </a:r>
            <a:r>
              <a:rPr lang="zh-TW" altLang="en-US" dirty="0"/>
              <a:t>，或設定</a:t>
            </a:r>
            <a:r>
              <a:rPr lang="en-US" altLang="zh-TW" dirty="0"/>
              <a:t>new</a:t>
            </a:r>
            <a:r>
              <a:rPr lang="zh-TW" altLang="en-US" dirty="0"/>
              <a:t>是</a:t>
            </a:r>
            <a:r>
              <a:rPr lang="en-US" altLang="zh-TW" dirty="0"/>
              <a:t>false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這是預設值</a:t>
            </a:r>
            <a:r>
              <a:rPr lang="en-US" altLang="zh-TW" dirty="0"/>
              <a:t>)</a:t>
            </a:r>
            <a:r>
              <a:rPr lang="zh-TW" altLang="en-US" dirty="0"/>
              <a:t>，則</a:t>
            </a:r>
            <a:r>
              <a:rPr lang="en-US" altLang="zh-TW" dirty="0"/>
              <a:t>callback</a:t>
            </a:r>
            <a:r>
              <a:rPr lang="zh-TW" altLang="en-US" dirty="0"/>
              <a:t>的</a:t>
            </a:r>
            <a:r>
              <a:rPr lang="en-US" altLang="zh-TW" dirty="0"/>
              <a:t>parameter</a:t>
            </a:r>
            <a:r>
              <a:rPr lang="zh-TW" altLang="en-US" dirty="0"/>
              <a:t>會是更新前的</a:t>
            </a:r>
            <a:r>
              <a:rPr lang="en-US" altLang="zh-TW" dirty="0"/>
              <a:t>document</a:t>
            </a:r>
            <a:r>
              <a:rPr lang="zh-TW" altLang="en-US" dirty="0"/>
              <a:t>。</a:t>
            </a:r>
            <a:r>
              <a:rPr lang="en-US" altLang="zh-TW" dirty="0"/>
              <a:t>Options</a:t>
            </a:r>
            <a:r>
              <a:rPr lang="zh-TW" altLang="en-US" dirty="0"/>
              <a:t>中也可設定</a:t>
            </a:r>
            <a:r>
              <a:rPr lang="en-US" altLang="zh-TW" dirty="0" err="1"/>
              <a:t>runValidators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624510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DCFE-05B1-E872-0B48-CFA3DFED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CRUD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Mongoose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C851-50C1-FB97-F6FF-C4FF6E90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updateOne</a:t>
            </a:r>
            <a:r>
              <a:rPr lang="en-US" altLang="zh-TW" dirty="0"/>
              <a:t>()</a:t>
            </a:r>
            <a:r>
              <a:rPr lang="zh-TW" altLang="en-US" dirty="0"/>
              <a:t>與</a:t>
            </a:r>
            <a:r>
              <a:rPr lang="en-US" altLang="zh-TW" dirty="0" err="1"/>
              <a:t>findOneAndUpdate</a:t>
            </a:r>
            <a:r>
              <a:rPr lang="en-US" altLang="zh-TW" dirty="0"/>
              <a:t>()</a:t>
            </a:r>
            <a:r>
              <a:rPr lang="zh-TW" altLang="en-US" dirty="0"/>
              <a:t>的使用時機為何？</a:t>
            </a:r>
            <a:r>
              <a:rPr lang="en-US" dirty="0" err="1"/>
              <a:t>updateOne</a:t>
            </a:r>
            <a:r>
              <a:rPr lang="en-US" altLang="zh-TW" dirty="0"/>
              <a:t>()</a:t>
            </a:r>
            <a:r>
              <a:rPr lang="zh-TW" altLang="en-US" dirty="0"/>
              <a:t>是在</a:t>
            </a:r>
            <a:r>
              <a:rPr lang="ja-JP" altLang="en-US"/>
              <a:t>當我們不需要更新後的</a:t>
            </a:r>
            <a:r>
              <a:rPr lang="en-US" altLang="zh-TW" dirty="0"/>
              <a:t>document</a:t>
            </a:r>
            <a:r>
              <a:rPr lang="zh-TW" altLang="en-US" dirty="0"/>
              <a:t>時，</a:t>
            </a:r>
            <a:r>
              <a:rPr lang="ja-JP" altLang="en-US"/>
              <a:t>並且希望節省一點資料庫操作時間和通訊流量的話，可以用的選擇。但其他情況下，</a:t>
            </a:r>
            <a:r>
              <a:rPr lang="en-US" altLang="zh-TW" dirty="0"/>
              <a:t> </a:t>
            </a:r>
            <a:r>
              <a:rPr lang="en-US" altLang="zh-TW" dirty="0" err="1"/>
              <a:t>findOneAndUpdate</a:t>
            </a:r>
            <a:r>
              <a:rPr lang="en-US" altLang="zh-TW" dirty="0"/>
              <a:t>()</a:t>
            </a:r>
            <a:r>
              <a:rPr lang="zh-TW" altLang="en-US" dirty="0"/>
              <a:t>提供更新完成的</a:t>
            </a:r>
            <a:r>
              <a:rPr lang="en-US" altLang="zh-TW" dirty="0"/>
              <a:t>document</a:t>
            </a:r>
            <a:r>
              <a:rPr lang="zh-TW" altLang="en-US" dirty="0"/>
              <a:t>是非常實用的功能。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90448789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E8D1-E350-7756-C578-B0868251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CRUD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Mongoose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F11B-65A2-092E-F314-9045B6CA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Model.deleteOne</a:t>
            </a:r>
            <a:r>
              <a:rPr lang="en-US" altLang="zh-TW" dirty="0"/>
              <a:t>(conditions)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ja-JP" altLang="en-US"/>
              <a:t>從</a:t>
            </a:r>
            <a:r>
              <a:rPr lang="en-US" altLang="zh-TW" dirty="0"/>
              <a:t>Collections</a:t>
            </a:r>
            <a:r>
              <a:rPr lang="ja-JP" altLang="en-US"/>
              <a:t>中刪除與</a:t>
            </a:r>
            <a:r>
              <a:rPr lang="en-US" altLang="zh-TW" dirty="0"/>
              <a:t>conditions</a:t>
            </a:r>
            <a:r>
              <a:rPr lang="ja-JP" altLang="en-US"/>
              <a:t>匹配的第一個</a:t>
            </a:r>
            <a:r>
              <a:rPr lang="en-US" altLang="zh-TW" dirty="0"/>
              <a:t>document</a:t>
            </a:r>
            <a:r>
              <a:rPr lang="ja-JP" altLang="en-US"/>
              <a:t>。此</a:t>
            </a:r>
            <a:r>
              <a:rPr lang="en-US" altLang="zh-TW" dirty="0"/>
              <a:t>method</a:t>
            </a:r>
            <a:r>
              <a:rPr lang="zh-TW" altLang="en-US" dirty="0"/>
              <a:t>會</a:t>
            </a:r>
            <a:r>
              <a:rPr lang="en-US" altLang="zh-TW" dirty="0"/>
              <a:t>return</a:t>
            </a:r>
            <a:r>
              <a:rPr lang="ja-JP" altLang="en-US"/>
              <a:t>一個具有</a:t>
            </a:r>
            <a:r>
              <a:rPr lang="en-US" dirty="0" err="1"/>
              <a:t>deletedCount</a:t>
            </a:r>
            <a:r>
              <a:rPr lang="ja-JP" altLang="en-US"/>
              <a:t>屬性的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Model.deleteMany</a:t>
            </a:r>
            <a:r>
              <a:rPr lang="en-US" altLang="zh-TW" dirty="0"/>
              <a:t>(conditions) –</a:t>
            </a:r>
            <a:r>
              <a:rPr lang="zh-TW" altLang="en-US" dirty="0"/>
              <a:t> </a:t>
            </a:r>
            <a:r>
              <a:rPr lang="ja-JP" altLang="en-US"/>
              <a:t>從</a:t>
            </a:r>
            <a:r>
              <a:rPr lang="en-US" altLang="zh-TW" dirty="0"/>
              <a:t>Collections</a:t>
            </a:r>
            <a:r>
              <a:rPr lang="ja-JP" altLang="en-US"/>
              <a:t>中刪除與</a:t>
            </a:r>
            <a:r>
              <a:rPr lang="en-US" altLang="zh-TW" dirty="0"/>
              <a:t>conditions</a:t>
            </a:r>
            <a:r>
              <a:rPr lang="ja-JP" altLang="en-US"/>
              <a:t>匹配的所有</a:t>
            </a:r>
            <a:r>
              <a:rPr lang="en-US" altLang="zh-TW" dirty="0"/>
              <a:t>documents</a:t>
            </a:r>
            <a:r>
              <a:rPr lang="ja-JP" altLang="en-US"/>
              <a:t>。此</a:t>
            </a:r>
            <a:r>
              <a:rPr lang="en-US" altLang="zh-TW" dirty="0"/>
              <a:t>method</a:t>
            </a:r>
            <a:r>
              <a:rPr lang="zh-TW" altLang="en-US" dirty="0"/>
              <a:t>會</a:t>
            </a:r>
            <a:r>
              <a:rPr lang="en-US" altLang="zh-TW" dirty="0"/>
              <a:t>return</a:t>
            </a:r>
            <a:r>
              <a:rPr lang="ja-JP" altLang="en-US"/>
              <a:t>一個具有</a:t>
            </a:r>
            <a:r>
              <a:rPr lang="en-US" dirty="0" err="1"/>
              <a:t>deletedCount</a:t>
            </a:r>
            <a:r>
              <a:rPr lang="ja-JP" altLang="en-US"/>
              <a:t>屬性的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endParaRPr lang="en-US" altLang="zh-TW" dirty="0"/>
          </a:p>
          <a:p>
            <a:r>
              <a:rPr lang="en-US" dirty="0" err="1"/>
              <a:t>其他的所有操作，請參考</a:t>
            </a:r>
            <a:r>
              <a:rPr lang="en-US" altLang="zh-TW" dirty="0" err="1"/>
              <a:t>Mongoose</a:t>
            </a:r>
            <a:r>
              <a:rPr lang="zh-TW" altLang="en-US" dirty="0"/>
              <a:t> </a:t>
            </a:r>
            <a:r>
              <a:rPr lang="en-US" altLang="zh-TW" dirty="0"/>
              <a:t>CRUD</a:t>
            </a:r>
            <a:r>
              <a:rPr lang="zh-TW" altLang="en-US" dirty="0"/>
              <a:t>頁面</a:t>
            </a:r>
            <a:r>
              <a:rPr lang="en-US" dirty="0"/>
              <a:t>： </a:t>
            </a:r>
            <a:r>
              <a:rPr lang="en-US" dirty="0">
                <a:hlinkClick r:id="rId2"/>
              </a:rPr>
              <a:t>https://mongoosejs.com/docs/queries.html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474563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A85B-F041-01EB-5CFF-43F9A1D2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Schema</a:t>
            </a:r>
            <a:r>
              <a:rPr lang="zh-TW" altLang="en-US" dirty="0"/>
              <a:t> </a:t>
            </a:r>
            <a:r>
              <a:rPr lang="en-US" altLang="zh-TW" dirty="0"/>
              <a:t>Validators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C492-F108-982D-0FD2-39FC34A4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3831"/>
          </a:xfrm>
        </p:spPr>
        <p:txBody>
          <a:bodyPr>
            <a:normAutofit/>
          </a:bodyPr>
          <a:lstStyle/>
          <a:p>
            <a:r>
              <a:rPr lang="en-TW" dirty="0"/>
              <a:t>如果我們希望</a:t>
            </a:r>
            <a:r>
              <a:rPr lang="en-US" altLang="zh-TW" dirty="0"/>
              <a:t>Collections</a:t>
            </a:r>
            <a:r>
              <a:rPr lang="en-TW" dirty="0"/>
              <a:t>中的資料，</a:t>
            </a:r>
            <a:r>
              <a:rPr lang="zh-TW" altLang="en-US" dirty="0"/>
              <a:t>在</a:t>
            </a:r>
            <a:r>
              <a:rPr lang="en-TW" dirty="0"/>
              <a:t>被存放到</a:t>
            </a:r>
            <a:r>
              <a:rPr lang="en-US" altLang="zh-TW" dirty="0"/>
              <a:t> Collections</a:t>
            </a:r>
            <a:r>
              <a:rPr lang="zh-TW" altLang="en-US" dirty="0"/>
              <a:t> 之前，可以經過驗證</a:t>
            </a:r>
            <a:r>
              <a:rPr lang="en-US" altLang="zh-TW" dirty="0"/>
              <a:t>(</a:t>
            </a:r>
            <a:r>
              <a:rPr lang="zh-TW" altLang="en-US" dirty="0"/>
              <a:t>例如，員工資料庫的薪資欄位不能小於</a:t>
            </a:r>
            <a:r>
              <a:rPr lang="en-US" altLang="zh-TW" dirty="0"/>
              <a:t>0)</a:t>
            </a:r>
            <a:r>
              <a:rPr lang="zh-TW" altLang="en-US" dirty="0"/>
              <a:t>，則</a:t>
            </a:r>
            <a:r>
              <a:rPr lang="en-TW" dirty="0"/>
              <a:t>可以在</a:t>
            </a:r>
            <a:r>
              <a:rPr lang="en-US" altLang="zh-TW" dirty="0"/>
              <a:t>Schema</a:t>
            </a:r>
            <a:r>
              <a:rPr lang="zh-TW" altLang="en-US" dirty="0"/>
              <a:t>中設定每個屬性的驗證器</a:t>
            </a:r>
            <a:r>
              <a:rPr lang="en-US" altLang="zh-TW" dirty="0"/>
              <a:t>(validators)</a:t>
            </a:r>
            <a:r>
              <a:rPr lang="zh-TW" altLang="en-US" dirty="0"/>
              <a:t>來達到此功能。</a:t>
            </a:r>
            <a:endParaRPr lang="en-US" altLang="zh-TW" dirty="0"/>
          </a:p>
          <a:p>
            <a:r>
              <a:rPr lang="zh-TW" altLang="en-US" dirty="0"/>
              <a:t>通常來說，</a:t>
            </a:r>
            <a:r>
              <a:rPr lang="en-US" altLang="zh-TW" dirty="0"/>
              <a:t>Schema</a:t>
            </a:r>
            <a:r>
              <a:rPr lang="zh-TW" altLang="en-US" dirty="0"/>
              <a:t>屬性的設定語法是：</a:t>
            </a:r>
            <a:r>
              <a:rPr lang="en-US" altLang="zh-TW" i="1" dirty="0"/>
              <a:t>name: String</a:t>
            </a:r>
            <a:r>
              <a:rPr lang="zh-TW" altLang="en-US" dirty="0"/>
              <a:t>，但也可以寫成是：</a:t>
            </a:r>
            <a:r>
              <a:rPr lang="en-US" altLang="zh-TW" i="1" dirty="0"/>
              <a:t>name:</a:t>
            </a:r>
            <a:r>
              <a:rPr lang="zh-TW" altLang="en-US" i="1" dirty="0"/>
              <a:t> </a:t>
            </a:r>
            <a:r>
              <a:rPr lang="en-US" altLang="zh-TW" i="1" dirty="0"/>
              <a:t>{type:</a:t>
            </a:r>
            <a:r>
              <a:rPr lang="zh-TW" altLang="en-US" i="1" dirty="0"/>
              <a:t> </a:t>
            </a:r>
            <a:r>
              <a:rPr lang="en-US" altLang="zh-TW" i="1" dirty="0"/>
              <a:t>String}</a:t>
            </a:r>
            <a:r>
              <a:rPr lang="zh-TW" altLang="en-US" dirty="0"/>
              <a:t>。因為</a:t>
            </a:r>
            <a:r>
              <a:rPr lang="en-US" altLang="zh-TW" dirty="0"/>
              <a:t>validator</a:t>
            </a:r>
            <a:r>
              <a:rPr lang="zh-TW" altLang="en-US" dirty="0"/>
              <a:t>本身是</a:t>
            </a:r>
            <a:r>
              <a:rPr lang="en-US" altLang="zh-TW" dirty="0"/>
              <a:t>Schema</a:t>
            </a:r>
            <a:r>
              <a:rPr lang="zh-TW" altLang="en-US" dirty="0"/>
              <a:t>屬性設定時，物件的一個屬性，所以加入</a:t>
            </a:r>
            <a:r>
              <a:rPr lang="en-US" altLang="zh-TW" dirty="0"/>
              <a:t>validator</a:t>
            </a:r>
            <a:r>
              <a:rPr lang="zh-TW" altLang="en-US" dirty="0"/>
              <a:t>的語法會變成：</a:t>
            </a:r>
            <a:endParaRPr lang="en-US" altLang="zh-TW" dirty="0"/>
          </a:p>
          <a:p>
            <a:r>
              <a:rPr lang="en-US" altLang="zh-TW" i="1" dirty="0"/>
              <a:t>name:{</a:t>
            </a:r>
            <a:br>
              <a:rPr lang="en-US" altLang="zh-TW" i="1" dirty="0"/>
            </a:br>
            <a:r>
              <a:rPr lang="zh-TW" altLang="en-US" i="1" dirty="0"/>
              <a:t>  </a:t>
            </a:r>
            <a:r>
              <a:rPr lang="en-US" altLang="zh-TW" i="1" dirty="0"/>
              <a:t>type:</a:t>
            </a:r>
            <a:r>
              <a:rPr lang="zh-TW" altLang="en-US" i="1" dirty="0"/>
              <a:t> </a:t>
            </a:r>
            <a:r>
              <a:rPr lang="en-US" altLang="zh-TW" i="1" dirty="0"/>
              <a:t>String,</a:t>
            </a:r>
            <a:br>
              <a:rPr lang="en-US" altLang="zh-TW" i="1" dirty="0"/>
            </a:br>
            <a:r>
              <a:rPr lang="zh-TW" altLang="en-US" i="1" dirty="0"/>
              <a:t>  </a:t>
            </a:r>
            <a:r>
              <a:rPr lang="en-US" altLang="zh-TW" i="1" dirty="0"/>
              <a:t>required:</a:t>
            </a:r>
            <a:r>
              <a:rPr lang="zh-TW" altLang="en-US" i="1" dirty="0"/>
              <a:t> </a:t>
            </a:r>
            <a:r>
              <a:rPr lang="en-US" altLang="zh-TW" i="1" dirty="0"/>
              <a:t>true</a:t>
            </a:r>
            <a:br>
              <a:rPr lang="en-US" altLang="zh-TW" i="1" dirty="0"/>
            </a:br>
            <a:r>
              <a:rPr lang="en-US" altLang="zh-TW" i="1" dirty="0"/>
              <a:t>}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4810663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F10E-5958-DBBE-10E0-AB19BEB1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Schema</a:t>
            </a:r>
            <a:r>
              <a:rPr lang="zh-TW" altLang="en-US" dirty="0"/>
              <a:t> </a:t>
            </a:r>
            <a:r>
              <a:rPr lang="en-US" altLang="zh-TW" dirty="0"/>
              <a:t>Validators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BB35-7749-B82B-50AA-1D3B8849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因為每種</a:t>
            </a:r>
            <a:r>
              <a:rPr lang="en-US" altLang="zh-TW" dirty="0" err="1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所通用的驗證器不同，所以我們需要將每種驗證器歸類到各自的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上。</a:t>
            </a:r>
            <a:endParaRPr lang="en-US" altLang="zh-TW" dirty="0"/>
          </a:p>
          <a:p>
            <a:r>
              <a:rPr lang="zh-TW" altLang="en-US" dirty="0"/>
              <a:t>對於所有的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都適用的驗證器有：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required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可放入一個</a:t>
            </a:r>
            <a:r>
              <a:rPr lang="en-US" altLang="zh-TW" dirty="0" err="1"/>
              <a:t>boolean</a:t>
            </a:r>
            <a:r>
              <a:rPr lang="zh-TW" altLang="en-US" dirty="0"/>
              <a:t>值，或是一個</a:t>
            </a:r>
            <a:r>
              <a:rPr lang="en-US" altLang="zh-TW" dirty="0"/>
              <a:t>array(</a:t>
            </a:r>
            <a:r>
              <a:rPr lang="zh-TW" altLang="en-US" dirty="0"/>
              <a:t>包含一個值以及一個客製化的錯誤訊息</a:t>
            </a:r>
            <a:r>
              <a:rPr lang="en-US" altLang="zh-TW" dirty="0"/>
              <a:t>)</a:t>
            </a:r>
            <a:r>
              <a:rPr lang="zh-TW" altLang="en-US" dirty="0"/>
              <a:t>，或是一個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default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可設定屬性的預設值。</a:t>
            </a:r>
            <a:endParaRPr lang="en-US" altLang="zh-TW" dirty="0"/>
          </a:p>
          <a:p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02738176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A52-1339-3A94-98C7-0720D963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Schema</a:t>
            </a:r>
            <a:r>
              <a:rPr lang="zh-TW" altLang="en-US" dirty="0"/>
              <a:t> </a:t>
            </a:r>
            <a:r>
              <a:rPr lang="en-US" altLang="zh-TW" dirty="0"/>
              <a:t>Validators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4535-87F5-E5E5-DD3B-414318371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58487"/>
          </a:xfrm>
        </p:spPr>
        <p:txBody>
          <a:bodyPr/>
          <a:lstStyle/>
          <a:p>
            <a:r>
              <a:rPr lang="en-TW" dirty="0">
                <a:solidFill>
                  <a:schemeClr val="tx1"/>
                </a:solidFill>
              </a:rPr>
              <a:t>跟</a:t>
            </a:r>
            <a:r>
              <a:rPr lang="en-US" altLang="zh-TW" dirty="0">
                <a:solidFill>
                  <a:schemeClr val="tx1"/>
                </a:solidFill>
              </a:rPr>
              <a:t>String</a:t>
            </a:r>
            <a:r>
              <a:rPr lang="zh-TW" altLang="en-US" dirty="0">
                <a:solidFill>
                  <a:schemeClr val="tx1"/>
                </a:solidFill>
              </a:rPr>
              <a:t>有關的驗證器有：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uppercase (</a:t>
            </a:r>
            <a:r>
              <a:rPr lang="en-US" altLang="zh-TW" dirty="0" err="1">
                <a:solidFill>
                  <a:schemeClr val="tx1"/>
                </a:solidFill>
              </a:rPr>
              <a:t>boolean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lowercase (</a:t>
            </a:r>
            <a:r>
              <a:rPr lang="en-US" altLang="zh-TW" dirty="0" err="1">
                <a:solidFill>
                  <a:schemeClr val="tx1"/>
                </a:solidFill>
              </a:rPr>
              <a:t>boolean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solidFill>
                  <a:schemeClr val="tx1"/>
                </a:solidFill>
              </a:rPr>
              <a:t>enum</a:t>
            </a:r>
            <a:r>
              <a:rPr lang="en-US" altLang="zh-TW" dirty="0">
                <a:solidFill>
                  <a:schemeClr val="tx1"/>
                </a:solidFill>
              </a:rPr>
              <a:t> (array of strings)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solidFill>
                  <a:schemeClr val="tx1"/>
                </a:solidFill>
              </a:rPr>
              <a:t>minlength</a:t>
            </a:r>
            <a:r>
              <a:rPr lang="en-US" altLang="zh-TW" dirty="0">
                <a:solidFill>
                  <a:schemeClr val="tx1"/>
                </a:solidFill>
              </a:rPr>
              <a:t> (number)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solidFill>
                  <a:schemeClr val="tx1"/>
                </a:solidFill>
              </a:rPr>
              <a:t>maxlength</a:t>
            </a:r>
            <a:r>
              <a:rPr lang="en-US" altLang="zh-TW" dirty="0">
                <a:solidFill>
                  <a:schemeClr val="tx1"/>
                </a:solidFill>
              </a:rPr>
              <a:t> (number)</a:t>
            </a:r>
          </a:p>
          <a:p>
            <a:r>
              <a:rPr lang="en-US" dirty="0" err="1"/>
              <a:t>跟</a:t>
            </a:r>
            <a:r>
              <a:rPr lang="en-US" altLang="zh-TW" dirty="0" err="1"/>
              <a:t>number</a:t>
            </a:r>
            <a:r>
              <a:rPr lang="zh-TW" altLang="en-US" dirty="0"/>
              <a:t>有關的驗證器有：</a:t>
            </a:r>
            <a:r>
              <a:rPr lang="en-US" altLang="zh-TW" dirty="0"/>
              <a:t>min,</a:t>
            </a:r>
            <a:r>
              <a:rPr lang="zh-TW" altLang="en-US" dirty="0"/>
              <a:t> </a:t>
            </a:r>
            <a:r>
              <a:rPr lang="en-US" altLang="zh-TW" dirty="0"/>
              <a:t>max,</a:t>
            </a:r>
            <a:r>
              <a:rPr lang="zh-TW" altLang="en-US" dirty="0"/>
              <a:t> </a:t>
            </a:r>
            <a:r>
              <a:rPr lang="en-US" altLang="zh-TW" dirty="0" err="1"/>
              <a:t>enum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056067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0317-0470-51AE-0431-6A6ACFB1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Instance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E145-F680-AE21-2FF4-81FE4266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0479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在</a:t>
            </a:r>
            <a:r>
              <a:rPr lang="zh-TW" altLang="en-US" dirty="0"/>
              <a:t> </a:t>
            </a:r>
            <a:r>
              <a:rPr lang="en-US" altLang="zh-TW" dirty="0"/>
              <a:t>Mongoose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當中的每筆資料都叫做</a:t>
            </a:r>
            <a:r>
              <a:rPr lang="en-US" altLang="zh-TW" dirty="0"/>
              <a:t>document</a:t>
            </a:r>
            <a:r>
              <a:rPr lang="zh-TW" altLang="en-US" dirty="0"/>
              <a:t>，而</a:t>
            </a:r>
            <a:r>
              <a:rPr lang="en-US" altLang="zh-TW" dirty="0"/>
              <a:t>document</a:t>
            </a:r>
            <a:r>
              <a:rPr lang="zh-TW" altLang="en-US" dirty="0"/>
              <a:t>又叫做</a:t>
            </a:r>
            <a:r>
              <a:rPr lang="en-US" altLang="zh-TW" dirty="0"/>
              <a:t>instance</a:t>
            </a:r>
            <a:r>
              <a:rPr lang="zh-TW" altLang="en-US" dirty="0"/>
              <a:t>。若我們希望某個</a:t>
            </a:r>
            <a:r>
              <a:rPr lang="en-US" altLang="zh-TW" dirty="0"/>
              <a:t>model</a:t>
            </a:r>
            <a:r>
              <a:rPr lang="zh-TW" altLang="en-US" dirty="0"/>
              <a:t>中的所有</a:t>
            </a:r>
            <a:r>
              <a:rPr lang="en-US" altLang="zh-TW" dirty="0"/>
              <a:t>documents</a:t>
            </a:r>
            <a:r>
              <a:rPr lang="zh-TW" altLang="en-US" dirty="0"/>
              <a:t>都可以使用某個</a:t>
            </a:r>
            <a:r>
              <a:rPr lang="en-US" altLang="zh-TW" dirty="0"/>
              <a:t>method</a:t>
            </a:r>
            <a:r>
              <a:rPr lang="zh-TW" altLang="en-US" dirty="0"/>
              <a:t>，則可以將此</a:t>
            </a:r>
            <a:r>
              <a:rPr lang="en-US" altLang="zh-TW" dirty="0"/>
              <a:t>method</a:t>
            </a:r>
            <a:r>
              <a:rPr lang="zh-TW" altLang="en-US" dirty="0"/>
              <a:t>定義在</a:t>
            </a:r>
            <a:r>
              <a:rPr lang="en-US" altLang="zh-TW" dirty="0"/>
              <a:t>Schema</a:t>
            </a:r>
            <a:r>
              <a:rPr lang="zh-TW" altLang="en-US" dirty="0"/>
              <a:t>上。像這樣定義在</a:t>
            </a:r>
            <a:r>
              <a:rPr lang="en-US" altLang="zh-TW" dirty="0"/>
              <a:t>Schema</a:t>
            </a:r>
            <a:r>
              <a:rPr lang="zh-TW" altLang="en-US" dirty="0"/>
              <a:t>上的</a:t>
            </a:r>
            <a:r>
              <a:rPr lang="en-US" altLang="zh-TW" dirty="0"/>
              <a:t>method</a:t>
            </a:r>
            <a:r>
              <a:rPr lang="zh-TW" altLang="en-US" dirty="0"/>
              <a:t>被稱為</a:t>
            </a:r>
            <a:r>
              <a:rPr lang="en-US" altLang="zh-TW" dirty="0"/>
              <a:t>instance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。</a:t>
            </a:r>
            <a:r>
              <a:rPr lang="en-US" altLang="zh-TW" dirty="0"/>
              <a:t>Instance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的語法有兩種。第一種是在</a:t>
            </a:r>
            <a:r>
              <a:rPr lang="en-US" altLang="zh-TW" dirty="0"/>
              <a:t>Schema</a:t>
            </a:r>
            <a:r>
              <a:rPr lang="zh-TW" altLang="en-US" dirty="0"/>
              <a:t>內設定</a:t>
            </a:r>
            <a:r>
              <a:rPr lang="en-US" altLang="zh-TW" dirty="0"/>
              <a:t>methods</a:t>
            </a:r>
            <a:r>
              <a:rPr lang="zh-TW" altLang="en-US" dirty="0"/>
              <a:t>屬性並且給予一個物件，物件內部有</a:t>
            </a:r>
            <a:r>
              <a:rPr lang="en-US" altLang="zh-TW" dirty="0"/>
              <a:t>methods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i="1" dirty="0"/>
              <a:t>const </a:t>
            </a:r>
            <a:r>
              <a:rPr lang="en-US" i="1" dirty="0" err="1"/>
              <a:t>animalSchema</a:t>
            </a:r>
            <a:r>
              <a:rPr lang="en-US" i="1" dirty="0"/>
              <a:t> = new Schema(setting, </a:t>
            </a:r>
            <a:r>
              <a:rPr lang="en-US" altLang="zh-TW" i="1" dirty="0"/>
              <a:t>{</a:t>
            </a:r>
            <a:br>
              <a:rPr lang="en-US" altLang="zh-TW" i="1" dirty="0"/>
            </a:br>
            <a:r>
              <a:rPr lang="zh-TW" altLang="en-US" i="1" dirty="0"/>
              <a:t>  </a:t>
            </a:r>
            <a:r>
              <a:rPr lang="en-US" altLang="zh-TW" i="1" dirty="0"/>
              <a:t>methods: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  <a:br>
              <a:rPr lang="en-US" altLang="zh-TW" i="1" dirty="0"/>
            </a:br>
            <a:r>
              <a:rPr lang="zh-TW" altLang="en-US" i="1" dirty="0"/>
              <a:t>    </a:t>
            </a:r>
            <a:r>
              <a:rPr lang="en-US" altLang="zh-TW" i="1" dirty="0" err="1"/>
              <a:t>findSimilarTypes</a:t>
            </a:r>
            <a:r>
              <a:rPr lang="en-US" altLang="zh-TW" i="1" dirty="0"/>
              <a:t>(</a:t>
            </a:r>
            <a:r>
              <a:rPr lang="en-US" altLang="zh-TW" i="1" dirty="0" err="1"/>
              <a:t>cb</a:t>
            </a:r>
            <a:r>
              <a:rPr lang="en-US" altLang="zh-TW" i="1" dirty="0"/>
              <a:t>) { </a:t>
            </a:r>
            <a:br>
              <a:rPr lang="en-US" altLang="zh-TW" i="1" dirty="0"/>
            </a:br>
            <a:r>
              <a:rPr lang="zh-TW" altLang="en-US" i="1" dirty="0"/>
              <a:t>      </a:t>
            </a:r>
            <a:r>
              <a:rPr lang="en-US" altLang="zh-TW" i="1" dirty="0"/>
              <a:t>return </a:t>
            </a:r>
            <a:r>
              <a:rPr lang="en-US" altLang="zh-TW" i="1" dirty="0" err="1"/>
              <a:t>mongoose.model</a:t>
            </a:r>
            <a:r>
              <a:rPr lang="en-US" altLang="zh-TW" i="1" dirty="0"/>
              <a:t>(‘Animal’).find({ type: </a:t>
            </a:r>
            <a:r>
              <a:rPr lang="en-US" altLang="zh-TW" i="1" dirty="0" err="1"/>
              <a:t>this.type</a:t>
            </a:r>
            <a:r>
              <a:rPr lang="en-US" altLang="zh-TW" i="1" dirty="0"/>
              <a:t> }, </a:t>
            </a:r>
            <a:r>
              <a:rPr lang="en-US" altLang="zh-TW" i="1" dirty="0" err="1"/>
              <a:t>cb</a:t>
            </a:r>
            <a:r>
              <a:rPr lang="en-US" altLang="zh-TW" i="1" dirty="0"/>
              <a:t>); </a:t>
            </a:r>
            <a:br>
              <a:rPr lang="en-US" altLang="zh-TW" i="1" dirty="0"/>
            </a:br>
            <a:r>
              <a:rPr lang="zh-TW" altLang="en-US" i="1" dirty="0"/>
              <a:t>    </a:t>
            </a:r>
            <a:r>
              <a:rPr lang="en-US" altLang="zh-TW" i="1" dirty="0"/>
              <a:t>}</a:t>
            </a:r>
            <a:br>
              <a:rPr lang="en-US" altLang="zh-TW" i="1" dirty="0"/>
            </a:br>
            <a:r>
              <a:rPr lang="zh-TW" altLang="en-US" i="1" dirty="0"/>
              <a:t>  </a:t>
            </a:r>
            <a:r>
              <a:rPr lang="en-US" altLang="zh-TW" i="1" dirty="0"/>
              <a:t>}</a:t>
            </a:r>
            <a:br>
              <a:rPr lang="en-US" altLang="zh-TW" i="1" dirty="0"/>
            </a:br>
            <a:r>
              <a:rPr lang="en-US" altLang="zh-TW" i="1" dirty="0"/>
              <a:t>});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341279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E1A3-F931-7491-66D3-B29AB105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Instance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BCFC-EDB2-3149-D3E2-A5EC5BCF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或是，第二種方式是，我們可以直接設定</a:t>
            </a:r>
            <a:r>
              <a:rPr lang="en-US" altLang="zh-TW" dirty="0" err="1"/>
              <a:t>Schema</a:t>
            </a:r>
            <a:r>
              <a:rPr lang="zh-TW" altLang="en-US" dirty="0"/>
              <a:t>的</a:t>
            </a:r>
            <a:r>
              <a:rPr lang="en-US" altLang="zh-TW" dirty="0"/>
              <a:t>methods</a:t>
            </a:r>
            <a:r>
              <a:rPr lang="zh-TW" altLang="en-US" dirty="0"/>
              <a:t>屬性：</a:t>
            </a:r>
            <a:endParaRPr lang="en-US" altLang="zh-TW" dirty="0"/>
          </a:p>
          <a:p>
            <a:r>
              <a:rPr lang="en-US" i="1" dirty="0" err="1"/>
              <a:t>animalSchema.methods.findSimilarTypes</a:t>
            </a:r>
            <a:r>
              <a:rPr lang="en-US" i="1" dirty="0"/>
              <a:t> = function(</a:t>
            </a:r>
            <a:r>
              <a:rPr lang="en-US" i="1" dirty="0" err="1"/>
              <a:t>cb</a:t>
            </a:r>
            <a:r>
              <a:rPr lang="en-US" i="1" dirty="0"/>
              <a:t>) { 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return </a:t>
            </a:r>
            <a:r>
              <a:rPr lang="en-US" i="1" dirty="0" err="1"/>
              <a:t>mongoose.model</a:t>
            </a:r>
            <a:r>
              <a:rPr lang="en-US" i="1" dirty="0"/>
              <a:t>('Animal').find({ type: </a:t>
            </a:r>
            <a:r>
              <a:rPr lang="en-US" i="1" dirty="0" err="1"/>
              <a:t>this.type</a:t>
            </a:r>
            <a:r>
              <a:rPr lang="en-US" i="1" dirty="0"/>
              <a:t> }, </a:t>
            </a:r>
            <a:r>
              <a:rPr lang="en-US" i="1" dirty="0" err="1"/>
              <a:t>cb</a:t>
            </a:r>
            <a:r>
              <a:rPr lang="en-US" i="1" dirty="0"/>
              <a:t>); </a:t>
            </a:r>
            <a:br>
              <a:rPr lang="en-US" i="1" dirty="0"/>
            </a:br>
            <a:r>
              <a:rPr lang="en-US" i="1" dirty="0"/>
              <a:t>};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975960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A5D8-0EA2-7245-0AB2-809EC0DF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3F2F-C863-D621-56E9-A25EAD02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2871"/>
          </a:xfrm>
        </p:spPr>
        <p:txBody>
          <a:bodyPr>
            <a:normAutofit lnSpcReduction="10000"/>
          </a:bodyPr>
          <a:lstStyle/>
          <a:p>
            <a:r>
              <a:rPr lang="en-TW" dirty="0"/>
              <a:t>如果我們想要</a:t>
            </a:r>
            <a:r>
              <a:rPr lang="en-US" dirty="0" err="1"/>
              <a:t>定義某個專屬於</a:t>
            </a:r>
            <a:r>
              <a:rPr lang="en-US" altLang="zh-TW" dirty="0" err="1"/>
              <a:t>Schema</a:t>
            </a:r>
            <a:r>
              <a:rPr lang="zh-TW" altLang="en-US" dirty="0"/>
              <a:t>使用的</a:t>
            </a:r>
            <a:r>
              <a:rPr lang="en-US" altLang="zh-TW" dirty="0"/>
              <a:t>method</a:t>
            </a:r>
            <a:r>
              <a:rPr lang="zh-TW" altLang="en-US" dirty="0"/>
              <a:t>，則可以使用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。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屬於</a:t>
            </a:r>
            <a:r>
              <a:rPr lang="en-US" altLang="zh-TW" dirty="0"/>
              <a:t>Schema</a:t>
            </a:r>
            <a:r>
              <a:rPr lang="zh-TW" altLang="en-US" dirty="0"/>
              <a:t>本身，而不屬於</a:t>
            </a:r>
            <a:r>
              <a:rPr lang="en-US" altLang="zh-TW" dirty="0"/>
              <a:t>Mongoose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內部的</a:t>
            </a:r>
            <a:r>
              <a:rPr lang="en-US" altLang="zh-TW" dirty="0"/>
              <a:t>documents</a:t>
            </a:r>
            <a:r>
              <a:rPr lang="zh-TW" altLang="en-US" dirty="0"/>
              <a:t>。此概念來自於物件導向程式設計。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zh-TW" altLang="en-US" dirty="0"/>
              <a:t>的設置方式有以下三種：</a:t>
            </a:r>
            <a:endParaRPr lang="en-US" altLang="zh-TW" dirty="0"/>
          </a:p>
          <a:p>
            <a:r>
              <a:rPr lang="en-US" altLang="zh-TW" i="1" dirty="0"/>
              <a:t>const </a:t>
            </a:r>
            <a:r>
              <a:rPr lang="en-US" altLang="zh-TW" i="1" dirty="0" err="1"/>
              <a:t>animalSchema</a:t>
            </a:r>
            <a:r>
              <a:rPr lang="en-US" altLang="zh-TW" i="1" dirty="0"/>
              <a:t> = new Schema</a:t>
            </a:r>
            <a:r>
              <a:rPr lang="en-US" altLang="zh-TW" i="1"/>
              <a:t>(setting, {</a:t>
            </a:r>
            <a:br>
              <a:rPr lang="en-US" altLang="zh-TW" i="1" dirty="0"/>
            </a:br>
            <a:r>
              <a:rPr lang="zh-TW" altLang="en-US" i="1" dirty="0"/>
              <a:t>  </a:t>
            </a:r>
            <a:r>
              <a:rPr lang="en-US" i="1" dirty="0"/>
              <a:t>statics: { 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 err="1"/>
              <a:t>findByName</a:t>
            </a:r>
            <a:r>
              <a:rPr lang="en-US" i="1" dirty="0"/>
              <a:t>(name) { </a:t>
            </a:r>
            <a:br>
              <a:rPr lang="en-US" i="1" dirty="0"/>
            </a:br>
            <a:r>
              <a:rPr lang="zh-TW" altLang="en-US" i="1" dirty="0"/>
              <a:t>      </a:t>
            </a:r>
            <a:r>
              <a:rPr lang="en-US" i="1" dirty="0"/>
              <a:t>return </a:t>
            </a:r>
            <a:r>
              <a:rPr lang="en-US" i="1" dirty="0" err="1"/>
              <a:t>this.find</a:t>
            </a:r>
            <a:r>
              <a:rPr lang="en-US" i="1" dirty="0"/>
              <a:t>({ name: new </a:t>
            </a:r>
            <a:r>
              <a:rPr lang="en-US" i="1" dirty="0" err="1"/>
              <a:t>RegExp</a:t>
            </a:r>
            <a:r>
              <a:rPr lang="en-US" i="1" dirty="0"/>
              <a:t>(name, ‘</a:t>
            </a:r>
            <a:r>
              <a:rPr lang="en-US" i="1" dirty="0" err="1"/>
              <a:t>i</a:t>
            </a:r>
            <a:r>
              <a:rPr lang="en-US" i="1" dirty="0"/>
              <a:t>’) }); 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}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});</a:t>
            </a:r>
            <a:endParaRPr lang="en-US" altLang="zh-TW" i="1" dirty="0"/>
          </a:p>
        </p:txBody>
      </p:sp>
    </p:spTree>
    <p:extLst>
      <p:ext uri="{BB962C8B-B14F-4D97-AF65-F5344CB8AC3E}">
        <p14:creationId xmlns:p14="http://schemas.microsoft.com/office/powerpoint/2010/main" val="230101593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C1BA-B634-E82B-6390-B3B4DCDC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Mongoose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E37A6-D87E-BBF2-14EC-0C8D6787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若要在程式語言中使用</a:t>
            </a:r>
            <a:r>
              <a:rPr lang="zh-TW" altLang="en-US" dirty="0"/>
              <a:t>或存取 </a:t>
            </a:r>
            <a:r>
              <a:rPr lang="en-US" altLang="zh-TW" dirty="0"/>
              <a:t>MongoDB</a:t>
            </a:r>
            <a:r>
              <a:rPr lang="zh-TW" altLang="en-US" dirty="0"/>
              <a:t>，我們需要工具讓資料庫可以跟</a:t>
            </a:r>
            <a:r>
              <a:rPr lang="en-US" altLang="zh-TW" dirty="0"/>
              <a:t>JavaScript</a:t>
            </a:r>
            <a:r>
              <a:rPr lang="zh-TW" altLang="en-US" dirty="0"/>
              <a:t>程式碼連結。這類工具的特點就是，能夠將</a:t>
            </a:r>
            <a:r>
              <a:rPr lang="en-US" altLang="zh-TW" dirty="0"/>
              <a:t>JavaScript</a:t>
            </a:r>
            <a:r>
              <a:rPr lang="zh-TW" altLang="en-US" dirty="0"/>
              <a:t>中的</a:t>
            </a:r>
            <a:r>
              <a:rPr lang="en-US" altLang="zh-TW" dirty="0"/>
              <a:t>Object</a:t>
            </a:r>
            <a:r>
              <a:rPr lang="zh-TW" altLang="en-US" dirty="0"/>
              <a:t>轉換成</a:t>
            </a:r>
            <a:r>
              <a:rPr lang="en-US" altLang="zh-TW" dirty="0"/>
              <a:t>MongoDB</a:t>
            </a:r>
            <a:r>
              <a:rPr lang="zh-TW" altLang="en-US" dirty="0"/>
              <a:t> 當中的 </a:t>
            </a:r>
            <a:r>
              <a:rPr lang="en-US" altLang="zh-TW" dirty="0"/>
              <a:t>document</a:t>
            </a:r>
            <a:r>
              <a:rPr lang="zh-TW" altLang="en-US" dirty="0"/>
              <a:t>，因此，這類的工具叫做</a:t>
            </a:r>
            <a:r>
              <a:rPr lang="en-US" altLang="zh-TW" dirty="0"/>
              <a:t>object-document mapping (ODM)</a:t>
            </a:r>
            <a:r>
              <a:rPr lang="zh-TW" altLang="en-US" dirty="0"/>
              <a:t>。在市面上，眾多</a:t>
            </a:r>
            <a:r>
              <a:rPr lang="en-US" altLang="zh-TW" dirty="0"/>
              <a:t>MongoDB</a:t>
            </a:r>
            <a:r>
              <a:rPr lang="zh-TW" altLang="en-US" dirty="0"/>
              <a:t>的</a:t>
            </a:r>
            <a:r>
              <a:rPr lang="en-US" altLang="zh-TW" dirty="0"/>
              <a:t>ODM</a:t>
            </a:r>
            <a:r>
              <a:rPr lang="zh-TW" altLang="en-US" dirty="0"/>
              <a:t>當中，最熱門的叫做</a:t>
            </a:r>
            <a:r>
              <a:rPr lang="en-US" altLang="zh-TW" dirty="0"/>
              <a:t>mongoose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ODM</a:t>
            </a:r>
            <a:r>
              <a:rPr lang="zh-TW" altLang="en-US" dirty="0"/>
              <a:t>的好處在於：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資料庫的結構能被追蹤。通常資料庫的結構經過改變之後，很難退回到未改變的結構。使用</a:t>
            </a:r>
            <a:r>
              <a:rPr lang="en-US" altLang="zh-TW" dirty="0"/>
              <a:t>ODM</a:t>
            </a:r>
            <a:r>
              <a:rPr lang="zh-TW" altLang="en-US" dirty="0"/>
              <a:t>可以將</a:t>
            </a:r>
            <a:r>
              <a:rPr lang="ja-JP" altLang="en-US"/>
              <a:t>資料庫的結構寫在程式碼內部，方便追蹤與更改。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722058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44E4-9192-F7F6-434D-9BC06D91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3600-F870-2275-C7A4-FFCA9D5F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643616" cy="3760891"/>
          </a:xfrm>
        </p:spPr>
        <p:txBody>
          <a:bodyPr/>
          <a:lstStyle/>
          <a:p>
            <a:r>
              <a:rPr lang="en-TW" dirty="0"/>
              <a:t>或是直接將</a:t>
            </a:r>
            <a:r>
              <a:rPr lang="en-US" altLang="zh-TW" dirty="0"/>
              <a:t>methods</a:t>
            </a:r>
            <a:r>
              <a:rPr lang="zh-TW" altLang="en-US" dirty="0"/>
              <a:t>設定在</a:t>
            </a:r>
            <a:r>
              <a:rPr lang="en-US" altLang="zh-TW" dirty="0"/>
              <a:t>Schema</a:t>
            </a:r>
            <a:r>
              <a:rPr lang="zh-TW" altLang="en-US" dirty="0"/>
              <a:t>的</a:t>
            </a:r>
            <a:r>
              <a:rPr lang="en-US" altLang="zh-TW" dirty="0"/>
              <a:t>statics</a:t>
            </a:r>
            <a:r>
              <a:rPr lang="zh-TW" altLang="en-US" dirty="0"/>
              <a:t>屬性上：</a:t>
            </a:r>
            <a:endParaRPr lang="en-TW" dirty="0"/>
          </a:p>
          <a:p>
            <a:r>
              <a:rPr lang="en-US" i="1" dirty="0" err="1"/>
              <a:t>animalSchema.statics.findByName</a:t>
            </a:r>
            <a:r>
              <a:rPr lang="en-US" i="1" dirty="0"/>
              <a:t> = function(name) { </a:t>
            </a:r>
            <a:br>
              <a:rPr lang="en-US" i="1" dirty="0"/>
            </a:br>
            <a:r>
              <a:rPr lang="zh-TW" altLang="en-US" i="1" dirty="0"/>
              <a:t>  </a:t>
            </a:r>
            <a:r>
              <a:rPr lang="en-US" i="1" dirty="0"/>
              <a:t>return </a:t>
            </a:r>
            <a:r>
              <a:rPr lang="en-US" i="1" dirty="0" err="1"/>
              <a:t>this.find</a:t>
            </a:r>
            <a:r>
              <a:rPr lang="en-US" i="1" dirty="0"/>
              <a:t>({ name: new </a:t>
            </a:r>
            <a:r>
              <a:rPr lang="en-US" i="1" dirty="0" err="1"/>
              <a:t>RegExp</a:t>
            </a:r>
            <a:r>
              <a:rPr lang="en-US" i="1" dirty="0"/>
              <a:t>(name, ‘</a:t>
            </a:r>
            <a:r>
              <a:rPr lang="en-US" i="1" dirty="0" err="1"/>
              <a:t>i</a:t>
            </a:r>
            <a:r>
              <a:rPr lang="en-US" i="1" dirty="0"/>
              <a:t>’) }); </a:t>
            </a:r>
            <a:br>
              <a:rPr lang="en-US" i="1" dirty="0"/>
            </a:br>
            <a:r>
              <a:rPr lang="en-US" i="1" dirty="0"/>
              <a:t>};</a:t>
            </a:r>
          </a:p>
          <a:p>
            <a:r>
              <a:rPr lang="en-US" dirty="0" err="1"/>
              <a:t>或是</a:t>
            </a:r>
            <a:r>
              <a:rPr lang="en-US" dirty="0"/>
              <a:t>：</a:t>
            </a:r>
          </a:p>
          <a:p>
            <a:r>
              <a:rPr lang="en-US" i="1" dirty="0" err="1"/>
              <a:t>animalSchema.static</a:t>
            </a:r>
            <a:r>
              <a:rPr lang="en-US" i="1" dirty="0"/>
              <a:t>('</a:t>
            </a:r>
            <a:r>
              <a:rPr lang="en-US" i="1" dirty="0" err="1"/>
              <a:t>findByBreed</a:t>
            </a:r>
            <a:r>
              <a:rPr lang="en-US" i="1" dirty="0"/>
              <a:t>', function(breed) { return </a:t>
            </a:r>
            <a:r>
              <a:rPr lang="en-US" i="1" dirty="0" err="1"/>
              <a:t>this.find</a:t>
            </a:r>
            <a:r>
              <a:rPr lang="en-US" i="1" dirty="0"/>
              <a:t>({ breed }); });</a:t>
            </a:r>
          </a:p>
        </p:txBody>
      </p:sp>
    </p:spTree>
    <p:extLst>
      <p:ext uri="{BB962C8B-B14F-4D97-AF65-F5344CB8AC3E}">
        <p14:creationId xmlns:p14="http://schemas.microsoft.com/office/powerpoint/2010/main" val="3177093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1176-9300-FB9F-B443-5CF207FC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Mongoose</a:t>
            </a:r>
            <a:r>
              <a:rPr lang="zh-TW" altLang="en-US" dirty="0"/>
              <a:t> </a:t>
            </a:r>
            <a:r>
              <a:rPr lang="en-US" altLang="zh-TW" dirty="0"/>
              <a:t>Middleware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86D6-4C06-C85D-DD45-80EF01F9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Mongoose Middleware (</a:t>
            </a:r>
            <a:r>
              <a:rPr lang="ja-JP" altLang="en-US"/>
              <a:t>也稱為 </a:t>
            </a:r>
            <a:r>
              <a:rPr lang="en-US" dirty="0"/>
              <a:t>pre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hooks)</a:t>
            </a:r>
            <a:r>
              <a:rPr lang="zh-TW" altLang="en-US" dirty="0"/>
              <a:t> </a:t>
            </a:r>
            <a:r>
              <a:rPr lang="ja-JP" altLang="en-US"/>
              <a:t>是在異步函數執行期間傳遞控制權的函數。</a:t>
            </a:r>
            <a:r>
              <a:rPr lang="en-US" altLang="zh-TW" dirty="0"/>
              <a:t> Middleware</a:t>
            </a:r>
            <a:r>
              <a:rPr lang="zh-TW" altLang="en-US" dirty="0"/>
              <a:t>是定義在</a:t>
            </a:r>
            <a:r>
              <a:rPr lang="en-US" altLang="zh-TW" dirty="0"/>
              <a:t>Schema</a:t>
            </a:r>
            <a:r>
              <a:rPr lang="zh-TW" altLang="en-US" dirty="0"/>
              <a:t>上的。</a:t>
            </a:r>
            <a:endParaRPr lang="en-US" altLang="zh-TW" dirty="0"/>
          </a:p>
          <a:p>
            <a:r>
              <a:rPr lang="zh-TW" altLang="en-US" dirty="0"/>
              <a:t>例如，我們可以定義</a:t>
            </a:r>
            <a:r>
              <a:rPr lang="en-US" altLang="zh-TW" dirty="0" err="1"/>
              <a:t>schema.pre</a:t>
            </a:r>
            <a:r>
              <a:rPr lang="en-US" altLang="zh-TW" dirty="0"/>
              <a:t>(‘save’,</a:t>
            </a:r>
            <a:r>
              <a:rPr lang="zh-TW" altLang="en-US" dirty="0"/>
              <a:t> 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zh-TW" altLang="en-US" dirty="0"/>
              <a:t>這個</a:t>
            </a:r>
            <a:r>
              <a:rPr lang="en-US" altLang="zh-TW" dirty="0"/>
              <a:t>Middleware</a:t>
            </a:r>
            <a:r>
              <a:rPr lang="zh-TW" altLang="en-US" dirty="0"/>
              <a:t>。當任何與此</a:t>
            </a:r>
            <a:r>
              <a:rPr lang="en-US" altLang="zh-TW" dirty="0"/>
              <a:t>Schema</a:t>
            </a:r>
            <a:r>
              <a:rPr lang="zh-TW" altLang="en-US" dirty="0"/>
              <a:t>有關的物件要被儲存之前，此</a:t>
            </a:r>
            <a:r>
              <a:rPr lang="en-US" altLang="zh-TW" dirty="0"/>
              <a:t>pre</a:t>
            </a:r>
            <a:r>
              <a:rPr lang="zh-TW" altLang="en-US" dirty="0"/>
              <a:t> </a:t>
            </a:r>
            <a:r>
              <a:rPr lang="en-US" altLang="zh-TW" dirty="0"/>
              <a:t>hook</a:t>
            </a:r>
            <a:r>
              <a:rPr lang="zh-TW" altLang="en-US" dirty="0"/>
              <a:t>內的</a:t>
            </a:r>
            <a:r>
              <a:rPr lang="en-US" altLang="zh-TW" dirty="0" err="1"/>
              <a:t>callbackFn</a:t>
            </a:r>
            <a:r>
              <a:rPr lang="zh-TW" altLang="en-US" dirty="0"/>
              <a:t>就會先被執行。同理，若定義</a:t>
            </a:r>
            <a:r>
              <a:rPr lang="en-US" altLang="zh-TW" dirty="0" err="1"/>
              <a:t>schema.post</a:t>
            </a:r>
            <a:r>
              <a:rPr lang="en-US" altLang="zh-TW" dirty="0"/>
              <a:t>(‘save’,</a:t>
            </a:r>
            <a:r>
              <a:rPr lang="zh-TW" altLang="en-US" dirty="0"/>
              <a:t> 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zh-TW" altLang="en-US" dirty="0"/>
              <a:t>這個</a:t>
            </a:r>
            <a:r>
              <a:rPr lang="en-US" altLang="zh-TW" dirty="0"/>
              <a:t>Middleware</a:t>
            </a:r>
            <a:r>
              <a:rPr lang="zh-TW" altLang="en-US" dirty="0"/>
              <a:t>，則任何與此</a:t>
            </a:r>
            <a:r>
              <a:rPr lang="en-US" altLang="zh-TW" dirty="0"/>
              <a:t>Schema</a:t>
            </a:r>
            <a:r>
              <a:rPr lang="zh-TW" altLang="en-US" dirty="0"/>
              <a:t>有關的物件被成功儲存之後，此</a:t>
            </a:r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hook</a:t>
            </a:r>
            <a:r>
              <a:rPr lang="zh-TW" altLang="en-US" dirty="0"/>
              <a:t>內的</a:t>
            </a:r>
            <a:r>
              <a:rPr lang="en-US" altLang="zh-TW" dirty="0" err="1"/>
              <a:t>callbackFn</a:t>
            </a:r>
            <a:r>
              <a:rPr lang="zh-TW" altLang="en-US" dirty="0"/>
              <a:t>就會被執行。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1748847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566-CDC5-71FC-1C20-14B98B35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Mongoose</a:t>
            </a:r>
            <a:endParaRPr lang="en-TW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9265-47D6-FE25-AA3E-6048261C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ja-JP" altLang="en-US"/>
              <a:t>通常 </a:t>
            </a:r>
            <a:r>
              <a:rPr lang="en-US" dirty="0"/>
              <a:t>ORM/ODM </a:t>
            </a:r>
            <a:r>
              <a:rPr lang="ja-JP" altLang="en-US"/>
              <a:t>會內建保護機制或是保護型語法，所以使用</a:t>
            </a:r>
            <a:r>
              <a:rPr lang="en-US" altLang="zh-TW" dirty="0"/>
              <a:t>SQL</a:t>
            </a:r>
            <a:r>
              <a:rPr lang="zh-TW" altLang="en-US" dirty="0"/>
              <a:t>資料庫時，就不用擔心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Injection</a:t>
            </a:r>
            <a:r>
              <a:rPr lang="zh-TW" altLang="en-US" dirty="0"/>
              <a:t>之類的攻擊。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讓</a:t>
            </a:r>
            <a:r>
              <a:rPr lang="en-US" altLang="zh-TW" dirty="0" err="1"/>
              <a:t>Project</a:t>
            </a:r>
            <a:r>
              <a:rPr lang="zh-TW" altLang="en-US" dirty="0"/>
              <a:t>更符合</a:t>
            </a:r>
            <a:r>
              <a:rPr lang="en-US" altLang="zh-TW" dirty="0"/>
              <a:t>MVC</a:t>
            </a:r>
            <a:r>
              <a:rPr lang="zh-TW" altLang="en-US" dirty="0"/>
              <a:t>模型。</a:t>
            </a:r>
            <a:r>
              <a:rPr lang="en-US" altLang="zh-TW" dirty="0"/>
              <a:t>Mongoose</a:t>
            </a:r>
            <a:r>
              <a:rPr lang="zh-TW" altLang="en-US" dirty="0"/>
              <a:t>是</a:t>
            </a:r>
            <a:r>
              <a:rPr lang="en-US" altLang="zh-TW" dirty="0"/>
              <a:t>model</a:t>
            </a:r>
            <a:r>
              <a:rPr lang="zh-TW" altLang="en-US" dirty="0"/>
              <a:t>，用來與</a:t>
            </a:r>
            <a:r>
              <a:rPr lang="en-US" altLang="zh-TW" dirty="0"/>
              <a:t>MongoDB</a:t>
            </a:r>
            <a:r>
              <a:rPr lang="zh-TW" altLang="en-US" dirty="0"/>
              <a:t>互動獲得或改變資料、</a:t>
            </a:r>
            <a:r>
              <a:rPr lang="en-US" altLang="zh-TW" dirty="0"/>
              <a:t>View</a:t>
            </a:r>
            <a:r>
              <a:rPr lang="zh-TW" altLang="en-US" dirty="0"/>
              <a:t>是</a:t>
            </a:r>
            <a:r>
              <a:rPr lang="en-US" altLang="zh-TW" dirty="0"/>
              <a:t>EJS</a:t>
            </a:r>
            <a:r>
              <a:rPr lang="zh-TW" altLang="en-US" dirty="0"/>
              <a:t>，</a:t>
            </a:r>
            <a:r>
              <a:rPr lang="en-US" altLang="zh-TW" dirty="0"/>
              <a:t>Controller</a:t>
            </a:r>
            <a:r>
              <a:rPr lang="zh-TW" altLang="en-US" dirty="0"/>
              <a:t>則是</a:t>
            </a:r>
            <a:r>
              <a:rPr lang="en-US" altLang="zh-TW" dirty="0" err="1"/>
              <a:t>app.js</a:t>
            </a:r>
            <a:r>
              <a:rPr lang="zh-TW" altLang="en-US" dirty="0"/>
              <a:t>來擔任。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en-US" altLang="zh-TW" sz="1800" dirty="0"/>
              <a:t>SQL</a:t>
            </a:r>
            <a:r>
              <a:rPr lang="zh-TW" altLang="en-US" sz="1800" dirty="0"/>
              <a:t>資料庫使用的工具叫做</a:t>
            </a:r>
            <a:r>
              <a:rPr lang="en-US" altLang="zh-TW" sz="1800" dirty="0"/>
              <a:t>ORM</a:t>
            </a:r>
            <a:r>
              <a:rPr lang="zh-TW" altLang="en-US" sz="1800" dirty="0"/>
              <a:t> ，而</a:t>
            </a:r>
            <a:r>
              <a:rPr lang="en-US" altLang="zh-TW" sz="1800" dirty="0"/>
              <a:t>NoSQL </a:t>
            </a:r>
            <a:r>
              <a:rPr lang="zh-TW" altLang="en-US" sz="1800" dirty="0"/>
              <a:t>資料庫使用的工具叫做</a:t>
            </a:r>
            <a:r>
              <a:rPr lang="en-US" altLang="zh-TW" sz="1800" dirty="0"/>
              <a:t>ODM</a:t>
            </a:r>
            <a:r>
              <a:rPr lang="zh-TW" altLang="en-US" sz="1800" dirty="0"/>
              <a:t>。兩者功能相同但名稱不同。</a:t>
            </a:r>
            <a:endParaRPr lang="en-US" sz="1800" dirty="0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5017063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6F65-0F2B-F197-8715-F29170B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Mongoose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7A014-124B-A327-6FED-4300828D2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256" y="2178590"/>
            <a:ext cx="8909487" cy="3758914"/>
          </a:xfrm>
        </p:spPr>
      </p:pic>
    </p:spTree>
    <p:extLst>
      <p:ext uri="{BB962C8B-B14F-4D97-AF65-F5344CB8AC3E}">
        <p14:creationId xmlns:p14="http://schemas.microsoft.com/office/powerpoint/2010/main" val="109634366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8810-5153-86B0-A0B3-B8F605C1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Schema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12B1-7556-E841-5E5B-C02ABF40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</a:t>
            </a:r>
            <a:r>
              <a:rPr lang="en-US" altLang="zh-TW" dirty="0"/>
              <a:t>Mongoose</a:t>
            </a:r>
            <a:r>
              <a:rPr lang="zh-TW" altLang="en-US" dirty="0"/>
              <a:t>中，兩個</a:t>
            </a:r>
            <a:r>
              <a:rPr lang="en-US" altLang="zh-TW" dirty="0"/>
              <a:t>keyword</a:t>
            </a:r>
            <a:r>
              <a:rPr lang="zh-TW" altLang="en-US" dirty="0"/>
              <a:t>需要記得：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Schema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每個</a:t>
            </a:r>
            <a:r>
              <a:rPr lang="en-US" altLang="zh-TW" dirty="0"/>
              <a:t>Schema</a:t>
            </a:r>
            <a:r>
              <a:rPr lang="zh-TW" altLang="en-US" dirty="0"/>
              <a:t>映射到一個 </a:t>
            </a:r>
            <a:r>
              <a:rPr lang="en-US" altLang="zh-TW" dirty="0"/>
              <a:t>MongoDB</a:t>
            </a:r>
            <a:r>
              <a:rPr lang="zh-TW" altLang="en-US" dirty="0"/>
              <a:t> 中的</a:t>
            </a:r>
            <a:r>
              <a:rPr lang="en-US" altLang="zh-TW" dirty="0"/>
              <a:t>Collection</a:t>
            </a:r>
            <a:r>
              <a:rPr lang="zh-TW" altLang="en-US" dirty="0"/>
              <a:t>，並且定義該</a:t>
            </a:r>
            <a:r>
              <a:rPr lang="en-US" altLang="zh-TW" dirty="0"/>
              <a:t>Collection</a:t>
            </a:r>
            <a:r>
              <a:rPr lang="zh-TW" altLang="en-US" dirty="0"/>
              <a:t>中</a:t>
            </a:r>
            <a:r>
              <a:rPr lang="en-US" altLang="zh-TW" dirty="0"/>
              <a:t>document</a:t>
            </a:r>
            <a:r>
              <a:rPr lang="zh-TW" altLang="en-US" dirty="0"/>
              <a:t>的架構，包含默認值、最大長度、最大值、最小值等等。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包裝</a:t>
            </a:r>
            <a:r>
              <a:rPr lang="en-US" altLang="zh-TW" dirty="0"/>
              <a:t>Schema</a:t>
            </a:r>
            <a:r>
              <a:rPr lang="zh-TW" altLang="en-US" dirty="0"/>
              <a:t>的容器。在數據庫中，</a:t>
            </a:r>
            <a:r>
              <a:rPr lang="en-US" altLang="zh-TW" dirty="0"/>
              <a:t>Schema</a:t>
            </a:r>
            <a:r>
              <a:rPr lang="zh-TW" altLang="en-US" dirty="0"/>
              <a:t>所對應到的</a:t>
            </a:r>
            <a:r>
              <a:rPr lang="en-US" altLang="zh-TW" dirty="0"/>
              <a:t>Collection</a:t>
            </a:r>
            <a:r>
              <a:rPr lang="zh-TW" altLang="en-US" dirty="0"/>
              <a:t>提供了一個接口，可以用</a:t>
            </a:r>
            <a:r>
              <a:rPr lang="en-US" altLang="zh-TW" dirty="0"/>
              <a:t>Model</a:t>
            </a:r>
            <a:r>
              <a:rPr lang="zh-TW" altLang="en-US" dirty="0"/>
              <a:t>來對</a:t>
            </a:r>
            <a:r>
              <a:rPr lang="en-US" altLang="zh-TW" dirty="0"/>
              <a:t>Collection</a:t>
            </a:r>
            <a:r>
              <a:rPr lang="zh-TW" altLang="en-US" dirty="0"/>
              <a:t>進行新增、查詢、更新、刪除記錄等功能。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Model</a:t>
            </a:r>
            <a:r>
              <a:rPr lang="zh-TW" altLang="en-US" dirty="0"/>
              <a:t>就像是</a:t>
            </a:r>
            <a:r>
              <a:rPr lang="en-US" altLang="zh-TW" dirty="0"/>
              <a:t>SQL</a:t>
            </a:r>
            <a:r>
              <a:rPr lang="zh-TW" altLang="en-US" dirty="0"/>
              <a:t>當中的</a:t>
            </a:r>
            <a:r>
              <a:rPr lang="en-US" altLang="zh-TW" dirty="0"/>
              <a:t>table</a:t>
            </a:r>
            <a:r>
              <a:rPr lang="zh-TW" altLang="en-US" dirty="0"/>
              <a:t>，而</a:t>
            </a:r>
            <a:r>
              <a:rPr lang="en-US" altLang="zh-TW" dirty="0"/>
              <a:t>Schema</a:t>
            </a:r>
            <a:r>
              <a:rPr lang="zh-TW" altLang="en-US" dirty="0"/>
              <a:t>是</a:t>
            </a:r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/>
              <a:t>table</a:t>
            </a:r>
            <a:r>
              <a:rPr lang="zh-TW" altLang="en-US" dirty="0"/>
              <a:t>的步驟。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801033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6A0B-4031-5866-C799-8B399E89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Schema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8E3F-D5CC-5988-B325-3FC06558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Schema</a:t>
            </a:r>
            <a:r>
              <a:rPr lang="zh-TW" altLang="en-US" dirty="0"/>
              <a:t>的語法為：</a:t>
            </a:r>
            <a:endParaRPr lang="en-US" altLang="zh-TW" dirty="0"/>
          </a:p>
          <a:p>
            <a:r>
              <a:rPr lang="en-US" altLang="zh-TW" i="1" dirty="0"/>
              <a:t>import mongoose from ‘mongoose’;</a:t>
            </a:r>
            <a:br>
              <a:rPr lang="en-US" altLang="zh-TW" i="1" dirty="0"/>
            </a:br>
            <a:r>
              <a:rPr lang="en-US" altLang="zh-TW" i="1" dirty="0"/>
              <a:t>const { Schema } = mongoose;</a:t>
            </a:r>
            <a:br>
              <a:rPr lang="en-US" altLang="zh-TW" i="1" dirty="0"/>
            </a:br>
            <a:r>
              <a:rPr lang="en-US" altLang="zh-TW" i="1" dirty="0"/>
              <a:t>const </a:t>
            </a:r>
            <a:r>
              <a:rPr lang="en-US" altLang="zh-TW" i="1" dirty="0" err="1"/>
              <a:t>blogSchema</a:t>
            </a:r>
            <a:r>
              <a:rPr lang="en-US" altLang="zh-TW" i="1" dirty="0"/>
              <a:t> = new Schema({</a:t>
            </a:r>
            <a:br>
              <a:rPr lang="en-US" altLang="zh-TW" i="1" dirty="0"/>
            </a:br>
            <a:r>
              <a:rPr lang="zh-TW" altLang="en-US" i="1" dirty="0"/>
              <a:t>  </a:t>
            </a:r>
            <a:r>
              <a:rPr lang="en-US" altLang="zh-TW" i="1" dirty="0"/>
              <a:t>title:  String, // String is shorthand for {type: String},</a:t>
            </a:r>
            <a:br>
              <a:rPr lang="en-US" altLang="zh-TW" i="1" dirty="0"/>
            </a:br>
            <a:r>
              <a:rPr lang="zh-TW" altLang="en-US" i="1" dirty="0"/>
              <a:t>  </a:t>
            </a:r>
            <a:r>
              <a:rPr lang="en-US" altLang="zh-TW" i="1" dirty="0"/>
              <a:t>date: { type: Date, default: </a:t>
            </a:r>
            <a:r>
              <a:rPr lang="en-US" altLang="zh-TW" i="1" dirty="0" err="1"/>
              <a:t>Date.now</a:t>
            </a:r>
            <a:r>
              <a:rPr lang="en-US" altLang="zh-TW" i="1" dirty="0"/>
              <a:t> },</a:t>
            </a:r>
            <a:br>
              <a:rPr lang="en-US" altLang="zh-TW" i="1" dirty="0"/>
            </a:br>
            <a:r>
              <a:rPr lang="zh-TW" altLang="en-US" i="1" dirty="0"/>
              <a:t>  </a:t>
            </a:r>
            <a:r>
              <a:rPr lang="en-US" altLang="zh-TW" i="1" dirty="0"/>
              <a:t>meta: { votes: Number, favs:  Number },</a:t>
            </a:r>
            <a:br>
              <a:rPr lang="en-US" altLang="zh-TW" i="1" dirty="0"/>
            </a:br>
            <a:r>
              <a:rPr lang="en-US" altLang="zh-TW" i="1" dirty="0"/>
              <a:t>})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073545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5CA4-785C-91F1-6C01-401E43A7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Schema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601A-F974-9AF0-259A-2005C510D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blogSchema</a:t>
            </a:r>
            <a:r>
              <a:rPr lang="zh-TW" altLang="en-US" dirty="0"/>
              <a:t>的</a:t>
            </a:r>
            <a:r>
              <a:rPr lang="en-US" altLang="zh-TW" dirty="0"/>
              <a:t>constructor</a:t>
            </a:r>
            <a:r>
              <a:rPr lang="zh-TW" altLang="en-US" dirty="0"/>
              <a:t>當中，參數為一個物件，而物件的每個</a:t>
            </a:r>
            <a:r>
              <a:rPr lang="en-US" altLang="zh-TW" dirty="0"/>
              <a:t>key</a:t>
            </a:r>
            <a:r>
              <a:rPr lang="zh-TW" altLang="en-US" dirty="0"/>
              <a:t>都定義了</a:t>
            </a:r>
            <a:r>
              <a:rPr lang="en-US" altLang="zh-TW" dirty="0"/>
              <a:t>blog</a:t>
            </a:r>
            <a:r>
              <a:rPr lang="zh-TW" altLang="en-US" dirty="0"/>
              <a:t> </a:t>
            </a:r>
            <a:r>
              <a:rPr lang="en-US" altLang="zh-TW" dirty="0"/>
              <a:t>collection</a:t>
            </a:r>
            <a:r>
              <a:rPr lang="zh-TW" altLang="en-US" dirty="0"/>
              <a:t>當中的</a:t>
            </a:r>
            <a:r>
              <a:rPr lang="en-US" altLang="zh-TW" dirty="0"/>
              <a:t>document</a:t>
            </a:r>
            <a:r>
              <a:rPr lang="zh-TW" altLang="en-US" dirty="0"/>
              <a:t>的屬性。並且在物件的每個</a:t>
            </a:r>
            <a:r>
              <a:rPr lang="en-US" altLang="zh-TW" dirty="0"/>
              <a:t>key</a:t>
            </a:r>
            <a:r>
              <a:rPr lang="zh-TW" altLang="en-US" dirty="0"/>
              <a:t>賦予的</a:t>
            </a:r>
            <a:r>
              <a:rPr lang="en-US" altLang="zh-TW" dirty="0"/>
              <a:t>value</a:t>
            </a:r>
            <a:r>
              <a:rPr lang="zh-TW" altLang="en-US" dirty="0"/>
              <a:t>為一個屬性，為</a:t>
            </a:r>
            <a:r>
              <a:rPr lang="en-US" altLang="zh-TW" b="1" dirty="0" err="1"/>
              <a:t>SchemaType</a:t>
            </a:r>
            <a:r>
              <a:rPr lang="zh-TW" altLang="en-US" b="1" dirty="0"/>
              <a:t>的物件</a:t>
            </a:r>
            <a:r>
              <a:rPr lang="zh-TW" altLang="en-US" dirty="0"/>
              <a:t>。常見的</a:t>
            </a:r>
            <a:r>
              <a:rPr lang="en-US" altLang="zh-TW" dirty="0" err="1"/>
              <a:t>SchemaType</a:t>
            </a:r>
            <a:r>
              <a:rPr lang="zh-TW" altLang="en-US" dirty="0"/>
              <a:t>有：</a:t>
            </a:r>
            <a:r>
              <a:rPr lang="en-US" altLang="zh-TW" dirty="0"/>
              <a:t>String,</a:t>
            </a:r>
            <a:r>
              <a:rPr lang="zh-TW" altLang="en-US" dirty="0"/>
              <a:t> </a:t>
            </a:r>
            <a:r>
              <a:rPr lang="en-US" altLang="zh-TW" dirty="0"/>
              <a:t>Number,</a:t>
            </a:r>
            <a:r>
              <a:rPr lang="zh-TW" altLang="en-US" dirty="0"/>
              <a:t> </a:t>
            </a:r>
            <a:r>
              <a:rPr lang="en-US" altLang="zh-TW" dirty="0"/>
              <a:t>Date,</a:t>
            </a:r>
            <a:r>
              <a:rPr lang="zh-TW" altLang="en-US" dirty="0"/>
              <a:t> </a:t>
            </a:r>
            <a:r>
              <a:rPr lang="en-US" altLang="zh-TW" dirty="0"/>
              <a:t>Boolean,</a:t>
            </a:r>
            <a:r>
              <a:rPr lang="zh-TW" altLang="en-US" dirty="0"/>
              <a:t> </a:t>
            </a:r>
            <a:r>
              <a:rPr lang="en-US" altLang="zh-TW" dirty="0" err="1"/>
              <a:t>ObjectId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Array,</a:t>
            </a:r>
            <a:r>
              <a:rPr lang="zh-TW" altLang="en-US" dirty="0"/>
              <a:t> </a:t>
            </a:r>
            <a:r>
              <a:rPr lang="en-US" altLang="zh-TW" dirty="0"/>
              <a:t>Decimal128,</a:t>
            </a:r>
            <a:r>
              <a:rPr lang="zh-TW" altLang="en-US" dirty="0"/>
              <a:t> </a:t>
            </a:r>
            <a:r>
              <a:rPr lang="en-US" altLang="zh-TW" dirty="0"/>
              <a:t>Map</a:t>
            </a:r>
            <a:r>
              <a:rPr lang="zh-TW" altLang="en-US" dirty="0"/>
              <a:t>等等。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511849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A23A-CCA1-7DF1-F5B2-364184E1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Schema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9D93-A639-4CB9-D4A9-8C591C81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en-US" dirty="0"/>
              <a:t>的語法為：</a:t>
            </a:r>
            <a:endParaRPr lang="en-US" altLang="zh-TW" dirty="0"/>
          </a:p>
          <a:p>
            <a:r>
              <a:rPr lang="en-US" i="1" dirty="0"/>
              <a:t>const Blog = </a:t>
            </a:r>
            <a:r>
              <a:rPr lang="en-US" i="1" dirty="0" err="1"/>
              <a:t>mongoose.model</a:t>
            </a:r>
            <a:r>
              <a:rPr lang="en-US" i="1" dirty="0"/>
              <a:t>('Blog', </a:t>
            </a:r>
            <a:r>
              <a:rPr lang="en-US" i="1" dirty="0" err="1"/>
              <a:t>blogSchema</a:t>
            </a:r>
            <a:r>
              <a:rPr lang="en-US" i="1" dirty="0"/>
              <a:t>);</a:t>
            </a:r>
          </a:p>
          <a:p>
            <a:r>
              <a:rPr lang="en-TW" dirty="0"/>
              <a:t>特別注意，</a:t>
            </a:r>
            <a:r>
              <a:rPr lang="en-US" altLang="zh-TW" dirty="0" err="1"/>
              <a:t>mongoose.model</a:t>
            </a:r>
            <a:r>
              <a:rPr lang="en-US" altLang="zh-TW" dirty="0"/>
              <a:t>()</a:t>
            </a:r>
            <a:r>
              <a:rPr lang="zh-TW" altLang="en-US" dirty="0"/>
              <a:t>的第一個參數是</a:t>
            </a:r>
            <a:r>
              <a:rPr lang="en-US" altLang="zh-TW" dirty="0"/>
              <a:t>String</a:t>
            </a:r>
            <a:r>
              <a:rPr lang="zh-TW" altLang="en-US" dirty="0"/>
              <a:t>，為我們的</a:t>
            </a:r>
            <a:r>
              <a:rPr lang="en-US" altLang="zh-TW" dirty="0"/>
              <a:t>collection</a:t>
            </a:r>
            <a:r>
              <a:rPr lang="zh-TW" altLang="en-US" dirty="0"/>
              <a:t>名稱。這裡使用的</a:t>
            </a:r>
            <a:r>
              <a:rPr lang="en-US" altLang="zh-TW" dirty="0"/>
              <a:t>String</a:t>
            </a:r>
            <a:r>
              <a:rPr lang="zh-TW" altLang="en-US" dirty="0"/>
              <a:t>必須為大寫英文字母開頭，且為單數形式。例如，如果我們希望製作名為</a:t>
            </a:r>
            <a:r>
              <a:rPr lang="en-US" altLang="zh-TW" dirty="0"/>
              <a:t>students</a:t>
            </a:r>
            <a:r>
              <a:rPr lang="zh-TW" altLang="en-US" dirty="0"/>
              <a:t>的</a:t>
            </a:r>
            <a:r>
              <a:rPr lang="en-US" altLang="zh-TW" dirty="0"/>
              <a:t>collection</a:t>
            </a:r>
            <a:r>
              <a:rPr lang="zh-TW" altLang="en-US" dirty="0"/>
              <a:t>，就必須使用</a:t>
            </a:r>
            <a:r>
              <a:rPr lang="en-US" altLang="zh-TW" dirty="0"/>
              <a:t>’Student’</a:t>
            </a:r>
            <a:r>
              <a:rPr lang="zh-TW" altLang="en-US" dirty="0"/>
              <a:t>，而如果想要製作名為</a:t>
            </a:r>
            <a:r>
              <a:rPr lang="en-US" altLang="zh-TW" dirty="0"/>
              <a:t>people</a:t>
            </a:r>
            <a:r>
              <a:rPr lang="zh-TW" altLang="en-US" dirty="0"/>
              <a:t>的</a:t>
            </a:r>
            <a:r>
              <a:rPr lang="en-US" altLang="zh-TW" dirty="0"/>
              <a:t>collection</a:t>
            </a:r>
            <a:r>
              <a:rPr lang="zh-TW" altLang="en-US" dirty="0"/>
              <a:t>，就必須使用</a:t>
            </a:r>
            <a:r>
              <a:rPr lang="en-US" altLang="zh-TW" dirty="0"/>
              <a:t>’Person’</a:t>
            </a:r>
            <a:r>
              <a:rPr lang="zh-TW" altLang="en-US" dirty="0"/>
              <a:t>。</a:t>
            </a:r>
            <a:r>
              <a:rPr lang="en-US" altLang="zh-TW" dirty="0"/>
              <a:t>(Mongoose</a:t>
            </a:r>
            <a:r>
              <a:rPr lang="zh-TW" altLang="en-US" dirty="0"/>
              <a:t>會自動轉換，我們需要確保提供正確的拼字即可</a:t>
            </a:r>
            <a:r>
              <a:rPr lang="en-US" altLang="zh-TW" dirty="0"/>
              <a:t>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0381524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127F-0407-B685-0DDF-A03D3ADC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CRUD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Mongoose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1442-16DD-88B7-304A-51ABAADA8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常見在</a:t>
            </a:r>
            <a:r>
              <a:rPr lang="en-US" altLang="zh-TW" dirty="0"/>
              <a:t>Mongoose</a:t>
            </a:r>
            <a:r>
              <a:rPr lang="zh-TW" altLang="en-US" dirty="0"/>
              <a:t>中，跟</a:t>
            </a:r>
            <a:r>
              <a:rPr lang="en-US" altLang="zh-TW" dirty="0"/>
              <a:t>CRUD</a:t>
            </a:r>
            <a:r>
              <a:rPr lang="zh-TW" altLang="en-US" dirty="0"/>
              <a:t>有關的操作是：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document.save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在</a:t>
            </a:r>
            <a:r>
              <a:rPr lang="en-US" altLang="zh-TW" dirty="0"/>
              <a:t>MongoDB</a:t>
            </a:r>
            <a:r>
              <a:rPr lang="zh-TW" altLang="en-US" dirty="0"/>
              <a:t>中儲存</a:t>
            </a:r>
            <a:r>
              <a:rPr lang="en-US" altLang="zh-TW" dirty="0"/>
              <a:t>document</a:t>
            </a:r>
            <a:r>
              <a:rPr lang="zh-TW" altLang="en-US" dirty="0"/>
              <a:t>。</a:t>
            </a:r>
            <a:r>
              <a:rPr lang="en-US" dirty="0"/>
              <a:t> returns a promise。 </a:t>
            </a:r>
            <a:r>
              <a:rPr lang="en-US" dirty="0" err="1"/>
              <a:t>doc.save</a:t>
            </a:r>
            <a:r>
              <a:rPr lang="en-US" dirty="0"/>
              <a:t>().then(</a:t>
            </a:r>
            <a:r>
              <a:rPr lang="en-US" dirty="0" err="1"/>
              <a:t>savedDoc</a:t>
            </a:r>
            <a:r>
              <a:rPr lang="en-US" dirty="0"/>
              <a:t> =&gt; { </a:t>
            </a:r>
            <a:r>
              <a:rPr lang="en-US" dirty="0" err="1"/>
              <a:t>savedDoc</a:t>
            </a:r>
            <a:r>
              <a:rPr lang="en-US" dirty="0"/>
              <a:t> === doc; </a:t>
            </a:r>
            <a:r>
              <a:rPr lang="en-US" i="1" dirty="0"/>
              <a:t>// true</a:t>
            </a:r>
            <a:r>
              <a:rPr lang="en-US" dirty="0"/>
              <a:t> });</a:t>
            </a:r>
          </a:p>
          <a:p>
            <a:pPr marL="0" indent="0">
              <a:buNone/>
            </a:pPr>
            <a:r>
              <a:rPr lang="en-US" dirty="0" err="1"/>
              <a:t>在</a:t>
            </a:r>
            <a:r>
              <a:rPr lang="en-US" altLang="zh-TW" dirty="0" err="1"/>
              <a:t>Mongoose</a:t>
            </a:r>
            <a:r>
              <a:rPr lang="zh-TW" altLang="en-US" dirty="0"/>
              <a:t>當中，許多</a:t>
            </a:r>
            <a:r>
              <a:rPr lang="en-US" altLang="zh-TW" dirty="0"/>
              <a:t>methods</a:t>
            </a:r>
            <a:r>
              <a:rPr lang="zh-TW" altLang="en-US" dirty="0"/>
              <a:t>的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都是「</a:t>
            </a:r>
            <a:r>
              <a:rPr lang="en-US" altLang="zh-TW" dirty="0"/>
              <a:t>Query</a:t>
            </a:r>
            <a:r>
              <a:rPr lang="zh-TW" altLang="en-US" dirty="0"/>
              <a:t>」。</a:t>
            </a:r>
            <a:r>
              <a:rPr lang="en-US" altLang="zh-TW" dirty="0"/>
              <a:t> Query</a:t>
            </a:r>
            <a:r>
              <a:rPr lang="zh-TW" altLang="en-US" dirty="0"/>
              <a:t>是一種</a:t>
            </a:r>
            <a:r>
              <a:rPr lang="en-US" altLang="zh-TW" dirty="0"/>
              <a:t>Mongoose</a:t>
            </a:r>
            <a:r>
              <a:rPr lang="zh-TW" altLang="en-US" dirty="0"/>
              <a:t>特有的</a:t>
            </a:r>
            <a:r>
              <a:rPr lang="en-US" altLang="zh-TW" dirty="0"/>
              <a:t>Class</a:t>
            </a:r>
            <a:r>
              <a:rPr lang="zh-TW" altLang="en-US" dirty="0"/>
              <a:t>（根據</a:t>
            </a:r>
            <a:r>
              <a:rPr lang="en-US" altLang="zh-TW" dirty="0"/>
              <a:t>documentation</a:t>
            </a:r>
            <a:r>
              <a:rPr lang="zh-TW" altLang="en-US" dirty="0"/>
              <a:t>，</a:t>
            </a:r>
            <a:r>
              <a:rPr lang="en-US" altLang="zh-TW" dirty="0"/>
              <a:t>Query</a:t>
            </a:r>
            <a:r>
              <a:rPr lang="zh-TW" altLang="en-US" dirty="0"/>
              <a:t>是一種</a:t>
            </a:r>
            <a:r>
              <a:rPr lang="en-US" altLang="zh-TW" dirty="0" err="1"/>
              <a:t>thenable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，但不是</a:t>
            </a:r>
            <a:r>
              <a:rPr lang="en-US" altLang="zh-TW"/>
              <a:t>Promise</a:t>
            </a:r>
            <a:r>
              <a:rPr lang="zh-TW" altLang="en-US"/>
              <a:t>），</a:t>
            </a:r>
            <a:r>
              <a:rPr lang="ja-JP" altLang="en-US"/>
              <a:t>提供用於</a:t>
            </a:r>
            <a:r>
              <a:rPr lang="en-US" altLang="zh-TW" dirty="0"/>
              <a:t>find</a:t>
            </a:r>
            <a:r>
              <a:rPr lang="ja-JP" altLang="en-US"/>
              <a:t>、</a:t>
            </a:r>
            <a:r>
              <a:rPr lang="en-US" altLang="zh-TW" dirty="0"/>
              <a:t>update</a:t>
            </a:r>
            <a:r>
              <a:rPr lang="ja-JP" altLang="en-US"/>
              <a:t>和</a:t>
            </a:r>
            <a:r>
              <a:rPr lang="en-US" altLang="zh-TW" dirty="0"/>
              <a:t>delete</a:t>
            </a:r>
            <a:r>
              <a:rPr lang="zh-TW" altLang="en-US" dirty="0"/>
              <a:t> </a:t>
            </a:r>
            <a:r>
              <a:rPr lang="en-US" altLang="zh-TW" dirty="0"/>
              <a:t>documents</a:t>
            </a:r>
            <a:r>
              <a:rPr lang="ja-JP" altLang="en-US"/>
              <a:t>等操作提供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chaining</a:t>
            </a:r>
            <a:r>
              <a:rPr lang="zh-TW" altLang="en-US" dirty="0"/>
              <a:t>。如果要讓這些</a:t>
            </a:r>
            <a:r>
              <a:rPr lang="en-US" altLang="zh-TW" dirty="0"/>
              <a:t>methods</a:t>
            </a:r>
            <a:r>
              <a:rPr lang="zh-TW" altLang="en-US" dirty="0"/>
              <a:t>的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變成</a:t>
            </a:r>
            <a:r>
              <a:rPr lang="en-US" altLang="zh-TW" dirty="0"/>
              <a:t>promise</a:t>
            </a:r>
            <a:r>
              <a:rPr lang="zh-TW" altLang="en-US" dirty="0"/>
              <a:t>，可以讓</a:t>
            </a:r>
            <a:r>
              <a:rPr lang="en-US" altLang="zh-TW" dirty="0"/>
              <a:t>Query</a:t>
            </a:r>
            <a:r>
              <a:rPr lang="zh-TW" altLang="en-US" dirty="0"/>
              <a:t>執行</a:t>
            </a:r>
            <a:r>
              <a:rPr lang="en-US" altLang="zh-TW" dirty="0"/>
              <a:t>.exec()</a:t>
            </a:r>
            <a:r>
              <a:rPr lang="zh-TW" altLang="en-US" dirty="0"/>
              <a:t>即可。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317445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44283</TotalTime>
  <Words>1842</Words>
  <Application>Microsoft Office PowerPoint</Application>
  <PresentationFormat>寬螢幕</PresentationFormat>
  <Paragraphs>79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Calibri</vt:lpstr>
      <vt:lpstr>Times New Roman</vt:lpstr>
      <vt:lpstr>Wingdings</vt:lpstr>
      <vt:lpstr>RetrospectVTI</vt:lpstr>
      <vt:lpstr>Mongoose</vt:lpstr>
      <vt:lpstr>Mongoose</vt:lpstr>
      <vt:lpstr>Mongoose</vt:lpstr>
      <vt:lpstr>Mongoose</vt:lpstr>
      <vt:lpstr>Model and Schema</vt:lpstr>
      <vt:lpstr>Model and Schema</vt:lpstr>
      <vt:lpstr>Model and Schema</vt:lpstr>
      <vt:lpstr>Model and Schema</vt:lpstr>
      <vt:lpstr>CRUD in Mongoose</vt:lpstr>
      <vt:lpstr>CRUD in Mongoose</vt:lpstr>
      <vt:lpstr>CRUD in Mongoose</vt:lpstr>
      <vt:lpstr>CRUD in Mongoose</vt:lpstr>
      <vt:lpstr>CRUD in Mongoose</vt:lpstr>
      <vt:lpstr>Schema Validators</vt:lpstr>
      <vt:lpstr>Schema Validators</vt:lpstr>
      <vt:lpstr>Schema Validators</vt:lpstr>
      <vt:lpstr>Instance Method</vt:lpstr>
      <vt:lpstr>Instance Method</vt:lpstr>
      <vt:lpstr>Static Methods</vt:lpstr>
      <vt:lpstr>Static Methods</vt:lpstr>
      <vt:lpstr>Mongoose 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8037</cp:revision>
  <dcterms:created xsi:type="dcterms:W3CDTF">2021-02-23T11:38:50Z</dcterms:created>
  <dcterms:modified xsi:type="dcterms:W3CDTF">2022-10-18T03:36:04Z</dcterms:modified>
</cp:coreProperties>
</file>