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1"/>
  </p:notesMasterIdLst>
  <p:sldIdLst>
    <p:sldId id="256" r:id="rId2"/>
    <p:sldId id="257" r:id="rId3"/>
    <p:sldId id="290" r:id="rId4"/>
    <p:sldId id="291" r:id="rId5"/>
    <p:sldId id="258" r:id="rId6"/>
    <p:sldId id="276" r:id="rId7"/>
    <p:sldId id="260" r:id="rId8"/>
    <p:sldId id="263" r:id="rId9"/>
    <p:sldId id="264" r:id="rId10"/>
    <p:sldId id="272" r:id="rId11"/>
    <p:sldId id="273" r:id="rId12"/>
    <p:sldId id="274" r:id="rId13"/>
    <p:sldId id="265" r:id="rId14"/>
    <p:sldId id="267" r:id="rId15"/>
    <p:sldId id="268" r:id="rId16"/>
    <p:sldId id="275" r:id="rId17"/>
    <p:sldId id="259" r:id="rId18"/>
    <p:sldId id="271" r:id="rId19"/>
    <p:sldId id="278" r:id="rId20"/>
    <p:sldId id="279" r:id="rId21"/>
    <p:sldId id="281" r:id="rId22"/>
    <p:sldId id="282" r:id="rId23"/>
    <p:sldId id="284" r:id="rId24"/>
    <p:sldId id="285" r:id="rId25"/>
    <p:sldId id="286" r:id="rId26"/>
    <p:sldId id="287" r:id="rId27"/>
    <p:sldId id="288" r:id="rId28"/>
    <p:sldId id="289" r:id="rId29"/>
    <p:sldId id="292"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94696"/>
  </p:normalViewPr>
  <p:slideViewPr>
    <p:cSldViewPr snapToGrid="0">
      <p:cViewPr varScale="1">
        <p:scale>
          <a:sx n="79" d="100"/>
          <a:sy n="79"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E669A-B070-9F49-BFE3-01D0D0D2A2C3}" type="datetimeFigureOut">
              <a:rPr lang="en-TW" smtClean="0"/>
              <a:t>10/19/2022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0F0-8C9C-694B-9C11-5B2F718D1766}" type="slidenum">
              <a:rPr lang="en-TW" smtClean="0"/>
              <a:t>‹#›</a:t>
            </a:fld>
            <a:endParaRPr lang="en-TW"/>
          </a:p>
        </p:txBody>
      </p:sp>
    </p:spTree>
    <p:extLst>
      <p:ext uri="{BB962C8B-B14F-4D97-AF65-F5344CB8AC3E}">
        <p14:creationId xmlns:p14="http://schemas.microsoft.com/office/powerpoint/2010/main" val="3218868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DCA720F0-8C9C-694B-9C11-5B2F718D1766}" type="slidenum">
              <a:rPr lang="en-TW" smtClean="0"/>
              <a:t>23</a:t>
            </a:fld>
            <a:endParaRPr lang="en-TW"/>
          </a:p>
        </p:txBody>
      </p:sp>
    </p:spTree>
    <p:extLst>
      <p:ext uri="{BB962C8B-B14F-4D97-AF65-F5344CB8AC3E}">
        <p14:creationId xmlns:p14="http://schemas.microsoft.com/office/powerpoint/2010/main" val="332817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0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28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2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29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0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118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39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9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B19F76-33F3-4DB4-91A0-510A8FE2A916}"/>
              </a:ext>
            </a:extLst>
          </p:cNvPr>
          <p:cNvSpPr>
            <a:spLocks noGrp="1"/>
          </p:cNvSpPr>
          <p:nvPr>
            <p:ph type="ctrTitle"/>
          </p:nvPr>
        </p:nvSpPr>
        <p:spPr>
          <a:xfrm>
            <a:off x="8141110" y="639098"/>
            <a:ext cx="3855818" cy="3494790"/>
          </a:xfrm>
        </p:spPr>
        <p:txBody>
          <a:bodyPr vert="horz" lIns="91440" tIns="45720" rIns="91440" bIns="45720" rtlCol="0">
            <a:normAutofit/>
          </a:bodyPr>
          <a:lstStyle/>
          <a:p>
            <a:r>
              <a:rPr lang="en-US" altLang="zh-TW" sz="5400" dirty="0" err="1"/>
              <a:t>Middlewares</a:t>
            </a:r>
            <a:r>
              <a:rPr lang="en-US" altLang="zh-TW" sz="5400" dirty="0"/>
              <a:t>,</a:t>
            </a:r>
            <a:r>
              <a:rPr lang="zh-TW" altLang="en-US" sz="5400" dirty="0"/>
              <a:t> </a:t>
            </a:r>
            <a:r>
              <a:rPr lang="en-US" altLang="zh-TW" sz="5400" dirty="0"/>
              <a:t>Cookies,</a:t>
            </a:r>
            <a:r>
              <a:rPr lang="zh-TW" altLang="en-US" sz="5400" dirty="0"/>
              <a:t> </a:t>
            </a:r>
            <a:r>
              <a:rPr lang="en-US" altLang="zh-TW" sz="5400" dirty="0"/>
              <a:t>Sessions</a:t>
            </a:r>
            <a:endParaRPr lang="zh-TW" altLang="en-US" sz="5400" dirty="0"/>
          </a:p>
        </p:txBody>
      </p:sp>
      <p:sp>
        <p:nvSpPr>
          <p:cNvPr id="3" name="副標題 2">
            <a:extLst>
              <a:ext uri="{FF2B5EF4-FFF2-40B4-BE49-F238E27FC236}">
                <a16:creationId xmlns:a16="http://schemas.microsoft.com/office/drawing/2014/main" id="{35262B4D-3674-44E6-AC6B-FAEDB090D61E}"/>
              </a:ext>
            </a:extLst>
          </p:cNvPr>
          <p:cNvSpPr>
            <a:spLocks noGrp="1"/>
          </p:cNvSpPr>
          <p:nvPr>
            <p:ph type="subTitle" idx="1"/>
          </p:nvPr>
        </p:nvSpPr>
        <p:spPr>
          <a:xfrm>
            <a:off x="8141110" y="4455621"/>
            <a:ext cx="3417990" cy="1238616"/>
          </a:xfrm>
        </p:spPr>
        <p:txBody>
          <a:bodyPr vert="horz" lIns="91440" tIns="45720" rIns="91440" bIns="45720" rtlCol="0">
            <a:normAutofit/>
          </a:bodyPr>
          <a:lstStyle/>
          <a:p>
            <a:r>
              <a:rPr lang="en-US" altLang="zh-TW" sz="2000" dirty="0">
                <a:solidFill>
                  <a:schemeClr val="tx1">
                    <a:lumMod val="85000"/>
                    <a:lumOff val="15000"/>
                  </a:schemeClr>
                </a:solidFill>
              </a:rPr>
              <a:t>Chapter</a:t>
            </a:r>
            <a:r>
              <a:rPr lang="zh-TW" altLang="en-US" sz="2000" dirty="0">
                <a:solidFill>
                  <a:schemeClr val="tx1">
                    <a:lumMod val="85000"/>
                    <a:lumOff val="15000"/>
                  </a:schemeClr>
                </a:solidFill>
              </a:rPr>
              <a:t> </a:t>
            </a:r>
            <a:r>
              <a:rPr lang="en-US" altLang="zh-TW" sz="2000" dirty="0">
                <a:solidFill>
                  <a:schemeClr val="tx1">
                    <a:lumMod val="85000"/>
                    <a:lumOff val="15000"/>
                  </a:schemeClr>
                </a:solidFill>
              </a:rPr>
              <a:t>20</a:t>
            </a:r>
          </a:p>
        </p:txBody>
      </p:sp>
      <p:cxnSp>
        <p:nvCxnSpPr>
          <p:cNvPr id="137" name="Straight Connector 13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a:extLst>
              <a:ext uri="{FF2B5EF4-FFF2-40B4-BE49-F238E27FC236}">
                <a16:creationId xmlns:a16="http://schemas.microsoft.com/office/drawing/2014/main" id="{F7EAE513-F38E-3D3E-306F-79FAD48DCD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3403" y="1047750"/>
            <a:ext cx="4762500" cy="4762500"/>
          </a:xfrm>
          <a:prstGeom prst="rect">
            <a:avLst/>
          </a:prstGeom>
        </p:spPr>
      </p:pic>
    </p:spTree>
    <p:extLst>
      <p:ext uri="{BB962C8B-B14F-4D97-AF65-F5344CB8AC3E}">
        <p14:creationId xmlns:p14="http://schemas.microsoft.com/office/powerpoint/2010/main" val="7502061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2C3D-7E35-64AD-73B5-10875F70EE66}"/>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Signing</a:t>
            </a:r>
            <a:r>
              <a:rPr lang="zh-TW" altLang="en-US" dirty="0"/>
              <a:t> </a:t>
            </a:r>
            <a:r>
              <a:rPr lang="en-US" altLang="zh-TW" dirty="0"/>
              <a:t>Cookies</a:t>
            </a:r>
            <a:endParaRPr lang="en-TW" dirty="0"/>
          </a:p>
        </p:txBody>
      </p:sp>
      <p:sp>
        <p:nvSpPr>
          <p:cNvPr id="3" name="Content Placeholder 2">
            <a:extLst>
              <a:ext uri="{FF2B5EF4-FFF2-40B4-BE49-F238E27FC236}">
                <a16:creationId xmlns:a16="http://schemas.microsoft.com/office/drawing/2014/main" id="{9F3660FC-0A1E-BE67-E1E2-318A1FADC863}"/>
              </a:ext>
            </a:extLst>
          </p:cNvPr>
          <p:cNvSpPr>
            <a:spLocks noGrp="1"/>
          </p:cNvSpPr>
          <p:nvPr>
            <p:ph idx="1"/>
          </p:nvPr>
        </p:nvSpPr>
        <p:spPr>
          <a:xfrm>
            <a:off x="1097280" y="2108201"/>
            <a:ext cx="10058400" cy="4182871"/>
          </a:xfrm>
        </p:spPr>
        <p:txBody>
          <a:bodyPr>
            <a:normAutofit lnSpcReduction="10000"/>
          </a:bodyPr>
          <a:lstStyle/>
          <a:p>
            <a:r>
              <a:rPr lang="ja-JP" altLang="en-US"/>
              <a:t>在電腦科學當中，雜湊函數的功能是，把訊息或資料壓縮成摘要</a:t>
            </a:r>
            <a:r>
              <a:rPr lang="en-US" altLang="ja-JP" dirty="0"/>
              <a:t>(</a:t>
            </a:r>
            <a:r>
              <a:rPr lang="ja-JP" altLang="en-US"/>
              <a:t>或指紋</a:t>
            </a:r>
            <a:r>
              <a:rPr lang="en-US" altLang="ja-JP" dirty="0"/>
              <a:t>)</a:t>
            </a:r>
            <a:r>
              <a:rPr lang="ja-JP" altLang="en-US"/>
              <a:t>，或使得資料量變小或變大，將資料的格式轉換，重新建立一個叫做雜湊值</a:t>
            </a:r>
            <a:r>
              <a:rPr lang="en-US" altLang="ja-JP" dirty="0"/>
              <a:t>(</a:t>
            </a:r>
            <a:r>
              <a:rPr lang="en-US" dirty="0"/>
              <a:t>hash values)。</a:t>
            </a:r>
            <a:r>
              <a:rPr lang="ja-JP" altLang="en-US"/>
              <a:t>好的雜湊函數應該要有以下的特點：</a:t>
            </a:r>
          </a:p>
          <a:p>
            <a:pPr marL="457200" indent="-457200">
              <a:buFont typeface="+mj-lt"/>
              <a:buAutoNum type="arabicPeriod"/>
            </a:pPr>
            <a:r>
              <a:rPr lang="ja-JP" altLang="en-US"/>
              <a:t>一致性：每次我們給 </a:t>
            </a:r>
            <a:r>
              <a:rPr lang="en-US" dirty="0"/>
              <a:t>hash() </a:t>
            </a:r>
            <a:r>
              <a:rPr lang="ja-JP" altLang="en-US"/>
              <a:t>函數提供相同的輸入時，我們需要得到相同的輸出。不同長度的輸入也應該有相同長度的輸出。</a:t>
            </a:r>
          </a:p>
          <a:p>
            <a:pPr marL="457200" indent="-457200">
              <a:buFont typeface="+mj-lt"/>
              <a:buAutoNum type="arabicPeriod"/>
            </a:pPr>
            <a:r>
              <a:rPr lang="ja-JP" altLang="en-US"/>
              <a:t>均勻分佈：這樣的好處在於，可以減少</a:t>
            </a:r>
            <a:r>
              <a:rPr lang="en-US" dirty="0"/>
              <a:t>hash collision</a:t>
            </a:r>
            <a:r>
              <a:rPr lang="ja-JP" altLang="en-US"/>
              <a:t>的發生</a:t>
            </a:r>
            <a:r>
              <a:rPr lang="en-US" altLang="ja-JP" dirty="0"/>
              <a:t>(</a:t>
            </a:r>
            <a:r>
              <a:rPr lang="en-US" dirty="0"/>
              <a:t>hash collision</a:t>
            </a:r>
            <a:r>
              <a:rPr lang="ja-JP" altLang="en-US"/>
              <a:t>是指兩個不同的</a:t>
            </a:r>
            <a:r>
              <a:rPr lang="en-US" dirty="0"/>
              <a:t>input</a:t>
            </a:r>
            <a:r>
              <a:rPr lang="ja-JP" altLang="en-US"/>
              <a:t>卻算出相同的</a:t>
            </a:r>
            <a:r>
              <a:rPr lang="en-US" dirty="0"/>
              <a:t>hash value)。</a:t>
            </a:r>
          </a:p>
          <a:p>
            <a:pPr marL="457200" indent="-457200">
              <a:buFont typeface="+mj-lt"/>
              <a:buAutoNum type="arabicPeriod"/>
            </a:pPr>
            <a:r>
              <a:rPr lang="ja-JP" altLang="en-US"/>
              <a:t>不可逆性：雜湊函數不應該是可逆的，不然很容易被破解。</a:t>
            </a:r>
          </a:p>
          <a:p>
            <a:pPr marL="457200" indent="-457200">
              <a:buFont typeface="+mj-lt"/>
              <a:buAutoNum type="arabicPeriod"/>
            </a:pPr>
            <a:r>
              <a:rPr lang="ja-JP" altLang="en-US"/>
              <a:t>雪崩效應：輸入的微小變化會導致輸出的巨大差異。 增加</a:t>
            </a:r>
            <a:r>
              <a:rPr lang="en-US" dirty="0"/>
              <a:t>hash function</a:t>
            </a:r>
            <a:r>
              <a:rPr lang="ja-JP" altLang="en-US"/>
              <a:t>的不可逆性。</a:t>
            </a:r>
          </a:p>
          <a:p>
            <a:endParaRPr lang="en-TW" dirty="0"/>
          </a:p>
        </p:txBody>
      </p:sp>
    </p:spTree>
    <p:extLst>
      <p:ext uri="{BB962C8B-B14F-4D97-AF65-F5344CB8AC3E}">
        <p14:creationId xmlns:p14="http://schemas.microsoft.com/office/powerpoint/2010/main" val="177769939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761D-3F9E-91F3-3701-E9CD4D7BEBA2}"/>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Signing</a:t>
            </a:r>
            <a:r>
              <a:rPr lang="zh-TW" altLang="en-US" dirty="0"/>
              <a:t> </a:t>
            </a:r>
            <a:r>
              <a:rPr lang="en-US" altLang="zh-TW" dirty="0"/>
              <a:t>Cookies</a:t>
            </a:r>
            <a:endParaRPr lang="en-TW" dirty="0"/>
          </a:p>
        </p:txBody>
      </p:sp>
      <p:pic>
        <p:nvPicPr>
          <p:cNvPr id="5" name="Content Placeholder 4">
            <a:extLst>
              <a:ext uri="{FF2B5EF4-FFF2-40B4-BE49-F238E27FC236}">
                <a16:creationId xmlns:a16="http://schemas.microsoft.com/office/drawing/2014/main" id="{BA3B2A10-0AE7-6C54-D297-FCED40A6740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247" y="2098511"/>
            <a:ext cx="6025505" cy="4078803"/>
          </a:xfrm>
        </p:spPr>
      </p:pic>
    </p:spTree>
    <p:extLst>
      <p:ext uri="{BB962C8B-B14F-4D97-AF65-F5344CB8AC3E}">
        <p14:creationId xmlns:p14="http://schemas.microsoft.com/office/powerpoint/2010/main" val="302893371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2B04-1F76-7701-D442-979EF2154BF8}"/>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Signing</a:t>
            </a:r>
            <a:r>
              <a:rPr lang="zh-TW" altLang="en-US" dirty="0"/>
              <a:t> </a:t>
            </a:r>
            <a:r>
              <a:rPr lang="en-US" altLang="zh-TW" dirty="0"/>
              <a:t>Cookies</a:t>
            </a:r>
            <a:endParaRPr lang="en-TW" dirty="0"/>
          </a:p>
        </p:txBody>
      </p:sp>
      <p:sp>
        <p:nvSpPr>
          <p:cNvPr id="3" name="Content Placeholder 2">
            <a:extLst>
              <a:ext uri="{FF2B5EF4-FFF2-40B4-BE49-F238E27FC236}">
                <a16:creationId xmlns:a16="http://schemas.microsoft.com/office/drawing/2014/main" id="{8E9473C5-630B-88C9-902A-8530CE4FA41F}"/>
              </a:ext>
            </a:extLst>
          </p:cNvPr>
          <p:cNvSpPr>
            <a:spLocks noGrp="1"/>
          </p:cNvSpPr>
          <p:nvPr>
            <p:ph idx="1"/>
          </p:nvPr>
        </p:nvSpPr>
        <p:spPr/>
        <p:txBody>
          <a:bodyPr/>
          <a:lstStyle/>
          <a:p>
            <a:r>
              <a:rPr lang="en-US" altLang="zh-TW" dirty="0"/>
              <a:t>SHA</a:t>
            </a:r>
            <a:r>
              <a:rPr lang="zh-TW" altLang="en-US" dirty="0"/>
              <a:t>演算法是</a:t>
            </a:r>
            <a:r>
              <a:rPr lang="en-US" altLang="zh-TW" dirty="0"/>
              <a:t>S</a:t>
            </a:r>
            <a:r>
              <a:rPr lang="en-US" dirty="0"/>
              <a:t>ecure Hash Algorithm</a:t>
            </a:r>
            <a:r>
              <a:rPr lang="ja-JP" altLang="en-US"/>
              <a:t>的縮寫，一種密碼雜湊函式演算法標準，由美國國家安全局研發。其下又可再分為六個不同的演算法標準，包括了：</a:t>
            </a:r>
            <a:r>
              <a:rPr lang="en-US" dirty="0"/>
              <a:t>SHA-224、SHA-256、SHA-384、SHA-512、SHA-512/224、SHA-512/256。以上總稱</a:t>
            </a:r>
            <a:r>
              <a:rPr lang="en-US" altLang="zh-TW" dirty="0"/>
              <a:t>SHA</a:t>
            </a:r>
            <a:r>
              <a:rPr lang="zh-TW" altLang="en-US" dirty="0"/>
              <a:t>家族。</a:t>
            </a:r>
            <a:endParaRPr lang="en-US" dirty="0"/>
          </a:p>
          <a:p>
            <a:endParaRPr lang="en-TW" dirty="0"/>
          </a:p>
        </p:txBody>
      </p:sp>
    </p:spTree>
    <p:extLst>
      <p:ext uri="{BB962C8B-B14F-4D97-AF65-F5344CB8AC3E}">
        <p14:creationId xmlns:p14="http://schemas.microsoft.com/office/powerpoint/2010/main" val="176561353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6886-D4FB-A573-8D97-3B973D250A86}"/>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Signing</a:t>
            </a:r>
            <a:r>
              <a:rPr lang="zh-TW" altLang="en-US" dirty="0"/>
              <a:t> </a:t>
            </a:r>
            <a:r>
              <a:rPr lang="en-US" altLang="zh-TW" dirty="0"/>
              <a:t>Cookies</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67CBE-CB1D-B102-13D1-5221E664C509}"/>
                  </a:ext>
                </a:extLst>
              </p:cNvPr>
              <p:cNvSpPr>
                <a:spLocks noGrp="1"/>
              </p:cNvSpPr>
              <p:nvPr>
                <p:ph idx="1"/>
              </p:nvPr>
            </p:nvSpPr>
            <p:spPr>
              <a:xfrm>
                <a:off x="1097280" y="2108201"/>
                <a:ext cx="10058400" cy="4243831"/>
              </a:xfrm>
            </p:spPr>
            <p:txBody>
              <a:bodyPr>
                <a:normAutofit fontScale="92500"/>
              </a:bodyPr>
              <a:lstStyle/>
              <a:p>
                <a:r>
                  <a:rPr lang="zh-TW" altLang="en-US" dirty="0"/>
                  <a:t>為了確保</a:t>
                </a:r>
                <a:r>
                  <a:rPr lang="en-US" altLang="zh-TW" dirty="0"/>
                  <a:t>Cookies</a:t>
                </a:r>
                <a:r>
                  <a:rPr lang="zh-TW" altLang="en-US" dirty="0"/>
                  <a:t>沒有在客戶端被篡改過，幫</a:t>
                </a:r>
                <a:r>
                  <a:rPr lang="en-US" altLang="zh-TW" dirty="0"/>
                  <a:t>Cookies</a:t>
                </a:r>
                <a:r>
                  <a:rPr lang="zh-TW" altLang="en-US" dirty="0"/>
                  <a:t>做簽名需要用到的演算法叫做</a:t>
                </a:r>
                <a:r>
                  <a:rPr lang="en-US" altLang="zh-TW" dirty="0"/>
                  <a:t>HMAC(Hashed</a:t>
                </a:r>
                <a:r>
                  <a:rPr lang="zh-TW" altLang="en-US" dirty="0"/>
                  <a:t> </a:t>
                </a:r>
                <a:r>
                  <a:rPr lang="en-US" altLang="zh-TW" dirty="0"/>
                  <a:t>MAC)</a:t>
                </a:r>
                <a:r>
                  <a:rPr lang="zh-TW" altLang="en-US" dirty="0"/>
                  <a:t>。根據</a:t>
                </a:r>
                <a:r>
                  <a:rPr lang="en-US" altLang="zh-TW" dirty="0"/>
                  <a:t>RFC 2104</a:t>
                </a:r>
                <a:r>
                  <a:rPr lang="zh-TW" altLang="en-US" dirty="0"/>
                  <a:t>，</a:t>
                </a:r>
                <a:r>
                  <a:rPr lang="en-US" altLang="zh-TW" dirty="0"/>
                  <a:t>HMAC</a:t>
                </a:r>
                <a:r>
                  <a:rPr lang="zh-TW" altLang="en-US" dirty="0"/>
                  <a:t>的數學公式為：</a:t>
                </a:r>
                <a:endParaRPr lang="en-US" altLang="zh-TW" dirty="0"/>
              </a:p>
              <a:p>
                <a:pPr algn="ctr"/>
                <a14:m>
                  <m:oMath xmlns:m="http://schemas.openxmlformats.org/officeDocument/2006/math">
                    <m:r>
                      <a:rPr lang="en-US" altLang="zh-TW" i="1" dirty="0" smtClean="0">
                        <a:latin typeface="Cambria Math" panose="02040503050406030204" pitchFamily="18" charset="0"/>
                      </a:rPr>
                      <m:t>𝐻𝑀𝐴𝐶</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𝐾</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𝑚</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𝐻</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𝐾</m:t>
                    </m:r>
                    <m:r>
                      <a:rPr lang="en-US" altLang="zh-TW" i="1" dirty="0" smtClean="0">
                        <a:latin typeface="Cambria Math" panose="02040503050406030204" pitchFamily="18" charset="0"/>
                      </a:rPr>
                      <m:t>’ ⨁ </m:t>
                    </m:r>
                    <m:r>
                      <a:rPr lang="en-US" altLang="zh-TW" i="1" dirty="0" err="1" smtClean="0">
                        <a:latin typeface="Cambria Math" panose="02040503050406030204" pitchFamily="18" charset="0"/>
                      </a:rPr>
                      <m:t>𝑜𝑝𝑎𝑑</m:t>
                    </m:r>
                    <m:r>
                      <a:rPr lang="en-US" altLang="zh-TW" i="1" dirty="0" smtClean="0">
                        <a:latin typeface="Cambria Math" panose="02040503050406030204" pitchFamily="18" charset="0"/>
                      </a:rPr>
                      <m:t>)</m:t>
                    </m:r>
                    <m:r>
                      <a:rPr lang="zh-TW" altLang="en-US" i="1" dirty="0" smtClean="0">
                        <a:latin typeface="Cambria Math" panose="02040503050406030204" pitchFamily="18" charset="0"/>
                      </a:rPr>
                      <m:t> </m:t>
                    </m:r>
                    <m:r>
                      <a:rPr lang="en-US" altLang="zh-TW" i="1" dirty="0" smtClean="0">
                        <a:latin typeface="Cambria Math" panose="02040503050406030204" pitchFamily="18" charset="0"/>
                      </a:rPr>
                      <m:t>||</m:t>
                    </m:r>
                    <m:r>
                      <a:rPr lang="zh-TW" altLang="en-US" i="1" dirty="0" smtClean="0">
                        <a:latin typeface="Cambria Math" panose="02040503050406030204" pitchFamily="18" charset="0"/>
                      </a:rPr>
                      <m:t> </m:t>
                    </m:r>
                    <m:r>
                      <a:rPr lang="en-US" altLang="zh-TW" i="1" dirty="0" smtClean="0">
                        <a:latin typeface="Cambria Math" panose="02040503050406030204" pitchFamily="18" charset="0"/>
                      </a:rPr>
                      <m:t>𝐻</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𝐾</m:t>
                    </m:r>
                    <m:r>
                      <a:rPr lang="en-US" altLang="zh-TW" i="1" dirty="0" smtClean="0">
                        <a:latin typeface="Cambria Math" panose="02040503050406030204" pitchFamily="18" charset="0"/>
                      </a:rPr>
                      <m:t>’ ⨁ </m:t>
                    </m:r>
                    <m:r>
                      <a:rPr lang="en-US" altLang="zh-TW" i="1" dirty="0" err="1" smtClean="0">
                        <a:latin typeface="Cambria Math" panose="02040503050406030204" pitchFamily="18" charset="0"/>
                      </a:rPr>
                      <m:t>𝑖𝑝𝑎𝑑</m:t>
                    </m:r>
                    <m:r>
                      <a:rPr lang="en-US" altLang="zh-TW" i="1" dirty="0" smtClean="0">
                        <a:latin typeface="Cambria Math" panose="02040503050406030204" pitchFamily="18" charset="0"/>
                      </a:rPr>
                      <m:t>)</m:t>
                    </m:r>
                    <m:r>
                      <a:rPr lang="zh-TW" altLang="en-US" i="1" dirty="0" smtClean="0">
                        <a:latin typeface="Cambria Math" panose="02040503050406030204" pitchFamily="18" charset="0"/>
                      </a:rPr>
                      <m:t> </m:t>
                    </m:r>
                    <m:r>
                      <a:rPr lang="en-US" altLang="zh-TW" i="1" dirty="0" smtClean="0">
                        <a:latin typeface="Cambria Math" panose="02040503050406030204" pitchFamily="18" charset="0"/>
                      </a:rPr>
                      <m:t>||</m:t>
                    </m:r>
                    <m:r>
                      <a:rPr lang="zh-TW" altLang="en-US" i="1" dirty="0" smtClean="0">
                        <a:latin typeface="Cambria Math" panose="02040503050406030204" pitchFamily="18" charset="0"/>
                      </a:rPr>
                      <m:t> </m:t>
                    </m:r>
                    <m:r>
                      <a:rPr lang="en-US" altLang="zh-TW" i="1" dirty="0" smtClean="0">
                        <a:latin typeface="Cambria Math" panose="02040503050406030204" pitchFamily="18" charset="0"/>
                      </a:rPr>
                      <m:t>𝑚</m:t>
                    </m:r>
                    <m:r>
                      <a:rPr lang="en-US" altLang="zh-TW" i="1" dirty="0" smtClean="0">
                        <a:latin typeface="Cambria Math" panose="02040503050406030204" pitchFamily="18" charset="0"/>
                      </a:rPr>
                      <m:t>)</m:t>
                    </m:r>
                  </m:oMath>
                </a14:m>
                <a:r>
                  <a:rPr lang="en-US" altLang="zh-TW" dirty="0"/>
                  <a:t>)</a:t>
                </a:r>
              </a:p>
              <a:p>
                <a:pPr>
                  <a:buFont typeface="Wingdings" pitchFamily="2" charset="2"/>
                  <a:buChar char="§"/>
                </a:pPr>
                <a:r>
                  <a:rPr lang="zh-TW" altLang="en-US" dirty="0"/>
                  <a:t> </a:t>
                </a:r>
                <a:r>
                  <a:rPr lang="en-US" altLang="zh-TW" dirty="0"/>
                  <a:t>H</a:t>
                </a:r>
                <a:r>
                  <a:rPr lang="zh-TW" altLang="en-US" dirty="0"/>
                  <a:t>為密碼雜湊函式</a:t>
                </a:r>
                <a:r>
                  <a:rPr lang="en-US" altLang="zh-TW" dirty="0"/>
                  <a:t>(Cryptographical</a:t>
                </a:r>
                <a:r>
                  <a:rPr lang="zh-TW" altLang="en-US" dirty="0"/>
                  <a:t> </a:t>
                </a:r>
                <a:r>
                  <a:rPr lang="en-US" altLang="zh-TW" dirty="0"/>
                  <a:t>Hash</a:t>
                </a:r>
                <a:r>
                  <a:rPr lang="zh-TW" altLang="en-US" dirty="0"/>
                  <a:t> </a:t>
                </a:r>
                <a:r>
                  <a:rPr lang="en-US" altLang="zh-TW" dirty="0"/>
                  <a:t>Function)</a:t>
                </a:r>
                <a:r>
                  <a:rPr lang="zh-TW" altLang="en-US" dirty="0"/>
                  <a:t>，例如</a:t>
                </a:r>
                <a:r>
                  <a:rPr lang="en-US" altLang="zh-TW" dirty="0"/>
                  <a:t>SHA</a:t>
                </a:r>
                <a:r>
                  <a:rPr lang="zh-TW" altLang="en-US" dirty="0"/>
                  <a:t>家族。</a:t>
                </a:r>
                <a:endParaRPr lang="en-US" altLang="zh-TW" dirty="0"/>
              </a:p>
              <a:p>
                <a:pPr>
                  <a:buFont typeface="Wingdings" pitchFamily="2" charset="2"/>
                  <a:buChar char="§"/>
                </a:pPr>
                <a:r>
                  <a:rPr lang="zh-TW" altLang="en-US" dirty="0"/>
                  <a:t> </a:t>
                </a:r>
                <a:r>
                  <a:rPr lang="en-US" altLang="zh-TW" dirty="0"/>
                  <a:t>K</a:t>
                </a:r>
                <a:r>
                  <a:rPr lang="zh-TW" altLang="en-US" dirty="0"/>
                  <a:t>為秘密金鑰</a:t>
                </a:r>
                <a:r>
                  <a:rPr lang="en-US" altLang="zh-TW" dirty="0"/>
                  <a:t>(secret</a:t>
                </a:r>
                <a:r>
                  <a:rPr lang="zh-TW" altLang="en-US" dirty="0"/>
                  <a:t> </a:t>
                </a:r>
                <a:r>
                  <a:rPr lang="en-US" altLang="zh-TW" dirty="0"/>
                  <a:t>key)</a:t>
                </a:r>
                <a:r>
                  <a:rPr lang="zh-TW" altLang="en-US" dirty="0"/>
                  <a:t>，而</a:t>
                </a:r>
                <a:r>
                  <a:rPr lang="en-US" altLang="zh-TW" dirty="0"/>
                  <a:t>m</a:t>
                </a:r>
                <a:r>
                  <a:rPr lang="zh-TW" altLang="en-US" dirty="0"/>
                  <a:t>是訊息。</a:t>
                </a:r>
                <a:endParaRPr lang="en-US" altLang="zh-TW" dirty="0"/>
              </a:p>
              <a:p>
                <a:pPr>
                  <a:buFont typeface="Wingdings" pitchFamily="2" charset="2"/>
                  <a:buChar char="§"/>
                </a:pPr>
                <a:r>
                  <a:rPr lang="zh-TW" altLang="en-US" dirty="0"/>
                  <a:t> </a:t>
                </a:r>
                <a:r>
                  <a:rPr lang="en-US" altLang="zh-TW" dirty="0"/>
                  <a:t>K’</a:t>
                </a:r>
                <a:r>
                  <a:rPr lang="zh-TW" altLang="en-US" dirty="0"/>
                  <a:t>是從秘密金鑰</a:t>
                </a:r>
                <a:r>
                  <a:rPr lang="en-US" altLang="zh-TW" dirty="0"/>
                  <a:t>K</a:t>
                </a:r>
                <a:r>
                  <a:rPr lang="zh-TW" altLang="en-US" dirty="0"/>
                  <a:t>生成的另一個金鑰。如果</a:t>
                </a:r>
                <a:r>
                  <a:rPr lang="en-US" altLang="zh-TW" dirty="0"/>
                  <a:t>K</a:t>
                </a:r>
                <a:r>
                  <a:rPr lang="zh-TW" altLang="en-US" dirty="0"/>
                  <a:t>小於</a:t>
                </a:r>
                <a:r>
                  <a:rPr lang="en-US" altLang="zh-TW" dirty="0"/>
                  <a:t>H</a:t>
                </a:r>
                <a:r>
                  <a:rPr lang="zh-TW" altLang="en-US" dirty="0"/>
                  <a:t>要求的最短長度，則向右填充零。 如果大於</a:t>
                </a:r>
                <a:r>
                  <a:rPr lang="en-US" altLang="zh-TW" dirty="0"/>
                  <a:t>H</a:t>
                </a:r>
                <a:r>
                  <a:rPr lang="zh-TW" altLang="en-US" dirty="0"/>
                  <a:t>要求的長度，則對</a:t>
                </a:r>
                <a:r>
                  <a:rPr lang="en-US" altLang="zh-TW" dirty="0"/>
                  <a:t>K</a:t>
                </a:r>
                <a:r>
                  <a:rPr lang="zh-TW" altLang="en-US" dirty="0"/>
                  <a:t>進行雜湊運算。</a:t>
                </a:r>
                <a:endParaRPr lang="en-US" altLang="zh-TW" dirty="0"/>
              </a:p>
              <a:p>
                <a:pPr>
                  <a:buFont typeface="Wingdings" pitchFamily="2" charset="2"/>
                  <a:buChar char="§"/>
                </a:pPr>
                <a:r>
                  <a:rPr lang="zh-TW" altLang="en-US" dirty="0"/>
                  <a:t> </a:t>
                </a:r>
                <a:r>
                  <a:rPr lang="en-US" altLang="zh-TW" dirty="0"/>
                  <a:t>||</a:t>
                </a:r>
                <a:r>
                  <a:rPr lang="zh-TW" altLang="en-US" dirty="0"/>
                  <a:t> 代表串接，</a:t>
                </a:r>
                <a:r>
                  <a:rPr lang="en-TW" dirty="0">
                    <a:ea typeface="Cambria Math" panose="02040503050406030204" pitchFamily="18" charset="0"/>
                  </a:rPr>
                  <a:t> </a:t>
                </a:r>
                <a14:m>
                  <m:oMath xmlns:m="http://schemas.openxmlformats.org/officeDocument/2006/math">
                    <m:r>
                      <a:rPr lang="en-TW" i="1">
                        <a:latin typeface="Cambria Math" panose="02040503050406030204" pitchFamily="18" charset="0"/>
                        <a:ea typeface="Cambria Math" panose="02040503050406030204" pitchFamily="18" charset="0"/>
                      </a:rPr>
                      <m:t>⨁</m:t>
                    </m:r>
                  </m:oMath>
                </a14:m>
                <a:r>
                  <a:rPr lang="zh-TW" altLang="en-US" dirty="0"/>
                  <a:t> 代表</a:t>
                </a:r>
                <a:r>
                  <a:rPr lang="en-US" altLang="zh-TW" dirty="0"/>
                  <a:t>XOR</a:t>
                </a:r>
                <a:r>
                  <a:rPr lang="zh-TW" altLang="en-US" dirty="0"/>
                  <a:t>運算。</a:t>
                </a:r>
                <a:endParaRPr lang="en-US" altLang="zh-TW" dirty="0"/>
              </a:p>
              <a:p>
                <a:pPr>
                  <a:buFont typeface="Wingdings" pitchFamily="2" charset="2"/>
                  <a:buChar char="§"/>
                </a:pPr>
                <a:r>
                  <a:rPr lang="zh-TW" altLang="en-US" dirty="0"/>
                  <a:t> </a:t>
                </a:r>
                <a:r>
                  <a:rPr lang="en-US" altLang="zh-TW" dirty="0" err="1"/>
                  <a:t>opad</a:t>
                </a:r>
                <a:r>
                  <a:rPr lang="zh-TW" altLang="en-US" dirty="0"/>
                  <a:t>、</a:t>
                </a:r>
                <a:r>
                  <a:rPr lang="en-US" altLang="zh-TW" dirty="0"/>
                  <a:t> </a:t>
                </a:r>
                <a:r>
                  <a:rPr lang="en-US" altLang="zh-TW" dirty="0" err="1"/>
                  <a:t>ipad</a:t>
                </a:r>
                <a:r>
                  <a:rPr lang="zh-TW" altLang="en-US" dirty="0"/>
                  <a:t>都是十六進位的常數，</a:t>
                </a:r>
                <a:r>
                  <a:rPr lang="en-US" altLang="zh-TW" dirty="0"/>
                  <a:t> </a:t>
                </a:r>
                <a:r>
                  <a:rPr lang="en-US" altLang="zh-TW" dirty="0" err="1"/>
                  <a:t>opad</a:t>
                </a:r>
                <a:r>
                  <a:rPr lang="en-US" altLang="zh-TW" dirty="0"/>
                  <a:t> =</a:t>
                </a:r>
                <a:r>
                  <a:rPr lang="zh-TW" altLang="en-US" dirty="0"/>
                  <a:t> </a:t>
                </a:r>
                <a:r>
                  <a:rPr lang="en-US" altLang="zh-TW" dirty="0"/>
                  <a:t>0x5c5c….5c</a:t>
                </a:r>
                <a:r>
                  <a:rPr lang="zh-TW" altLang="en-US" dirty="0"/>
                  <a:t>、</a:t>
                </a:r>
                <a:r>
                  <a:rPr lang="en-US" altLang="zh-TW" dirty="0" err="1"/>
                  <a:t>ipad</a:t>
                </a:r>
                <a:r>
                  <a:rPr lang="zh-TW" altLang="en-US" dirty="0"/>
                  <a:t> </a:t>
                </a:r>
                <a:r>
                  <a:rPr lang="en-US" altLang="zh-TW" dirty="0"/>
                  <a:t>=</a:t>
                </a:r>
                <a:r>
                  <a:rPr lang="zh-TW" altLang="en-US" dirty="0"/>
                  <a:t> </a:t>
                </a:r>
                <a:r>
                  <a:rPr lang="en-US" altLang="zh-TW" dirty="0"/>
                  <a:t>0x3636…36</a:t>
                </a:r>
                <a:r>
                  <a:rPr lang="zh-TW" altLang="en-US" dirty="0"/>
                  <a:t>。</a:t>
                </a:r>
                <a:endParaRPr lang="en-US" altLang="zh-TW" dirty="0"/>
              </a:p>
              <a:p>
                <a:pPr>
                  <a:buFont typeface="Wingdings" pitchFamily="2" charset="2"/>
                  <a:buChar char="§"/>
                </a:pPr>
                <a:endParaRPr lang="en-US" altLang="zh-TW" dirty="0"/>
              </a:p>
            </p:txBody>
          </p:sp>
        </mc:Choice>
        <mc:Fallback xmlns="">
          <p:sp>
            <p:nvSpPr>
              <p:cNvPr id="3" name="Content Placeholder 2">
                <a:extLst>
                  <a:ext uri="{FF2B5EF4-FFF2-40B4-BE49-F238E27FC236}">
                    <a16:creationId xmlns:a16="http://schemas.microsoft.com/office/drawing/2014/main" id="{6E567CBE-CB1D-B102-13D1-5221E664C509}"/>
                  </a:ext>
                </a:extLst>
              </p:cNvPr>
              <p:cNvSpPr>
                <a:spLocks noGrp="1" noRot="1" noChangeAspect="1" noMove="1" noResize="1" noEditPoints="1" noAdjustHandles="1" noChangeArrowheads="1" noChangeShapeType="1" noTextEdit="1"/>
              </p:cNvSpPr>
              <p:nvPr>
                <p:ph idx="1"/>
              </p:nvPr>
            </p:nvSpPr>
            <p:spPr>
              <a:xfrm>
                <a:off x="1097280" y="2108201"/>
                <a:ext cx="10058400" cy="4243831"/>
              </a:xfrm>
              <a:blipFill>
                <a:blip r:embed="rId2"/>
                <a:stretch>
                  <a:fillRect l="-1513" t="-1194" r="-1387" b="-1194"/>
                </a:stretch>
              </a:blipFill>
            </p:spPr>
            <p:txBody>
              <a:bodyPr/>
              <a:lstStyle/>
              <a:p>
                <a:r>
                  <a:rPr lang="en-TW">
                    <a:noFill/>
                  </a:rPr>
                  <a:t> </a:t>
                </a:r>
              </a:p>
            </p:txBody>
          </p:sp>
        </mc:Fallback>
      </mc:AlternateContent>
      <p:sp>
        <p:nvSpPr>
          <p:cNvPr id="4" name="TextBox 3">
            <a:extLst>
              <a:ext uri="{FF2B5EF4-FFF2-40B4-BE49-F238E27FC236}">
                <a16:creationId xmlns:a16="http://schemas.microsoft.com/office/drawing/2014/main" id="{FAB38DB0-E4D8-A9B2-1BD5-E0153D080270}"/>
              </a:ext>
            </a:extLst>
          </p:cNvPr>
          <p:cNvSpPr txBox="1"/>
          <p:nvPr/>
        </p:nvSpPr>
        <p:spPr>
          <a:xfrm>
            <a:off x="5638800" y="2974848"/>
            <a:ext cx="65" cy="276999"/>
          </a:xfrm>
          <a:prstGeom prst="rect">
            <a:avLst/>
          </a:prstGeom>
          <a:noFill/>
        </p:spPr>
        <p:txBody>
          <a:bodyPr wrap="none" lIns="0" tIns="0" rIns="0" bIns="0" rtlCol="0">
            <a:spAutoFit/>
          </a:bodyPr>
          <a:lstStyle/>
          <a:p>
            <a:endParaRPr lang="en-TW" dirty="0"/>
          </a:p>
        </p:txBody>
      </p:sp>
    </p:spTree>
    <p:extLst>
      <p:ext uri="{BB962C8B-B14F-4D97-AF65-F5344CB8AC3E}">
        <p14:creationId xmlns:p14="http://schemas.microsoft.com/office/powerpoint/2010/main" val="419712023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DC95-C874-8976-C57F-D73FA6EF1C02}"/>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Signing</a:t>
            </a:r>
            <a:r>
              <a:rPr lang="zh-TW" altLang="en-US" dirty="0"/>
              <a:t> </a:t>
            </a:r>
            <a:r>
              <a:rPr lang="en-US" altLang="zh-TW" dirty="0"/>
              <a:t>Cookies</a:t>
            </a:r>
            <a:endParaRPr lang="en-TW" dirty="0"/>
          </a:p>
        </p:txBody>
      </p:sp>
      <p:sp>
        <p:nvSpPr>
          <p:cNvPr id="3" name="Content Placeholder 2">
            <a:extLst>
              <a:ext uri="{FF2B5EF4-FFF2-40B4-BE49-F238E27FC236}">
                <a16:creationId xmlns:a16="http://schemas.microsoft.com/office/drawing/2014/main" id="{435E16A4-15CC-BB3B-8BDE-1EA7182A5177}"/>
              </a:ext>
            </a:extLst>
          </p:cNvPr>
          <p:cNvSpPr>
            <a:spLocks noGrp="1"/>
          </p:cNvSpPr>
          <p:nvPr>
            <p:ph idx="1"/>
          </p:nvPr>
        </p:nvSpPr>
        <p:spPr/>
        <p:txBody>
          <a:bodyPr/>
          <a:lstStyle/>
          <a:p>
            <a:r>
              <a:rPr lang="en-TW" dirty="0"/>
              <a:t>實現</a:t>
            </a:r>
            <a:r>
              <a:rPr lang="en-US" altLang="zh-TW" dirty="0"/>
              <a:t>HMAC</a:t>
            </a:r>
            <a:r>
              <a:rPr lang="zh-TW" altLang="en-US" dirty="0"/>
              <a:t>的虛擬碼是：</a:t>
            </a:r>
            <a:endParaRPr lang="en-US" altLang="zh-TW" dirty="0"/>
          </a:p>
        </p:txBody>
      </p:sp>
      <p:pic>
        <p:nvPicPr>
          <p:cNvPr id="5" name="Picture 4" descr="Graphical user interface, text&#10;&#10;Description automatically generated">
            <a:extLst>
              <a:ext uri="{FF2B5EF4-FFF2-40B4-BE49-F238E27FC236}">
                <a16:creationId xmlns:a16="http://schemas.microsoft.com/office/drawing/2014/main" id="{42107A9E-E4D2-8EDC-4CBB-EC24A923C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94" y="2723904"/>
            <a:ext cx="11000811" cy="3274560"/>
          </a:xfrm>
          <a:prstGeom prst="rect">
            <a:avLst/>
          </a:prstGeom>
        </p:spPr>
      </p:pic>
    </p:spTree>
    <p:extLst>
      <p:ext uri="{BB962C8B-B14F-4D97-AF65-F5344CB8AC3E}">
        <p14:creationId xmlns:p14="http://schemas.microsoft.com/office/powerpoint/2010/main" val="210949106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B6C8-6D4C-F4B6-1BD6-36CF4BBC0FDD}"/>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Signing</a:t>
            </a:r>
            <a:r>
              <a:rPr lang="zh-TW" altLang="en-US" dirty="0"/>
              <a:t> </a:t>
            </a:r>
            <a:r>
              <a:rPr lang="en-US" altLang="zh-TW" dirty="0"/>
              <a:t>Cookies</a:t>
            </a:r>
            <a:endParaRPr lang="en-TW" dirty="0"/>
          </a:p>
        </p:txBody>
      </p:sp>
      <p:sp>
        <p:nvSpPr>
          <p:cNvPr id="3" name="Content Placeholder 2">
            <a:extLst>
              <a:ext uri="{FF2B5EF4-FFF2-40B4-BE49-F238E27FC236}">
                <a16:creationId xmlns:a16="http://schemas.microsoft.com/office/drawing/2014/main" id="{BE345453-FC40-6896-DD46-377A7CEC605E}"/>
              </a:ext>
            </a:extLst>
          </p:cNvPr>
          <p:cNvSpPr>
            <a:spLocks noGrp="1"/>
          </p:cNvSpPr>
          <p:nvPr>
            <p:ph idx="1"/>
          </p:nvPr>
        </p:nvSpPr>
        <p:spPr>
          <a:xfrm>
            <a:off x="1097280" y="2108201"/>
            <a:ext cx="10058400" cy="4207255"/>
          </a:xfrm>
        </p:spPr>
        <p:txBody>
          <a:bodyPr>
            <a:normAutofit/>
          </a:bodyPr>
          <a:lstStyle/>
          <a:p>
            <a:r>
              <a:rPr lang="en-US" altLang="zh-TW" dirty="0"/>
              <a:t>Cookie</a:t>
            </a:r>
            <a:r>
              <a:rPr lang="zh-TW" altLang="en-US" dirty="0"/>
              <a:t>簽名的完整流程是：</a:t>
            </a:r>
            <a:endParaRPr lang="en-US" altLang="zh-TW" dirty="0"/>
          </a:p>
          <a:p>
            <a:pPr marL="457200" indent="-457200">
              <a:buFont typeface="+mj-lt"/>
              <a:buAutoNum type="arabicPeriod"/>
            </a:pPr>
            <a:r>
              <a:rPr lang="en-US" dirty="0" err="1"/>
              <a:t>伺服器</a:t>
            </a:r>
            <a:r>
              <a:rPr lang="zh-TW" altLang="en-US" dirty="0"/>
              <a:t>將</a:t>
            </a:r>
            <a:r>
              <a:rPr lang="en-US" altLang="zh-TW" dirty="0"/>
              <a:t>value</a:t>
            </a:r>
            <a:r>
              <a:rPr lang="zh-TW" altLang="en-US" dirty="0"/>
              <a:t>以及</a:t>
            </a:r>
            <a:r>
              <a:rPr lang="en-US" altLang="zh-TW" dirty="0"/>
              <a:t>secret</a:t>
            </a:r>
            <a:r>
              <a:rPr lang="zh-TW" altLang="en-US" dirty="0"/>
              <a:t>拿去做運算，得到</a:t>
            </a:r>
            <a:r>
              <a:rPr lang="en-US" altLang="zh-TW" dirty="0"/>
              <a:t>HMAC</a:t>
            </a:r>
            <a:r>
              <a:rPr lang="zh-TW" altLang="en-US" dirty="0"/>
              <a:t>值。</a:t>
            </a:r>
            <a:r>
              <a:rPr lang="en-US" altLang="zh-TW" dirty="0"/>
              <a:t>HMAC</a:t>
            </a:r>
            <a:r>
              <a:rPr lang="zh-TW" altLang="en-US" dirty="0"/>
              <a:t>就是我們的</a:t>
            </a:r>
            <a:r>
              <a:rPr lang="en-US" altLang="zh-TW" dirty="0"/>
              <a:t>Signed</a:t>
            </a:r>
            <a:r>
              <a:rPr lang="zh-TW" altLang="en-US" dirty="0"/>
              <a:t> </a:t>
            </a:r>
            <a:r>
              <a:rPr lang="en-US" altLang="zh-TW" dirty="0"/>
              <a:t>Cookies</a:t>
            </a:r>
            <a:r>
              <a:rPr lang="zh-TW" altLang="en-US" dirty="0"/>
              <a:t>。</a:t>
            </a:r>
            <a:endParaRPr lang="en-US" altLang="zh-TW" dirty="0"/>
          </a:p>
          <a:p>
            <a:pPr marL="457200" indent="-457200">
              <a:buFont typeface="+mj-lt"/>
              <a:buAutoNum type="arabicPeriod"/>
            </a:pPr>
            <a:r>
              <a:rPr lang="en-US" dirty="0" err="1"/>
              <a:t>伺服器將</a:t>
            </a:r>
            <a:r>
              <a:rPr lang="en-US" altLang="zh-TW" dirty="0" err="1"/>
              <a:t>signed</a:t>
            </a:r>
            <a:r>
              <a:rPr lang="zh-TW" altLang="en-US" dirty="0"/>
              <a:t> </a:t>
            </a:r>
            <a:r>
              <a:rPr lang="en-US" altLang="zh-TW" dirty="0"/>
              <a:t>cookies</a:t>
            </a:r>
            <a:r>
              <a:rPr lang="zh-TW" altLang="en-US" dirty="0"/>
              <a:t>以及</a:t>
            </a:r>
            <a:r>
              <a:rPr lang="en-US" altLang="zh-TW" dirty="0"/>
              <a:t>key</a:t>
            </a:r>
            <a:r>
              <a:rPr lang="zh-TW" altLang="en-US" dirty="0"/>
              <a:t>送到客戶端。</a:t>
            </a:r>
            <a:endParaRPr lang="en-US" altLang="zh-TW" dirty="0"/>
          </a:p>
          <a:p>
            <a:pPr marL="457200" indent="-457200">
              <a:buFont typeface="+mj-lt"/>
              <a:buAutoNum type="arabicPeriod"/>
            </a:pPr>
            <a:r>
              <a:rPr lang="zh-TW" altLang="en-US" dirty="0"/>
              <a:t>客戶端或許會篡改</a:t>
            </a:r>
            <a:r>
              <a:rPr lang="en-US" altLang="zh-TW" dirty="0"/>
              <a:t>signed</a:t>
            </a:r>
            <a:r>
              <a:rPr lang="zh-TW" altLang="en-US" dirty="0"/>
              <a:t> </a:t>
            </a:r>
            <a:r>
              <a:rPr lang="en-US" altLang="zh-TW" dirty="0"/>
              <a:t>cookies</a:t>
            </a:r>
            <a:r>
              <a:rPr lang="zh-TW" altLang="en-US" dirty="0"/>
              <a:t>。</a:t>
            </a:r>
            <a:endParaRPr lang="en-US" altLang="zh-TW" dirty="0"/>
          </a:p>
          <a:p>
            <a:pPr marL="457200" indent="-457200">
              <a:buFont typeface="+mj-lt"/>
              <a:buAutoNum type="arabicPeriod"/>
            </a:pPr>
            <a:r>
              <a:rPr lang="zh-TW" altLang="en-US" dirty="0"/>
              <a:t>客戶端下次發送</a:t>
            </a:r>
            <a:r>
              <a:rPr lang="en-US" altLang="zh-TW" dirty="0"/>
              <a:t>HTTP</a:t>
            </a:r>
            <a:r>
              <a:rPr lang="zh-TW" altLang="en-US" dirty="0"/>
              <a:t> </a:t>
            </a:r>
            <a:r>
              <a:rPr lang="en-US" altLang="zh-TW" dirty="0"/>
              <a:t>request</a:t>
            </a:r>
            <a:r>
              <a:rPr lang="zh-TW" altLang="en-US" dirty="0"/>
              <a:t>到</a:t>
            </a:r>
            <a:r>
              <a:rPr lang="en-US" dirty="0" err="1"/>
              <a:t>伺服器時，伺服器會將</a:t>
            </a:r>
            <a:r>
              <a:rPr lang="en-US" altLang="zh-TW" dirty="0"/>
              <a:t> value</a:t>
            </a:r>
            <a:r>
              <a:rPr lang="zh-TW" altLang="en-US" dirty="0"/>
              <a:t>以及</a:t>
            </a:r>
            <a:r>
              <a:rPr lang="en-US" altLang="zh-TW" dirty="0"/>
              <a:t>secret</a:t>
            </a:r>
            <a:r>
              <a:rPr lang="zh-TW" altLang="en-US" dirty="0"/>
              <a:t>拿去做運算，得到</a:t>
            </a:r>
            <a:r>
              <a:rPr lang="en-US" altLang="zh-TW" dirty="0"/>
              <a:t>HMAC</a:t>
            </a:r>
            <a:r>
              <a:rPr lang="zh-TW" altLang="en-US" dirty="0"/>
              <a:t>值。再將</a:t>
            </a:r>
            <a:r>
              <a:rPr lang="en-US" altLang="zh-TW" dirty="0"/>
              <a:t>HMAC</a:t>
            </a:r>
            <a:r>
              <a:rPr lang="zh-TW" altLang="en-US" dirty="0"/>
              <a:t>值與客戶端送來的</a:t>
            </a:r>
            <a:r>
              <a:rPr lang="en-US" altLang="zh-TW" dirty="0"/>
              <a:t>signed</a:t>
            </a:r>
            <a:r>
              <a:rPr lang="zh-TW" altLang="en-US" dirty="0"/>
              <a:t> </a:t>
            </a:r>
            <a:r>
              <a:rPr lang="en-US" altLang="zh-TW" dirty="0"/>
              <a:t>cookies</a:t>
            </a:r>
            <a:r>
              <a:rPr lang="zh-TW" altLang="en-US" dirty="0"/>
              <a:t>對照。如果兩者不同，則代表</a:t>
            </a:r>
            <a:r>
              <a:rPr lang="en-US" altLang="zh-TW" dirty="0"/>
              <a:t>signed</a:t>
            </a:r>
            <a:r>
              <a:rPr lang="zh-TW" altLang="en-US" dirty="0"/>
              <a:t> </a:t>
            </a:r>
            <a:r>
              <a:rPr lang="en-US" altLang="zh-TW" dirty="0"/>
              <a:t>cookies</a:t>
            </a:r>
            <a:r>
              <a:rPr lang="zh-TW" altLang="en-US" dirty="0"/>
              <a:t>遭到篡改。伺服器即認定此為無效的</a:t>
            </a:r>
            <a:r>
              <a:rPr lang="en-US" altLang="zh-TW" dirty="0"/>
              <a:t>signed</a:t>
            </a:r>
            <a:r>
              <a:rPr lang="zh-TW" altLang="en-US" dirty="0"/>
              <a:t> </a:t>
            </a:r>
            <a:r>
              <a:rPr lang="en-US" altLang="zh-TW" dirty="0"/>
              <a:t>cookies</a:t>
            </a:r>
            <a:r>
              <a:rPr lang="zh-TW" altLang="en-US" dirty="0"/>
              <a:t>。</a:t>
            </a:r>
            <a:endParaRPr lang="en-TW" dirty="0"/>
          </a:p>
        </p:txBody>
      </p:sp>
    </p:spTree>
    <p:extLst>
      <p:ext uri="{BB962C8B-B14F-4D97-AF65-F5344CB8AC3E}">
        <p14:creationId xmlns:p14="http://schemas.microsoft.com/office/powerpoint/2010/main" val="428694982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80DA07-ADFB-1B4B-1901-EFFE4BE6DF58}"/>
              </a:ext>
            </a:extLst>
          </p:cNvPr>
          <p:cNvSpPr txBox="1"/>
          <p:nvPr/>
        </p:nvSpPr>
        <p:spPr>
          <a:xfrm>
            <a:off x="597408" y="2923660"/>
            <a:ext cx="6096000" cy="523220"/>
          </a:xfrm>
          <a:prstGeom prst="rect">
            <a:avLst/>
          </a:prstGeom>
          <a:noFill/>
        </p:spPr>
        <p:txBody>
          <a:bodyPr wrap="square">
            <a:spAutoFit/>
          </a:bodyPr>
          <a:lstStyle/>
          <a:p>
            <a:r>
              <a:rPr lang="en-US" altLang="zh-TW" sz="2800" dirty="0"/>
              <a:t>Signed</a:t>
            </a:r>
            <a:r>
              <a:rPr lang="zh-TW" altLang="en-US" sz="2800" dirty="0"/>
              <a:t> </a:t>
            </a:r>
            <a:r>
              <a:rPr lang="en-US" altLang="zh-TW" sz="2800" dirty="0"/>
              <a:t>Cookies</a:t>
            </a:r>
            <a:r>
              <a:rPr lang="zh-TW" altLang="en-US" sz="2800" dirty="0"/>
              <a:t>驗證流程圖</a:t>
            </a:r>
            <a:endParaRPr lang="en-TW" sz="2800" dirty="0"/>
          </a:p>
        </p:txBody>
      </p:sp>
      <p:pic>
        <p:nvPicPr>
          <p:cNvPr id="7" name="Graphic 6">
            <a:extLst>
              <a:ext uri="{FF2B5EF4-FFF2-40B4-BE49-F238E27FC236}">
                <a16:creationId xmlns:a16="http://schemas.microsoft.com/office/drawing/2014/main" id="{7A09BE53-6CFC-9061-3A93-8DBE4AF2DF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9666" y="187651"/>
            <a:ext cx="5497202" cy="5995239"/>
          </a:xfrm>
          <a:prstGeom prst="rect">
            <a:avLst/>
          </a:prstGeom>
        </p:spPr>
      </p:pic>
    </p:spTree>
    <p:extLst>
      <p:ext uri="{BB962C8B-B14F-4D97-AF65-F5344CB8AC3E}">
        <p14:creationId xmlns:p14="http://schemas.microsoft.com/office/powerpoint/2010/main" val="20244486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7C87-3DEB-FCAF-E06F-C9B3B633AB89}"/>
              </a:ext>
            </a:extLst>
          </p:cNvPr>
          <p:cNvSpPr>
            <a:spLocks noGrp="1"/>
          </p:cNvSpPr>
          <p:nvPr>
            <p:ph type="title"/>
          </p:nvPr>
        </p:nvSpPr>
        <p:spPr/>
        <p:txBody>
          <a:bodyPr/>
          <a:lstStyle/>
          <a:p>
            <a:r>
              <a:rPr lang="en-US" altLang="zh-TW" dirty="0"/>
              <a:t>Cookies</a:t>
            </a:r>
            <a:r>
              <a:rPr lang="zh-TW" altLang="en-US" dirty="0"/>
              <a:t> </a:t>
            </a:r>
            <a:r>
              <a:rPr lang="en-US" altLang="zh-TW" dirty="0"/>
              <a:t>and</a:t>
            </a:r>
            <a:r>
              <a:rPr lang="zh-TW" altLang="en-US" dirty="0"/>
              <a:t> </a:t>
            </a:r>
            <a:r>
              <a:rPr lang="en-US" altLang="zh-TW" dirty="0"/>
              <a:t>Storage</a:t>
            </a:r>
            <a:endParaRPr lang="en-TW" dirty="0"/>
          </a:p>
        </p:txBody>
      </p:sp>
      <p:sp>
        <p:nvSpPr>
          <p:cNvPr id="3" name="Content Placeholder 2">
            <a:extLst>
              <a:ext uri="{FF2B5EF4-FFF2-40B4-BE49-F238E27FC236}">
                <a16:creationId xmlns:a16="http://schemas.microsoft.com/office/drawing/2014/main" id="{4C270FDE-0AE1-5566-8601-54CCF4EB1FEC}"/>
              </a:ext>
            </a:extLst>
          </p:cNvPr>
          <p:cNvSpPr>
            <a:spLocks noGrp="1"/>
          </p:cNvSpPr>
          <p:nvPr>
            <p:ph idx="1"/>
          </p:nvPr>
        </p:nvSpPr>
        <p:spPr/>
        <p:txBody>
          <a:bodyPr/>
          <a:lstStyle/>
          <a:p>
            <a:r>
              <a:rPr lang="en-US" altLang="zh-TW" dirty="0"/>
              <a:t>Cookies</a:t>
            </a:r>
            <a:r>
              <a:rPr lang="zh-TW" altLang="en-US" dirty="0"/>
              <a:t> 以及 </a:t>
            </a:r>
            <a:r>
              <a:rPr lang="en-US" altLang="zh-TW" dirty="0"/>
              <a:t>storage</a:t>
            </a:r>
            <a:r>
              <a:rPr lang="zh-TW" altLang="en-US" dirty="0"/>
              <a:t> </a:t>
            </a:r>
            <a:r>
              <a:rPr lang="en-US" altLang="zh-TW" dirty="0"/>
              <a:t>(local</a:t>
            </a:r>
            <a:r>
              <a:rPr lang="zh-TW" altLang="en-US" dirty="0"/>
              <a:t> </a:t>
            </a:r>
            <a:r>
              <a:rPr lang="en-US" altLang="zh-TW" dirty="0"/>
              <a:t>storage</a:t>
            </a:r>
            <a:r>
              <a:rPr lang="zh-TW" altLang="en-US" dirty="0"/>
              <a:t>、</a:t>
            </a:r>
            <a:r>
              <a:rPr lang="en-US" altLang="zh-TW" dirty="0"/>
              <a:t>session</a:t>
            </a:r>
            <a:r>
              <a:rPr lang="zh-TW" altLang="en-US" dirty="0"/>
              <a:t> </a:t>
            </a:r>
            <a:r>
              <a:rPr lang="en-US" altLang="zh-TW" dirty="0"/>
              <a:t>storage</a:t>
            </a:r>
            <a:r>
              <a:rPr lang="zh-TW" altLang="en-US" dirty="0"/>
              <a:t>的統稱</a:t>
            </a:r>
            <a:r>
              <a:rPr lang="en-US" altLang="zh-TW" dirty="0"/>
              <a:t>)</a:t>
            </a:r>
            <a:r>
              <a:rPr lang="zh-TW" altLang="en-US" dirty="0"/>
              <a:t> 的差別在於：</a:t>
            </a:r>
            <a:endParaRPr lang="en-US" altLang="zh-TW" dirty="0"/>
          </a:p>
          <a:p>
            <a:endParaRPr lang="en-US" altLang="zh-TW" dirty="0"/>
          </a:p>
        </p:txBody>
      </p:sp>
      <p:graphicFrame>
        <p:nvGraphicFramePr>
          <p:cNvPr id="4" name="Table 4">
            <a:extLst>
              <a:ext uri="{FF2B5EF4-FFF2-40B4-BE49-F238E27FC236}">
                <a16:creationId xmlns:a16="http://schemas.microsoft.com/office/drawing/2014/main" id="{81A6A1EB-0D8E-9F63-FB01-D18B0867104C}"/>
              </a:ext>
            </a:extLst>
          </p:cNvPr>
          <p:cNvGraphicFramePr>
            <a:graphicFrameLocks noGrp="1"/>
          </p:cNvGraphicFramePr>
          <p:nvPr>
            <p:extLst>
              <p:ext uri="{D42A27DB-BD31-4B8C-83A1-F6EECF244321}">
                <p14:modId xmlns:p14="http://schemas.microsoft.com/office/powerpoint/2010/main" val="3475225536"/>
              </p:ext>
            </p:extLst>
          </p:nvPr>
        </p:nvGraphicFramePr>
        <p:xfrm>
          <a:off x="1097280" y="2694770"/>
          <a:ext cx="9997440" cy="3179536"/>
        </p:xfrm>
        <a:graphic>
          <a:graphicData uri="http://schemas.openxmlformats.org/drawingml/2006/table">
            <a:tbl>
              <a:tblPr firstRow="1" bandRow="1">
                <a:tableStyleId>{7DF18680-E054-41AD-8BC1-D1AEF772440D}</a:tableStyleId>
              </a:tblPr>
              <a:tblGrid>
                <a:gridCol w="1450848">
                  <a:extLst>
                    <a:ext uri="{9D8B030D-6E8A-4147-A177-3AD203B41FA5}">
                      <a16:colId xmlns:a16="http://schemas.microsoft.com/office/drawing/2014/main" val="1131743122"/>
                    </a:ext>
                  </a:extLst>
                </a:gridCol>
                <a:gridCol w="4011168">
                  <a:extLst>
                    <a:ext uri="{9D8B030D-6E8A-4147-A177-3AD203B41FA5}">
                      <a16:colId xmlns:a16="http://schemas.microsoft.com/office/drawing/2014/main" val="1511017655"/>
                    </a:ext>
                  </a:extLst>
                </a:gridCol>
                <a:gridCol w="4535424">
                  <a:extLst>
                    <a:ext uri="{9D8B030D-6E8A-4147-A177-3AD203B41FA5}">
                      <a16:colId xmlns:a16="http://schemas.microsoft.com/office/drawing/2014/main" val="1558959339"/>
                    </a:ext>
                  </a:extLst>
                </a:gridCol>
              </a:tblGrid>
              <a:tr h="634864">
                <a:tc>
                  <a:txBody>
                    <a:bodyPr/>
                    <a:lstStyle/>
                    <a:p>
                      <a:pPr algn="ctr"/>
                      <a:endParaRPr lang="en-TW" dirty="0"/>
                    </a:p>
                  </a:txBody>
                  <a:tcPr anchor="ctr"/>
                </a:tc>
                <a:tc>
                  <a:txBody>
                    <a:bodyPr/>
                    <a:lstStyle/>
                    <a:p>
                      <a:pPr algn="ctr"/>
                      <a:r>
                        <a:rPr lang="en-US" altLang="zh-TW" dirty="0"/>
                        <a:t>Cookies</a:t>
                      </a:r>
                      <a:endParaRPr lang="en-TW" dirty="0"/>
                    </a:p>
                  </a:txBody>
                  <a:tcPr anchor="ctr"/>
                </a:tc>
                <a:tc>
                  <a:txBody>
                    <a:bodyPr/>
                    <a:lstStyle/>
                    <a:p>
                      <a:pPr algn="ctr"/>
                      <a:r>
                        <a:rPr lang="en-US" altLang="zh-TW" dirty="0"/>
                        <a:t>Storage</a:t>
                      </a:r>
                      <a:endParaRPr lang="en-TW" dirty="0"/>
                    </a:p>
                  </a:txBody>
                  <a:tcPr anchor="ctr"/>
                </a:tc>
                <a:extLst>
                  <a:ext uri="{0D108BD9-81ED-4DB2-BD59-A6C34878D82A}">
                    <a16:rowId xmlns:a16="http://schemas.microsoft.com/office/drawing/2014/main" val="910924679"/>
                  </a:ext>
                </a:extLst>
              </a:tr>
              <a:tr h="634864">
                <a:tc>
                  <a:txBody>
                    <a:bodyPr/>
                    <a:lstStyle/>
                    <a:p>
                      <a:pPr algn="ctr"/>
                      <a:r>
                        <a:rPr lang="en-US" altLang="zh-TW" dirty="0"/>
                        <a:t>Purpose</a:t>
                      </a:r>
                      <a:endParaRPr lang="en-TW" dirty="0"/>
                    </a:p>
                  </a:txBody>
                  <a:tcPr anchor="ctr"/>
                </a:tc>
                <a:tc>
                  <a:txBody>
                    <a:bodyPr/>
                    <a:lstStyle/>
                    <a:p>
                      <a:pPr algn="ctr"/>
                      <a:r>
                        <a:rPr lang="en-US" dirty="0" err="1"/>
                        <a:t>伺服器端讀取資料</a:t>
                      </a:r>
                      <a:r>
                        <a:rPr lang="en-US" dirty="0"/>
                        <a:t>、</a:t>
                      </a:r>
                      <a:r>
                        <a:rPr lang="ja-JP" altLang="en-US"/>
                        <a:t>保留使用者的偏好設置。</a:t>
                      </a:r>
                      <a:endParaRPr lang="en-TW" dirty="0"/>
                    </a:p>
                  </a:txBody>
                  <a:tcPr anchor="ctr"/>
                </a:tc>
                <a:tc>
                  <a:txBody>
                    <a:bodyPr/>
                    <a:lstStyle/>
                    <a:p>
                      <a:pPr algn="ctr"/>
                      <a:r>
                        <a:rPr lang="en-US" dirty="0" err="1"/>
                        <a:t>運行在用戶端的儲存空間</a:t>
                      </a:r>
                      <a:r>
                        <a:rPr lang="en-US" dirty="0"/>
                        <a:t>。</a:t>
                      </a:r>
                      <a:endParaRPr lang="en-TW" dirty="0"/>
                    </a:p>
                  </a:txBody>
                  <a:tcPr anchor="ctr"/>
                </a:tc>
                <a:extLst>
                  <a:ext uri="{0D108BD9-81ED-4DB2-BD59-A6C34878D82A}">
                    <a16:rowId xmlns:a16="http://schemas.microsoft.com/office/drawing/2014/main" val="3123704873"/>
                  </a:ext>
                </a:extLst>
              </a:tr>
              <a:tr h="634864">
                <a:tc>
                  <a:txBody>
                    <a:bodyPr/>
                    <a:lstStyle/>
                    <a:p>
                      <a:pPr algn="ctr"/>
                      <a:r>
                        <a:rPr lang="en-US" altLang="zh-TW" dirty="0"/>
                        <a:t>HTTP</a:t>
                      </a:r>
                      <a:endParaRPr lang="en-TW" dirty="0"/>
                    </a:p>
                  </a:txBody>
                  <a:tcPr anchor="ctr"/>
                </a:tc>
                <a:tc>
                  <a:txBody>
                    <a:bodyPr/>
                    <a:lstStyle/>
                    <a:p>
                      <a:pPr algn="ctr"/>
                      <a:r>
                        <a:rPr lang="en-TW" dirty="0"/>
                        <a:t>會隨著</a:t>
                      </a:r>
                      <a:r>
                        <a:rPr lang="en-US" altLang="zh-TW" dirty="0"/>
                        <a:t>HTTP</a:t>
                      </a:r>
                      <a:r>
                        <a:rPr lang="zh-TW" altLang="en-US" dirty="0"/>
                        <a:t>請求寄送到伺服器端。</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dirty="0"/>
                        <a:t>不會隨著</a:t>
                      </a:r>
                      <a:r>
                        <a:rPr lang="en-US" altLang="zh-TW" dirty="0"/>
                        <a:t>HTTP</a:t>
                      </a:r>
                      <a:r>
                        <a:rPr lang="zh-TW" altLang="en-US" dirty="0"/>
                        <a:t>請求寄送到伺服器端。</a:t>
                      </a:r>
                      <a:endParaRPr lang="en-TW" dirty="0"/>
                    </a:p>
                  </a:txBody>
                  <a:tcPr anchor="ctr"/>
                </a:tc>
                <a:extLst>
                  <a:ext uri="{0D108BD9-81ED-4DB2-BD59-A6C34878D82A}">
                    <a16:rowId xmlns:a16="http://schemas.microsoft.com/office/drawing/2014/main" val="3525272105"/>
                  </a:ext>
                </a:extLst>
              </a:tr>
              <a:tr h="634864">
                <a:tc>
                  <a:txBody>
                    <a:bodyPr/>
                    <a:lstStyle/>
                    <a:p>
                      <a:pPr algn="ctr"/>
                      <a:r>
                        <a:rPr lang="en-US" altLang="zh-TW" dirty="0"/>
                        <a:t>Data</a:t>
                      </a:r>
                      <a:r>
                        <a:rPr lang="zh-TW" altLang="en-US" dirty="0"/>
                        <a:t> </a:t>
                      </a:r>
                      <a:r>
                        <a:rPr lang="en-US" altLang="zh-TW" dirty="0"/>
                        <a:t>Size</a:t>
                      </a:r>
                      <a:endParaRPr lang="en-TW" dirty="0"/>
                    </a:p>
                  </a:txBody>
                  <a:tcPr anchor="ctr"/>
                </a:tc>
                <a:tc>
                  <a:txBody>
                    <a:bodyPr/>
                    <a:lstStyle/>
                    <a:p>
                      <a:pPr algn="ctr"/>
                      <a:r>
                        <a:rPr lang="en-TW" dirty="0"/>
                        <a:t>對每個網站來說，最大</a:t>
                      </a:r>
                      <a:r>
                        <a:rPr lang="en-US" altLang="zh-TW" dirty="0"/>
                        <a:t>4095</a:t>
                      </a:r>
                      <a:r>
                        <a:rPr lang="zh-TW" altLang="en-US" dirty="0"/>
                        <a:t> </a:t>
                      </a:r>
                      <a:r>
                        <a:rPr lang="en-US" altLang="zh-TW" dirty="0"/>
                        <a:t>Bytes</a:t>
                      </a:r>
                      <a:r>
                        <a:rPr lang="zh-TW" altLang="en-US" dirty="0"/>
                        <a:t>。</a:t>
                      </a:r>
                      <a:endParaRPr lang="en-TW" dirty="0"/>
                    </a:p>
                  </a:txBody>
                  <a:tcPr anchor="ctr"/>
                </a:tc>
                <a:tc>
                  <a:txBody>
                    <a:bodyPr/>
                    <a:lstStyle/>
                    <a:p>
                      <a:pPr algn="ctr"/>
                      <a:r>
                        <a:rPr lang="en-TW" dirty="0"/>
                        <a:t>最</a:t>
                      </a:r>
                      <a:r>
                        <a:rPr lang="en-US" dirty="0"/>
                        <a:t>大</a:t>
                      </a:r>
                      <a:r>
                        <a:rPr lang="en-US" altLang="zh-TW" dirty="0"/>
                        <a:t>5MB</a:t>
                      </a:r>
                      <a:r>
                        <a:rPr lang="zh-TW" altLang="en-US" dirty="0"/>
                        <a:t>。</a:t>
                      </a:r>
                      <a:endParaRPr lang="en-TW" dirty="0"/>
                    </a:p>
                  </a:txBody>
                  <a:tcPr anchor="ctr"/>
                </a:tc>
                <a:extLst>
                  <a:ext uri="{0D108BD9-81ED-4DB2-BD59-A6C34878D82A}">
                    <a16:rowId xmlns:a16="http://schemas.microsoft.com/office/drawing/2014/main" val="2661621727"/>
                  </a:ext>
                </a:extLst>
              </a:tr>
              <a:tr h="634864">
                <a:tc>
                  <a:txBody>
                    <a:bodyPr/>
                    <a:lstStyle/>
                    <a:p>
                      <a:pPr algn="ctr"/>
                      <a:r>
                        <a:rPr lang="en-US" altLang="zh-TW" dirty="0"/>
                        <a:t>Expiration</a:t>
                      </a:r>
                      <a:endParaRPr lang="en-TW" dirty="0"/>
                    </a:p>
                  </a:txBody>
                  <a:tcPr anchor="ctr"/>
                </a:tc>
                <a:tc>
                  <a:txBody>
                    <a:bodyPr/>
                    <a:lstStyle/>
                    <a:p>
                      <a:pPr algn="ctr"/>
                      <a:r>
                        <a:rPr lang="en-TW" dirty="0"/>
                        <a:t>有可能會過期。</a:t>
                      </a:r>
                    </a:p>
                  </a:txBody>
                  <a:tcPr anchor="ctr"/>
                </a:tc>
                <a:tc>
                  <a:txBody>
                    <a:bodyPr/>
                    <a:lstStyle/>
                    <a:p>
                      <a:pPr algn="ctr"/>
                      <a:r>
                        <a:rPr lang="en-TW" dirty="0"/>
                        <a:t>不會過期。</a:t>
                      </a:r>
                    </a:p>
                  </a:txBody>
                  <a:tcPr anchor="ctr"/>
                </a:tc>
                <a:extLst>
                  <a:ext uri="{0D108BD9-81ED-4DB2-BD59-A6C34878D82A}">
                    <a16:rowId xmlns:a16="http://schemas.microsoft.com/office/drawing/2014/main" val="3375918692"/>
                  </a:ext>
                </a:extLst>
              </a:tr>
            </a:tbl>
          </a:graphicData>
        </a:graphic>
      </p:graphicFrame>
    </p:spTree>
    <p:extLst>
      <p:ext uri="{BB962C8B-B14F-4D97-AF65-F5344CB8AC3E}">
        <p14:creationId xmlns:p14="http://schemas.microsoft.com/office/powerpoint/2010/main" val="974743602"/>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93EE-85BD-9D41-67FB-FCBBE5F7EA5E}"/>
              </a:ext>
            </a:extLst>
          </p:cNvPr>
          <p:cNvSpPr>
            <a:spLocks noGrp="1"/>
          </p:cNvSpPr>
          <p:nvPr>
            <p:ph type="title"/>
          </p:nvPr>
        </p:nvSpPr>
        <p:spPr/>
        <p:txBody>
          <a:bodyPr/>
          <a:lstStyle/>
          <a:p>
            <a:r>
              <a:rPr lang="en-US" altLang="zh-TW" dirty="0"/>
              <a:t>Sessions</a:t>
            </a:r>
            <a:endParaRPr lang="en-TW" dirty="0"/>
          </a:p>
        </p:txBody>
      </p:sp>
      <p:sp>
        <p:nvSpPr>
          <p:cNvPr id="3" name="Content Placeholder 2">
            <a:extLst>
              <a:ext uri="{FF2B5EF4-FFF2-40B4-BE49-F238E27FC236}">
                <a16:creationId xmlns:a16="http://schemas.microsoft.com/office/drawing/2014/main" id="{B826724F-0FB7-BB70-4D65-7431F4139D7E}"/>
              </a:ext>
            </a:extLst>
          </p:cNvPr>
          <p:cNvSpPr>
            <a:spLocks noGrp="1"/>
          </p:cNvSpPr>
          <p:nvPr>
            <p:ph idx="1"/>
          </p:nvPr>
        </p:nvSpPr>
        <p:spPr/>
        <p:txBody>
          <a:bodyPr/>
          <a:lstStyle/>
          <a:p>
            <a:r>
              <a:rPr lang="en-TW" dirty="0"/>
              <a:t>使用</a:t>
            </a:r>
            <a:r>
              <a:rPr lang="en-US" altLang="zh-TW" dirty="0"/>
              <a:t>Cookies</a:t>
            </a:r>
            <a:r>
              <a:rPr lang="zh-TW" altLang="en-US" dirty="0"/>
              <a:t>可能會有以下兩個問題：</a:t>
            </a:r>
            <a:endParaRPr lang="en-US" altLang="zh-TW" dirty="0"/>
          </a:p>
          <a:p>
            <a:pPr marL="457200" indent="-457200">
              <a:buFont typeface="+mj-lt"/>
              <a:buAutoNum type="arabicPeriod"/>
            </a:pPr>
            <a:r>
              <a:rPr lang="en-US" altLang="zh-TW" dirty="0"/>
              <a:t>Cookies</a:t>
            </a:r>
            <a:r>
              <a:rPr lang="zh-TW" altLang="en-US" dirty="0"/>
              <a:t>能夠儲存的資料量有限，最多不能超過</a:t>
            </a:r>
            <a:r>
              <a:rPr lang="en-US" altLang="zh-TW" dirty="0"/>
              <a:t>4095</a:t>
            </a:r>
            <a:r>
              <a:rPr lang="zh-TW" altLang="en-US" dirty="0"/>
              <a:t> </a:t>
            </a:r>
            <a:r>
              <a:rPr lang="en-US" altLang="zh-TW" dirty="0"/>
              <a:t>bytes</a:t>
            </a:r>
            <a:r>
              <a:rPr lang="zh-TW" altLang="en-US" dirty="0"/>
              <a:t>。</a:t>
            </a:r>
            <a:endParaRPr lang="en-US" altLang="zh-TW" dirty="0"/>
          </a:p>
          <a:p>
            <a:pPr marL="457200" indent="-457200">
              <a:buFont typeface="+mj-lt"/>
              <a:buAutoNum type="arabicPeriod"/>
            </a:pPr>
            <a:r>
              <a:rPr lang="en-TW" dirty="0"/>
              <a:t>因為</a:t>
            </a:r>
            <a:r>
              <a:rPr lang="en-US" altLang="zh-TW" dirty="0"/>
              <a:t> Cookies </a:t>
            </a:r>
            <a:r>
              <a:rPr lang="zh-TW" altLang="en-US" dirty="0"/>
              <a:t>可以被輕易修改，會引發</a:t>
            </a:r>
            <a:r>
              <a:rPr lang="en-TW" dirty="0"/>
              <a:t>安全性問題。假定我們的網頁可以讓使用者登入，並且透過</a:t>
            </a:r>
            <a:r>
              <a:rPr lang="en-US" altLang="zh-TW" dirty="0"/>
              <a:t>cookie</a:t>
            </a:r>
            <a:r>
              <a:rPr lang="zh-TW" altLang="en-US" dirty="0"/>
              <a:t>記住使用者，使得使用者不需要重複登入網頁。若我們將</a:t>
            </a:r>
            <a:r>
              <a:rPr lang="en-US" altLang="zh-TW" dirty="0"/>
              <a:t>MongoDB</a:t>
            </a:r>
            <a:r>
              <a:rPr lang="zh-TW" altLang="en-US" dirty="0"/>
              <a:t>的 </a:t>
            </a:r>
            <a:r>
              <a:rPr lang="en-US" altLang="zh-TW" dirty="0"/>
              <a:t>id</a:t>
            </a:r>
            <a:r>
              <a:rPr lang="zh-TW" altLang="en-US" dirty="0"/>
              <a:t> 當作</a:t>
            </a:r>
            <a:r>
              <a:rPr lang="en-US" altLang="zh-TW" dirty="0"/>
              <a:t>cookie</a:t>
            </a:r>
            <a:r>
              <a:rPr lang="zh-TW" altLang="en-US" dirty="0"/>
              <a:t>放到使用者的瀏覽器內，此時， 用戶可以編輯他瀏覽器上的 </a:t>
            </a:r>
            <a:r>
              <a:rPr lang="en-US" altLang="zh-TW" dirty="0"/>
              <a:t>cookie </a:t>
            </a:r>
            <a:r>
              <a:rPr lang="zh-TW" altLang="en-US" dirty="0"/>
              <a:t>並成為其他用戶，甚至如果夠幸運的話，可以變成是網站的管理員。</a:t>
            </a:r>
            <a:endParaRPr lang="en-US" altLang="zh-TW" dirty="0"/>
          </a:p>
          <a:p>
            <a:pPr marL="0" indent="0">
              <a:buNone/>
            </a:pPr>
            <a:r>
              <a:rPr lang="zh-TW" altLang="en-US" dirty="0"/>
              <a:t>為了解決這些問題，我們可以在伺服器端使用</a:t>
            </a:r>
            <a:r>
              <a:rPr lang="en-US" altLang="zh-TW" dirty="0"/>
              <a:t>Sessions</a:t>
            </a:r>
            <a:r>
              <a:rPr lang="zh-TW" altLang="en-US" dirty="0"/>
              <a:t>。</a:t>
            </a:r>
            <a:endParaRPr lang="en-TW" dirty="0"/>
          </a:p>
        </p:txBody>
      </p:sp>
    </p:spTree>
    <p:extLst>
      <p:ext uri="{BB962C8B-B14F-4D97-AF65-F5344CB8AC3E}">
        <p14:creationId xmlns:p14="http://schemas.microsoft.com/office/powerpoint/2010/main" val="22524829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C38-D4F0-9C19-DBAE-6C9899BE7A51}"/>
              </a:ext>
            </a:extLst>
          </p:cNvPr>
          <p:cNvSpPr>
            <a:spLocks noGrp="1"/>
          </p:cNvSpPr>
          <p:nvPr>
            <p:ph type="title"/>
          </p:nvPr>
        </p:nvSpPr>
        <p:spPr/>
        <p:txBody>
          <a:bodyPr/>
          <a:lstStyle/>
          <a:p>
            <a:r>
              <a:rPr lang="en-US" altLang="zh-TW" dirty="0"/>
              <a:t>Sessions</a:t>
            </a:r>
            <a:endParaRPr lang="en-TW" dirty="0"/>
          </a:p>
        </p:txBody>
      </p:sp>
      <p:sp>
        <p:nvSpPr>
          <p:cNvPr id="3" name="Content Placeholder 2">
            <a:extLst>
              <a:ext uri="{FF2B5EF4-FFF2-40B4-BE49-F238E27FC236}">
                <a16:creationId xmlns:a16="http://schemas.microsoft.com/office/drawing/2014/main" id="{738B9F5C-35CF-D5FE-351D-2304AD78E919}"/>
              </a:ext>
            </a:extLst>
          </p:cNvPr>
          <p:cNvSpPr>
            <a:spLocks noGrp="1"/>
          </p:cNvSpPr>
          <p:nvPr>
            <p:ph idx="1"/>
          </p:nvPr>
        </p:nvSpPr>
        <p:spPr>
          <a:xfrm>
            <a:off x="1097280" y="2108201"/>
            <a:ext cx="10058400" cy="4304791"/>
          </a:xfrm>
        </p:spPr>
        <p:txBody>
          <a:bodyPr>
            <a:normAutofit/>
          </a:bodyPr>
          <a:lstStyle/>
          <a:p>
            <a:r>
              <a:rPr lang="en-US" altLang="zh-TW" dirty="0"/>
              <a:t>Session</a:t>
            </a:r>
            <a:r>
              <a:rPr lang="zh-TW" altLang="en-US" dirty="0"/>
              <a:t>是在網頁伺服器上的儲存空間。當使用者登入網頁時，伺服器會製作一個</a:t>
            </a:r>
            <a:r>
              <a:rPr lang="en-US" altLang="zh-TW" dirty="0"/>
              <a:t>session</a:t>
            </a:r>
            <a:r>
              <a:rPr lang="zh-TW" altLang="en-US" dirty="0"/>
              <a:t> </a:t>
            </a:r>
            <a:r>
              <a:rPr lang="en-US" altLang="zh-TW" dirty="0"/>
              <a:t>id</a:t>
            </a:r>
            <a:r>
              <a:rPr lang="zh-TW" altLang="en-US" dirty="0"/>
              <a:t>，以及此</a:t>
            </a:r>
            <a:r>
              <a:rPr lang="en-US" altLang="zh-TW" dirty="0"/>
              <a:t>session id</a:t>
            </a:r>
            <a:r>
              <a:rPr lang="zh-TW" altLang="en-US" dirty="0"/>
              <a:t>所相對應的資料。</a:t>
            </a:r>
            <a:r>
              <a:rPr lang="en-US" altLang="zh-TW" dirty="0"/>
              <a:t> Session id</a:t>
            </a:r>
            <a:r>
              <a:rPr lang="zh-TW" altLang="en-US" dirty="0"/>
              <a:t>會被當作</a:t>
            </a:r>
            <a:r>
              <a:rPr lang="en-US" altLang="zh-TW" dirty="0"/>
              <a:t>cookie</a:t>
            </a:r>
            <a:r>
              <a:rPr lang="zh-TW" altLang="en-US" dirty="0"/>
              <a:t>送到用戶端。下次用戶端造訪同一網站時，</a:t>
            </a:r>
            <a:r>
              <a:rPr lang="en-US" altLang="zh-TW" dirty="0"/>
              <a:t> Session id</a:t>
            </a:r>
            <a:r>
              <a:rPr lang="zh-TW" altLang="en-US" dirty="0"/>
              <a:t>會被以</a:t>
            </a:r>
            <a:r>
              <a:rPr lang="en-US" altLang="zh-TW" dirty="0"/>
              <a:t>cookie</a:t>
            </a:r>
            <a:r>
              <a:rPr lang="zh-TW" altLang="en-US" dirty="0"/>
              <a:t>的形式送到伺服器，而伺服器使用</a:t>
            </a:r>
            <a:r>
              <a:rPr lang="en-US" altLang="zh-TW" dirty="0"/>
              <a:t>session id</a:t>
            </a:r>
            <a:r>
              <a:rPr lang="zh-TW" altLang="en-US" dirty="0"/>
              <a:t>找到所相對應的資料，來確認使用者的身份。</a:t>
            </a:r>
            <a:endParaRPr lang="en-US" altLang="zh-TW" dirty="0"/>
          </a:p>
          <a:p>
            <a:r>
              <a:rPr lang="zh-TW" altLang="en-US" dirty="0"/>
              <a:t>如此一來，我們可以解決兩個</a:t>
            </a:r>
            <a:r>
              <a:rPr lang="en-US" altLang="zh-TW" dirty="0"/>
              <a:t>cookie</a:t>
            </a:r>
            <a:r>
              <a:rPr lang="zh-TW" altLang="en-US" dirty="0"/>
              <a:t>的隱患：</a:t>
            </a:r>
            <a:endParaRPr lang="en-US" altLang="zh-TW" dirty="0"/>
          </a:p>
          <a:p>
            <a:pPr marL="457200" indent="-457200">
              <a:buFont typeface="+mj-lt"/>
              <a:buAutoNum type="arabicPeriod"/>
            </a:pPr>
            <a:r>
              <a:rPr lang="zh-TW" altLang="en-US" dirty="0"/>
              <a:t>伺服器上的儲存空間不受</a:t>
            </a:r>
            <a:r>
              <a:rPr lang="en-US" altLang="zh-TW" dirty="0"/>
              <a:t>4095bytes</a:t>
            </a:r>
            <a:r>
              <a:rPr lang="zh-TW" altLang="en-US" dirty="0"/>
              <a:t>的容量限制。</a:t>
            </a:r>
            <a:endParaRPr lang="en-US" altLang="zh-TW" dirty="0"/>
          </a:p>
          <a:p>
            <a:pPr marL="457200" indent="-457200">
              <a:buFont typeface="+mj-lt"/>
              <a:buAutoNum type="arabicPeriod"/>
            </a:pPr>
            <a:r>
              <a:rPr lang="zh-TW" altLang="en-US" dirty="0"/>
              <a:t>如果用戶篡改了自己的</a:t>
            </a:r>
            <a:r>
              <a:rPr lang="en-US" altLang="zh-TW" dirty="0"/>
              <a:t>session</a:t>
            </a:r>
            <a:r>
              <a:rPr lang="zh-TW" altLang="en-US" dirty="0"/>
              <a:t> </a:t>
            </a:r>
            <a:r>
              <a:rPr lang="en-US" altLang="zh-TW" dirty="0"/>
              <a:t>id</a:t>
            </a:r>
            <a:r>
              <a:rPr lang="zh-TW" altLang="en-US" dirty="0"/>
              <a:t>，有沒有可能冒充其他使用者呢？有可能，但是 </a:t>
            </a:r>
            <a:r>
              <a:rPr lang="en-US" altLang="zh-TW" dirty="0"/>
              <a:t>session</a:t>
            </a:r>
            <a:r>
              <a:rPr lang="zh-TW" altLang="en-US" dirty="0"/>
              <a:t> </a:t>
            </a:r>
            <a:r>
              <a:rPr lang="en-US" altLang="zh-TW" dirty="0"/>
              <a:t>id </a:t>
            </a:r>
            <a:r>
              <a:rPr lang="zh-TW" altLang="en-US" dirty="0"/>
              <a:t>通常是非常長的</a:t>
            </a:r>
            <a:r>
              <a:rPr lang="en-US" altLang="zh-TW" dirty="0"/>
              <a:t>String</a:t>
            </a:r>
            <a:r>
              <a:rPr lang="zh-TW" altLang="en-US" dirty="0"/>
              <a:t>，可能性非常的多，比密碼更難猜。</a:t>
            </a:r>
            <a:endParaRPr lang="en-US" altLang="zh-TW" dirty="0"/>
          </a:p>
        </p:txBody>
      </p:sp>
    </p:spTree>
    <p:extLst>
      <p:ext uri="{BB962C8B-B14F-4D97-AF65-F5344CB8AC3E}">
        <p14:creationId xmlns:p14="http://schemas.microsoft.com/office/powerpoint/2010/main" val="216536833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67D4-9BDC-CF2E-79E2-299F59A7DE18}"/>
              </a:ext>
            </a:extLst>
          </p:cNvPr>
          <p:cNvSpPr>
            <a:spLocks noGrp="1"/>
          </p:cNvSpPr>
          <p:nvPr>
            <p:ph type="title"/>
          </p:nvPr>
        </p:nvSpPr>
        <p:spPr/>
        <p:txBody>
          <a:bodyPr/>
          <a:lstStyle/>
          <a:p>
            <a:r>
              <a:rPr lang="en-US" altLang="zh-TW" dirty="0"/>
              <a:t>Express</a:t>
            </a:r>
            <a:r>
              <a:rPr lang="zh-TW" altLang="en-US" dirty="0"/>
              <a:t> </a:t>
            </a:r>
            <a:r>
              <a:rPr lang="en-US" altLang="zh-TW" dirty="0" err="1"/>
              <a:t>Middlewares</a:t>
            </a:r>
            <a:endParaRPr lang="en-TW" dirty="0"/>
          </a:p>
        </p:txBody>
      </p:sp>
      <p:sp>
        <p:nvSpPr>
          <p:cNvPr id="3" name="Content Placeholder 2">
            <a:extLst>
              <a:ext uri="{FF2B5EF4-FFF2-40B4-BE49-F238E27FC236}">
                <a16:creationId xmlns:a16="http://schemas.microsoft.com/office/drawing/2014/main" id="{1A91981F-00CD-75C0-F2AB-680BD41B31E1}"/>
              </a:ext>
            </a:extLst>
          </p:cNvPr>
          <p:cNvSpPr>
            <a:spLocks noGrp="1"/>
          </p:cNvSpPr>
          <p:nvPr>
            <p:ph idx="1"/>
          </p:nvPr>
        </p:nvSpPr>
        <p:spPr>
          <a:xfrm>
            <a:off x="1097280" y="2108201"/>
            <a:ext cx="10058400" cy="4060951"/>
          </a:xfrm>
        </p:spPr>
        <p:txBody>
          <a:bodyPr>
            <a:normAutofit/>
          </a:bodyPr>
          <a:lstStyle/>
          <a:p>
            <a:r>
              <a:rPr lang="en-US" altLang="zh-TW" dirty="0"/>
              <a:t>Express</a:t>
            </a:r>
            <a:r>
              <a:rPr lang="zh-TW" altLang="en-US" dirty="0"/>
              <a:t> 中的 </a:t>
            </a:r>
            <a:r>
              <a:rPr lang="en-US" altLang="zh-TW" dirty="0"/>
              <a:t>Middleware(</a:t>
            </a:r>
            <a:r>
              <a:rPr lang="ja-JP" altLang="en-US" dirty="0"/>
              <a:t>中介軟體</a:t>
            </a:r>
            <a:r>
              <a:rPr lang="en-US" altLang="zh-TW" dirty="0"/>
              <a:t>)</a:t>
            </a:r>
            <a:r>
              <a:rPr lang="zh-TW" altLang="en-US" dirty="0"/>
              <a:t>除了可以放在所有的</a:t>
            </a:r>
            <a:r>
              <a:rPr lang="en-US" altLang="zh-TW" dirty="0"/>
              <a:t>routes</a:t>
            </a:r>
            <a:r>
              <a:rPr lang="zh-TW" altLang="en-US" dirty="0"/>
              <a:t>之前，也可以放在</a:t>
            </a:r>
            <a:r>
              <a:rPr lang="en-US" altLang="zh-TW" dirty="0"/>
              <a:t>route</a:t>
            </a:r>
            <a:r>
              <a:rPr lang="zh-TW" altLang="en-US" dirty="0"/>
              <a:t>內部的</a:t>
            </a:r>
            <a:r>
              <a:rPr lang="en-US" altLang="zh-TW" dirty="0"/>
              <a:t>path</a:t>
            </a:r>
            <a:r>
              <a:rPr lang="zh-TW" altLang="en-US" dirty="0"/>
              <a:t>以及</a:t>
            </a:r>
            <a:r>
              <a:rPr lang="en-US" altLang="zh-TW" dirty="0" err="1"/>
              <a:t>callbackFn</a:t>
            </a:r>
            <a:r>
              <a:rPr lang="zh-TW" altLang="en-US" dirty="0"/>
              <a:t>之間。語法是：</a:t>
            </a:r>
            <a:endParaRPr lang="en-US" altLang="zh-TW" dirty="0"/>
          </a:p>
          <a:p>
            <a:r>
              <a:rPr lang="en-US" altLang="zh-TW" i="1" dirty="0" err="1"/>
              <a:t>app.METHOD</a:t>
            </a:r>
            <a:r>
              <a:rPr lang="en-US" altLang="zh-TW" i="1" dirty="0"/>
              <a:t>(path,</a:t>
            </a:r>
            <a:r>
              <a:rPr lang="zh-TW" altLang="en-US" i="1" dirty="0"/>
              <a:t> </a:t>
            </a:r>
            <a:r>
              <a:rPr lang="en-US" altLang="zh-TW" i="1" dirty="0" err="1"/>
              <a:t>middlewareFn</a:t>
            </a:r>
            <a:r>
              <a:rPr lang="en-US" altLang="zh-TW" i="1" dirty="0"/>
              <a:t>,</a:t>
            </a:r>
            <a:r>
              <a:rPr lang="zh-TW" altLang="en-US" i="1" dirty="0"/>
              <a:t> </a:t>
            </a:r>
            <a:r>
              <a:rPr lang="en-US" altLang="zh-TW" i="1" dirty="0" err="1"/>
              <a:t>callbackFn</a:t>
            </a:r>
            <a:r>
              <a:rPr lang="en-US" altLang="zh-TW" i="1" dirty="0"/>
              <a:t>);</a:t>
            </a:r>
          </a:p>
          <a:p>
            <a:r>
              <a:rPr lang="en-TW" dirty="0"/>
              <a:t>之前的課程有提過，</a:t>
            </a:r>
            <a:r>
              <a:rPr lang="en-US" altLang="zh-TW" dirty="0"/>
              <a:t> Middleware</a:t>
            </a:r>
            <a:r>
              <a:rPr lang="zh-TW" altLang="en-US" dirty="0"/>
              <a:t>中的</a:t>
            </a:r>
            <a:r>
              <a:rPr lang="en-US" altLang="zh-TW" dirty="0" err="1"/>
              <a:t>callbackFn</a:t>
            </a:r>
            <a:r>
              <a:rPr lang="zh-TW" altLang="en-US" dirty="0"/>
              <a:t>內可以有三個參數，分別為</a:t>
            </a:r>
            <a:r>
              <a:rPr lang="en-US" altLang="zh-TW" dirty="0"/>
              <a:t>req,</a:t>
            </a:r>
            <a:r>
              <a:rPr lang="zh-TW" altLang="en-US" dirty="0"/>
              <a:t> </a:t>
            </a:r>
            <a:r>
              <a:rPr lang="en-US" altLang="zh-TW" dirty="0"/>
              <a:t>res,</a:t>
            </a:r>
            <a:r>
              <a:rPr lang="zh-TW" altLang="en-US" dirty="0"/>
              <a:t> 以及</a:t>
            </a:r>
            <a:r>
              <a:rPr lang="en-US" altLang="zh-TW" dirty="0"/>
              <a:t>next</a:t>
            </a:r>
            <a:r>
              <a:rPr lang="zh-TW" altLang="en-US" dirty="0"/>
              <a:t>。若我們希望用</a:t>
            </a:r>
            <a:r>
              <a:rPr lang="en-US" altLang="zh-TW" dirty="0"/>
              <a:t>middleware</a:t>
            </a:r>
            <a:r>
              <a:rPr lang="zh-TW" altLang="en-US" dirty="0"/>
              <a:t>來處理錯誤，則可以改用包含四個參數的</a:t>
            </a:r>
            <a:r>
              <a:rPr lang="en-US" altLang="zh-TW" dirty="0" err="1"/>
              <a:t>callbackFn</a:t>
            </a:r>
            <a:r>
              <a:rPr lang="zh-TW" altLang="en-US" dirty="0"/>
              <a:t>。四個參數分別為：</a:t>
            </a:r>
            <a:r>
              <a:rPr lang="en-US" altLang="zh-TW" dirty="0"/>
              <a:t>err,</a:t>
            </a:r>
            <a:r>
              <a:rPr lang="zh-TW" altLang="en-US" dirty="0"/>
              <a:t> </a:t>
            </a:r>
            <a:r>
              <a:rPr lang="en-US" altLang="zh-TW" dirty="0"/>
              <a:t>req,</a:t>
            </a:r>
            <a:r>
              <a:rPr lang="zh-TW" altLang="en-US" dirty="0"/>
              <a:t> </a:t>
            </a:r>
            <a:r>
              <a:rPr lang="en-US" altLang="zh-TW" dirty="0"/>
              <a:t>res,</a:t>
            </a:r>
            <a:r>
              <a:rPr lang="zh-TW" altLang="en-US" dirty="0"/>
              <a:t> </a:t>
            </a:r>
            <a:r>
              <a:rPr lang="en-US" altLang="zh-TW" dirty="0"/>
              <a:t>next</a:t>
            </a:r>
            <a:r>
              <a:rPr lang="zh-TW" altLang="en-US" dirty="0"/>
              <a:t> </a:t>
            </a:r>
            <a:r>
              <a:rPr lang="en-US" altLang="zh-TW" dirty="0"/>
              <a:t>(</a:t>
            </a:r>
            <a:r>
              <a:rPr lang="zh-TW" altLang="en-US" dirty="0"/>
              <a:t>順序不能換</a:t>
            </a:r>
            <a:r>
              <a:rPr lang="en-US" altLang="zh-TW" dirty="0"/>
              <a:t>)</a:t>
            </a:r>
            <a:r>
              <a:rPr lang="zh-TW" altLang="en-US" dirty="0"/>
              <a:t>。</a:t>
            </a:r>
            <a:endParaRPr lang="en-US" altLang="zh-TW" dirty="0"/>
          </a:p>
          <a:p>
            <a:r>
              <a:rPr lang="zh-TW" altLang="en-US" dirty="0"/>
              <a:t>在</a:t>
            </a:r>
            <a:r>
              <a:rPr lang="en-US" altLang="zh-TW" dirty="0"/>
              <a:t>try</a:t>
            </a:r>
            <a:r>
              <a:rPr lang="zh-TW" altLang="en-US" dirty="0"/>
              <a:t> </a:t>
            </a:r>
            <a:r>
              <a:rPr lang="en-US" altLang="zh-TW" dirty="0"/>
              <a:t>catch</a:t>
            </a:r>
            <a:r>
              <a:rPr lang="zh-TW" altLang="en-US" dirty="0"/>
              <a:t> </a:t>
            </a:r>
            <a:r>
              <a:rPr lang="en-US" altLang="zh-TW" dirty="0"/>
              <a:t>block</a:t>
            </a:r>
            <a:r>
              <a:rPr lang="zh-TW" altLang="en-US" dirty="0"/>
              <a:t>內部，我們可以把</a:t>
            </a:r>
            <a:r>
              <a:rPr lang="en-US" altLang="zh-TW" dirty="0"/>
              <a:t>catch()</a:t>
            </a:r>
            <a:r>
              <a:rPr lang="zh-TW" altLang="en-US" dirty="0"/>
              <a:t>到的錯誤，用</a:t>
            </a:r>
            <a:r>
              <a:rPr lang="en-US" altLang="zh-TW" dirty="0"/>
              <a:t>next()</a:t>
            </a:r>
            <a:r>
              <a:rPr lang="zh-TW" altLang="en-US" dirty="0"/>
              <a:t>往</a:t>
            </a:r>
            <a:r>
              <a:rPr lang="en-US" altLang="zh-TW" dirty="0"/>
              <a:t>middleware</a:t>
            </a:r>
            <a:r>
              <a:rPr lang="zh-TW" altLang="en-US" dirty="0"/>
              <a:t>的方向傳送。此時，我們在</a:t>
            </a:r>
            <a:r>
              <a:rPr lang="en-US" altLang="zh-TW" dirty="0"/>
              <a:t>express</a:t>
            </a:r>
            <a:r>
              <a:rPr lang="zh-TW" altLang="en-US" dirty="0"/>
              <a:t>的</a:t>
            </a:r>
            <a:r>
              <a:rPr lang="en-US" altLang="zh-TW" dirty="0" err="1"/>
              <a:t>app.use</a:t>
            </a:r>
            <a:r>
              <a:rPr lang="en-US" altLang="zh-TW" dirty="0"/>
              <a:t>()</a:t>
            </a:r>
            <a:r>
              <a:rPr lang="zh-TW" altLang="en-US" dirty="0"/>
              <a:t>所使用的</a:t>
            </a:r>
            <a:r>
              <a:rPr lang="en-US" altLang="zh-TW" i="1" dirty="0" err="1"/>
              <a:t>callbackFn</a:t>
            </a:r>
            <a:r>
              <a:rPr lang="zh-TW" altLang="en-US" dirty="0"/>
              <a:t>則需要四個參數：</a:t>
            </a:r>
            <a:r>
              <a:rPr lang="en-US" altLang="zh-TW" dirty="0"/>
              <a:t> err, req,</a:t>
            </a:r>
            <a:r>
              <a:rPr lang="zh-TW" altLang="en-US" dirty="0"/>
              <a:t> </a:t>
            </a:r>
            <a:r>
              <a:rPr lang="en-US" altLang="zh-TW" dirty="0"/>
              <a:t>res,</a:t>
            </a:r>
            <a:r>
              <a:rPr lang="zh-TW" altLang="en-US" dirty="0"/>
              <a:t> 以及</a:t>
            </a:r>
            <a:r>
              <a:rPr lang="en-US" altLang="zh-TW" dirty="0"/>
              <a:t>next</a:t>
            </a:r>
            <a:r>
              <a:rPr lang="zh-TW" altLang="en-US" dirty="0"/>
              <a:t>。</a:t>
            </a:r>
            <a:endParaRPr lang="en-TW" dirty="0"/>
          </a:p>
        </p:txBody>
      </p:sp>
    </p:spTree>
    <p:extLst>
      <p:ext uri="{BB962C8B-B14F-4D97-AF65-F5344CB8AC3E}">
        <p14:creationId xmlns:p14="http://schemas.microsoft.com/office/powerpoint/2010/main" val="3733210800"/>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66B7-A5FD-549A-FEDF-19ABF21C151B}"/>
              </a:ext>
            </a:extLst>
          </p:cNvPr>
          <p:cNvSpPr>
            <a:spLocks noGrp="1"/>
          </p:cNvSpPr>
          <p:nvPr>
            <p:ph type="title"/>
          </p:nvPr>
        </p:nvSpPr>
        <p:spPr/>
        <p:txBody>
          <a:bodyPr/>
          <a:lstStyle/>
          <a:p>
            <a:r>
              <a:rPr lang="en-US" altLang="zh-TW" dirty="0"/>
              <a:t>Sessions</a:t>
            </a:r>
            <a:endParaRPr lang="en-TW" dirty="0"/>
          </a:p>
        </p:txBody>
      </p:sp>
      <p:sp>
        <p:nvSpPr>
          <p:cNvPr id="3" name="Content Placeholder 2">
            <a:extLst>
              <a:ext uri="{FF2B5EF4-FFF2-40B4-BE49-F238E27FC236}">
                <a16:creationId xmlns:a16="http://schemas.microsoft.com/office/drawing/2014/main" id="{B44EC050-4489-2C63-1F20-D6F97344D499}"/>
              </a:ext>
            </a:extLst>
          </p:cNvPr>
          <p:cNvSpPr>
            <a:spLocks noGrp="1"/>
          </p:cNvSpPr>
          <p:nvPr>
            <p:ph idx="1"/>
          </p:nvPr>
        </p:nvSpPr>
        <p:spPr/>
        <p:txBody>
          <a:bodyPr/>
          <a:lstStyle/>
          <a:p>
            <a:r>
              <a:rPr lang="zh-TW" altLang="en-US" dirty="0"/>
              <a:t>隨意修改 </a:t>
            </a:r>
            <a:r>
              <a:rPr lang="en-US" altLang="zh-TW" dirty="0"/>
              <a:t>session</a:t>
            </a:r>
            <a:r>
              <a:rPr lang="zh-TW" altLang="en-US" dirty="0"/>
              <a:t> </a:t>
            </a:r>
            <a:r>
              <a:rPr lang="en-US" altLang="zh-TW" dirty="0"/>
              <a:t>id</a:t>
            </a:r>
            <a:r>
              <a:rPr lang="zh-TW" altLang="en-US" dirty="0"/>
              <a:t> 只會造成伺服器無法辨認</a:t>
            </a:r>
            <a:r>
              <a:rPr lang="en-US" altLang="zh-TW" dirty="0"/>
              <a:t>session id</a:t>
            </a:r>
            <a:r>
              <a:rPr lang="zh-TW" altLang="en-US" dirty="0"/>
              <a:t>。若要靠修改</a:t>
            </a:r>
            <a:r>
              <a:rPr lang="en-US" altLang="zh-TW" dirty="0"/>
              <a:t>session</a:t>
            </a:r>
            <a:r>
              <a:rPr lang="zh-TW" altLang="en-US" dirty="0"/>
              <a:t> </a:t>
            </a:r>
            <a:r>
              <a:rPr lang="en-US" altLang="zh-TW" dirty="0"/>
              <a:t>id</a:t>
            </a:r>
            <a:r>
              <a:rPr lang="zh-TW" altLang="en-US" dirty="0"/>
              <a:t> 來冒稱他人，與嘗試猜測 </a:t>
            </a:r>
            <a:r>
              <a:rPr lang="en-US" altLang="zh-TW" dirty="0" err="1"/>
              <a:t>session_id</a:t>
            </a:r>
            <a:r>
              <a:rPr lang="en-US" altLang="zh-TW" dirty="0"/>
              <a:t> </a:t>
            </a:r>
            <a:r>
              <a:rPr lang="zh-TW" altLang="en-US" dirty="0"/>
              <a:t>相比，他們嘗試猜測其他人的密碼會更有可能達成冒充他人的意圖。</a:t>
            </a:r>
            <a:endParaRPr lang="en-US" altLang="zh-TW" dirty="0"/>
          </a:p>
          <a:p>
            <a:r>
              <a:rPr lang="zh-TW" altLang="en-US" dirty="0"/>
              <a:t>另外，在發出</a:t>
            </a:r>
            <a:r>
              <a:rPr lang="en-US" altLang="zh-TW" dirty="0"/>
              <a:t>session</a:t>
            </a:r>
            <a:r>
              <a:rPr lang="zh-TW" altLang="en-US" dirty="0"/>
              <a:t> </a:t>
            </a:r>
            <a:r>
              <a:rPr lang="en-US" altLang="zh-TW" dirty="0"/>
              <a:t>id</a:t>
            </a:r>
            <a:r>
              <a:rPr lang="zh-TW" altLang="en-US" dirty="0"/>
              <a:t>之前，我們可以對</a:t>
            </a:r>
            <a:r>
              <a:rPr lang="en-US" altLang="zh-TW" dirty="0"/>
              <a:t>session</a:t>
            </a:r>
            <a:r>
              <a:rPr lang="zh-TW" altLang="en-US" dirty="0"/>
              <a:t> </a:t>
            </a:r>
            <a:r>
              <a:rPr lang="en-US" altLang="zh-TW" dirty="0"/>
              <a:t>id</a:t>
            </a:r>
            <a:r>
              <a:rPr lang="zh-TW" altLang="en-US" dirty="0"/>
              <a:t>簽名。若有人篡改</a:t>
            </a:r>
            <a:r>
              <a:rPr lang="en-US" altLang="zh-TW" dirty="0"/>
              <a:t>cookie</a:t>
            </a:r>
            <a:r>
              <a:rPr lang="zh-TW" altLang="en-US" dirty="0"/>
              <a:t>內的</a:t>
            </a:r>
            <a:r>
              <a:rPr lang="en-US" altLang="zh-TW" dirty="0"/>
              <a:t>session</a:t>
            </a:r>
            <a:r>
              <a:rPr lang="zh-TW" altLang="en-US" dirty="0"/>
              <a:t> </a:t>
            </a:r>
            <a:r>
              <a:rPr lang="en-US" altLang="zh-TW" dirty="0"/>
              <a:t>id</a:t>
            </a:r>
            <a:r>
              <a:rPr lang="zh-TW" altLang="en-US" dirty="0"/>
              <a:t>，我們可以快速識別出來。</a:t>
            </a:r>
            <a:endParaRPr lang="en-US" altLang="zh-TW" dirty="0"/>
          </a:p>
          <a:p>
            <a:endParaRPr lang="en-US" altLang="zh-TW" dirty="0"/>
          </a:p>
          <a:p>
            <a:endParaRPr lang="en-TW" dirty="0"/>
          </a:p>
        </p:txBody>
      </p:sp>
    </p:spTree>
    <p:extLst>
      <p:ext uri="{BB962C8B-B14F-4D97-AF65-F5344CB8AC3E}">
        <p14:creationId xmlns:p14="http://schemas.microsoft.com/office/powerpoint/2010/main" val="1361071090"/>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1D583A6-4225-4429-45D2-5D352A6B54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303" y="1381536"/>
            <a:ext cx="11959394" cy="4094928"/>
          </a:xfrm>
          <a:prstGeom prst="rect">
            <a:avLst/>
          </a:prstGeom>
        </p:spPr>
      </p:pic>
    </p:spTree>
    <p:extLst>
      <p:ext uri="{BB962C8B-B14F-4D97-AF65-F5344CB8AC3E}">
        <p14:creationId xmlns:p14="http://schemas.microsoft.com/office/powerpoint/2010/main" val="87150386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C24CA164-9BEF-94F4-CBCC-539DB87100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763" y="1564977"/>
            <a:ext cx="11852473" cy="3728046"/>
          </a:xfrm>
          <a:prstGeom prst="rect">
            <a:avLst/>
          </a:prstGeom>
        </p:spPr>
      </p:pic>
    </p:spTree>
    <p:extLst>
      <p:ext uri="{BB962C8B-B14F-4D97-AF65-F5344CB8AC3E}">
        <p14:creationId xmlns:p14="http://schemas.microsoft.com/office/powerpoint/2010/main" val="67465103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D227-9F08-4610-0C14-1C06276F6723}"/>
              </a:ext>
            </a:extLst>
          </p:cNvPr>
          <p:cNvSpPr>
            <a:spLocks noGrp="1"/>
          </p:cNvSpPr>
          <p:nvPr>
            <p:ph type="title"/>
          </p:nvPr>
        </p:nvSpPr>
        <p:spPr/>
        <p:txBody>
          <a:bodyPr/>
          <a:lstStyle/>
          <a:p>
            <a:r>
              <a:rPr lang="en-US" altLang="zh-TW" dirty="0"/>
              <a:t>Sessions</a:t>
            </a:r>
            <a:endParaRPr lang="en-TW" dirty="0"/>
          </a:p>
        </p:txBody>
      </p:sp>
      <p:sp>
        <p:nvSpPr>
          <p:cNvPr id="3" name="Content Placeholder 2">
            <a:extLst>
              <a:ext uri="{FF2B5EF4-FFF2-40B4-BE49-F238E27FC236}">
                <a16:creationId xmlns:a16="http://schemas.microsoft.com/office/drawing/2014/main" id="{097FA7FF-C2BC-6305-2342-F9CFCB7BE2A8}"/>
              </a:ext>
            </a:extLst>
          </p:cNvPr>
          <p:cNvSpPr>
            <a:spLocks noGrp="1"/>
          </p:cNvSpPr>
          <p:nvPr>
            <p:ph idx="1"/>
          </p:nvPr>
        </p:nvSpPr>
        <p:spPr/>
        <p:txBody>
          <a:bodyPr/>
          <a:lstStyle/>
          <a:p>
            <a:r>
              <a:rPr lang="en-TW" dirty="0"/>
              <a:t>在</a:t>
            </a:r>
            <a:r>
              <a:rPr lang="en-US" altLang="zh-TW" dirty="0"/>
              <a:t>Express</a:t>
            </a:r>
            <a:r>
              <a:rPr lang="zh-TW" altLang="en-US" dirty="0"/>
              <a:t>所架設的伺服器內，若要使用</a:t>
            </a:r>
            <a:r>
              <a:rPr lang="en-US" altLang="zh-TW" dirty="0"/>
              <a:t>sessions</a:t>
            </a:r>
            <a:r>
              <a:rPr lang="zh-TW" altLang="en-US" dirty="0"/>
              <a:t>，則可以使用套件 </a:t>
            </a:r>
            <a:r>
              <a:rPr lang="en-US" altLang="zh-TW" dirty="0"/>
              <a:t>express-sessions</a:t>
            </a:r>
            <a:r>
              <a:rPr lang="zh-TW" altLang="en-US" dirty="0"/>
              <a:t>。</a:t>
            </a:r>
            <a:r>
              <a:rPr lang="en-US" altLang="zh-TW" dirty="0"/>
              <a:t> express-sessions</a:t>
            </a:r>
            <a:r>
              <a:rPr lang="zh-TW" altLang="en-US" dirty="0"/>
              <a:t>的語法為：</a:t>
            </a:r>
            <a:endParaRPr lang="en-US" altLang="zh-TW" dirty="0"/>
          </a:p>
          <a:p>
            <a:r>
              <a:rPr lang="en-US" altLang="zh-TW" i="1" dirty="0" err="1"/>
              <a:t>app.use</a:t>
            </a:r>
            <a:r>
              <a:rPr lang="en-US" altLang="zh-TW" i="1" dirty="0"/>
              <a:t>(session({</a:t>
            </a:r>
            <a:br>
              <a:rPr lang="en-US" altLang="zh-TW" i="1" dirty="0"/>
            </a:br>
            <a:r>
              <a:rPr lang="zh-TW" altLang="en-US" i="1" dirty="0"/>
              <a:t> </a:t>
            </a:r>
            <a:r>
              <a:rPr lang="en-US" altLang="zh-TW" i="1" dirty="0"/>
              <a:t>secret: ‘keyboard cat’,</a:t>
            </a:r>
            <a:br>
              <a:rPr lang="en-US" altLang="zh-TW" i="1" dirty="0"/>
            </a:br>
            <a:r>
              <a:rPr lang="zh-TW" altLang="en-US" i="1" dirty="0"/>
              <a:t> </a:t>
            </a:r>
            <a:r>
              <a:rPr lang="en-US" altLang="zh-TW" i="1" dirty="0"/>
              <a:t>resave: false,</a:t>
            </a:r>
            <a:br>
              <a:rPr lang="en-US" altLang="zh-TW" i="1" dirty="0"/>
            </a:br>
            <a:r>
              <a:rPr lang="zh-TW" altLang="en-US" i="1" dirty="0"/>
              <a:t> </a:t>
            </a:r>
            <a:r>
              <a:rPr lang="en-US" altLang="zh-TW" i="1" dirty="0" err="1"/>
              <a:t>saveUninitialized</a:t>
            </a:r>
            <a:r>
              <a:rPr lang="en-US" altLang="zh-TW" i="1"/>
              <a:t>: false,</a:t>
            </a:r>
            <a:br>
              <a:rPr lang="en-US" altLang="zh-TW" i="1" dirty="0"/>
            </a:br>
            <a:r>
              <a:rPr lang="zh-TW" altLang="en-US" i="1" dirty="0"/>
              <a:t> </a:t>
            </a:r>
            <a:r>
              <a:rPr lang="en-US" altLang="zh-TW" i="1" dirty="0"/>
              <a:t>cookie: { secure: true }</a:t>
            </a:r>
            <a:br>
              <a:rPr lang="en-US" altLang="zh-TW" i="1" dirty="0"/>
            </a:br>
            <a:r>
              <a:rPr lang="en-US" altLang="zh-TW" i="1" dirty="0"/>
              <a:t>}))</a:t>
            </a:r>
          </a:p>
        </p:txBody>
      </p:sp>
    </p:spTree>
    <p:extLst>
      <p:ext uri="{BB962C8B-B14F-4D97-AF65-F5344CB8AC3E}">
        <p14:creationId xmlns:p14="http://schemas.microsoft.com/office/powerpoint/2010/main" val="127849467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4E43-ACC6-5703-476C-76FC2A3C474E}"/>
              </a:ext>
            </a:extLst>
          </p:cNvPr>
          <p:cNvSpPr>
            <a:spLocks noGrp="1"/>
          </p:cNvSpPr>
          <p:nvPr>
            <p:ph type="title"/>
          </p:nvPr>
        </p:nvSpPr>
        <p:spPr/>
        <p:txBody>
          <a:bodyPr/>
          <a:lstStyle/>
          <a:p>
            <a:r>
              <a:rPr lang="en-US" altLang="zh-TW" dirty="0"/>
              <a:t>Sessions</a:t>
            </a:r>
            <a:endParaRPr lang="en-TW" dirty="0"/>
          </a:p>
        </p:txBody>
      </p:sp>
      <p:sp>
        <p:nvSpPr>
          <p:cNvPr id="3" name="Content Placeholder 2">
            <a:extLst>
              <a:ext uri="{FF2B5EF4-FFF2-40B4-BE49-F238E27FC236}">
                <a16:creationId xmlns:a16="http://schemas.microsoft.com/office/drawing/2014/main" id="{821A02D0-0664-96C4-27A4-82B4B3C76D7B}"/>
              </a:ext>
            </a:extLst>
          </p:cNvPr>
          <p:cNvSpPr>
            <a:spLocks noGrp="1"/>
          </p:cNvSpPr>
          <p:nvPr>
            <p:ph idx="1"/>
          </p:nvPr>
        </p:nvSpPr>
        <p:spPr>
          <a:xfrm>
            <a:off x="1097280" y="2108201"/>
            <a:ext cx="10058400" cy="4256023"/>
          </a:xfrm>
        </p:spPr>
        <p:txBody>
          <a:bodyPr>
            <a:normAutofit lnSpcReduction="10000"/>
          </a:bodyPr>
          <a:lstStyle/>
          <a:p>
            <a:pPr>
              <a:buFont typeface="Wingdings" pitchFamily="2" charset="2"/>
              <a:buChar char="§"/>
            </a:pPr>
            <a:r>
              <a:rPr lang="zh-TW" altLang="en-US" dirty="0"/>
              <a:t> </a:t>
            </a:r>
            <a:r>
              <a:rPr lang="en-US" altLang="zh-TW" dirty="0"/>
              <a:t>secret</a:t>
            </a:r>
            <a:r>
              <a:rPr lang="zh-TW" altLang="en-US" dirty="0"/>
              <a:t> </a:t>
            </a:r>
            <a:r>
              <a:rPr lang="en-US" altLang="zh-TW" dirty="0"/>
              <a:t>–</a:t>
            </a:r>
            <a:r>
              <a:rPr lang="zh-TW" altLang="en-US" dirty="0"/>
              <a:t> 用來幫</a:t>
            </a:r>
            <a:r>
              <a:rPr lang="en-US" altLang="zh-TW" dirty="0"/>
              <a:t>session ID</a:t>
            </a:r>
            <a:r>
              <a:rPr lang="zh-TW" altLang="en-US" dirty="0"/>
              <a:t> 做成的 </a:t>
            </a:r>
            <a:r>
              <a:rPr lang="en-US" altLang="zh-TW" dirty="0"/>
              <a:t>cookie</a:t>
            </a:r>
            <a:r>
              <a:rPr lang="zh-TW" altLang="en-US" dirty="0"/>
              <a:t> 簽名。</a:t>
            </a:r>
            <a:endParaRPr lang="en-US" altLang="zh-TW" dirty="0"/>
          </a:p>
          <a:p>
            <a:pPr>
              <a:buFont typeface="Wingdings" pitchFamily="2" charset="2"/>
              <a:buChar char="§"/>
            </a:pPr>
            <a:r>
              <a:rPr lang="zh-TW" altLang="en-US" dirty="0"/>
              <a:t> </a:t>
            </a:r>
            <a:r>
              <a:rPr lang="en-US" altLang="zh-TW" dirty="0"/>
              <a:t>resave</a:t>
            </a:r>
            <a:r>
              <a:rPr lang="zh-TW" altLang="en-US" dirty="0"/>
              <a:t> </a:t>
            </a:r>
            <a:r>
              <a:rPr lang="en-US" altLang="zh-TW" dirty="0"/>
              <a:t>–</a:t>
            </a:r>
            <a:r>
              <a:rPr lang="zh-TW" altLang="en-US" dirty="0"/>
              <a:t> 強制將此</a:t>
            </a:r>
            <a:r>
              <a:rPr lang="en-US" altLang="zh-TW" dirty="0"/>
              <a:t>session</a:t>
            </a:r>
            <a:r>
              <a:rPr lang="zh-TW" altLang="en-US" dirty="0"/>
              <a:t>重新保存回伺服器上的</a:t>
            </a:r>
            <a:r>
              <a:rPr lang="en-US" altLang="zh-TW" dirty="0"/>
              <a:t>session</a:t>
            </a:r>
            <a:r>
              <a:rPr lang="zh-TW" altLang="en-US" dirty="0"/>
              <a:t>存儲區，即使在上次到本次的</a:t>
            </a:r>
            <a:r>
              <a:rPr lang="en-US" altLang="zh-TW" dirty="0"/>
              <a:t>HTTP</a:t>
            </a:r>
            <a:r>
              <a:rPr lang="zh-TW" altLang="en-US" dirty="0"/>
              <a:t> </a:t>
            </a:r>
            <a:r>
              <a:rPr lang="en-US" altLang="zh-TW" dirty="0"/>
              <a:t>request</a:t>
            </a:r>
            <a:r>
              <a:rPr lang="zh-TW" altLang="en-US" dirty="0"/>
              <a:t>期間，從未修改過此</a:t>
            </a:r>
            <a:r>
              <a:rPr lang="en-US" altLang="zh-TW" dirty="0"/>
              <a:t>session </a:t>
            </a:r>
            <a:r>
              <a:rPr lang="zh-TW" altLang="en-US" dirty="0"/>
              <a:t>。預設值為</a:t>
            </a:r>
            <a:r>
              <a:rPr lang="en-US" altLang="zh-TW" dirty="0"/>
              <a:t>true</a:t>
            </a:r>
            <a:r>
              <a:rPr lang="zh-TW" altLang="en-US" dirty="0"/>
              <a:t>，但建議使用</a:t>
            </a:r>
            <a:r>
              <a:rPr lang="en-US" altLang="zh-TW" dirty="0"/>
              <a:t>false</a:t>
            </a:r>
            <a:r>
              <a:rPr lang="zh-TW" altLang="en-US" dirty="0"/>
              <a:t>。使用</a:t>
            </a:r>
            <a:r>
              <a:rPr lang="en-US" altLang="zh-TW" dirty="0"/>
              <a:t>true</a:t>
            </a:r>
            <a:r>
              <a:rPr lang="zh-TW" altLang="en-US" dirty="0"/>
              <a:t>的話，可能會在伺服器上導致</a:t>
            </a:r>
            <a:r>
              <a:rPr lang="en-US" altLang="zh-TW" dirty="0"/>
              <a:t>race</a:t>
            </a:r>
            <a:r>
              <a:rPr lang="zh-TW" altLang="en-US" dirty="0"/>
              <a:t> </a:t>
            </a:r>
            <a:r>
              <a:rPr lang="en-US" altLang="zh-TW" dirty="0"/>
              <a:t>condition</a:t>
            </a:r>
            <a:r>
              <a:rPr lang="zh-TW" altLang="en-US" dirty="0"/>
              <a:t>。例如，客戶端向伺服器發出兩個並行的</a:t>
            </a:r>
            <a:r>
              <a:rPr lang="en-US" altLang="zh-TW" dirty="0"/>
              <a:t>request</a:t>
            </a:r>
            <a:r>
              <a:rPr lang="zh-TW" altLang="en-US" dirty="0"/>
              <a:t>，則某個</a:t>
            </a:r>
            <a:r>
              <a:rPr lang="en-US" altLang="zh-TW" dirty="0"/>
              <a:t>request</a:t>
            </a:r>
            <a:r>
              <a:rPr lang="zh-TW" altLang="en-US" dirty="0"/>
              <a:t>對</a:t>
            </a:r>
            <a:r>
              <a:rPr lang="en-US" altLang="zh-TW" dirty="0"/>
              <a:t>session</a:t>
            </a:r>
            <a:r>
              <a:rPr lang="zh-TW" altLang="en-US" dirty="0"/>
              <a:t>所做的改變會在另一個</a:t>
            </a:r>
            <a:r>
              <a:rPr lang="en-US" altLang="zh-TW" dirty="0"/>
              <a:t>request</a:t>
            </a:r>
            <a:r>
              <a:rPr lang="zh-TW" altLang="en-US" dirty="0"/>
              <a:t>結束時被覆蓋。</a:t>
            </a:r>
            <a:endParaRPr lang="en-US" altLang="zh-TW" dirty="0"/>
          </a:p>
          <a:p>
            <a:pPr>
              <a:buFont typeface="Wingdings" pitchFamily="2" charset="2"/>
              <a:buChar char="§"/>
            </a:pPr>
            <a:r>
              <a:rPr lang="zh-TW" altLang="en-US" dirty="0"/>
              <a:t> </a:t>
            </a:r>
            <a:r>
              <a:rPr lang="en-US" altLang="zh-TW" dirty="0" err="1"/>
              <a:t>saveUninitialized</a:t>
            </a:r>
            <a:r>
              <a:rPr lang="zh-TW" altLang="en-US" dirty="0"/>
              <a:t> </a:t>
            </a:r>
            <a:r>
              <a:rPr lang="en-US" altLang="zh-TW" dirty="0"/>
              <a:t>–</a:t>
            </a:r>
            <a:r>
              <a:rPr lang="zh-TW" altLang="en-US" dirty="0"/>
              <a:t> 當</a:t>
            </a:r>
            <a:r>
              <a:rPr lang="en-US" altLang="zh-TW" dirty="0"/>
              <a:t>request</a:t>
            </a:r>
            <a:r>
              <a:rPr lang="zh-TW" altLang="en-US" dirty="0"/>
              <a:t>送到伺服器時，如果</a:t>
            </a:r>
            <a:r>
              <a:rPr lang="en-US" altLang="zh-TW" dirty="0"/>
              <a:t>request</a:t>
            </a:r>
            <a:r>
              <a:rPr lang="zh-TW" altLang="en-US" dirty="0"/>
              <a:t>的</a:t>
            </a:r>
            <a:r>
              <a:rPr lang="en-US" altLang="zh-TW" dirty="0"/>
              <a:t>header</a:t>
            </a:r>
            <a:r>
              <a:rPr lang="zh-TW" altLang="en-US" dirty="0"/>
              <a:t>內部沒有包含</a:t>
            </a:r>
            <a:r>
              <a:rPr lang="en-US" altLang="zh-TW" dirty="0"/>
              <a:t>session</a:t>
            </a:r>
            <a:r>
              <a:rPr lang="zh-TW" altLang="en-US" dirty="0"/>
              <a:t> </a:t>
            </a:r>
            <a:r>
              <a:rPr lang="en-US" altLang="zh-TW" dirty="0"/>
              <a:t>id</a:t>
            </a:r>
            <a:r>
              <a:rPr lang="zh-TW" altLang="en-US" dirty="0"/>
              <a:t>的</a:t>
            </a:r>
            <a:r>
              <a:rPr lang="en-US" altLang="zh-TW" dirty="0"/>
              <a:t>cookie</a:t>
            </a:r>
            <a:r>
              <a:rPr lang="zh-TW" altLang="en-US" dirty="0"/>
              <a:t>的話，伺服器會</a:t>
            </a:r>
            <a:r>
              <a:rPr lang="en-US" altLang="zh-TW" dirty="0"/>
              <a:t>(1)</a:t>
            </a:r>
            <a:r>
              <a:rPr lang="zh-TW" altLang="en-US" dirty="0"/>
              <a:t>生成獨特的</a:t>
            </a:r>
            <a:r>
              <a:rPr lang="en-US" altLang="zh-TW" dirty="0"/>
              <a:t>session</a:t>
            </a:r>
            <a:r>
              <a:rPr lang="zh-TW" altLang="en-US" dirty="0"/>
              <a:t> </a:t>
            </a:r>
            <a:r>
              <a:rPr lang="en-US" altLang="zh-TW" dirty="0"/>
              <a:t>id</a:t>
            </a:r>
            <a:r>
              <a:rPr lang="zh-TW" altLang="en-US" dirty="0"/>
              <a:t>、</a:t>
            </a:r>
            <a:r>
              <a:rPr lang="en-US" altLang="zh-TW" dirty="0"/>
              <a:t>(2)</a:t>
            </a:r>
            <a:r>
              <a:rPr lang="zh-TW" altLang="en-US" dirty="0"/>
              <a:t>將</a:t>
            </a:r>
            <a:r>
              <a:rPr lang="en-US" altLang="zh-TW" dirty="0"/>
              <a:t>session</a:t>
            </a:r>
            <a:r>
              <a:rPr lang="zh-TW" altLang="en-US" dirty="0"/>
              <a:t> </a:t>
            </a:r>
            <a:r>
              <a:rPr lang="en-US" altLang="zh-TW" dirty="0"/>
              <a:t>id</a:t>
            </a:r>
            <a:r>
              <a:rPr lang="zh-TW" altLang="en-US" dirty="0"/>
              <a:t>存到</a:t>
            </a:r>
            <a:r>
              <a:rPr lang="en-US" altLang="zh-TW" dirty="0"/>
              <a:t>cookie</a:t>
            </a:r>
            <a:r>
              <a:rPr lang="zh-TW" altLang="en-US" dirty="0"/>
              <a:t>內，寄給用戶端。</a:t>
            </a:r>
            <a:r>
              <a:rPr lang="en-US" altLang="zh-TW" dirty="0"/>
              <a:t>(3)</a:t>
            </a:r>
            <a:r>
              <a:rPr lang="ja-JP" altLang="en-US"/>
              <a:t> 創建一個</a:t>
            </a:r>
            <a:r>
              <a:rPr lang="en-US" altLang="zh-TW" dirty="0"/>
              <a:t>empty</a:t>
            </a:r>
            <a:r>
              <a:rPr lang="zh-TW" altLang="en-US" dirty="0"/>
              <a:t> </a:t>
            </a:r>
            <a:r>
              <a:rPr lang="en-US" altLang="zh-TW" dirty="0"/>
              <a:t>session</a:t>
            </a:r>
            <a:r>
              <a:rPr lang="zh-TW" altLang="en-US" dirty="0"/>
              <a:t> </a:t>
            </a:r>
            <a:r>
              <a:rPr lang="en-US" altLang="zh-TW" dirty="0"/>
              <a:t>object</a:t>
            </a:r>
            <a:r>
              <a:rPr lang="zh-TW" altLang="en-US" dirty="0"/>
              <a:t>，</a:t>
            </a:r>
            <a:r>
              <a:rPr lang="en-US" altLang="zh-TW" dirty="0"/>
              <a:t>(4)</a:t>
            </a:r>
            <a:r>
              <a:rPr lang="zh-TW" altLang="en-US" dirty="0"/>
              <a:t> 根據 </a:t>
            </a:r>
            <a:r>
              <a:rPr lang="en-US" altLang="zh-TW" dirty="0" err="1"/>
              <a:t>saveUninitialized</a:t>
            </a:r>
            <a:r>
              <a:rPr lang="en-US" altLang="zh-TW" dirty="0"/>
              <a:t> </a:t>
            </a:r>
            <a:r>
              <a:rPr lang="zh-TW" altLang="en-US" dirty="0"/>
              <a:t>的值，在</a:t>
            </a:r>
            <a:r>
              <a:rPr lang="en-US" altLang="zh-TW" dirty="0"/>
              <a:t>request</a:t>
            </a:r>
            <a:r>
              <a:rPr lang="zh-TW" altLang="en-US" dirty="0"/>
              <a:t>結束時，</a:t>
            </a:r>
            <a:r>
              <a:rPr lang="en-US" altLang="zh-TW" dirty="0"/>
              <a:t> session</a:t>
            </a:r>
            <a:r>
              <a:rPr lang="zh-TW" altLang="en-US" dirty="0"/>
              <a:t> </a:t>
            </a:r>
            <a:r>
              <a:rPr lang="en-US" altLang="zh-TW" dirty="0"/>
              <a:t>object</a:t>
            </a:r>
            <a:r>
              <a:rPr lang="zh-TW" altLang="en-US" dirty="0"/>
              <a:t>可能會被儲存在伺服器內。</a:t>
            </a:r>
            <a:endParaRPr lang="en-US" altLang="zh-TW" dirty="0"/>
          </a:p>
        </p:txBody>
      </p:sp>
    </p:spTree>
    <p:extLst>
      <p:ext uri="{BB962C8B-B14F-4D97-AF65-F5344CB8AC3E}">
        <p14:creationId xmlns:p14="http://schemas.microsoft.com/office/powerpoint/2010/main" val="1573978584"/>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67B8-FCCE-BCE4-5268-54F9A4C087F4}"/>
              </a:ext>
            </a:extLst>
          </p:cNvPr>
          <p:cNvSpPr>
            <a:spLocks noGrp="1"/>
          </p:cNvSpPr>
          <p:nvPr>
            <p:ph type="title"/>
          </p:nvPr>
        </p:nvSpPr>
        <p:spPr/>
        <p:txBody>
          <a:bodyPr/>
          <a:lstStyle/>
          <a:p>
            <a:r>
              <a:rPr lang="en-US" altLang="zh-TW" dirty="0"/>
              <a:t>Sessions</a:t>
            </a:r>
            <a:endParaRPr lang="en-TW" dirty="0"/>
          </a:p>
        </p:txBody>
      </p:sp>
      <p:sp>
        <p:nvSpPr>
          <p:cNvPr id="3" name="Content Placeholder 2">
            <a:extLst>
              <a:ext uri="{FF2B5EF4-FFF2-40B4-BE49-F238E27FC236}">
                <a16:creationId xmlns:a16="http://schemas.microsoft.com/office/drawing/2014/main" id="{259025C8-8291-1F17-46AA-D65180F0C8A4}"/>
              </a:ext>
            </a:extLst>
          </p:cNvPr>
          <p:cNvSpPr>
            <a:spLocks noGrp="1"/>
          </p:cNvSpPr>
          <p:nvPr>
            <p:ph idx="1"/>
          </p:nvPr>
        </p:nvSpPr>
        <p:spPr>
          <a:xfrm>
            <a:off x="1097280" y="2108201"/>
            <a:ext cx="10058400" cy="3999991"/>
          </a:xfrm>
        </p:spPr>
        <p:txBody>
          <a:bodyPr>
            <a:normAutofit lnSpcReduction="10000"/>
          </a:bodyPr>
          <a:lstStyle/>
          <a:p>
            <a:r>
              <a:rPr lang="en-TW" dirty="0"/>
              <a:t>若</a:t>
            </a:r>
            <a:r>
              <a:rPr lang="ja-JP" altLang="en-US"/>
              <a:t>在</a:t>
            </a:r>
            <a:r>
              <a:rPr lang="en-US" altLang="zh-TW" dirty="0"/>
              <a:t>request</a:t>
            </a:r>
            <a:r>
              <a:rPr lang="zh-TW" altLang="en-US" dirty="0"/>
              <a:t>的整個生命週期內，</a:t>
            </a:r>
            <a:r>
              <a:rPr lang="en-US" altLang="zh-TW" dirty="0"/>
              <a:t> session</a:t>
            </a:r>
            <a:r>
              <a:rPr lang="zh-TW" altLang="en-US" dirty="0"/>
              <a:t> </a:t>
            </a:r>
            <a:r>
              <a:rPr lang="en-US" altLang="zh-TW" dirty="0"/>
              <a:t>object</a:t>
            </a:r>
            <a:r>
              <a:rPr lang="zh-TW" altLang="en-US" dirty="0"/>
              <a:t>都沒有被修改的話，</a:t>
            </a:r>
            <a:r>
              <a:rPr lang="ja-JP" altLang="en-US"/>
              <a:t>那麼在請求結束時，如果 </a:t>
            </a:r>
            <a:r>
              <a:rPr lang="en-US" dirty="0" err="1"/>
              <a:t>saveUninitialized</a:t>
            </a:r>
            <a:r>
              <a:rPr lang="en-US" dirty="0"/>
              <a:t> </a:t>
            </a:r>
            <a:r>
              <a:rPr lang="ja-JP" altLang="en-US"/>
              <a:t>為 </a:t>
            </a:r>
            <a:r>
              <a:rPr lang="en-US" dirty="0"/>
              <a:t>false </a:t>
            </a:r>
            <a:r>
              <a:rPr lang="ja-JP" altLang="en-US"/>
              <a:t>時，則</a:t>
            </a:r>
            <a:r>
              <a:rPr lang="en-US" altLang="zh-TW" dirty="0"/>
              <a:t>session</a:t>
            </a:r>
            <a:r>
              <a:rPr lang="zh-TW" altLang="en-US" dirty="0"/>
              <a:t> </a:t>
            </a:r>
            <a:r>
              <a:rPr lang="en-US" altLang="zh-TW" dirty="0"/>
              <a:t>object </a:t>
            </a:r>
            <a:r>
              <a:rPr lang="zh-TW" altLang="en-US" dirty="0"/>
              <a:t>不會被存在資料庫內</a:t>
            </a:r>
            <a:r>
              <a:rPr lang="ja-JP" altLang="en-US"/>
              <a:t>。</a:t>
            </a:r>
            <a:r>
              <a:rPr lang="en-US" altLang="ja-JP" dirty="0"/>
              <a:t> </a:t>
            </a:r>
            <a:r>
              <a:rPr lang="en-US" altLang="zh-TW" dirty="0"/>
              <a:t>U</a:t>
            </a:r>
            <a:r>
              <a:rPr lang="en-US" altLang="ja-JP" dirty="0"/>
              <a:t>ninitialized</a:t>
            </a:r>
            <a:r>
              <a:rPr lang="ja-JP" altLang="en-US"/>
              <a:t>的意思是指</a:t>
            </a:r>
            <a:r>
              <a:rPr lang="en-US" altLang="zh-TW" dirty="0"/>
              <a:t>new</a:t>
            </a:r>
            <a:r>
              <a:rPr lang="zh-TW" altLang="en-US" dirty="0"/>
              <a:t> </a:t>
            </a:r>
            <a:r>
              <a:rPr lang="en-US" altLang="zh-TW" dirty="0"/>
              <a:t>but</a:t>
            </a:r>
            <a:r>
              <a:rPr lang="zh-TW" altLang="en-US" dirty="0"/>
              <a:t> </a:t>
            </a:r>
            <a:r>
              <a:rPr lang="en-US" altLang="zh-TW" dirty="0"/>
              <a:t>not</a:t>
            </a:r>
            <a:r>
              <a:rPr lang="zh-TW" altLang="en-US" dirty="0"/>
              <a:t> </a:t>
            </a:r>
            <a:r>
              <a:rPr lang="en-US" altLang="zh-TW" dirty="0"/>
              <a:t>modified</a:t>
            </a:r>
            <a:r>
              <a:rPr lang="zh-TW" altLang="en-US" dirty="0"/>
              <a:t>。</a:t>
            </a:r>
            <a:endParaRPr lang="en-US" altLang="zh-TW" dirty="0"/>
          </a:p>
          <a:p>
            <a:r>
              <a:rPr lang="en-US" dirty="0" err="1"/>
              <a:t>saveUninitialized的預設值是</a:t>
            </a:r>
            <a:r>
              <a:rPr lang="en-US" altLang="zh-TW" dirty="0" err="1"/>
              <a:t>true</a:t>
            </a:r>
            <a:r>
              <a:rPr lang="zh-TW" altLang="en-US" dirty="0"/>
              <a:t>，但建議使用</a:t>
            </a:r>
            <a:r>
              <a:rPr lang="en-US" altLang="zh-TW" dirty="0"/>
              <a:t>false</a:t>
            </a:r>
            <a:r>
              <a:rPr lang="zh-TW" altLang="en-US" dirty="0"/>
              <a:t>。使用</a:t>
            </a:r>
            <a:r>
              <a:rPr lang="en-US" altLang="zh-TW" dirty="0"/>
              <a:t>false</a:t>
            </a:r>
            <a:r>
              <a:rPr lang="zh-TW" altLang="en-US" dirty="0"/>
              <a:t>的好處在於， 伺服器可以防止在系統中存儲大量</a:t>
            </a:r>
            <a:r>
              <a:rPr lang="en-US" altLang="zh-TW" dirty="0"/>
              <a:t>empty</a:t>
            </a:r>
            <a:r>
              <a:rPr lang="zh-TW" altLang="en-US" dirty="0"/>
              <a:t> </a:t>
            </a:r>
            <a:r>
              <a:rPr lang="en-US" altLang="zh-TW" dirty="0"/>
              <a:t>session</a:t>
            </a:r>
            <a:r>
              <a:rPr lang="zh-TW" altLang="en-US" dirty="0"/>
              <a:t> </a:t>
            </a:r>
            <a:r>
              <a:rPr lang="en-US" altLang="zh-TW" dirty="0"/>
              <a:t>object</a:t>
            </a:r>
            <a:r>
              <a:rPr lang="zh-TW" altLang="en-US" dirty="0"/>
              <a:t>。由於沒有任何有用的資訊需要用</a:t>
            </a:r>
            <a:r>
              <a:rPr lang="en-US" altLang="zh-TW" dirty="0"/>
              <a:t>session</a:t>
            </a:r>
            <a:r>
              <a:rPr lang="zh-TW" altLang="en-US" dirty="0"/>
              <a:t>來儲存，</a:t>
            </a:r>
            <a:r>
              <a:rPr lang="en-US" altLang="zh-TW" dirty="0"/>
              <a:t> session</a:t>
            </a:r>
            <a:r>
              <a:rPr lang="zh-TW" altLang="en-US" dirty="0"/>
              <a:t> </a:t>
            </a:r>
            <a:r>
              <a:rPr lang="en-US" altLang="zh-TW" dirty="0"/>
              <a:t>object</a:t>
            </a:r>
            <a:r>
              <a:rPr lang="zh-TW" altLang="en-US" dirty="0"/>
              <a:t>在</a:t>
            </a:r>
            <a:r>
              <a:rPr lang="en-US" altLang="zh-TW" dirty="0"/>
              <a:t>request</a:t>
            </a:r>
            <a:r>
              <a:rPr lang="zh-TW" altLang="en-US" dirty="0"/>
              <a:t>結束時被刪除。</a:t>
            </a:r>
            <a:endParaRPr lang="en-US" altLang="zh-TW" dirty="0"/>
          </a:p>
          <a:p>
            <a:r>
              <a:rPr lang="zh-TW" altLang="en-US" dirty="0"/>
              <a:t>何時會</a:t>
            </a:r>
            <a:r>
              <a:rPr lang="en-US" altLang="zh-TW" dirty="0"/>
              <a:t>modify</a:t>
            </a:r>
            <a:r>
              <a:rPr lang="zh-TW" altLang="en-US" dirty="0"/>
              <a:t> </a:t>
            </a:r>
            <a:r>
              <a:rPr lang="en-US" altLang="zh-TW" dirty="0"/>
              <a:t>session</a:t>
            </a:r>
            <a:r>
              <a:rPr lang="zh-TW" altLang="en-US" dirty="0"/>
              <a:t> </a:t>
            </a:r>
            <a:r>
              <a:rPr lang="en-US" altLang="zh-TW" dirty="0"/>
              <a:t>object</a:t>
            </a:r>
            <a:r>
              <a:rPr lang="zh-TW" altLang="en-US" dirty="0"/>
              <a:t>呢？例如，使用者登入系統時，</a:t>
            </a:r>
            <a:r>
              <a:rPr lang="en-US" altLang="zh-TW" dirty="0"/>
              <a:t> session</a:t>
            </a:r>
            <a:r>
              <a:rPr lang="zh-TW" altLang="en-US" dirty="0"/>
              <a:t> </a:t>
            </a:r>
            <a:r>
              <a:rPr lang="en-US" altLang="zh-TW" dirty="0"/>
              <a:t>object</a:t>
            </a:r>
            <a:r>
              <a:rPr lang="zh-TW" altLang="en-US" dirty="0"/>
              <a:t>會更新最近一次登入的時間。如果某個使用我們網站的人，只是走走逛逛沒有登入，那麼</a:t>
            </a:r>
            <a:r>
              <a:rPr lang="en-US" altLang="zh-TW" dirty="0"/>
              <a:t>session</a:t>
            </a:r>
            <a:r>
              <a:rPr lang="zh-TW" altLang="en-US" dirty="0"/>
              <a:t> </a:t>
            </a:r>
            <a:r>
              <a:rPr lang="en-US" altLang="zh-TW" dirty="0"/>
              <a:t>object</a:t>
            </a:r>
            <a:r>
              <a:rPr lang="zh-TW" altLang="en-US" dirty="0"/>
              <a:t>從被創建到</a:t>
            </a:r>
            <a:r>
              <a:rPr lang="en-US" altLang="zh-TW" dirty="0"/>
              <a:t>request</a:t>
            </a:r>
            <a:r>
              <a:rPr lang="zh-TW" altLang="en-US" dirty="0"/>
              <a:t>結束都不會被更改，所以屬於</a:t>
            </a:r>
            <a:r>
              <a:rPr lang="en-US" altLang="zh-TW" dirty="0"/>
              <a:t>new</a:t>
            </a:r>
            <a:r>
              <a:rPr lang="zh-TW" altLang="en-US" dirty="0"/>
              <a:t> </a:t>
            </a:r>
            <a:r>
              <a:rPr lang="en-US" altLang="zh-TW" dirty="0"/>
              <a:t>but</a:t>
            </a:r>
            <a:r>
              <a:rPr lang="zh-TW" altLang="en-US" dirty="0"/>
              <a:t> </a:t>
            </a:r>
            <a:r>
              <a:rPr lang="en-US" altLang="zh-TW" dirty="0"/>
              <a:t>not</a:t>
            </a:r>
            <a:r>
              <a:rPr lang="zh-TW" altLang="en-US" dirty="0"/>
              <a:t> </a:t>
            </a:r>
            <a:r>
              <a:rPr lang="en-US" altLang="zh-TW" dirty="0"/>
              <a:t>modified</a:t>
            </a:r>
            <a:r>
              <a:rPr lang="zh-TW" altLang="en-US" dirty="0"/>
              <a:t>，也就是</a:t>
            </a:r>
            <a:r>
              <a:rPr lang="en-US" altLang="ja-JP" dirty="0"/>
              <a:t> </a:t>
            </a:r>
            <a:r>
              <a:rPr lang="en-US" altLang="zh-TW" dirty="0"/>
              <a:t>U</a:t>
            </a:r>
            <a:r>
              <a:rPr lang="en-US" altLang="ja-JP" dirty="0"/>
              <a:t>ninitialized </a:t>
            </a:r>
            <a:r>
              <a:rPr lang="zh-TW" altLang="en-US" dirty="0"/>
              <a:t>。</a:t>
            </a:r>
            <a:endParaRPr lang="en-TW" dirty="0"/>
          </a:p>
        </p:txBody>
      </p:sp>
    </p:spTree>
    <p:extLst>
      <p:ext uri="{BB962C8B-B14F-4D97-AF65-F5344CB8AC3E}">
        <p14:creationId xmlns:p14="http://schemas.microsoft.com/office/powerpoint/2010/main" val="63236791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C646-53E4-DA92-1FD2-3548790D3910}"/>
              </a:ext>
            </a:extLst>
          </p:cNvPr>
          <p:cNvSpPr>
            <a:spLocks noGrp="1"/>
          </p:cNvSpPr>
          <p:nvPr>
            <p:ph type="title"/>
          </p:nvPr>
        </p:nvSpPr>
        <p:spPr/>
        <p:txBody>
          <a:bodyPr/>
          <a:lstStyle/>
          <a:p>
            <a:r>
              <a:rPr lang="en-US" altLang="zh-TW" dirty="0"/>
              <a:t>Sessions</a:t>
            </a:r>
            <a:endParaRPr lang="en-TW" dirty="0"/>
          </a:p>
        </p:txBody>
      </p:sp>
      <p:sp>
        <p:nvSpPr>
          <p:cNvPr id="3" name="Content Placeholder 2">
            <a:extLst>
              <a:ext uri="{FF2B5EF4-FFF2-40B4-BE49-F238E27FC236}">
                <a16:creationId xmlns:a16="http://schemas.microsoft.com/office/drawing/2014/main" id="{8AC55A45-32B8-E5A1-AFE8-3CF4DD9AA5A9}"/>
              </a:ext>
            </a:extLst>
          </p:cNvPr>
          <p:cNvSpPr>
            <a:spLocks noGrp="1"/>
          </p:cNvSpPr>
          <p:nvPr>
            <p:ph idx="1"/>
          </p:nvPr>
        </p:nvSpPr>
        <p:spPr/>
        <p:txBody>
          <a:bodyPr/>
          <a:lstStyle/>
          <a:p>
            <a:r>
              <a:rPr lang="en-US" dirty="0" err="1"/>
              <a:t>此外，在</a:t>
            </a:r>
            <a:r>
              <a:rPr lang="en-US" dirty="0"/>
              <a:t> </a:t>
            </a:r>
            <a:r>
              <a:rPr lang="en-US" dirty="0" err="1"/>
              <a:t>saveUninitialized</a:t>
            </a:r>
            <a:r>
              <a:rPr lang="zh-TW" altLang="en-US" dirty="0"/>
              <a:t> 使用</a:t>
            </a:r>
            <a:r>
              <a:rPr lang="en-US" altLang="zh-TW" dirty="0"/>
              <a:t>false</a:t>
            </a:r>
            <a:r>
              <a:rPr lang="zh-TW" altLang="en-US" dirty="0"/>
              <a:t>也可以降低伺服器出現</a:t>
            </a:r>
            <a:r>
              <a:rPr lang="en-US" altLang="zh-TW" dirty="0"/>
              <a:t>race</a:t>
            </a:r>
            <a:r>
              <a:rPr lang="zh-TW" altLang="en-US" dirty="0"/>
              <a:t> </a:t>
            </a:r>
            <a:r>
              <a:rPr lang="en-US" altLang="zh-TW" dirty="0"/>
              <a:t>condition</a:t>
            </a:r>
            <a:r>
              <a:rPr lang="zh-TW" altLang="en-US" dirty="0"/>
              <a:t>的情況。</a:t>
            </a:r>
            <a:endParaRPr lang="en-US" altLang="zh-TW" dirty="0"/>
          </a:p>
          <a:p>
            <a:pPr>
              <a:buFont typeface="Wingdings" pitchFamily="2" charset="2"/>
              <a:buChar char="§"/>
            </a:pPr>
            <a:r>
              <a:rPr lang="zh-TW" altLang="en-US" dirty="0"/>
              <a:t> </a:t>
            </a:r>
            <a:r>
              <a:rPr lang="en-US" altLang="zh-TW" dirty="0"/>
              <a:t>cookie: { secure: true }</a:t>
            </a:r>
            <a:r>
              <a:rPr lang="zh-TW" altLang="en-US" dirty="0"/>
              <a:t> </a:t>
            </a:r>
            <a:r>
              <a:rPr lang="en-US" altLang="zh-TW" dirty="0"/>
              <a:t>–</a:t>
            </a:r>
            <a:r>
              <a:rPr lang="zh-TW" altLang="en-US" dirty="0"/>
              <a:t> 若設定</a:t>
            </a:r>
            <a:r>
              <a:rPr lang="en-US" altLang="zh-TW" dirty="0"/>
              <a:t>secure</a:t>
            </a:r>
            <a:r>
              <a:rPr lang="zh-TW" altLang="en-US" dirty="0"/>
              <a:t>為</a:t>
            </a:r>
            <a:r>
              <a:rPr lang="en-US" altLang="zh-TW" dirty="0"/>
              <a:t>true</a:t>
            </a:r>
            <a:r>
              <a:rPr lang="zh-TW" altLang="en-US" dirty="0"/>
              <a:t>，則</a:t>
            </a:r>
            <a:r>
              <a:rPr lang="en-US" altLang="zh-TW" dirty="0"/>
              <a:t>cookies</a:t>
            </a:r>
            <a:r>
              <a:rPr lang="zh-TW" altLang="en-US" dirty="0"/>
              <a:t>只有在</a:t>
            </a:r>
            <a:r>
              <a:rPr lang="en-US" altLang="zh-TW" dirty="0"/>
              <a:t>HTTPs</a:t>
            </a:r>
            <a:r>
              <a:rPr lang="zh-TW" altLang="en-US" dirty="0"/>
              <a:t>的協議下才會進行傳輸。任何不安全的傳輸通道上，</a:t>
            </a:r>
            <a:r>
              <a:rPr lang="en-US" altLang="zh-TW" dirty="0"/>
              <a:t>cookie</a:t>
            </a:r>
            <a:r>
              <a:rPr lang="zh-TW" altLang="en-US" dirty="0"/>
              <a:t>都不會被傳遞。</a:t>
            </a:r>
            <a:endParaRPr lang="en-TW" dirty="0"/>
          </a:p>
        </p:txBody>
      </p:sp>
    </p:spTree>
    <p:extLst>
      <p:ext uri="{BB962C8B-B14F-4D97-AF65-F5344CB8AC3E}">
        <p14:creationId xmlns:p14="http://schemas.microsoft.com/office/powerpoint/2010/main" val="1618467652"/>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5CCC-9FCC-76A9-7745-1EC40EBAFBE1}"/>
              </a:ext>
            </a:extLst>
          </p:cNvPr>
          <p:cNvSpPr>
            <a:spLocks noGrp="1"/>
          </p:cNvSpPr>
          <p:nvPr>
            <p:ph type="title"/>
          </p:nvPr>
        </p:nvSpPr>
        <p:spPr/>
        <p:txBody>
          <a:bodyPr/>
          <a:lstStyle/>
          <a:p>
            <a:r>
              <a:rPr lang="en-US" altLang="zh-TW" dirty="0"/>
              <a:t>express-sessions</a:t>
            </a:r>
            <a:endParaRPr lang="en-TW" dirty="0"/>
          </a:p>
        </p:txBody>
      </p:sp>
      <p:sp>
        <p:nvSpPr>
          <p:cNvPr id="3" name="Content Placeholder 2">
            <a:extLst>
              <a:ext uri="{FF2B5EF4-FFF2-40B4-BE49-F238E27FC236}">
                <a16:creationId xmlns:a16="http://schemas.microsoft.com/office/drawing/2014/main" id="{4F3D2339-8E48-CA8D-95AB-06A23E4F2215}"/>
              </a:ext>
            </a:extLst>
          </p:cNvPr>
          <p:cNvSpPr>
            <a:spLocks noGrp="1"/>
          </p:cNvSpPr>
          <p:nvPr>
            <p:ph idx="1"/>
          </p:nvPr>
        </p:nvSpPr>
        <p:spPr/>
        <p:txBody>
          <a:bodyPr/>
          <a:lstStyle/>
          <a:p>
            <a:r>
              <a:rPr lang="en-US" dirty="0" err="1"/>
              <a:t>如果我們想要獲得</a:t>
            </a:r>
            <a:r>
              <a:rPr lang="en-US" altLang="zh-TW" dirty="0" err="1"/>
              <a:t>session</a:t>
            </a:r>
            <a:r>
              <a:rPr lang="zh-TW" altLang="en-US" dirty="0"/>
              <a:t> </a:t>
            </a:r>
            <a:r>
              <a:rPr lang="en-US" altLang="zh-TW" dirty="0"/>
              <a:t>id</a:t>
            </a:r>
            <a:r>
              <a:rPr lang="zh-TW" altLang="en-US" dirty="0"/>
              <a:t>所相對應的</a:t>
            </a:r>
            <a:r>
              <a:rPr lang="en-US" altLang="zh-TW" dirty="0"/>
              <a:t>session</a:t>
            </a:r>
            <a:r>
              <a:rPr lang="zh-TW" altLang="en-US" dirty="0"/>
              <a:t> </a:t>
            </a:r>
            <a:r>
              <a:rPr lang="en-US" altLang="zh-TW" dirty="0"/>
              <a:t>data</a:t>
            </a:r>
            <a:r>
              <a:rPr lang="zh-TW" altLang="en-US" dirty="0"/>
              <a:t>，我們只需要在</a:t>
            </a:r>
            <a:r>
              <a:rPr lang="en-US" altLang="zh-TW" dirty="0"/>
              <a:t>Express</a:t>
            </a:r>
            <a:r>
              <a:rPr lang="zh-TW" altLang="en-US" dirty="0"/>
              <a:t>當中取得</a:t>
            </a:r>
            <a:r>
              <a:rPr lang="en-US" altLang="zh-TW" dirty="0"/>
              <a:t>request</a:t>
            </a:r>
            <a:r>
              <a:rPr lang="zh-TW" altLang="en-US" dirty="0"/>
              <a:t> </a:t>
            </a:r>
            <a:r>
              <a:rPr lang="en-US" altLang="zh-TW" dirty="0"/>
              <a:t>object</a:t>
            </a:r>
            <a:r>
              <a:rPr lang="zh-TW" altLang="en-US" dirty="0"/>
              <a:t>的</a:t>
            </a:r>
            <a:r>
              <a:rPr lang="en-US" altLang="zh-TW" dirty="0"/>
              <a:t>session</a:t>
            </a:r>
            <a:r>
              <a:rPr lang="zh-TW" altLang="en-US" dirty="0"/>
              <a:t>屬性即可：</a:t>
            </a:r>
            <a:endParaRPr lang="en-US" altLang="zh-TW" dirty="0"/>
          </a:p>
          <a:p>
            <a:pPr algn="ctr"/>
            <a:r>
              <a:rPr lang="en-US" altLang="zh-TW" i="1" dirty="0" err="1"/>
              <a:t>req.session</a:t>
            </a:r>
            <a:endParaRPr lang="en-US" altLang="zh-TW" i="1" dirty="0"/>
          </a:p>
          <a:p>
            <a:r>
              <a:rPr lang="en-US" dirty="0" err="1"/>
              <a:t>另外，</a:t>
            </a:r>
            <a:r>
              <a:rPr lang="en-US" altLang="zh-TW" dirty="0" err="1"/>
              <a:t>express-sessions</a:t>
            </a:r>
            <a:r>
              <a:rPr lang="zh-TW" altLang="en-US" dirty="0"/>
              <a:t>給客戶端設定的</a:t>
            </a:r>
            <a:r>
              <a:rPr lang="en-US" altLang="zh-TW" dirty="0"/>
              <a:t>cookie</a:t>
            </a:r>
            <a:r>
              <a:rPr lang="zh-TW" altLang="en-US" dirty="0"/>
              <a:t>名稱是</a:t>
            </a:r>
            <a:r>
              <a:rPr lang="en-US" altLang="zh-TW" dirty="0" err="1"/>
              <a:t>connect.sid</a:t>
            </a:r>
            <a:r>
              <a:rPr lang="zh-TW" altLang="en-US" dirty="0"/>
              <a:t>，而</a:t>
            </a:r>
            <a:r>
              <a:rPr lang="en-US" altLang="zh-TW" dirty="0"/>
              <a:t>value</a:t>
            </a:r>
            <a:r>
              <a:rPr lang="zh-TW" altLang="en-US" dirty="0"/>
              <a:t>則是簽名過的</a:t>
            </a:r>
            <a:r>
              <a:rPr lang="en-US" altLang="zh-TW" dirty="0"/>
              <a:t>session</a:t>
            </a:r>
            <a:r>
              <a:rPr lang="zh-TW" altLang="en-US" dirty="0"/>
              <a:t> </a:t>
            </a:r>
            <a:r>
              <a:rPr lang="en-US" altLang="zh-TW" dirty="0"/>
              <a:t>id</a:t>
            </a:r>
            <a:r>
              <a:rPr lang="zh-TW" altLang="en-US" dirty="0"/>
              <a:t>。</a:t>
            </a:r>
            <a:endParaRPr lang="en-TW" dirty="0"/>
          </a:p>
        </p:txBody>
      </p:sp>
    </p:spTree>
    <p:extLst>
      <p:ext uri="{BB962C8B-B14F-4D97-AF65-F5344CB8AC3E}">
        <p14:creationId xmlns:p14="http://schemas.microsoft.com/office/powerpoint/2010/main" val="2569972036"/>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0E9E-6242-9517-4520-537D890B105F}"/>
              </a:ext>
            </a:extLst>
          </p:cNvPr>
          <p:cNvSpPr>
            <a:spLocks noGrp="1"/>
          </p:cNvSpPr>
          <p:nvPr>
            <p:ph type="title"/>
          </p:nvPr>
        </p:nvSpPr>
        <p:spPr/>
        <p:txBody>
          <a:bodyPr/>
          <a:lstStyle/>
          <a:p>
            <a:r>
              <a:rPr lang="ja-JP" altLang="en-US"/>
              <a:t>環境變數</a:t>
            </a:r>
            <a:endParaRPr lang="en-TW" dirty="0"/>
          </a:p>
        </p:txBody>
      </p:sp>
      <p:sp>
        <p:nvSpPr>
          <p:cNvPr id="3" name="Content Placeholder 2">
            <a:extLst>
              <a:ext uri="{FF2B5EF4-FFF2-40B4-BE49-F238E27FC236}">
                <a16:creationId xmlns:a16="http://schemas.microsoft.com/office/drawing/2014/main" id="{1C62F497-B798-B4A2-21EF-98AA869B1E96}"/>
              </a:ext>
            </a:extLst>
          </p:cNvPr>
          <p:cNvSpPr>
            <a:spLocks noGrp="1"/>
          </p:cNvSpPr>
          <p:nvPr>
            <p:ph idx="1"/>
          </p:nvPr>
        </p:nvSpPr>
        <p:spPr>
          <a:xfrm>
            <a:off x="1097280" y="2108201"/>
            <a:ext cx="10058400" cy="3878071"/>
          </a:xfrm>
        </p:spPr>
        <p:txBody>
          <a:bodyPr/>
          <a:lstStyle/>
          <a:p>
            <a:r>
              <a:rPr lang="en-US" dirty="0" err="1"/>
              <a:t>直接在程式碼內儲存秘密是一個不好的習慣</a:t>
            </a:r>
            <a:r>
              <a:rPr lang="en-US" dirty="0"/>
              <a:t>。</a:t>
            </a:r>
            <a:r>
              <a:rPr lang="zh-TW" altLang="en-US" dirty="0"/>
              <a:t> </a:t>
            </a:r>
            <a:r>
              <a:rPr lang="en-US" dirty="0" err="1"/>
              <a:t>通常來說，我們會把秘密存在環境變數內部</a:t>
            </a:r>
            <a:r>
              <a:rPr lang="en-US" dirty="0"/>
              <a:t>。</a:t>
            </a:r>
            <a:r>
              <a:rPr lang="ja-JP" altLang="en-US" dirty="0"/>
              <a:t>環境變數</a:t>
            </a:r>
            <a:r>
              <a:rPr lang="en-US" altLang="zh-TW" dirty="0"/>
              <a:t>(environment</a:t>
            </a:r>
            <a:r>
              <a:rPr lang="zh-TW" altLang="en-US" dirty="0"/>
              <a:t> </a:t>
            </a:r>
            <a:r>
              <a:rPr lang="en-US" altLang="zh-TW" dirty="0"/>
              <a:t>variable)</a:t>
            </a:r>
            <a:r>
              <a:rPr lang="zh-TW" altLang="en-US" dirty="0"/>
              <a:t>是一個動態的值，可以影響電腦上運行的程式。</a:t>
            </a:r>
            <a:r>
              <a:rPr lang="ja-JP" altLang="en-US" dirty="0"/>
              <a:t>它們是正在運行程式的一部分。</a:t>
            </a:r>
            <a:endParaRPr lang="en-US" altLang="ja-JP" dirty="0"/>
          </a:p>
          <a:p>
            <a:r>
              <a:rPr lang="ja-JP" altLang="en-US" dirty="0"/>
              <a:t>例如，一個正在運行的程式可以查詢 </a:t>
            </a:r>
            <a:r>
              <a:rPr lang="en-US" dirty="0"/>
              <a:t>TEMP </a:t>
            </a:r>
            <a:r>
              <a:rPr lang="ja-JP" altLang="en-US" dirty="0"/>
              <a:t>環境變量的值來發現一個合適的位置，來存儲臨時的文件，或者查詢 </a:t>
            </a:r>
            <a:r>
              <a:rPr lang="en-US" dirty="0"/>
              <a:t>HOME</a:t>
            </a:r>
            <a:r>
              <a:rPr lang="zh-TW" altLang="en-US" dirty="0"/>
              <a:t> </a:t>
            </a:r>
            <a:r>
              <a:rPr lang="ja-JP" altLang="en-US" dirty="0"/>
              <a:t>變量來找到運行該程式的用戶所擁有的目錄結構。</a:t>
            </a:r>
            <a:endParaRPr lang="en-US" altLang="ja-JP" dirty="0"/>
          </a:p>
          <a:p>
            <a:r>
              <a:rPr lang="ja-JP" altLang="en-US" dirty="0"/>
              <a:t>在</a:t>
            </a:r>
            <a:r>
              <a:rPr lang="en-US" altLang="zh-TW" dirty="0"/>
              <a:t>Node.js</a:t>
            </a:r>
            <a:r>
              <a:rPr lang="zh-TW" altLang="en-US" dirty="0"/>
              <a:t>當中，我們使用</a:t>
            </a:r>
            <a:r>
              <a:rPr lang="en-US" altLang="zh-TW" dirty="0" err="1"/>
              <a:t>dotenv</a:t>
            </a:r>
            <a:r>
              <a:rPr lang="zh-TW" altLang="en-US" dirty="0"/>
              <a:t>套件，透過</a:t>
            </a:r>
            <a:r>
              <a:rPr lang="en-US" altLang="zh-TW" dirty="0"/>
              <a:t>process</a:t>
            </a:r>
            <a:r>
              <a:rPr lang="zh-TW" altLang="en-US" dirty="0"/>
              <a:t>物件的</a:t>
            </a:r>
            <a:r>
              <a:rPr lang="en-US" altLang="zh-TW" dirty="0"/>
              <a:t>env</a:t>
            </a:r>
            <a:r>
              <a:rPr lang="zh-TW" altLang="en-US" dirty="0"/>
              <a:t>屬性，來獲得環境變數。</a:t>
            </a:r>
            <a:r>
              <a:rPr lang="en-US" altLang="zh-TW" dirty="0"/>
              <a:t>(</a:t>
            </a:r>
            <a:r>
              <a:rPr lang="ja-JP" altLang="en-US" dirty="0"/>
              <a:t>除此之外，如果我們在雲端上部署伺服器，通常雲端提供商應該有某種秘密管理工具，例如 </a:t>
            </a:r>
            <a:r>
              <a:rPr lang="en-US" altLang="zh-TW" dirty="0"/>
              <a:t>AWS Secrets Manager</a:t>
            </a:r>
            <a:r>
              <a:rPr lang="zh-TW" altLang="en-US" dirty="0"/>
              <a:t>。</a:t>
            </a:r>
            <a:r>
              <a:rPr lang="en-US" altLang="zh-TW" dirty="0"/>
              <a:t>)</a:t>
            </a:r>
            <a:endParaRPr lang="en-TW" dirty="0"/>
          </a:p>
        </p:txBody>
      </p:sp>
    </p:spTree>
    <p:extLst>
      <p:ext uri="{BB962C8B-B14F-4D97-AF65-F5344CB8AC3E}">
        <p14:creationId xmlns:p14="http://schemas.microsoft.com/office/powerpoint/2010/main" val="76443404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1DEAB-F4E4-7BDC-C388-EDD061270C0D}"/>
              </a:ext>
            </a:extLst>
          </p:cNvPr>
          <p:cNvSpPr>
            <a:spLocks noGrp="1"/>
          </p:cNvSpPr>
          <p:nvPr>
            <p:ph type="title"/>
          </p:nvPr>
        </p:nvSpPr>
        <p:spPr/>
        <p:txBody>
          <a:bodyPr/>
          <a:lstStyle/>
          <a:p>
            <a:r>
              <a:rPr lang="en-US" altLang="zh-TW" dirty="0"/>
              <a:t>Flash</a:t>
            </a:r>
            <a:endParaRPr lang="zh-TW" altLang="en-US" dirty="0"/>
          </a:p>
        </p:txBody>
      </p:sp>
      <p:sp>
        <p:nvSpPr>
          <p:cNvPr id="3" name="內容版面配置區 2">
            <a:extLst>
              <a:ext uri="{FF2B5EF4-FFF2-40B4-BE49-F238E27FC236}">
                <a16:creationId xmlns:a16="http://schemas.microsoft.com/office/drawing/2014/main" id="{F82A0222-5D8E-70DC-A21F-C1A85BE94843}"/>
              </a:ext>
            </a:extLst>
          </p:cNvPr>
          <p:cNvSpPr>
            <a:spLocks noGrp="1"/>
          </p:cNvSpPr>
          <p:nvPr>
            <p:ph idx="1"/>
          </p:nvPr>
        </p:nvSpPr>
        <p:spPr/>
        <p:txBody>
          <a:bodyPr/>
          <a:lstStyle/>
          <a:p>
            <a:r>
              <a:rPr lang="en-US" altLang="zh-TW" dirty="0"/>
              <a:t>Flash</a:t>
            </a:r>
            <a:r>
              <a:rPr lang="zh-TW" altLang="en-US" dirty="0"/>
              <a:t>是在</a:t>
            </a:r>
            <a:r>
              <a:rPr lang="en-US" altLang="zh-TW" dirty="0"/>
              <a:t>session</a:t>
            </a:r>
            <a:r>
              <a:rPr lang="zh-TW" altLang="en-US" dirty="0"/>
              <a:t>當中一個特別的儲存空間，可以用來儲存一些簡短的訊息。例如，登入成功或是登入失敗的資訊。如果要使用</a:t>
            </a:r>
            <a:r>
              <a:rPr lang="en-US" altLang="zh-TW" dirty="0"/>
              <a:t>flash</a:t>
            </a:r>
            <a:r>
              <a:rPr lang="zh-TW" altLang="en-US" dirty="0"/>
              <a:t>，可以使用</a:t>
            </a:r>
            <a:r>
              <a:rPr lang="en-US" altLang="zh-TW" dirty="0"/>
              <a:t>connect-flash</a:t>
            </a:r>
            <a:r>
              <a:rPr lang="zh-TW" altLang="en-US" dirty="0"/>
              <a:t> 套件。</a:t>
            </a:r>
          </a:p>
        </p:txBody>
      </p:sp>
    </p:spTree>
    <p:extLst>
      <p:ext uri="{BB962C8B-B14F-4D97-AF65-F5344CB8AC3E}">
        <p14:creationId xmlns:p14="http://schemas.microsoft.com/office/powerpoint/2010/main" val="133712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383F-1059-D660-2036-2D045E7A56B7}"/>
              </a:ext>
            </a:extLst>
          </p:cNvPr>
          <p:cNvSpPr>
            <a:spLocks noGrp="1"/>
          </p:cNvSpPr>
          <p:nvPr>
            <p:ph type="title"/>
          </p:nvPr>
        </p:nvSpPr>
        <p:spPr/>
        <p:txBody>
          <a:bodyPr/>
          <a:lstStyle/>
          <a:p>
            <a:r>
              <a:rPr lang="en-US" altLang="zh-TW" dirty="0" err="1"/>
              <a:t>express.Router</a:t>
            </a:r>
            <a:endParaRPr lang="en-TW" dirty="0"/>
          </a:p>
        </p:txBody>
      </p:sp>
      <p:sp>
        <p:nvSpPr>
          <p:cNvPr id="3" name="Content Placeholder 2">
            <a:extLst>
              <a:ext uri="{FF2B5EF4-FFF2-40B4-BE49-F238E27FC236}">
                <a16:creationId xmlns:a16="http://schemas.microsoft.com/office/drawing/2014/main" id="{AF52A6D7-8E77-1EC6-52FC-27A8CC3CA7DC}"/>
              </a:ext>
            </a:extLst>
          </p:cNvPr>
          <p:cNvSpPr>
            <a:spLocks noGrp="1"/>
          </p:cNvSpPr>
          <p:nvPr>
            <p:ph idx="1"/>
          </p:nvPr>
        </p:nvSpPr>
        <p:spPr/>
        <p:txBody>
          <a:bodyPr/>
          <a:lstStyle/>
          <a:p>
            <a:r>
              <a:rPr lang="en-US" dirty="0" err="1"/>
              <a:t>隨著伺服器的擴大，</a:t>
            </a:r>
            <a:r>
              <a:rPr lang="en-US" altLang="zh-TW" dirty="0" err="1"/>
              <a:t>routes</a:t>
            </a:r>
            <a:r>
              <a:rPr lang="zh-TW" altLang="en-US" dirty="0"/>
              <a:t>的數量可能變得非常巨大。此時，將</a:t>
            </a:r>
            <a:r>
              <a:rPr lang="en-US" altLang="zh-TW" dirty="0"/>
              <a:t>routes</a:t>
            </a:r>
            <a:r>
              <a:rPr lang="zh-TW" altLang="en-US" dirty="0"/>
              <a:t>根據功能分類就變得相當重要。</a:t>
            </a:r>
            <a:r>
              <a:rPr lang="en-US" altLang="zh-TW" dirty="0" err="1"/>
              <a:t>Express.js</a:t>
            </a:r>
            <a:r>
              <a:rPr lang="zh-TW" altLang="en-US" dirty="0"/>
              <a:t>提供了</a:t>
            </a:r>
            <a:r>
              <a:rPr lang="en-US" altLang="zh-TW" dirty="0" err="1"/>
              <a:t>express.Router</a:t>
            </a:r>
            <a:r>
              <a:rPr lang="zh-TW" altLang="en-US" dirty="0"/>
              <a:t>的功能，讓我們可以將</a:t>
            </a:r>
            <a:r>
              <a:rPr lang="en-US" altLang="zh-TW" dirty="0"/>
              <a:t>routes</a:t>
            </a:r>
            <a:r>
              <a:rPr lang="zh-TW" altLang="en-US" dirty="0"/>
              <a:t>分門別類。</a:t>
            </a:r>
            <a:r>
              <a:rPr lang="en-US" altLang="zh-TW" dirty="0" err="1"/>
              <a:t>express.Router</a:t>
            </a:r>
            <a:r>
              <a:rPr lang="zh-TW" altLang="en-US" dirty="0"/>
              <a:t>的語法為：</a:t>
            </a:r>
            <a:endParaRPr lang="en-US" altLang="zh-TW" dirty="0"/>
          </a:p>
          <a:p>
            <a:r>
              <a:rPr lang="en-US" dirty="0">
                <a:solidFill>
                  <a:srgbClr val="0077AA"/>
                </a:solidFill>
                <a:effectLst/>
              </a:rPr>
              <a:t>const</a:t>
            </a:r>
            <a:r>
              <a:rPr lang="en-US" dirty="0"/>
              <a:t> express </a:t>
            </a:r>
            <a:r>
              <a:rPr lang="en-US" dirty="0">
                <a:solidFill>
                  <a:srgbClr val="A67F59"/>
                </a:solidFill>
                <a:effectLst/>
              </a:rPr>
              <a:t>=</a:t>
            </a:r>
            <a:r>
              <a:rPr lang="en-US" dirty="0"/>
              <a:t> </a:t>
            </a:r>
            <a:r>
              <a:rPr lang="en-US" dirty="0">
                <a:solidFill>
                  <a:srgbClr val="DD4A68"/>
                </a:solidFill>
                <a:effectLst/>
              </a:rPr>
              <a:t>require</a:t>
            </a:r>
            <a:r>
              <a:rPr lang="en-US" dirty="0">
                <a:solidFill>
                  <a:srgbClr val="999999"/>
                </a:solidFill>
                <a:effectLst/>
              </a:rPr>
              <a:t>(</a:t>
            </a:r>
            <a:r>
              <a:rPr lang="en-US" dirty="0">
                <a:solidFill>
                  <a:srgbClr val="669900"/>
                </a:solidFill>
                <a:effectLst/>
              </a:rPr>
              <a:t>'express’</a:t>
            </a:r>
            <a:r>
              <a:rPr lang="en-US" dirty="0">
                <a:solidFill>
                  <a:srgbClr val="999999"/>
                </a:solidFill>
                <a:effectLst/>
              </a:rPr>
              <a:t>)</a:t>
            </a:r>
            <a:r>
              <a:rPr lang="en-US" altLang="zh-TW" dirty="0">
                <a:solidFill>
                  <a:srgbClr val="999999"/>
                </a:solidFill>
                <a:effectLst/>
              </a:rPr>
              <a:t>;</a:t>
            </a:r>
            <a:r>
              <a:rPr lang="en-US" dirty="0"/>
              <a:t> </a:t>
            </a:r>
            <a:br>
              <a:rPr lang="en-US" dirty="0"/>
            </a:br>
            <a:r>
              <a:rPr lang="en-US" dirty="0">
                <a:solidFill>
                  <a:srgbClr val="0077AA"/>
                </a:solidFill>
                <a:effectLst/>
              </a:rPr>
              <a:t>const</a:t>
            </a:r>
            <a:r>
              <a:rPr lang="en-US" dirty="0"/>
              <a:t> router </a:t>
            </a:r>
            <a:r>
              <a:rPr lang="en-US" dirty="0">
                <a:solidFill>
                  <a:srgbClr val="A67F59"/>
                </a:solidFill>
                <a:effectLst/>
              </a:rPr>
              <a:t>=</a:t>
            </a:r>
            <a:r>
              <a:rPr lang="en-US" dirty="0"/>
              <a:t> </a:t>
            </a:r>
            <a:r>
              <a:rPr lang="en-US" dirty="0" err="1"/>
              <a:t>express</a:t>
            </a:r>
            <a:r>
              <a:rPr lang="en-US" dirty="0" err="1">
                <a:solidFill>
                  <a:srgbClr val="999999"/>
                </a:solidFill>
                <a:effectLst/>
              </a:rPr>
              <a:t>.</a:t>
            </a:r>
            <a:r>
              <a:rPr lang="en-US" dirty="0" err="1">
                <a:solidFill>
                  <a:srgbClr val="DD4A68"/>
                </a:solidFill>
                <a:effectLst/>
              </a:rPr>
              <a:t>Router</a:t>
            </a:r>
            <a:r>
              <a:rPr lang="en-US" dirty="0">
                <a:solidFill>
                  <a:srgbClr val="999999"/>
                </a:solidFill>
                <a:effectLst/>
              </a:rPr>
              <a:t>()</a:t>
            </a:r>
            <a:r>
              <a:rPr lang="en-US" altLang="zh-TW" dirty="0">
                <a:solidFill>
                  <a:srgbClr val="999999"/>
                </a:solidFill>
                <a:effectLst/>
              </a:rPr>
              <a:t>;</a:t>
            </a:r>
            <a:br>
              <a:rPr lang="en-US" altLang="zh-TW" dirty="0">
                <a:solidFill>
                  <a:srgbClr val="999999"/>
                </a:solidFill>
                <a:effectLst/>
              </a:rPr>
            </a:br>
            <a:r>
              <a:rPr lang="en-US" dirty="0" err="1"/>
              <a:t>router</a:t>
            </a:r>
            <a:r>
              <a:rPr lang="en-US" dirty="0" err="1">
                <a:solidFill>
                  <a:srgbClr val="999999"/>
                </a:solidFill>
                <a:effectLst/>
              </a:rPr>
              <a:t>.</a:t>
            </a:r>
            <a:r>
              <a:rPr lang="en-US" dirty="0" err="1">
                <a:solidFill>
                  <a:srgbClr val="DD4A68"/>
                </a:solidFill>
                <a:effectLst/>
              </a:rPr>
              <a:t>use</a:t>
            </a:r>
            <a:r>
              <a:rPr lang="en-US" altLang="zh-TW" dirty="0">
                <a:solidFill>
                  <a:srgbClr val="DD4A68"/>
                </a:solidFill>
                <a:effectLst/>
              </a:rPr>
              <a:t>(….);</a:t>
            </a:r>
            <a:br>
              <a:rPr lang="en-US" altLang="zh-TW" dirty="0">
                <a:solidFill>
                  <a:srgbClr val="DD4A68"/>
                </a:solidFill>
                <a:effectLst/>
              </a:rPr>
            </a:br>
            <a:r>
              <a:rPr lang="en-US" dirty="0" err="1"/>
              <a:t>router</a:t>
            </a:r>
            <a:r>
              <a:rPr lang="en-US" dirty="0" err="1">
                <a:solidFill>
                  <a:srgbClr val="999999"/>
                </a:solidFill>
                <a:effectLst/>
              </a:rPr>
              <a:t>.</a:t>
            </a:r>
            <a:r>
              <a:rPr lang="en-US" dirty="0" err="1">
                <a:solidFill>
                  <a:srgbClr val="0077AA"/>
                </a:solidFill>
                <a:effectLst/>
              </a:rPr>
              <a:t>get</a:t>
            </a:r>
            <a:r>
              <a:rPr lang="en-US" dirty="0">
                <a:solidFill>
                  <a:srgbClr val="999999"/>
                </a:solidFill>
                <a:effectLst/>
              </a:rPr>
              <a:t>(</a:t>
            </a:r>
            <a:r>
              <a:rPr lang="en-US" dirty="0">
                <a:solidFill>
                  <a:srgbClr val="669900"/>
                </a:solidFill>
                <a:effectLst/>
              </a:rPr>
              <a:t>'/'</a:t>
            </a:r>
            <a:r>
              <a:rPr lang="en-US" dirty="0">
                <a:solidFill>
                  <a:srgbClr val="999999"/>
                </a:solidFill>
                <a:effectLst/>
              </a:rPr>
              <a:t>,</a:t>
            </a:r>
            <a:r>
              <a:rPr lang="en-US" dirty="0"/>
              <a:t> </a:t>
            </a:r>
            <a:r>
              <a:rPr lang="en-US" dirty="0">
                <a:solidFill>
                  <a:srgbClr val="999999"/>
                </a:solidFill>
                <a:effectLst/>
              </a:rPr>
              <a:t>(</a:t>
            </a:r>
            <a:r>
              <a:rPr lang="en-US" dirty="0"/>
              <a:t>req</a:t>
            </a:r>
            <a:r>
              <a:rPr lang="en-US" dirty="0">
                <a:solidFill>
                  <a:srgbClr val="999999"/>
                </a:solidFill>
                <a:effectLst/>
              </a:rPr>
              <a:t>,</a:t>
            </a:r>
            <a:r>
              <a:rPr lang="en-US" dirty="0"/>
              <a:t> res</a:t>
            </a:r>
            <a:r>
              <a:rPr lang="en-US" dirty="0">
                <a:solidFill>
                  <a:srgbClr val="999999"/>
                </a:solidFill>
                <a:effectLst/>
              </a:rPr>
              <a:t>)</a:t>
            </a:r>
            <a:r>
              <a:rPr lang="en-US" dirty="0"/>
              <a:t> </a:t>
            </a:r>
            <a:r>
              <a:rPr lang="en-US" dirty="0">
                <a:solidFill>
                  <a:srgbClr val="A67F59"/>
                </a:solidFill>
                <a:effectLst/>
              </a:rPr>
              <a:t>=&gt;</a:t>
            </a:r>
            <a:r>
              <a:rPr lang="en-US" dirty="0"/>
              <a:t> </a:t>
            </a:r>
            <a:r>
              <a:rPr lang="en-US" dirty="0">
                <a:solidFill>
                  <a:srgbClr val="999999"/>
                </a:solidFill>
                <a:effectLst/>
              </a:rPr>
              <a:t>{</a:t>
            </a:r>
            <a:r>
              <a:rPr lang="en-US" dirty="0"/>
              <a:t> </a:t>
            </a:r>
            <a:r>
              <a:rPr lang="en-US" dirty="0" err="1"/>
              <a:t>res</a:t>
            </a:r>
            <a:r>
              <a:rPr lang="en-US" dirty="0" err="1">
                <a:solidFill>
                  <a:srgbClr val="999999"/>
                </a:solidFill>
                <a:effectLst/>
              </a:rPr>
              <a:t>.</a:t>
            </a:r>
            <a:r>
              <a:rPr lang="en-US" dirty="0" err="1">
                <a:solidFill>
                  <a:srgbClr val="DD4A68"/>
                </a:solidFill>
                <a:effectLst/>
              </a:rPr>
              <a:t>send</a:t>
            </a:r>
            <a:r>
              <a:rPr lang="en-US" dirty="0">
                <a:solidFill>
                  <a:srgbClr val="999999"/>
                </a:solidFill>
                <a:effectLst/>
              </a:rPr>
              <a:t>(</a:t>
            </a:r>
            <a:r>
              <a:rPr lang="en-US" dirty="0">
                <a:solidFill>
                  <a:srgbClr val="669900"/>
                </a:solidFill>
                <a:effectLst/>
              </a:rPr>
              <a:t>'Birds home page'</a:t>
            </a:r>
            <a:r>
              <a:rPr lang="en-US" dirty="0">
                <a:solidFill>
                  <a:srgbClr val="999999"/>
                </a:solidFill>
                <a:effectLst/>
              </a:rPr>
              <a:t>)</a:t>
            </a:r>
            <a:r>
              <a:rPr lang="en-US" dirty="0"/>
              <a:t> </a:t>
            </a:r>
            <a:r>
              <a:rPr lang="en-US" dirty="0">
                <a:solidFill>
                  <a:srgbClr val="999999"/>
                </a:solidFill>
                <a:effectLst/>
              </a:rPr>
              <a:t>})</a:t>
            </a:r>
            <a:r>
              <a:rPr lang="en-US" altLang="zh-TW" dirty="0">
                <a:solidFill>
                  <a:srgbClr val="999999"/>
                </a:solidFill>
                <a:effectLst/>
              </a:rPr>
              <a:t>;</a:t>
            </a:r>
            <a:br>
              <a:rPr lang="en-US" dirty="0">
                <a:solidFill>
                  <a:srgbClr val="999999"/>
                </a:solidFill>
                <a:effectLst/>
              </a:rPr>
            </a:br>
            <a:r>
              <a:rPr lang="en-US" dirty="0" err="1"/>
              <a:t>module</a:t>
            </a:r>
            <a:r>
              <a:rPr lang="en-US" dirty="0" err="1">
                <a:solidFill>
                  <a:srgbClr val="999999"/>
                </a:solidFill>
                <a:effectLst/>
              </a:rPr>
              <a:t>.</a:t>
            </a:r>
            <a:r>
              <a:rPr lang="en-US" dirty="0" err="1"/>
              <a:t>exports</a:t>
            </a:r>
            <a:r>
              <a:rPr lang="en-US" dirty="0"/>
              <a:t> </a:t>
            </a:r>
            <a:r>
              <a:rPr lang="en-US" dirty="0">
                <a:solidFill>
                  <a:srgbClr val="A67F59"/>
                </a:solidFill>
                <a:effectLst/>
              </a:rPr>
              <a:t>=</a:t>
            </a:r>
            <a:r>
              <a:rPr lang="en-US" dirty="0"/>
              <a:t> router</a:t>
            </a:r>
            <a:r>
              <a:rPr lang="en-US" altLang="zh-TW" dirty="0"/>
              <a:t>;</a:t>
            </a:r>
          </a:p>
        </p:txBody>
      </p:sp>
    </p:spTree>
    <p:extLst>
      <p:ext uri="{BB962C8B-B14F-4D97-AF65-F5344CB8AC3E}">
        <p14:creationId xmlns:p14="http://schemas.microsoft.com/office/powerpoint/2010/main" val="145445259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2317-874E-D7BA-97C0-A71AD29392FF}"/>
              </a:ext>
            </a:extLst>
          </p:cNvPr>
          <p:cNvSpPr>
            <a:spLocks noGrp="1"/>
          </p:cNvSpPr>
          <p:nvPr>
            <p:ph type="title"/>
          </p:nvPr>
        </p:nvSpPr>
        <p:spPr>
          <a:xfrm>
            <a:off x="1097280" y="263529"/>
            <a:ext cx="10058400" cy="1450757"/>
          </a:xfrm>
        </p:spPr>
        <p:txBody>
          <a:bodyPr/>
          <a:lstStyle/>
          <a:p>
            <a:r>
              <a:rPr lang="en-US" altLang="zh-TW" dirty="0" err="1"/>
              <a:t>express.Router</a:t>
            </a:r>
            <a:endParaRPr lang="en-TW" dirty="0"/>
          </a:p>
        </p:txBody>
      </p:sp>
      <p:sp>
        <p:nvSpPr>
          <p:cNvPr id="3" name="Content Placeholder 2">
            <a:extLst>
              <a:ext uri="{FF2B5EF4-FFF2-40B4-BE49-F238E27FC236}">
                <a16:creationId xmlns:a16="http://schemas.microsoft.com/office/drawing/2014/main" id="{E34E5C76-6E7B-6AB0-3309-9647E2D408A0}"/>
              </a:ext>
            </a:extLst>
          </p:cNvPr>
          <p:cNvSpPr>
            <a:spLocks noGrp="1"/>
          </p:cNvSpPr>
          <p:nvPr>
            <p:ph idx="1"/>
          </p:nvPr>
        </p:nvSpPr>
        <p:spPr/>
        <p:txBody>
          <a:bodyPr/>
          <a:lstStyle/>
          <a:p>
            <a:r>
              <a:rPr lang="en-US" dirty="0" err="1"/>
              <a:t>在主要的</a:t>
            </a:r>
            <a:r>
              <a:rPr lang="en-US" altLang="zh-TW" dirty="0" err="1"/>
              <a:t>controller</a:t>
            </a:r>
            <a:r>
              <a:rPr lang="zh-TW" altLang="en-US" dirty="0"/>
              <a:t>內部，則可以寫：</a:t>
            </a:r>
            <a:endParaRPr lang="en-US" altLang="zh-TW" dirty="0"/>
          </a:p>
          <a:p>
            <a:r>
              <a:rPr lang="en-US" dirty="0">
                <a:solidFill>
                  <a:srgbClr val="0077AA"/>
                </a:solidFill>
                <a:effectLst/>
              </a:rPr>
              <a:t>const</a:t>
            </a:r>
            <a:r>
              <a:rPr lang="en-US" dirty="0"/>
              <a:t> birds </a:t>
            </a:r>
            <a:r>
              <a:rPr lang="en-US" dirty="0">
                <a:solidFill>
                  <a:srgbClr val="A67F59"/>
                </a:solidFill>
                <a:effectLst/>
              </a:rPr>
              <a:t>=</a:t>
            </a:r>
            <a:r>
              <a:rPr lang="en-US" dirty="0"/>
              <a:t> </a:t>
            </a:r>
            <a:r>
              <a:rPr lang="en-US" dirty="0">
                <a:solidFill>
                  <a:srgbClr val="DD4A68"/>
                </a:solidFill>
                <a:effectLst/>
              </a:rPr>
              <a:t>require</a:t>
            </a:r>
            <a:r>
              <a:rPr lang="en-US" dirty="0">
                <a:solidFill>
                  <a:srgbClr val="999999"/>
                </a:solidFill>
                <a:effectLst/>
              </a:rPr>
              <a:t>(</a:t>
            </a:r>
            <a:r>
              <a:rPr lang="en-US" dirty="0">
                <a:solidFill>
                  <a:srgbClr val="669900"/>
                </a:solidFill>
                <a:effectLst/>
              </a:rPr>
              <a:t>'./birds’</a:t>
            </a:r>
            <a:r>
              <a:rPr lang="en-US" dirty="0">
                <a:solidFill>
                  <a:srgbClr val="999999"/>
                </a:solidFill>
                <a:effectLst/>
              </a:rPr>
              <a:t>)</a:t>
            </a:r>
            <a:r>
              <a:rPr lang="en-US" altLang="zh-TW" dirty="0">
                <a:solidFill>
                  <a:srgbClr val="999999"/>
                </a:solidFill>
                <a:effectLst/>
              </a:rPr>
              <a:t>;</a:t>
            </a:r>
            <a:br>
              <a:rPr lang="en-US" dirty="0"/>
            </a:br>
            <a:r>
              <a:rPr lang="en-US" dirty="0">
                <a:solidFill>
                  <a:srgbClr val="708090"/>
                </a:solidFill>
                <a:effectLst/>
              </a:rPr>
              <a:t>// ... </a:t>
            </a:r>
            <a:br>
              <a:rPr lang="en-US" dirty="0">
                <a:solidFill>
                  <a:srgbClr val="708090"/>
                </a:solidFill>
                <a:effectLst/>
              </a:rPr>
            </a:br>
            <a:r>
              <a:rPr lang="en-US" dirty="0" err="1"/>
              <a:t>app</a:t>
            </a:r>
            <a:r>
              <a:rPr lang="en-US" dirty="0" err="1">
                <a:solidFill>
                  <a:srgbClr val="999999"/>
                </a:solidFill>
                <a:effectLst/>
              </a:rPr>
              <a:t>.</a:t>
            </a:r>
            <a:r>
              <a:rPr lang="en-US" dirty="0" err="1">
                <a:solidFill>
                  <a:srgbClr val="DD4A68"/>
                </a:solidFill>
                <a:effectLst/>
              </a:rPr>
              <a:t>use</a:t>
            </a:r>
            <a:r>
              <a:rPr lang="en-US" dirty="0">
                <a:solidFill>
                  <a:srgbClr val="999999"/>
                </a:solidFill>
                <a:effectLst/>
              </a:rPr>
              <a:t>(</a:t>
            </a:r>
            <a:r>
              <a:rPr lang="en-US" dirty="0">
                <a:solidFill>
                  <a:srgbClr val="669900"/>
                </a:solidFill>
                <a:effectLst/>
              </a:rPr>
              <a:t>'/birds'</a:t>
            </a:r>
            <a:r>
              <a:rPr lang="en-US" dirty="0">
                <a:solidFill>
                  <a:srgbClr val="999999"/>
                </a:solidFill>
                <a:effectLst/>
              </a:rPr>
              <a:t>,</a:t>
            </a:r>
            <a:r>
              <a:rPr lang="en-US" dirty="0"/>
              <a:t> birds</a:t>
            </a:r>
            <a:r>
              <a:rPr lang="en-US" dirty="0">
                <a:solidFill>
                  <a:srgbClr val="999999"/>
                </a:solidFill>
                <a:effectLst/>
              </a:rPr>
              <a:t>)</a:t>
            </a:r>
            <a:r>
              <a:rPr lang="en-US" altLang="zh-TW" dirty="0">
                <a:solidFill>
                  <a:srgbClr val="999999"/>
                </a:solidFill>
                <a:effectLst/>
              </a:rPr>
              <a:t>;</a:t>
            </a:r>
            <a:endParaRPr lang="en-TW" dirty="0"/>
          </a:p>
        </p:txBody>
      </p:sp>
    </p:spTree>
    <p:extLst>
      <p:ext uri="{BB962C8B-B14F-4D97-AF65-F5344CB8AC3E}">
        <p14:creationId xmlns:p14="http://schemas.microsoft.com/office/powerpoint/2010/main" val="209082285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1DA6-35E7-1EEA-96D0-35FA1E7F439C}"/>
              </a:ext>
            </a:extLst>
          </p:cNvPr>
          <p:cNvSpPr>
            <a:spLocks noGrp="1"/>
          </p:cNvSpPr>
          <p:nvPr>
            <p:ph type="title"/>
          </p:nvPr>
        </p:nvSpPr>
        <p:spPr/>
        <p:txBody>
          <a:bodyPr/>
          <a:lstStyle/>
          <a:p>
            <a:r>
              <a:rPr lang="en-US" altLang="zh-TW" dirty="0"/>
              <a:t>Cookies</a:t>
            </a:r>
            <a:endParaRPr lang="en-TW" dirty="0"/>
          </a:p>
        </p:txBody>
      </p:sp>
      <p:sp>
        <p:nvSpPr>
          <p:cNvPr id="3" name="Content Placeholder 2">
            <a:extLst>
              <a:ext uri="{FF2B5EF4-FFF2-40B4-BE49-F238E27FC236}">
                <a16:creationId xmlns:a16="http://schemas.microsoft.com/office/drawing/2014/main" id="{3960C0E0-F18D-0F79-5A94-12C0018DC859}"/>
              </a:ext>
            </a:extLst>
          </p:cNvPr>
          <p:cNvSpPr>
            <a:spLocks noGrp="1"/>
          </p:cNvSpPr>
          <p:nvPr>
            <p:ph idx="1"/>
          </p:nvPr>
        </p:nvSpPr>
        <p:spPr/>
        <p:txBody>
          <a:bodyPr>
            <a:normAutofit/>
          </a:bodyPr>
          <a:lstStyle/>
          <a:p>
            <a:r>
              <a:rPr lang="en-US" altLang="zh-TW" dirty="0"/>
              <a:t>Cookies</a:t>
            </a:r>
            <a:r>
              <a:rPr lang="en-US" dirty="0"/>
              <a:t> </a:t>
            </a:r>
            <a:r>
              <a:rPr lang="ja-JP" altLang="en-US"/>
              <a:t>是伺服器傳送給瀏覽器，並在客戶端下次訪問同一網站時一同發回的一小段文字。 </a:t>
            </a:r>
            <a:endParaRPr lang="en-US" altLang="ja-JP" dirty="0"/>
          </a:p>
          <a:p>
            <a:r>
              <a:rPr lang="ja-JP" altLang="en-US"/>
              <a:t>它幫助該網站保留使用者的偏好設置（例如登入賬號、語言、字體大小及其他設定），以便使用者再次訪問該網站或瀏覽該網站的不同網頁時無需重新填寫那些資料。</a:t>
            </a:r>
            <a:r>
              <a:rPr lang="en-US" altLang="zh-TW" dirty="0"/>
              <a:t>Cookie</a:t>
            </a:r>
            <a:r>
              <a:rPr lang="zh-TW" altLang="en-US" dirty="0"/>
              <a:t>會被放在客戶端的瀏覽器內部（例如，在</a:t>
            </a:r>
            <a:r>
              <a:rPr lang="en-US" altLang="zh-TW" dirty="0"/>
              <a:t>Chrome</a:t>
            </a:r>
            <a:r>
              <a:rPr lang="zh-TW" altLang="en-US" dirty="0"/>
              <a:t>瀏覽器內，點選</a:t>
            </a:r>
            <a:r>
              <a:rPr lang="en-US" altLang="zh-TW" dirty="0"/>
              <a:t>Settings</a:t>
            </a:r>
            <a:r>
              <a:rPr lang="zh-TW" altLang="en-US" dirty="0"/>
              <a:t>，點擊</a:t>
            </a:r>
            <a:r>
              <a:rPr lang="en-US" altLang="zh-TW" dirty="0"/>
              <a:t>Privacy and security</a:t>
            </a:r>
            <a:r>
              <a:rPr lang="zh-TW" altLang="en-US" dirty="0"/>
              <a:t>，再點擊</a:t>
            </a:r>
            <a:r>
              <a:rPr lang="en-US" altLang="zh-TW" dirty="0"/>
              <a:t>Cookies and other site data</a:t>
            </a:r>
            <a:r>
              <a:rPr lang="zh-TW" altLang="en-US" dirty="0"/>
              <a:t>，就可以看到所有的</a:t>
            </a:r>
            <a:r>
              <a:rPr lang="en-US" altLang="zh-TW" dirty="0"/>
              <a:t>cookies</a:t>
            </a:r>
            <a:r>
              <a:rPr lang="zh-TW" altLang="en-US" dirty="0"/>
              <a:t>）。</a:t>
            </a:r>
            <a:endParaRPr lang="en-US" altLang="zh-TW" dirty="0"/>
          </a:p>
        </p:txBody>
      </p:sp>
    </p:spTree>
    <p:extLst>
      <p:ext uri="{BB962C8B-B14F-4D97-AF65-F5344CB8AC3E}">
        <p14:creationId xmlns:p14="http://schemas.microsoft.com/office/powerpoint/2010/main" val="1443632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67DF-069A-4B73-CF3C-7B63F9F4151A}"/>
              </a:ext>
            </a:extLst>
          </p:cNvPr>
          <p:cNvSpPr>
            <a:spLocks noGrp="1"/>
          </p:cNvSpPr>
          <p:nvPr>
            <p:ph type="title"/>
          </p:nvPr>
        </p:nvSpPr>
        <p:spPr/>
        <p:txBody>
          <a:bodyPr/>
          <a:lstStyle/>
          <a:p>
            <a:r>
              <a:rPr lang="en-US" altLang="zh-TW" dirty="0"/>
              <a:t>Cookies</a:t>
            </a:r>
            <a:endParaRPr lang="en-TW" dirty="0"/>
          </a:p>
        </p:txBody>
      </p:sp>
      <p:sp>
        <p:nvSpPr>
          <p:cNvPr id="3" name="Content Placeholder 2">
            <a:extLst>
              <a:ext uri="{FF2B5EF4-FFF2-40B4-BE49-F238E27FC236}">
                <a16:creationId xmlns:a16="http://schemas.microsoft.com/office/drawing/2014/main" id="{73973676-8761-5806-A056-039957C908D5}"/>
              </a:ext>
            </a:extLst>
          </p:cNvPr>
          <p:cNvSpPr>
            <a:spLocks noGrp="1"/>
          </p:cNvSpPr>
          <p:nvPr>
            <p:ph idx="1"/>
          </p:nvPr>
        </p:nvSpPr>
        <p:spPr/>
        <p:txBody>
          <a:bodyPr/>
          <a:lstStyle/>
          <a:p>
            <a:r>
              <a:rPr lang="en-US" altLang="zh-TW" dirty="0"/>
              <a:t>Cookies</a:t>
            </a:r>
            <a:r>
              <a:rPr lang="zh-TW" altLang="en-US" dirty="0"/>
              <a:t>是以</a:t>
            </a:r>
            <a:r>
              <a:rPr lang="en-US" altLang="zh-TW" dirty="0"/>
              <a:t>key-value</a:t>
            </a:r>
            <a:r>
              <a:rPr lang="zh-TW" altLang="en-US" dirty="0"/>
              <a:t> </a:t>
            </a:r>
            <a:r>
              <a:rPr lang="en-US" altLang="zh-TW" dirty="0"/>
              <a:t>pair</a:t>
            </a:r>
            <a:r>
              <a:rPr lang="zh-TW" altLang="en-US" dirty="0"/>
              <a:t>的形式儲存於瀏覽器內的。每個</a:t>
            </a:r>
            <a:r>
              <a:rPr lang="en-US" altLang="zh-TW" dirty="0"/>
              <a:t>Cookies</a:t>
            </a:r>
            <a:r>
              <a:rPr lang="zh-TW" altLang="en-US" dirty="0"/>
              <a:t>都有綁定特定的網站。若網站</a:t>
            </a:r>
            <a:r>
              <a:rPr lang="en-US" altLang="zh-TW" dirty="0"/>
              <a:t>A</a:t>
            </a:r>
            <a:r>
              <a:rPr lang="zh-TW" altLang="en-US" dirty="0"/>
              <a:t>給我們一個</a:t>
            </a:r>
            <a:r>
              <a:rPr lang="en-US" altLang="zh-TW" dirty="0"/>
              <a:t>cookie</a:t>
            </a:r>
            <a:r>
              <a:rPr lang="zh-TW" altLang="en-US" dirty="0"/>
              <a:t>，則下次我們訪問網站</a:t>
            </a:r>
            <a:r>
              <a:rPr lang="en-US" altLang="zh-TW" dirty="0"/>
              <a:t>A</a:t>
            </a:r>
            <a:r>
              <a:rPr lang="zh-TW" altLang="en-US" dirty="0"/>
              <a:t>時，這組</a:t>
            </a:r>
            <a:r>
              <a:rPr lang="en-US" altLang="zh-TW" dirty="0"/>
              <a:t>cookie</a:t>
            </a:r>
            <a:r>
              <a:rPr lang="zh-TW" altLang="en-US" dirty="0"/>
              <a:t>也會被傳送到網站</a:t>
            </a:r>
            <a:r>
              <a:rPr lang="en-US" altLang="zh-TW" dirty="0"/>
              <a:t>A</a:t>
            </a:r>
            <a:r>
              <a:rPr lang="zh-TW" altLang="en-US" dirty="0"/>
              <a:t>的伺服器。在</a:t>
            </a:r>
            <a:r>
              <a:rPr lang="en-US" altLang="zh-TW" dirty="0"/>
              <a:t>Express</a:t>
            </a:r>
            <a:r>
              <a:rPr lang="zh-TW" altLang="en-US" dirty="0"/>
              <a:t>的伺服器程式碼當中，設定</a:t>
            </a:r>
            <a:r>
              <a:rPr lang="en-US" altLang="zh-TW" dirty="0"/>
              <a:t>cookie</a:t>
            </a:r>
            <a:r>
              <a:rPr lang="zh-TW" altLang="en-US" dirty="0"/>
              <a:t>的語法是：</a:t>
            </a:r>
            <a:endParaRPr lang="en-US" altLang="zh-TW" dirty="0"/>
          </a:p>
          <a:p>
            <a:r>
              <a:rPr lang="en-US" altLang="zh-TW" i="1" dirty="0" err="1"/>
              <a:t>res.cookie</a:t>
            </a:r>
            <a:r>
              <a:rPr lang="en-US" altLang="zh-TW" i="1" dirty="0"/>
              <a:t>(key,</a:t>
            </a:r>
            <a:r>
              <a:rPr lang="zh-TW" altLang="en-US" i="1" dirty="0"/>
              <a:t> </a:t>
            </a:r>
            <a:r>
              <a:rPr lang="en-US" altLang="zh-TW" i="1" dirty="0"/>
              <a:t>value);</a:t>
            </a:r>
          </a:p>
          <a:p>
            <a:endParaRPr lang="en-TW" dirty="0"/>
          </a:p>
        </p:txBody>
      </p:sp>
    </p:spTree>
    <p:extLst>
      <p:ext uri="{BB962C8B-B14F-4D97-AF65-F5344CB8AC3E}">
        <p14:creationId xmlns:p14="http://schemas.microsoft.com/office/powerpoint/2010/main" val="140869623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3344-0611-101A-160B-A148CAF9E8D3}"/>
              </a:ext>
            </a:extLst>
          </p:cNvPr>
          <p:cNvSpPr>
            <a:spLocks noGrp="1"/>
          </p:cNvSpPr>
          <p:nvPr>
            <p:ph type="title"/>
          </p:nvPr>
        </p:nvSpPr>
        <p:spPr/>
        <p:txBody>
          <a:bodyPr/>
          <a:lstStyle/>
          <a:p>
            <a:r>
              <a:rPr lang="en-US" altLang="zh-TW" dirty="0"/>
              <a:t>Cookies</a:t>
            </a:r>
            <a:endParaRPr lang="en-TW" dirty="0"/>
          </a:p>
        </p:txBody>
      </p:sp>
      <p:sp>
        <p:nvSpPr>
          <p:cNvPr id="3" name="Content Placeholder 2">
            <a:extLst>
              <a:ext uri="{FF2B5EF4-FFF2-40B4-BE49-F238E27FC236}">
                <a16:creationId xmlns:a16="http://schemas.microsoft.com/office/drawing/2014/main" id="{006294CE-0962-8013-A4F2-1F5404BB3509}"/>
              </a:ext>
            </a:extLst>
          </p:cNvPr>
          <p:cNvSpPr>
            <a:spLocks noGrp="1"/>
          </p:cNvSpPr>
          <p:nvPr>
            <p:ph idx="1"/>
          </p:nvPr>
        </p:nvSpPr>
        <p:spPr/>
        <p:txBody>
          <a:bodyPr/>
          <a:lstStyle/>
          <a:p>
            <a:r>
              <a:rPr lang="en-TW" dirty="0"/>
              <a:t>下次同個瀏覽器傳送</a:t>
            </a:r>
            <a:r>
              <a:rPr lang="en-US" altLang="zh-TW" dirty="0"/>
              <a:t>HTTP</a:t>
            </a:r>
            <a:r>
              <a:rPr lang="zh-TW" altLang="en-US" dirty="0"/>
              <a:t> </a:t>
            </a:r>
            <a:r>
              <a:rPr lang="en-US" altLang="zh-TW" dirty="0"/>
              <a:t>request</a:t>
            </a:r>
            <a:r>
              <a:rPr lang="zh-TW" altLang="en-US" dirty="0"/>
              <a:t>到我們的伺服器時，我們可以用</a:t>
            </a:r>
            <a:r>
              <a:rPr lang="en-US" altLang="zh-TW" i="1" dirty="0" err="1"/>
              <a:t>cookieParser</a:t>
            </a:r>
            <a:r>
              <a:rPr lang="en-US" altLang="zh-TW" i="1" dirty="0"/>
              <a:t>()</a:t>
            </a:r>
            <a:r>
              <a:rPr lang="zh-TW" altLang="en-US" dirty="0"/>
              <a:t>這個</a:t>
            </a:r>
            <a:r>
              <a:rPr lang="en-US" altLang="zh-TW" dirty="0"/>
              <a:t>middleware</a:t>
            </a:r>
            <a:r>
              <a:rPr lang="zh-TW" altLang="en-US" dirty="0"/>
              <a:t>，之後就可以透過 </a:t>
            </a:r>
            <a:r>
              <a:rPr lang="en-US" altLang="zh-TW" i="1" dirty="0" err="1"/>
              <a:t>req.cookies</a:t>
            </a:r>
            <a:r>
              <a:rPr lang="zh-TW" altLang="en-US" i="1" dirty="0"/>
              <a:t> </a:t>
            </a:r>
            <a:r>
              <a:rPr lang="zh-TW" altLang="en-US" dirty="0"/>
              <a:t>這個屬性來獲取我們的伺服器曾經存在客戶端的資料。</a:t>
            </a:r>
            <a:endParaRPr lang="en-US" altLang="zh-TW" dirty="0"/>
          </a:p>
        </p:txBody>
      </p:sp>
      <p:pic>
        <p:nvPicPr>
          <p:cNvPr id="5" name="Graphic 4">
            <a:extLst>
              <a:ext uri="{FF2B5EF4-FFF2-40B4-BE49-F238E27FC236}">
                <a16:creationId xmlns:a16="http://schemas.microsoft.com/office/drawing/2014/main" id="{C9CE594F-4A14-2B5F-10D0-3E1575231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4885" y="3429000"/>
            <a:ext cx="4882230" cy="2622406"/>
          </a:xfrm>
          <a:prstGeom prst="rect">
            <a:avLst/>
          </a:prstGeom>
        </p:spPr>
      </p:pic>
    </p:spTree>
    <p:extLst>
      <p:ext uri="{BB962C8B-B14F-4D97-AF65-F5344CB8AC3E}">
        <p14:creationId xmlns:p14="http://schemas.microsoft.com/office/powerpoint/2010/main" val="272088792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5C0D-FF3F-6984-A0D0-3D0170BA0B8F}"/>
              </a:ext>
            </a:extLst>
          </p:cNvPr>
          <p:cNvSpPr>
            <a:spLocks noGrp="1"/>
          </p:cNvSpPr>
          <p:nvPr>
            <p:ph type="title"/>
          </p:nvPr>
        </p:nvSpPr>
        <p:spPr/>
        <p:txBody>
          <a:bodyPr/>
          <a:lstStyle/>
          <a:p>
            <a:r>
              <a:rPr lang="en-US" altLang="zh-TW" dirty="0"/>
              <a:t>Cookies</a:t>
            </a:r>
            <a:endParaRPr lang="en-TW" dirty="0"/>
          </a:p>
        </p:txBody>
      </p:sp>
      <p:sp>
        <p:nvSpPr>
          <p:cNvPr id="3" name="Content Placeholder 2">
            <a:extLst>
              <a:ext uri="{FF2B5EF4-FFF2-40B4-BE49-F238E27FC236}">
                <a16:creationId xmlns:a16="http://schemas.microsoft.com/office/drawing/2014/main" id="{A6C112CA-B249-E5FD-C467-CF2C5C3E8BA9}"/>
              </a:ext>
            </a:extLst>
          </p:cNvPr>
          <p:cNvSpPr>
            <a:spLocks noGrp="1"/>
          </p:cNvSpPr>
          <p:nvPr>
            <p:ph idx="1"/>
          </p:nvPr>
        </p:nvSpPr>
        <p:spPr/>
        <p:txBody>
          <a:bodyPr/>
          <a:lstStyle/>
          <a:p>
            <a:r>
              <a:rPr lang="zh-TW" altLang="en-US" dirty="0"/>
              <a:t>由於</a:t>
            </a:r>
            <a:r>
              <a:rPr lang="en-US" altLang="zh-TW" dirty="0"/>
              <a:t>cookies</a:t>
            </a:r>
            <a:r>
              <a:rPr lang="zh-TW" altLang="en-US" dirty="0"/>
              <a:t>可在客戶端的瀏覽器內被自由修改，我們可以在傳送</a:t>
            </a:r>
            <a:r>
              <a:rPr lang="en-US" altLang="zh-TW" dirty="0"/>
              <a:t>cookie</a:t>
            </a:r>
            <a:r>
              <a:rPr lang="zh-TW" altLang="en-US" dirty="0"/>
              <a:t>之前，幫</a:t>
            </a:r>
            <a:r>
              <a:rPr lang="en-US" altLang="zh-TW" dirty="0"/>
              <a:t>cookie</a:t>
            </a:r>
            <a:r>
              <a:rPr lang="zh-TW" altLang="en-US" dirty="0"/>
              <a:t>做簽名</a:t>
            </a:r>
            <a:r>
              <a:rPr lang="en-US" altLang="zh-TW" dirty="0"/>
              <a:t>(sign)</a:t>
            </a:r>
            <a:r>
              <a:rPr lang="zh-TW" altLang="en-US" dirty="0"/>
              <a:t>。簽名後的</a:t>
            </a:r>
            <a:r>
              <a:rPr lang="en-US" altLang="zh-TW" dirty="0"/>
              <a:t>cookie</a:t>
            </a:r>
            <a:r>
              <a:rPr lang="zh-TW" altLang="en-US" dirty="0"/>
              <a:t>被稱為</a:t>
            </a:r>
            <a:r>
              <a:rPr lang="en-US" altLang="zh-TW" dirty="0"/>
              <a:t>signed</a:t>
            </a:r>
            <a:r>
              <a:rPr lang="zh-TW" altLang="en-US" dirty="0"/>
              <a:t> </a:t>
            </a:r>
            <a:r>
              <a:rPr lang="en-US" altLang="zh-TW" dirty="0"/>
              <a:t>cookie</a:t>
            </a:r>
            <a:r>
              <a:rPr lang="zh-TW" altLang="en-US" dirty="0"/>
              <a:t>。若客戶端對</a:t>
            </a:r>
            <a:r>
              <a:rPr lang="en-US" altLang="zh-TW" dirty="0"/>
              <a:t>signed</a:t>
            </a:r>
            <a:r>
              <a:rPr lang="zh-TW" altLang="en-US" dirty="0"/>
              <a:t> </a:t>
            </a:r>
            <a:r>
              <a:rPr lang="en-US" altLang="zh-TW" dirty="0"/>
              <a:t>cookie</a:t>
            </a:r>
            <a:r>
              <a:rPr lang="zh-TW" altLang="en-US" dirty="0"/>
              <a:t>做修改的話，我們的</a:t>
            </a:r>
            <a:r>
              <a:rPr lang="en-US" altLang="zh-TW" dirty="0"/>
              <a:t>Express</a:t>
            </a:r>
            <a:r>
              <a:rPr lang="zh-TW" altLang="en-US" dirty="0"/>
              <a:t>伺服器可以抓到這個錯誤，並且確認修改過的</a:t>
            </a:r>
            <a:r>
              <a:rPr lang="en-US" altLang="zh-TW" dirty="0"/>
              <a:t>cookie</a:t>
            </a:r>
            <a:r>
              <a:rPr lang="zh-TW" altLang="en-US" dirty="0"/>
              <a:t>為無效</a:t>
            </a:r>
            <a:r>
              <a:rPr lang="en-US" altLang="zh-TW" dirty="0"/>
              <a:t>cookie</a:t>
            </a:r>
            <a:r>
              <a:rPr lang="zh-TW" altLang="en-US" dirty="0"/>
              <a:t>。</a:t>
            </a:r>
            <a:endParaRPr lang="en-US" altLang="zh-TW" dirty="0"/>
          </a:p>
          <a:p>
            <a:r>
              <a:rPr lang="zh-TW" altLang="en-US" dirty="0"/>
              <a:t>在</a:t>
            </a:r>
            <a:r>
              <a:rPr lang="en-US" altLang="zh-TW" dirty="0"/>
              <a:t>Express</a:t>
            </a:r>
            <a:r>
              <a:rPr lang="zh-TW" altLang="en-US" dirty="0"/>
              <a:t>當中，若要對</a:t>
            </a:r>
            <a:r>
              <a:rPr lang="en-US" altLang="zh-TW" dirty="0"/>
              <a:t>cookie</a:t>
            </a:r>
            <a:r>
              <a:rPr lang="zh-TW" altLang="en-US" dirty="0"/>
              <a:t>做簽名的話，我們需要先下載</a:t>
            </a:r>
            <a:r>
              <a:rPr lang="en-US" altLang="zh-TW" dirty="0"/>
              <a:t>cookie</a:t>
            </a:r>
            <a:r>
              <a:rPr lang="zh-TW" altLang="en-US" dirty="0"/>
              <a:t> </a:t>
            </a:r>
            <a:r>
              <a:rPr lang="en-US" altLang="zh-TW" dirty="0"/>
              <a:t>parser</a:t>
            </a:r>
            <a:r>
              <a:rPr lang="zh-TW" altLang="en-US" dirty="0"/>
              <a:t>，並且在</a:t>
            </a:r>
            <a:r>
              <a:rPr lang="en-US" altLang="zh-TW" dirty="0" err="1"/>
              <a:t>cookieParser</a:t>
            </a:r>
            <a:r>
              <a:rPr lang="en-US" altLang="zh-TW" dirty="0"/>
              <a:t>()</a:t>
            </a:r>
            <a:r>
              <a:rPr lang="zh-TW" altLang="en-US" dirty="0"/>
              <a:t>這個</a:t>
            </a:r>
            <a:r>
              <a:rPr lang="en-US" altLang="zh-TW" dirty="0"/>
              <a:t>function</a:t>
            </a:r>
            <a:r>
              <a:rPr lang="zh-TW" altLang="en-US" dirty="0"/>
              <a:t>內部提供一個參數。此參數為某個秘密</a:t>
            </a:r>
            <a:r>
              <a:rPr lang="en-US" altLang="zh-TW" dirty="0"/>
              <a:t>String</a:t>
            </a:r>
            <a:r>
              <a:rPr lang="zh-TW" altLang="en-US" dirty="0"/>
              <a:t>。在寄送</a:t>
            </a:r>
            <a:r>
              <a:rPr lang="en-US" altLang="zh-TW" dirty="0"/>
              <a:t>cookie</a:t>
            </a:r>
            <a:r>
              <a:rPr lang="zh-TW" altLang="en-US" dirty="0"/>
              <a:t>之前時，我們需要設定</a:t>
            </a:r>
            <a:r>
              <a:rPr lang="en-US" altLang="zh-TW" dirty="0"/>
              <a:t>signed</a:t>
            </a:r>
            <a:r>
              <a:rPr lang="zh-TW" altLang="en-US" dirty="0"/>
              <a:t>屬性為</a:t>
            </a:r>
            <a:r>
              <a:rPr lang="en-US" altLang="zh-TW" dirty="0"/>
              <a:t>true</a:t>
            </a:r>
            <a:r>
              <a:rPr lang="zh-TW" altLang="en-US" dirty="0"/>
              <a:t>：</a:t>
            </a:r>
            <a:endParaRPr lang="en-US" altLang="zh-TW" dirty="0"/>
          </a:p>
          <a:p>
            <a:r>
              <a:rPr lang="en-US" altLang="zh-TW" i="1" dirty="0" err="1"/>
              <a:t>res.cookie</a:t>
            </a:r>
            <a:r>
              <a:rPr lang="en-US" altLang="zh-TW" i="1" dirty="0"/>
              <a:t>(key,</a:t>
            </a:r>
            <a:r>
              <a:rPr lang="zh-TW" altLang="en-US" i="1" dirty="0"/>
              <a:t> </a:t>
            </a:r>
            <a:r>
              <a:rPr lang="en-US" altLang="zh-TW" i="1" dirty="0"/>
              <a:t>value,</a:t>
            </a:r>
            <a:r>
              <a:rPr lang="zh-TW" altLang="en-US" i="1" dirty="0"/>
              <a:t> </a:t>
            </a:r>
            <a:r>
              <a:rPr lang="en-US" altLang="zh-TW" i="1" dirty="0"/>
              <a:t>{signed:</a:t>
            </a:r>
            <a:r>
              <a:rPr lang="zh-TW" altLang="en-US" i="1" dirty="0"/>
              <a:t> </a:t>
            </a:r>
            <a:r>
              <a:rPr lang="en-US" altLang="zh-TW" i="1" dirty="0"/>
              <a:t>true});</a:t>
            </a:r>
          </a:p>
        </p:txBody>
      </p:sp>
    </p:spTree>
    <p:extLst>
      <p:ext uri="{BB962C8B-B14F-4D97-AF65-F5344CB8AC3E}">
        <p14:creationId xmlns:p14="http://schemas.microsoft.com/office/powerpoint/2010/main" val="330059575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0D62-16A1-4802-66BD-8CEF16A781C3}"/>
              </a:ext>
            </a:extLst>
          </p:cNvPr>
          <p:cNvSpPr>
            <a:spLocks noGrp="1"/>
          </p:cNvSpPr>
          <p:nvPr>
            <p:ph type="title"/>
          </p:nvPr>
        </p:nvSpPr>
        <p:spPr/>
        <p:txBody>
          <a:bodyPr/>
          <a:lstStyle/>
          <a:p>
            <a:r>
              <a:rPr lang="en-US" altLang="zh-TW" dirty="0"/>
              <a:t>Cookies</a:t>
            </a:r>
            <a:endParaRPr lang="en-TW" dirty="0"/>
          </a:p>
        </p:txBody>
      </p:sp>
      <p:sp>
        <p:nvSpPr>
          <p:cNvPr id="3" name="Content Placeholder 2">
            <a:extLst>
              <a:ext uri="{FF2B5EF4-FFF2-40B4-BE49-F238E27FC236}">
                <a16:creationId xmlns:a16="http://schemas.microsoft.com/office/drawing/2014/main" id="{5CFC7681-05A9-863E-E354-6B235F7DCD1C}"/>
              </a:ext>
            </a:extLst>
          </p:cNvPr>
          <p:cNvSpPr>
            <a:spLocks noGrp="1"/>
          </p:cNvSpPr>
          <p:nvPr>
            <p:ph idx="1"/>
          </p:nvPr>
        </p:nvSpPr>
        <p:spPr/>
        <p:txBody>
          <a:bodyPr/>
          <a:lstStyle/>
          <a:p>
            <a:r>
              <a:rPr lang="en-TW" dirty="0"/>
              <a:t>下次同個瀏覽器傳送</a:t>
            </a:r>
            <a:r>
              <a:rPr lang="en-US" altLang="zh-TW" dirty="0"/>
              <a:t>HTTP</a:t>
            </a:r>
            <a:r>
              <a:rPr lang="zh-TW" altLang="en-US" dirty="0"/>
              <a:t> </a:t>
            </a:r>
            <a:r>
              <a:rPr lang="en-US" altLang="zh-TW" dirty="0"/>
              <a:t>request</a:t>
            </a:r>
            <a:r>
              <a:rPr lang="zh-TW" altLang="en-US" dirty="0"/>
              <a:t>到我們的伺服器時，我們可以用</a:t>
            </a:r>
            <a:r>
              <a:rPr lang="en-US" altLang="zh-TW" dirty="0" err="1"/>
              <a:t>req.signedCookies</a:t>
            </a:r>
            <a:r>
              <a:rPr lang="zh-TW" altLang="en-US" dirty="0"/>
              <a:t>這個屬性獲得未簽名的</a:t>
            </a:r>
            <a:r>
              <a:rPr lang="en-US" altLang="zh-TW" dirty="0"/>
              <a:t>cookies</a:t>
            </a:r>
            <a:r>
              <a:rPr lang="zh-TW" altLang="en-US" dirty="0"/>
              <a:t>。</a:t>
            </a:r>
            <a:endParaRPr lang="en-US" altLang="zh-TW" dirty="0"/>
          </a:p>
          <a:p>
            <a:endParaRPr lang="en-US" altLang="zh-TW" dirty="0"/>
          </a:p>
        </p:txBody>
      </p:sp>
      <p:pic>
        <p:nvPicPr>
          <p:cNvPr id="5" name="Graphic 4">
            <a:extLst>
              <a:ext uri="{FF2B5EF4-FFF2-40B4-BE49-F238E27FC236}">
                <a16:creationId xmlns:a16="http://schemas.microsoft.com/office/drawing/2014/main" id="{2C9292B6-B61A-71CE-A06C-CD9DC3C74B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9931" y="3081748"/>
            <a:ext cx="4152138" cy="2925859"/>
          </a:xfrm>
          <a:prstGeom prst="rect">
            <a:avLst/>
          </a:prstGeom>
        </p:spPr>
      </p:pic>
    </p:spTree>
    <p:extLst>
      <p:ext uri="{BB962C8B-B14F-4D97-AF65-F5344CB8AC3E}">
        <p14:creationId xmlns:p14="http://schemas.microsoft.com/office/powerpoint/2010/main" val="1620851358"/>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自訂 6">
      <a:majorFont>
        <a:latin typeface="Times New Roman"/>
        <a:ea typeface="Taipei Sans TC Beta"/>
        <a:cs typeface=""/>
      </a:majorFont>
      <a:minorFont>
        <a:latin typeface="Times New Roman"/>
        <a:ea typeface="Taipei Sans TC Beta"/>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45862</TotalTime>
  <Words>2290</Words>
  <Application>Microsoft Office PowerPoint</Application>
  <PresentationFormat>寬螢幕</PresentationFormat>
  <Paragraphs>107</Paragraphs>
  <Slides>29</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Calibri</vt:lpstr>
      <vt:lpstr>Cambria Math</vt:lpstr>
      <vt:lpstr>Times New Roman</vt:lpstr>
      <vt:lpstr>Wingdings</vt:lpstr>
      <vt:lpstr>RetrospectVTI</vt:lpstr>
      <vt:lpstr>Middlewares, Cookies, Sessions</vt:lpstr>
      <vt:lpstr>Express Middlewares</vt:lpstr>
      <vt:lpstr>express.Router</vt:lpstr>
      <vt:lpstr>express.Router</vt:lpstr>
      <vt:lpstr>Cookies</vt:lpstr>
      <vt:lpstr>Cookies</vt:lpstr>
      <vt:lpstr>Cookies</vt:lpstr>
      <vt:lpstr>Cookies</vt:lpstr>
      <vt:lpstr>Cookies</vt:lpstr>
      <vt:lpstr>(進階課程) Signing Cookies</vt:lpstr>
      <vt:lpstr>(進階課程) Signing Cookies</vt:lpstr>
      <vt:lpstr>(進階課程) Signing Cookies</vt:lpstr>
      <vt:lpstr>(進階課程) Signing Cookies</vt:lpstr>
      <vt:lpstr>(進階課程) Signing Cookies</vt:lpstr>
      <vt:lpstr>(進階課程) Signing Cookies</vt:lpstr>
      <vt:lpstr>PowerPoint 簡報</vt:lpstr>
      <vt:lpstr>Cookies and Storage</vt:lpstr>
      <vt:lpstr>Sessions</vt:lpstr>
      <vt:lpstr>Sessions</vt:lpstr>
      <vt:lpstr>Sessions</vt:lpstr>
      <vt:lpstr>PowerPoint 簡報</vt:lpstr>
      <vt:lpstr>PowerPoint 簡報</vt:lpstr>
      <vt:lpstr>Sessions</vt:lpstr>
      <vt:lpstr>Sessions</vt:lpstr>
      <vt:lpstr>Sessions</vt:lpstr>
      <vt:lpstr>Sessions</vt:lpstr>
      <vt:lpstr>express-sessions</vt:lpstr>
      <vt:lpstr>環境變數</vt:lpstr>
      <vt:lpstr>Flash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Design</dc:title>
  <dc:creator>Yu-Hsien Jen</dc:creator>
  <cp:lastModifiedBy>宇賢 任</cp:lastModifiedBy>
  <cp:revision>8704</cp:revision>
  <dcterms:created xsi:type="dcterms:W3CDTF">2021-02-23T11:38:50Z</dcterms:created>
  <dcterms:modified xsi:type="dcterms:W3CDTF">2022-10-19T03:19:28Z</dcterms:modified>
</cp:coreProperties>
</file>