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4"/>
  </p:notesMasterIdLst>
  <p:sldIdLst>
    <p:sldId id="256" r:id="rId2"/>
    <p:sldId id="262" r:id="rId3"/>
    <p:sldId id="263" r:id="rId4"/>
    <p:sldId id="266" r:id="rId5"/>
    <p:sldId id="264" r:id="rId6"/>
    <p:sldId id="267" r:id="rId7"/>
    <p:sldId id="268" r:id="rId8"/>
    <p:sldId id="269" r:id="rId9"/>
    <p:sldId id="270" r:id="rId10"/>
    <p:sldId id="271" r:id="rId11"/>
    <p:sldId id="272" r:id="rId12"/>
    <p:sldId id="284" r:id="rId13"/>
    <p:sldId id="283" r:id="rId14"/>
    <p:sldId id="285" r:id="rId15"/>
    <p:sldId id="286" r:id="rId16"/>
    <p:sldId id="273" r:id="rId17"/>
    <p:sldId id="275" r:id="rId18"/>
    <p:sldId id="276" r:id="rId19"/>
    <p:sldId id="277" r:id="rId20"/>
    <p:sldId id="278" r:id="rId21"/>
    <p:sldId id="279" r:id="rId22"/>
    <p:sldId id="280"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7" autoAdjust="0"/>
    <p:restoredTop sz="94696"/>
  </p:normalViewPr>
  <p:slideViewPr>
    <p:cSldViewPr snapToGrid="0">
      <p:cViewPr varScale="1">
        <p:scale>
          <a:sx n="79" d="100"/>
          <a:sy n="79"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E669A-B070-9F49-BFE3-01D0D0D2A2C3}" type="datetimeFigureOut">
              <a:rPr lang="en-TW" smtClean="0"/>
              <a:t>10/19/2022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720F0-8C9C-694B-9C11-5B2F718D1766}" type="slidenum">
              <a:rPr lang="en-TW" smtClean="0"/>
              <a:t>‹#›</a:t>
            </a:fld>
            <a:endParaRPr lang="en-TW"/>
          </a:p>
        </p:txBody>
      </p:sp>
    </p:spTree>
    <p:extLst>
      <p:ext uri="{BB962C8B-B14F-4D97-AF65-F5344CB8AC3E}">
        <p14:creationId xmlns:p14="http://schemas.microsoft.com/office/powerpoint/2010/main" val="3218868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3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10/19/2022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01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10/19/2022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043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96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28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42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29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706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118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39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99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5B19F76-33F3-4DB4-91A0-510A8FE2A916}"/>
              </a:ext>
            </a:extLst>
          </p:cNvPr>
          <p:cNvSpPr>
            <a:spLocks noGrp="1"/>
          </p:cNvSpPr>
          <p:nvPr>
            <p:ph type="ctrTitle"/>
          </p:nvPr>
        </p:nvSpPr>
        <p:spPr>
          <a:xfrm>
            <a:off x="7790688" y="639098"/>
            <a:ext cx="4206240" cy="3494790"/>
          </a:xfrm>
        </p:spPr>
        <p:txBody>
          <a:bodyPr vert="horz" lIns="91440" tIns="45720" rIns="91440" bIns="45720" rtlCol="0">
            <a:normAutofit/>
          </a:bodyPr>
          <a:lstStyle/>
          <a:p>
            <a:r>
              <a:rPr lang="en-US" altLang="zh-TW" sz="5400" dirty="0"/>
              <a:t>Authentication</a:t>
            </a:r>
            <a:endParaRPr lang="zh-TW" altLang="en-US" sz="5400" dirty="0"/>
          </a:p>
        </p:txBody>
      </p:sp>
      <p:sp>
        <p:nvSpPr>
          <p:cNvPr id="3" name="副標題 2">
            <a:extLst>
              <a:ext uri="{FF2B5EF4-FFF2-40B4-BE49-F238E27FC236}">
                <a16:creationId xmlns:a16="http://schemas.microsoft.com/office/drawing/2014/main" id="{35262B4D-3674-44E6-AC6B-FAEDB090D61E}"/>
              </a:ext>
            </a:extLst>
          </p:cNvPr>
          <p:cNvSpPr>
            <a:spLocks noGrp="1"/>
          </p:cNvSpPr>
          <p:nvPr>
            <p:ph type="subTitle" idx="1"/>
          </p:nvPr>
        </p:nvSpPr>
        <p:spPr>
          <a:xfrm>
            <a:off x="8141110" y="4455621"/>
            <a:ext cx="3417990" cy="1238616"/>
          </a:xfrm>
        </p:spPr>
        <p:txBody>
          <a:bodyPr vert="horz" lIns="91440" tIns="45720" rIns="91440" bIns="45720" rtlCol="0">
            <a:normAutofit/>
          </a:bodyPr>
          <a:lstStyle/>
          <a:p>
            <a:r>
              <a:rPr lang="en-US" altLang="zh-TW" sz="2000" dirty="0">
                <a:solidFill>
                  <a:schemeClr val="tx1">
                    <a:lumMod val="85000"/>
                    <a:lumOff val="15000"/>
                  </a:schemeClr>
                </a:solidFill>
              </a:rPr>
              <a:t>Chapter</a:t>
            </a:r>
            <a:r>
              <a:rPr lang="zh-TW" altLang="en-US" sz="2000" dirty="0">
                <a:solidFill>
                  <a:schemeClr val="tx1">
                    <a:lumMod val="85000"/>
                    <a:lumOff val="15000"/>
                  </a:schemeClr>
                </a:solidFill>
              </a:rPr>
              <a:t> </a:t>
            </a:r>
            <a:r>
              <a:rPr lang="en-US" altLang="zh-TW" sz="2000" dirty="0">
                <a:solidFill>
                  <a:schemeClr val="tx1">
                    <a:lumMod val="85000"/>
                    <a:lumOff val="15000"/>
                  </a:schemeClr>
                </a:solidFill>
              </a:rPr>
              <a:t>21</a:t>
            </a:r>
          </a:p>
        </p:txBody>
      </p:sp>
      <p:cxnSp>
        <p:nvCxnSpPr>
          <p:cNvPr id="137" name="Straight Connector 13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Graphic 4">
            <a:extLst>
              <a:ext uri="{FF2B5EF4-FFF2-40B4-BE49-F238E27FC236}">
                <a16:creationId xmlns:a16="http://schemas.microsoft.com/office/drawing/2014/main" id="{844B9813-83C4-1689-DDF5-3A398AE25C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6668" y="639098"/>
            <a:ext cx="5548443" cy="5548443"/>
          </a:xfrm>
          <a:prstGeom prst="rect">
            <a:avLst/>
          </a:prstGeom>
        </p:spPr>
      </p:pic>
    </p:spTree>
    <p:extLst>
      <p:ext uri="{BB962C8B-B14F-4D97-AF65-F5344CB8AC3E}">
        <p14:creationId xmlns:p14="http://schemas.microsoft.com/office/powerpoint/2010/main" val="75020616"/>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526B-8B75-2125-482C-A26B8F5461D1}"/>
              </a:ext>
            </a:extLst>
          </p:cNvPr>
          <p:cNvSpPr>
            <a:spLocks noGrp="1"/>
          </p:cNvSpPr>
          <p:nvPr>
            <p:ph type="title"/>
          </p:nvPr>
        </p:nvSpPr>
        <p:spPr/>
        <p:txBody>
          <a:bodyPr/>
          <a:lstStyle/>
          <a:p>
            <a:r>
              <a:rPr lang="en-TW" dirty="0"/>
              <a:t>密碼加鹽</a:t>
            </a:r>
          </a:p>
        </p:txBody>
      </p:sp>
      <p:sp>
        <p:nvSpPr>
          <p:cNvPr id="3" name="Content Placeholder 2">
            <a:extLst>
              <a:ext uri="{FF2B5EF4-FFF2-40B4-BE49-F238E27FC236}">
                <a16:creationId xmlns:a16="http://schemas.microsoft.com/office/drawing/2014/main" id="{869309D1-1728-8542-41E1-3191A77C7861}"/>
              </a:ext>
            </a:extLst>
          </p:cNvPr>
          <p:cNvSpPr>
            <a:spLocks noGrp="1"/>
          </p:cNvSpPr>
          <p:nvPr>
            <p:ph idx="1"/>
          </p:nvPr>
        </p:nvSpPr>
        <p:spPr/>
        <p:txBody>
          <a:bodyPr/>
          <a:lstStyle/>
          <a:p>
            <a:r>
              <a:rPr lang="ja-JP" altLang="en-US"/>
              <a:t>在數據庫中，我們會存儲雜湊值和鹽兩個部分</a:t>
            </a:r>
            <a:r>
              <a:rPr lang="en-US" dirty="0"/>
              <a:t>。</a:t>
            </a:r>
            <a:r>
              <a:rPr lang="en-US" dirty="0" err="1"/>
              <a:t>下次當使用者給伺服器密碼時，伺服器可以將使用者給的密碼配上資料庫內儲存的</a:t>
            </a:r>
            <a:r>
              <a:rPr lang="ja-JP" altLang="en-US"/>
              <a:t>鹽，兩者拿去算出雜湊值。若算出的值與資料庫內的雜湊值相符合，則驗證使用者。</a:t>
            </a:r>
            <a:endParaRPr lang="en-TW" altLang="ja-JP" dirty="0"/>
          </a:p>
          <a:p>
            <a:r>
              <a:rPr lang="ja-JP" altLang="en-US"/>
              <a:t>這就是為什麼大多數網站不會在我們忘記密碼時，告訴我們密碼的原因。網站伺服器真的沒有辦法恢復密碼，因為網站伺服器根本就沒有儲存過使用者的密碼。伺服器所能做的就是讓我們創建一個新密碼。</a:t>
            </a:r>
            <a:endParaRPr lang="en-TW" dirty="0"/>
          </a:p>
        </p:txBody>
      </p:sp>
    </p:spTree>
    <p:extLst>
      <p:ext uri="{BB962C8B-B14F-4D97-AF65-F5344CB8AC3E}">
        <p14:creationId xmlns:p14="http://schemas.microsoft.com/office/powerpoint/2010/main" val="3999196402"/>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281D-B7CA-9967-EA71-08C429D8F187}"/>
              </a:ext>
            </a:extLst>
          </p:cNvPr>
          <p:cNvSpPr>
            <a:spLocks noGrp="1"/>
          </p:cNvSpPr>
          <p:nvPr>
            <p:ph type="title"/>
          </p:nvPr>
        </p:nvSpPr>
        <p:spPr/>
        <p:txBody>
          <a:bodyPr/>
          <a:lstStyle/>
          <a:p>
            <a:r>
              <a:rPr lang="en-US" altLang="zh-TW" dirty="0" err="1"/>
              <a:t>Bcrypt</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189BD7-3591-07C7-C96B-5FCE78CAF104}"/>
                  </a:ext>
                </a:extLst>
              </p:cNvPr>
              <p:cNvSpPr>
                <a:spLocks noGrp="1"/>
              </p:cNvSpPr>
              <p:nvPr>
                <p:ph idx="1"/>
              </p:nvPr>
            </p:nvSpPr>
            <p:spPr/>
            <p:txBody>
              <a:bodyPr>
                <a:noAutofit/>
              </a:bodyPr>
              <a:lstStyle/>
              <a:p>
                <a:r>
                  <a:rPr lang="en-US" altLang="zh-TW" dirty="0" err="1"/>
                  <a:t>Bcrypt</a:t>
                </a:r>
                <a:r>
                  <a:rPr lang="zh-TW" altLang="en-US" dirty="0"/>
                  <a:t>是</a:t>
                </a:r>
                <a:r>
                  <a:rPr lang="ja-JP" altLang="en-US"/>
                  <a:t>根據</a:t>
                </a:r>
                <a:r>
                  <a:rPr lang="en-US" dirty="0"/>
                  <a:t>Blowfish</a:t>
                </a:r>
                <a:r>
                  <a:rPr lang="ja-JP" altLang="en-US"/>
                  <a:t>加密演算法所設計的密碼雜湊函式。在使用</a:t>
                </a:r>
                <a:r>
                  <a:rPr lang="en-US" altLang="zh-TW" dirty="0" err="1"/>
                  <a:t>Bcrypt</a:t>
                </a:r>
                <a:r>
                  <a:rPr lang="ja-JP" altLang="en-US"/>
                  <a:t>時，</a:t>
                </a:r>
                <a:r>
                  <a:rPr lang="ja-JP" altLang="en-US" dirty="0"/>
                  <a:t>我們可以客製化</a:t>
                </a:r>
                <a:r>
                  <a:rPr lang="en-US" dirty="0"/>
                  <a:t>salt </a:t>
                </a:r>
                <a:r>
                  <a:rPr lang="en-US" dirty="0" err="1"/>
                  <a:t>round。salt</a:t>
                </a:r>
                <a:r>
                  <a:rPr lang="en-US" dirty="0"/>
                  <a:t> round</a:t>
                </a:r>
                <a:r>
                  <a:rPr lang="ja-JP" altLang="en-US" dirty="0"/>
                  <a:t>的數字越</a:t>
                </a:r>
                <a:r>
                  <a:rPr lang="ja-JP" altLang="en-US"/>
                  <a:t>大，</a:t>
                </a:r>
                <a:r>
                  <a:rPr lang="en-US" altLang="zh-TW" dirty="0"/>
                  <a:t> </a:t>
                </a:r>
                <a:r>
                  <a:rPr lang="en-US" altLang="zh-TW" dirty="0" err="1"/>
                  <a:t>Bcrypt</a:t>
                </a:r>
                <a:r>
                  <a:rPr lang="zh-TW" altLang="en-US" dirty="0"/>
                  <a:t>做雜湊運算</a:t>
                </a:r>
                <a:r>
                  <a:rPr lang="ja-JP" altLang="en-US"/>
                  <a:t>所需要完成的時間</a:t>
                </a:r>
                <a:r>
                  <a:rPr lang="ja-JP" altLang="en-US" dirty="0"/>
                  <a:t>就越</a:t>
                </a:r>
                <a:r>
                  <a:rPr lang="ja-JP" altLang="en-US"/>
                  <a:t>久，且成</a:t>
                </a:r>
                <a14:m>
                  <m:oMath xmlns:m="http://schemas.openxmlformats.org/officeDocument/2006/math">
                    <m:sSup>
                      <m:sSupPr>
                        <m:ctrlPr>
                          <a:rPr lang="en-US" altLang="ja-JP"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𝑠𝑎𝑙𝑡</m:t>
                        </m:r>
                        <m:r>
                          <a:rPr lang="zh-TW" altLang="en-US" i="1">
                            <a:latin typeface="Cambria Math" panose="02040503050406030204" pitchFamily="18" charset="0"/>
                          </a:rPr>
                          <m:t> </m:t>
                        </m:r>
                        <m:r>
                          <a:rPr lang="en-US" altLang="zh-TW" i="1">
                            <a:latin typeface="Cambria Math" panose="02040503050406030204" pitchFamily="18" charset="0"/>
                          </a:rPr>
                          <m:t>𝑟𝑜𝑢𝑛𝑑</m:t>
                        </m:r>
                      </m:sup>
                    </m:sSup>
                  </m:oMath>
                </a14:m>
                <a:r>
                  <a:rPr lang="ja-JP" altLang="en-US" dirty="0"/>
                  <a:t>倍成長。也就是說，</a:t>
                </a:r>
                <a:r>
                  <a:rPr lang="en-US" dirty="0"/>
                  <a:t>salt round</a:t>
                </a:r>
                <a:r>
                  <a:rPr lang="ja-JP" altLang="en-US" dirty="0"/>
                  <a:t>寫</a:t>
                </a:r>
                <a:r>
                  <a:rPr lang="en-US" altLang="ja-JP" dirty="0"/>
                  <a:t>10</a:t>
                </a:r>
                <a:r>
                  <a:rPr lang="ja-JP" altLang="en-US" dirty="0"/>
                  <a:t>，會比寫</a:t>
                </a:r>
                <a:r>
                  <a:rPr lang="en-US" altLang="ja-JP" dirty="0"/>
                  <a:t>1</a:t>
                </a:r>
                <a:r>
                  <a:rPr lang="ja-JP" altLang="en-US" dirty="0"/>
                  <a:t>需要花上的時間多</a:t>
                </a:r>
                <a14:m>
                  <m:oMath xmlns:m="http://schemas.openxmlformats.org/officeDocument/2006/math">
                    <m:sSup>
                      <m:sSupPr>
                        <m:ctrlPr>
                          <a:rPr lang="en-US" altLang="ja-JP"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10</m:t>
                        </m:r>
                      </m:sup>
                    </m:sSup>
                    <m:r>
                      <a:rPr lang="en-US" altLang="zh-TW" i="1">
                        <a:latin typeface="Cambria Math" panose="02040503050406030204" pitchFamily="18" charset="0"/>
                      </a:rPr>
                      <m:t>=1024</m:t>
                    </m:r>
                  </m:oMath>
                </a14:m>
                <a:r>
                  <a:rPr lang="ja-JP" altLang="en-US"/>
                  <a:t>倍。</a:t>
                </a:r>
                <a:endParaRPr lang="en-US" altLang="ja-JP" dirty="0"/>
              </a:p>
              <a:p>
                <a:r>
                  <a:rPr lang="ja-JP" altLang="en-US"/>
                  <a:t>使用</a:t>
                </a:r>
                <a:r>
                  <a:rPr lang="en-US" altLang="zh-TW" dirty="0" err="1"/>
                  <a:t>Bcrypt</a:t>
                </a:r>
                <a:r>
                  <a:rPr lang="zh-TW" altLang="en-US" dirty="0"/>
                  <a:t>時，輸入是密碼</a:t>
                </a:r>
                <a:r>
                  <a:rPr lang="en-US" dirty="0"/>
                  <a:t>、</a:t>
                </a:r>
                <a:r>
                  <a:rPr lang="en-US" altLang="zh-TW" dirty="0"/>
                  <a:t>salt</a:t>
                </a:r>
                <a:r>
                  <a:rPr lang="zh-TW" altLang="en-US" dirty="0"/>
                  <a:t> </a:t>
                </a:r>
                <a:r>
                  <a:rPr lang="en-US" altLang="zh-TW" dirty="0"/>
                  <a:t>round</a:t>
                </a:r>
                <a:r>
                  <a:rPr lang="en-US" dirty="0"/>
                  <a:t>、 </a:t>
                </a:r>
                <a:r>
                  <a:rPr lang="en-US" dirty="0" err="1"/>
                  <a:t>一個</a:t>
                </a:r>
                <a:r>
                  <a:rPr lang="zh-TW" altLang="en-US" dirty="0"/>
                  <a:t>鹽巴，而輸出是雜湊值。雜湊值</a:t>
                </a:r>
                <a:r>
                  <a:rPr lang="ja-JP" altLang="en-US"/>
                  <a:t>的形式是：</a:t>
                </a:r>
                <a:endParaRPr lang="en-US" altLang="ja-JP" dirty="0"/>
              </a:p>
              <a:p>
                <a:pPr algn="ctr"/>
                <a:r>
                  <a:rPr lang="en-US" dirty="0"/>
                  <a:t>$2&lt;a/b/x/y&gt;$[cost]$[22 character salt][31 character hash]</a:t>
                </a:r>
              </a:p>
              <a:p>
                <a:endParaRPr lang="en-US" altLang="ja-JP" dirty="0"/>
              </a:p>
            </p:txBody>
          </p:sp>
        </mc:Choice>
        <mc:Fallback xmlns="">
          <p:sp>
            <p:nvSpPr>
              <p:cNvPr id="3" name="Content Placeholder 2">
                <a:extLst>
                  <a:ext uri="{FF2B5EF4-FFF2-40B4-BE49-F238E27FC236}">
                    <a16:creationId xmlns:a16="http://schemas.microsoft.com/office/drawing/2014/main" id="{15189BD7-3591-07C7-C96B-5FCE78CAF104}"/>
                  </a:ext>
                </a:extLst>
              </p:cNvPr>
              <p:cNvSpPr>
                <a:spLocks noGrp="1" noRot="1" noChangeAspect="1" noMove="1" noResize="1" noEditPoints="1" noAdjustHandles="1" noChangeArrowheads="1" noChangeShapeType="1" noTextEdit="1"/>
              </p:cNvSpPr>
              <p:nvPr>
                <p:ph idx="1"/>
              </p:nvPr>
            </p:nvSpPr>
            <p:spPr>
              <a:blipFill>
                <a:blip r:embed="rId2"/>
                <a:stretch>
                  <a:fillRect l="-1009" t="-1347" r="-3026"/>
                </a:stretch>
              </a:blipFill>
            </p:spPr>
            <p:txBody>
              <a:bodyPr/>
              <a:lstStyle/>
              <a:p>
                <a:r>
                  <a:rPr lang="en-TW">
                    <a:noFill/>
                  </a:rPr>
                  <a:t> </a:t>
                </a:r>
              </a:p>
            </p:txBody>
          </p:sp>
        </mc:Fallback>
      </mc:AlternateContent>
    </p:spTree>
    <p:extLst>
      <p:ext uri="{BB962C8B-B14F-4D97-AF65-F5344CB8AC3E}">
        <p14:creationId xmlns:p14="http://schemas.microsoft.com/office/powerpoint/2010/main" val="148789007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701C-F516-824B-0D33-2B8C08ADEA48}"/>
              </a:ext>
            </a:extLst>
          </p:cNvPr>
          <p:cNvSpPr>
            <a:spLocks noGrp="1"/>
          </p:cNvSpPr>
          <p:nvPr>
            <p:ph type="title"/>
          </p:nvPr>
        </p:nvSpPr>
        <p:spPr/>
        <p:txBody>
          <a:bodyPr/>
          <a:lstStyle/>
          <a:p>
            <a:r>
              <a:rPr lang="en-US" altLang="zh-TW" dirty="0" err="1"/>
              <a:t>Bcrypt</a:t>
            </a:r>
            <a:endParaRPr lang="en-TW" dirty="0"/>
          </a:p>
        </p:txBody>
      </p:sp>
      <p:sp>
        <p:nvSpPr>
          <p:cNvPr id="3" name="Content Placeholder 2">
            <a:extLst>
              <a:ext uri="{FF2B5EF4-FFF2-40B4-BE49-F238E27FC236}">
                <a16:creationId xmlns:a16="http://schemas.microsoft.com/office/drawing/2014/main" id="{06CB8DCB-01CC-276C-0A64-7BA0EEECB6BD}"/>
              </a:ext>
            </a:extLst>
          </p:cNvPr>
          <p:cNvSpPr>
            <a:spLocks noGrp="1"/>
          </p:cNvSpPr>
          <p:nvPr>
            <p:ph idx="1"/>
          </p:nvPr>
        </p:nvSpPr>
        <p:spPr/>
        <p:txBody>
          <a:bodyPr/>
          <a:lstStyle/>
          <a:p>
            <a:r>
              <a:rPr lang="ja-JP" altLang="en-US"/>
              <a:t>例如，如果密碼是 </a:t>
            </a:r>
            <a:r>
              <a:rPr lang="en-US" dirty="0"/>
              <a:t>abc123xyz, salt round</a:t>
            </a:r>
            <a:r>
              <a:rPr lang="ja-JP" altLang="en-US"/>
              <a:t>是 </a:t>
            </a:r>
            <a:r>
              <a:rPr lang="en-US" altLang="ja-JP" dirty="0"/>
              <a:t>12, </a:t>
            </a:r>
            <a:r>
              <a:rPr lang="ja-JP" altLang="en-US"/>
              <a:t>還有隨機的鹽巴，那</a:t>
            </a:r>
            <a:r>
              <a:rPr lang="en-US" dirty="0" err="1"/>
              <a:t>bcrypt</a:t>
            </a:r>
            <a:r>
              <a:rPr lang="ja-JP" altLang="en-US"/>
              <a:t>輸出的結果會是：</a:t>
            </a:r>
            <a:endParaRPr lang="en-US" altLang="ja-JP" dirty="0"/>
          </a:p>
          <a:p>
            <a:endParaRPr lang="en-TW" dirty="0"/>
          </a:p>
        </p:txBody>
      </p:sp>
      <p:pic>
        <p:nvPicPr>
          <p:cNvPr id="4" name="Picture 3" descr="Diagram&#10;&#10;Description automatically generated">
            <a:extLst>
              <a:ext uri="{FF2B5EF4-FFF2-40B4-BE49-F238E27FC236}">
                <a16:creationId xmlns:a16="http://schemas.microsoft.com/office/drawing/2014/main" id="{716F5B10-9305-D01F-D467-0452ACFF2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038" y="3063707"/>
            <a:ext cx="7349924" cy="1116261"/>
          </a:xfrm>
          <a:prstGeom prst="rect">
            <a:avLst/>
          </a:prstGeom>
        </p:spPr>
      </p:pic>
    </p:spTree>
    <p:extLst>
      <p:ext uri="{BB962C8B-B14F-4D97-AF65-F5344CB8AC3E}">
        <p14:creationId xmlns:p14="http://schemas.microsoft.com/office/powerpoint/2010/main" val="229923457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46BF-896E-296F-37F1-C004B2791762}"/>
              </a:ext>
            </a:extLst>
          </p:cNvPr>
          <p:cNvSpPr>
            <a:spLocks noGrp="1"/>
          </p:cNvSpPr>
          <p:nvPr>
            <p:ph type="title"/>
          </p:nvPr>
        </p:nvSpPr>
        <p:spPr/>
        <p:txBody>
          <a:bodyPr/>
          <a:lstStyle/>
          <a:p>
            <a:r>
              <a:rPr lang="en-US" dirty="0" err="1"/>
              <a:t>Bcrypt</a:t>
            </a:r>
            <a:r>
              <a:rPr lang="zh-TW" altLang="en-US" dirty="0"/>
              <a:t> </a:t>
            </a:r>
            <a:r>
              <a:rPr lang="ja-JP" altLang="en-US"/>
              <a:t>結果描述</a:t>
            </a:r>
            <a:endParaRPr lang="en-TW" dirty="0"/>
          </a:p>
        </p:txBody>
      </p:sp>
      <p:sp>
        <p:nvSpPr>
          <p:cNvPr id="3" name="Content Placeholder 2">
            <a:extLst>
              <a:ext uri="{FF2B5EF4-FFF2-40B4-BE49-F238E27FC236}">
                <a16:creationId xmlns:a16="http://schemas.microsoft.com/office/drawing/2014/main" id="{D31C2E24-84BD-368E-B2C8-DF290DE2EE79}"/>
              </a:ext>
            </a:extLst>
          </p:cNvPr>
          <p:cNvSpPr>
            <a:spLocks noGrp="1"/>
          </p:cNvSpPr>
          <p:nvPr>
            <p:ph idx="1"/>
          </p:nvPr>
        </p:nvSpPr>
        <p:spPr/>
        <p:txBody>
          <a:bodyPr>
            <a:normAutofit fontScale="92500" lnSpcReduction="10000"/>
          </a:bodyPr>
          <a:lstStyle/>
          <a:p>
            <a:r>
              <a:rPr lang="en-US" dirty="0"/>
              <a:t>Where:</a:t>
            </a:r>
          </a:p>
          <a:p>
            <a:pPr marL="457200" indent="-457200">
              <a:buFont typeface="+mj-lt"/>
              <a:buAutoNum type="arabicPeriod"/>
            </a:pPr>
            <a:r>
              <a:rPr lang="en-US" dirty="0"/>
              <a:t>$2a$: The hash algorithm identifier (</a:t>
            </a:r>
            <a:r>
              <a:rPr lang="en-US" dirty="0" err="1"/>
              <a:t>bcrypt</a:t>
            </a:r>
            <a:r>
              <a:rPr lang="en-US" dirty="0"/>
              <a:t>)</a:t>
            </a:r>
          </a:p>
          <a:p>
            <a:pPr marL="457200" indent="-457200">
              <a:buFont typeface="+mj-lt"/>
              <a:buAutoNum type="arabicPeriod"/>
            </a:pPr>
            <a:r>
              <a:rPr lang="en-US" dirty="0"/>
              <a:t>12: Input cost (i.e. 4096 rounds)</a:t>
            </a:r>
          </a:p>
          <a:p>
            <a:pPr marL="457200" indent="-457200">
              <a:buFont typeface="+mj-lt"/>
              <a:buAutoNum type="arabicPeriod"/>
            </a:pPr>
            <a:r>
              <a:rPr lang="en-US" dirty="0"/>
              <a:t>R9h/cIPz0gi.URNNX3kh2O: input salt</a:t>
            </a:r>
          </a:p>
          <a:p>
            <a:pPr marL="457200" indent="-457200">
              <a:buFont typeface="+mj-lt"/>
              <a:buAutoNum type="arabicPeriod"/>
            </a:pPr>
            <a:r>
              <a:rPr lang="en-US" dirty="0"/>
              <a:t>PST9/PgBkqquzi.Ss7KIUgO2t0jWMUW: the first 23 bytes of the computed 24 byte hash</a:t>
            </a:r>
          </a:p>
          <a:p>
            <a:r>
              <a:rPr lang="ja-JP" altLang="en-US"/>
              <a:t>這裡我們發現，資料庫當中也會儲存</a:t>
            </a:r>
            <a:r>
              <a:rPr lang="en-US" dirty="0" err="1"/>
              <a:t>鹽巴</a:t>
            </a:r>
            <a:r>
              <a:rPr lang="ja-JP" altLang="en-US"/>
              <a:t>以及</a:t>
            </a:r>
            <a:r>
              <a:rPr lang="en-US" dirty="0"/>
              <a:t>salt round。</a:t>
            </a:r>
            <a:r>
              <a:rPr lang="ja-JP" altLang="en-US"/>
              <a:t>所以下次有人登入時，我們把他的密碼拿去跟資料庫內的</a:t>
            </a:r>
            <a:r>
              <a:rPr lang="en-US" dirty="0" err="1"/>
              <a:t>鹽巴</a:t>
            </a:r>
            <a:r>
              <a:rPr lang="ja-JP" altLang="en-US"/>
              <a:t>進行</a:t>
            </a:r>
            <a:r>
              <a:rPr lang="en-US" dirty="0" err="1"/>
              <a:t>bcrypt</a:t>
            </a:r>
            <a:r>
              <a:rPr lang="ja-JP" altLang="en-US"/>
              <a:t>加密，</a:t>
            </a:r>
            <a:r>
              <a:rPr lang="en-US" dirty="0"/>
              <a:t>salt round</a:t>
            </a:r>
            <a:r>
              <a:rPr lang="ja-JP" altLang="en-US"/>
              <a:t>以及演算法版本，全部一起使用，即可確認密碼的正確性了！</a:t>
            </a:r>
          </a:p>
          <a:p>
            <a:endParaRPr lang="en-TW" dirty="0"/>
          </a:p>
        </p:txBody>
      </p:sp>
    </p:spTree>
    <p:extLst>
      <p:ext uri="{BB962C8B-B14F-4D97-AF65-F5344CB8AC3E}">
        <p14:creationId xmlns:p14="http://schemas.microsoft.com/office/powerpoint/2010/main" val="2300177058"/>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9F68-1C4F-D752-C705-03E087C15270}"/>
              </a:ext>
            </a:extLst>
          </p:cNvPr>
          <p:cNvSpPr>
            <a:spLocks noGrp="1"/>
          </p:cNvSpPr>
          <p:nvPr>
            <p:ph type="title"/>
          </p:nvPr>
        </p:nvSpPr>
        <p:spPr/>
        <p:txBody>
          <a:bodyPr/>
          <a:lstStyle/>
          <a:p>
            <a:r>
              <a:rPr lang="en-US" dirty="0" err="1"/>
              <a:t>Bcrypt</a:t>
            </a:r>
            <a:r>
              <a:rPr lang="zh-TW" altLang="en-US" dirty="0"/>
              <a:t> 語法</a:t>
            </a:r>
            <a:endParaRPr lang="en-TW" dirty="0"/>
          </a:p>
        </p:txBody>
      </p:sp>
      <p:sp>
        <p:nvSpPr>
          <p:cNvPr id="3" name="Content Placeholder 2">
            <a:extLst>
              <a:ext uri="{FF2B5EF4-FFF2-40B4-BE49-F238E27FC236}">
                <a16:creationId xmlns:a16="http://schemas.microsoft.com/office/drawing/2014/main" id="{B72835AD-585D-815B-C7FC-2396A98A3505}"/>
              </a:ext>
            </a:extLst>
          </p:cNvPr>
          <p:cNvSpPr>
            <a:spLocks noGrp="1"/>
          </p:cNvSpPr>
          <p:nvPr>
            <p:ph idx="1"/>
          </p:nvPr>
        </p:nvSpPr>
        <p:spPr/>
        <p:txBody>
          <a:bodyPr/>
          <a:lstStyle/>
          <a:p>
            <a:r>
              <a:rPr lang="en-TW" dirty="0"/>
              <a:t>在</a:t>
            </a:r>
            <a:r>
              <a:rPr lang="en-US" altLang="zh-TW" dirty="0"/>
              <a:t>Node.js</a:t>
            </a:r>
            <a:r>
              <a:rPr lang="zh-TW" altLang="en-US" dirty="0"/>
              <a:t>當中使用</a:t>
            </a:r>
            <a:r>
              <a:rPr lang="en-US" dirty="0" err="1"/>
              <a:t>Bcryp</a:t>
            </a:r>
            <a:r>
              <a:rPr lang="en-US" altLang="zh-TW" dirty="0" err="1"/>
              <a:t>t</a:t>
            </a:r>
            <a:r>
              <a:rPr lang="zh-TW" altLang="en-US" dirty="0"/>
              <a:t>計算密碼的雜湊值語法有兩種：</a:t>
            </a:r>
            <a:endParaRPr lang="en-US" altLang="zh-TW" dirty="0"/>
          </a:p>
          <a:p>
            <a:endParaRPr lang="en-US" altLang="zh-TW" dirty="0"/>
          </a:p>
          <a:p>
            <a:endParaRPr lang="en-US" altLang="zh-TW" dirty="0"/>
          </a:p>
          <a:p>
            <a:endParaRPr lang="en-US" altLang="zh-TW" dirty="0"/>
          </a:p>
          <a:p>
            <a:r>
              <a:rPr lang="zh-TW" altLang="en-US" dirty="0"/>
              <a:t>第二種：</a:t>
            </a:r>
            <a:endParaRPr lang="en-US" altLang="zh-TW" dirty="0"/>
          </a:p>
        </p:txBody>
      </p:sp>
      <p:pic>
        <p:nvPicPr>
          <p:cNvPr id="5" name="Picture 4">
            <a:extLst>
              <a:ext uri="{FF2B5EF4-FFF2-40B4-BE49-F238E27FC236}">
                <a16:creationId xmlns:a16="http://schemas.microsoft.com/office/drawing/2014/main" id="{04DAEA7F-E1E8-828C-5FF4-FE081C9C7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648628"/>
            <a:ext cx="7595616" cy="1560743"/>
          </a:xfrm>
          <a:prstGeom prst="rect">
            <a:avLst/>
          </a:prstGeom>
        </p:spPr>
      </p:pic>
      <p:pic>
        <p:nvPicPr>
          <p:cNvPr id="6" name="圖片 5" descr="一張含有 文字 的圖片&#10;&#10;自動產生的描述">
            <a:extLst>
              <a:ext uri="{FF2B5EF4-FFF2-40B4-BE49-F238E27FC236}">
                <a16:creationId xmlns:a16="http://schemas.microsoft.com/office/drawing/2014/main" id="{F23746C3-178D-6727-431C-B7A7AC70C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1" y="4886027"/>
            <a:ext cx="7715980" cy="1090210"/>
          </a:xfrm>
          <a:prstGeom prst="rect">
            <a:avLst/>
          </a:prstGeom>
        </p:spPr>
      </p:pic>
    </p:spTree>
    <p:extLst>
      <p:ext uri="{BB962C8B-B14F-4D97-AF65-F5344CB8AC3E}">
        <p14:creationId xmlns:p14="http://schemas.microsoft.com/office/powerpoint/2010/main" val="21157232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D669-EB41-63AD-29EE-2DCA437F23B7}"/>
              </a:ext>
            </a:extLst>
          </p:cNvPr>
          <p:cNvSpPr>
            <a:spLocks noGrp="1"/>
          </p:cNvSpPr>
          <p:nvPr>
            <p:ph type="title"/>
          </p:nvPr>
        </p:nvSpPr>
        <p:spPr/>
        <p:txBody>
          <a:bodyPr/>
          <a:lstStyle/>
          <a:p>
            <a:r>
              <a:rPr lang="en-US" dirty="0" err="1"/>
              <a:t>Bcrypt</a:t>
            </a:r>
            <a:r>
              <a:rPr lang="zh-TW" altLang="en-US" dirty="0"/>
              <a:t> 語法</a:t>
            </a:r>
            <a:endParaRPr lang="en-TW" dirty="0"/>
          </a:p>
        </p:txBody>
      </p:sp>
      <p:sp>
        <p:nvSpPr>
          <p:cNvPr id="3" name="Content Placeholder 2">
            <a:extLst>
              <a:ext uri="{FF2B5EF4-FFF2-40B4-BE49-F238E27FC236}">
                <a16:creationId xmlns:a16="http://schemas.microsoft.com/office/drawing/2014/main" id="{393B3F56-521F-E224-5344-5FBD7D9D4062}"/>
              </a:ext>
            </a:extLst>
          </p:cNvPr>
          <p:cNvSpPr>
            <a:spLocks noGrp="1"/>
          </p:cNvSpPr>
          <p:nvPr>
            <p:ph idx="1"/>
          </p:nvPr>
        </p:nvSpPr>
        <p:spPr/>
        <p:txBody>
          <a:bodyPr/>
          <a:lstStyle/>
          <a:p>
            <a:r>
              <a:rPr lang="en-TW" dirty="0"/>
              <a:t>要確認使用者給的密碼與資料庫內儲存的</a:t>
            </a:r>
            <a:r>
              <a:rPr lang="en-US" altLang="zh-TW" dirty="0" err="1"/>
              <a:t>Bcrypt</a:t>
            </a:r>
            <a:r>
              <a:rPr lang="zh-TW" altLang="en-US" dirty="0"/>
              <a:t>雜湊值是否相同，可以使用</a:t>
            </a:r>
            <a:r>
              <a:rPr lang="en-US" dirty="0" err="1"/>
              <a:t>Bcrypt套件內部內建的</a:t>
            </a:r>
            <a:r>
              <a:rPr lang="en-US" altLang="zh-TW" dirty="0" err="1"/>
              <a:t>bcrypt.compare</a:t>
            </a:r>
            <a:r>
              <a:rPr lang="zh-TW" altLang="en-US" dirty="0"/>
              <a:t>語法：</a:t>
            </a:r>
            <a:endParaRPr lang="en-US" altLang="zh-TW" dirty="0"/>
          </a:p>
          <a:p>
            <a:endParaRPr lang="en-TW" dirty="0"/>
          </a:p>
        </p:txBody>
      </p:sp>
      <p:pic>
        <p:nvPicPr>
          <p:cNvPr id="5" name="Picture 4">
            <a:extLst>
              <a:ext uri="{FF2B5EF4-FFF2-40B4-BE49-F238E27FC236}">
                <a16:creationId xmlns:a16="http://schemas.microsoft.com/office/drawing/2014/main" id="{E5EDFC2B-C46D-53DD-4248-21792CDA0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230880"/>
            <a:ext cx="7772400" cy="2169041"/>
          </a:xfrm>
          <a:prstGeom prst="rect">
            <a:avLst/>
          </a:prstGeom>
        </p:spPr>
      </p:pic>
    </p:spTree>
    <p:extLst>
      <p:ext uri="{BB962C8B-B14F-4D97-AF65-F5344CB8AC3E}">
        <p14:creationId xmlns:p14="http://schemas.microsoft.com/office/powerpoint/2010/main" val="4249529292"/>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15C6-0514-8C01-B908-671816053315}"/>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Blowfish</a:t>
            </a:r>
            <a:r>
              <a:rPr lang="zh-TW" altLang="en-US" dirty="0"/>
              <a:t>演算法</a:t>
            </a:r>
            <a:endParaRPr lang="en-TW" dirty="0"/>
          </a:p>
        </p:txBody>
      </p:sp>
      <p:sp>
        <p:nvSpPr>
          <p:cNvPr id="3" name="Content Placeholder 2">
            <a:extLst>
              <a:ext uri="{FF2B5EF4-FFF2-40B4-BE49-F238E27FC236}">
                <a16:creationId xmlns:a16="http://schemas.microsoft.com/office/drawing/2014/main" id="{8680F0D4-F793-B889-2A7E-74CB901E8413}"/>
              </a:ext>
            </a:extLst>
          </p:cNvPr>
          <p:cNvSpPr>
            <a:spLocks noGrp="1"/>
          </p:cNvSpPr>
          <p:nvPr>
            <p:ph idx="1"/>
          </p:nvPr>
        </p:nvSpPr>
        <p:spPr/>
        <p:txBody>
          <a:bodyPr/>
          <a:lstStyle/>
          <a:p>
            <a:r>
              <a:rPr lang="en-US" dirty="0"/>
              <a:t>Blowfish</a:t>
            </a:r>
            <a:r>
              <a:rPr lang="ja-JP" altLang="en-US" dirty="0"/>
              <a:t>是由</a:t>
            </a:r>
            <a:r>
              <a:rPr lang="en-US" dirty="0"/>
              <a:t>Bruce </a:t>
            </a:r>
            <a:r>
              <a:rPr lang="en-US" dirty="0" err="1"/>
              <a:t>Schneier</a:t>
            </a:r>
            <a:r>
              <a:rPr lang="ja-JP" altLang="en-US" dirty="0"/>
              <a:t>在</a:t>
            </a:r>
            <a:r>
              <a:rPr lang="en-US" altLang="ja-JP" dirty="0"/>
              <a:t>1993</a:t>
            </a:r>
            <a:r>
              <a:rPr lang="ja-JP" altLang="en-US" dirty="0"/>
              <a:t>年發明的對稱金鑰分組加密演算法，與</a:t>
            </a:r>
            <a:r>
              <a:rPr lang="en-US" dirty="0"/>
              <a:t>DES</a:t>
            </a:r>
            <a:r>
              <a:rPr lang="ja-JP" altLang="en-US" dirty="0"/>
              <a:t>和</a:t>
            </a:r>
            <a:r>
              <a:rPr lang="en-US" dirty="0" err="1"/>
              <a:t>AES相似</a:t>
            </a:r>
            <a:r>
              <a:rPr lang="en-US" dirty="0"/>
              <a:t>，</a:t>
            </a:r>
            <a:r>
              <a:rPr lang="ja-JP" altLang="en-US" dirty="0"/>
              <a:t>都是分組加密演算法。</a:t>
            </a:r>
            <a:r>
              <a:rPr lang="en-US" altLang="ja-JP" dirty="0"/>
              <a:t> Blowfish</a:t>
            </a:r>
            <a:r>
              <a:rPr lang="ja-JP" altLang="en-US" dirty="0"/>
              <a:t>是沒有商用限制的，任何人都可以自由使用。</a:t>
            </a:r>
            <a:r>
              <a:rPr lang="en-US" altLang="ja-JP" dirty="0"/>
              <a:t> blowfish</a:t>
            </a:r>
            <a:r>
              <a:rPr lang="ja-JP" altLang="en-US" dirty="0"/>
              <a:t>的分組塊大小是</a:t>
            </a:r>
            <a:r>
              <a:rPr lang="en-US" altLang="ja-JP" dirty="0"/>
              <a:t>64bits</a:t>
            </a:r>
            <a:r>
              <a:rPr lang="ja-JP" altLang="en-US" dirty="0"/>
              <a:t>，可變金鑰長度可以從</a:t>
            </a:r>
            <a:r>
              <a:rPr lang="en-US" altLang="ja-JP" dirty="0"/>
              <a:t>32bits</a:t>
            </a:r>
            <a:r>
              <a:rPr lang="ja-JP" altLang="en-US" dirty="0"/>
              <a:t>到</a:t>
            </a:r>
            <a:r>
              <a:rPr lang="en-US" altLang="ja-JP" dirty="0"/>
              <a:t>448bits</a:t>
            </a:r>
            <a:r>
              <a:rPr lang="ja-JP" altLang="en-US" dirty="0"/>
              <a:t>不等。</a:t>
            </a:r>
            <a:endParaRPr lang="en-US" altLang="ja-JP" dirty="0"/>
          </a:p>
          <a:p>
            <a:r>
              <a:rPr lang="en-US" altLang="zh-TW" dirty="0"/>
              <a:t>Blowfish</a:t>
            </a:r>
            <a:r>
              <a:rPr lang="zh-TW" altLang="en-US" dirty="0"/>
              <a:t>演算法</a:t>
            </a:r>
            <a:r>
              <a:rPr lang="ja-JP" altLang="en-US" dirty="0"/>
              <a:t>需要進行</a:t>
            </a:r>
            <a:r>
              <a:rPr lang="en-US" altLang="ja-JP" dirty="0"/>
              <a:t>16</a:t>
            </a:r>
            <a:r>
              <a:rPr lang="ja-JP" altLang="en-US" dirty="0"/>
              <a:t>輪的加密操作：</a:t>
            </a:r>
            <a:r>
              <a:rPr lang="en-US" altLang="zh-TW" dirty="0"/>
              <a:t>(</a:t>
            </a:r>
            <a:r>
              <a:rPr lang="zh-TW" altLang="en-US" dirty="0"/>
              <a:t>見下圖</a:t>
            </a:r>
            <a:r>
              <a:rPr lang="en-US" altLang="zh-TW" dirty="0"/>
              <a:t>)</a:t>
            </a:r>
          </a:p>
          <a:p>
            <a:endParaRPr lang="en-US" altLang="zh-TW" dirty="0"/>
          </a:p>
          <a:p>
            <a:endParaRPr lang="en-US" altLang="zh-TW" dirty="0"/>
          </a:p>
          <a:p>
            <a:r>
              <a:rPr lang="zh-TW" altLang="en-US" sz="1800" dirty="0"/>
              <a:t>*</a:t>
            </a:r>
            <a:r>
              <a:rPr lang="en-US" altLang="zh-TW" sz="1800" dirty="0"/>
              <a:t>.</a:t>
            </a:r>
            <a:r>
              <a:rPr lang="zh-TW" altLang="en-US" sz="1800" dirty="0"/>
              <a:t> 以下</a:t>
            </a:r>
            <a:r>
              <a:rPr lang="zh-TW" altLang="en-US" sz="1800"/>
              <a:t>課程在於，</a:t>
            </a:r>
            <a:r>
              <a:rPr lang="zh-TW" altLang="en-US" sz="1800" dirty="0"/>
              <a:t>認識現實生活中的演算法設計。</a:t>
            </a:r>
            <a:endParaRPr lang="en-US" altLang="zh-TW" sz="1800" dirty="0"/>
          </a:p>
        </p:txBody>
      </p:sp>
    </p:spTree>
    <p:extLst>
      <p:ext uri="{BB962C8B-B14F-4D97-AF65-F5344CB8AC3E}">
        <p14:creationId xmlns:p14="http://schemas.microsoft.com/office/powerpoint/2010/main" val="1903578541"/>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C8F1A40-DCCF-FF13-8F45-410F0332E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064" y="460691"/>
            <a:ext cx="5843872" cy="5640447"/>
          </a:xfrm>
          <a:prstGeom prst="rect">
            <a:avLst/>
          </a:prstGeom>
        </p:spPr>
      </p:pic>
    </p:spTree>
    <p:extLst>
      <p:ext uri="{BB962C8B-B14F-4D97-AF65-F5344CB8AC3E}">
        <p14:creationId xmlns:p14="http://schemas.microsoft.com/office/powerpoint/2010/main" val="122126333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84C2-A434-BD59-B261-6342D21DCB9F}"/>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Blowfish</a:t>
            </a:r>
            <a:r>
              <a:rPr lang="zh-TW" altLang="en-US" dirty="0"/>
              <a:t>演算法</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B05089-E5A6-1008-851B-B2E435F43133}"/>
                  </a:ext>
                </a:extLst>
              </p:cNvPr>
              <p:cNvSpPr>
                <a:spLocks noGrp="1"/>
              </p:cNvSpPr>
              <p:nvPr>
                <p:ph idx="1"/>
              </p:nvPr>
            </p:nvSpPr>
            <p:spPr/>
            <p:txBody>
              <a:bodyPr/>
              <a:lstStyle/>
              <a:p>
                <a:r>
                  <a:rPr lang="en-US" altLang="zh-TW" dirty="0"/>
                  <a:t>Blowfish</a:t>
                </a:r>
                <a:r>
                  <a:rPr lang="zh-TW" altLang="en-US" dirty="0"/>
                  <a:t>的大致流程是，把</a:t>
                </a:r>
                <a:r>
                  <a:rPr lang="en-US" altLang="zh-TW" dirty="0"/>
                  <a:t>Plaintext</a:t>
                </a:r>
                <a:r>
                  <a:rPr lang="zh-TW" altLang="en-US" dirty="0"/>
                  <a:t>分成兩邊，左邊跟</a:t>
                </a:r>
                <a14:m>
                  <m:oMath xmlns:m="http://schemas.openxmlformats.org/officeDocument/2006/math">
                    <m:r>
                      <a:rPr lang="zh-TW" altLang="en-US" b="0" i="0" smtClean="0">
                        <a:latin typeface="Cambria Math" panose="02040503050406030204" pitchFamily="18" charset="0"/>
                      </a:rPr>
                      <m:t> </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𝐾</m:t>
                        </m:r>
                      </m:e>
                      <m:sub>
                        <m:r>
                          <a:rPr lang="en-US" altLang="zh-TW" b="0" i="1" smtClean="0">
                            <a:latin typeface="Cambria Math" panose="02040503050406030204" pitchFamily="18" charset="0"/>
                          </a:rPr>
                          <m:t>𝑟</m:t>
                        </m:r>
                      </m:sub>
                    </m:sSub>
                    <m:r>
                      <a:rPr lang="zh-TW" altLang="en-US" b="0" i="1" smtClean="0">
                        <a:latin typeface="Cambria Math" panose="02040503050406030204" pitchFamily="18" charset="0"/>
                      </a:rPr>
                      <m:t> </m:t>
                    </m:r>
                    <m:r>
                      <a:rPr lang="zh-TW" altLang="en-US" i="1">
                        <a:latin typeface="Cambria Math" panose="02040503050406030204" pitchFamily="18" charset="0"/>
                      </a:rPr>
                      <m:t>拿去</m:t>
                    </m:r>
                    <m:r>
                      <a:rPr lang="zh-TW" altLang="en-US" i="1" smtClean="0">
                        <a:latin typeface="Cambria Math" panose="02040503050406030204" pitchFamily="18" charset="0"/>
                      </a:rPr>
                      <m:t>做</m:t>
                    </m:r>
                    <m:r>
                      <a:rPr lang="zh-TW" altLang="en-US" b="0" i="1" smtClean="0">
                        <a:latin typeface="Cambria Math" panose="02040503050406030204" pitchFamily="18" charset="0"/>
                      </a:rPr>
                      <m:t> </m:t>
                    </m:r>
                    <m:r>
                      <m:rPr>
                        <m:sty m:val="p"/>
                      </m:rPr>
                      <a:rPr lang="en-US" altLang="zh-TW" b="0" i="0" smtClean="0">
                        <a:latin typeface="Cambria Math" panose="02040503050406030204" pitchFamily="18" charset="0"/>
                      </a:rPr>
                      <m:t>XOR</m:t>
                    </m:r>
                  </m:oMath>
                </a14:m>
                <a:r>
                  <a:rPr lang="zh-TW" altLang="en-US" dirty="0"/>
                  <a:t> </a:t>
                </a:r>
                <a:r>
                  <a:rPr lang="en-TW" dirty="0"/>
                  <a:t>運算之後，得出的結果放入</a:t>
                </a:r>
                <a:r>
                  <a:rPr lang="en-US" altLang="zh-TW" dirty="0"/>
                  <a:t>F</a:t>
                </a:r>
                <a:r>
                  <a:rPr lang="zh-TW" altLang="en-US" dirty="0"/>
                  <a:t>函數內部。</a:t>
                </a:r>
                <a:r>
                  <a:rPr lang="ja-JP" altLang="en-US"/>
                  <a:t> 最後將</a:t>
                </a:r>
                <a:r>
                  <a:rPr lang="en-US" dirty="0"/>
                  <a:t>F</a:t>
                </a:r>
                <a:r>
                  <a:rPr lang="ja-JP" altLang="en-US"/>
                  <a:t>函</a:t>
                </a:r>
                <a:r>
                  <a:rPr lang="zh-TW" altLang="en-US" dirty="0"/>
                  <a:t>數</a:t>
                </a:r>
                <a:r>
                  <a:rPr lang="ja-JP" altLang="en-US"/>
                  <a:t>的輸出結果和右邊部分進行</a:t>
                </a:r>
                <a:r>
                  <a:rPr lang="zh-TW" altLang="en-US" dirty="0"/>
                  <a:t> </a:t>
                </a:r>
                <a14:m>
                  <m:oMath xmlns:m="http://schemas.openxmlformats.org/officeDocument/2006/math">
                    <m:r>
                      <m:rPr>
                        <m:sty m:val="p"/>
                      </m:rPr>
                      <a:rPr lang="en-US" altLang="zh-TW">
                        <a:latin typeface="Cambria Math" panose="02040503050406030204" pitchFamily="18" charset="0"/>
                      </a:rPr>
                      <m:t>XOR</m:t>
                    </m:r>
                  </m:oMath>
                </a14:m>
                <a:r>
                  <a:rPr lang="zh-TW" altLang="en-US" dirty="0"/>
                  <a:t> </a:t>
                </a:r>
                <a:r>
                  <a:rPr lang="ja-JP" altLang="en-US"/>
                  <a:t>運算。算出來後，再把左右兩邊交換，這樣就完成一個循環。</a:t>
                </a:r>
                <a:r>
                  <a:rPr lang="en-US" altLang="zh-TW" dirty="0"/>
                  <a:t> Blowfish</a:t>
                </a:r>
                <a:r>
                  <a:rPr lang="zh-TW" altLang="en-US" dirty="0"/>
                  <a:t>總共會做十六次循環。</a:t>
                </a:r>
                <a:endParaRPr lang="en-US" altLang="zh-TW" dirty="0"/>
              </a:p>
              <a:p>
                <a:r>
                  <a:rPr lang="ja-JP" altLang="en-US"/>
                  <a:t>加密過程中最重要的兩個變數就是</a:t>
                </a:r>
                <a14:m>
                  <m:oMath xmlns:m="http://schemas.openxmlformats.org/officeDocument/2006/math">
                    <m:sSub>
                      <m:sSubPr>
                        <m:ctrlPr>
                          <a:rPr lang="en-US" altLang="zh-TW" i="1">
                            <a:latin typeface="Cambria Math" panose="02040503050406030204" pitchFamily="18" charset="0"/>
                          </a:rPr>
                        </m:ctrlPr>
                      </m:sSubPr>
                      <m:e>
                        <m:r>
                          <a:rPr lang="zh-TW" altLang="en-US" b="0" i="1" smtClean="0">
                            <a:latin typeface="Cambria Math" panose="02040503050406030204" pitchFamily="18" charset="0"/>
                          </a:rPr>
                          <m:t> </m:t>
                        </m:r>
                        <m:r>
                          <a:rPr lang="en-US" altLang="zh-TW" i="1">
                            <a:latin typeface="Cambria Math" panose="02040503050406030204" pitchFamily="18" charset="0"/>
                          </a:rPr>
                          <m:t>𝐾</m:t>
                        </m:r>
                      </m:e>
                      <m:sub>
                        <m:r>
                          <a:rPr lang="en-US" altLang="zh-TW" i="1">
                            <a:latin typeface="Cambria Math" panose="02040503050406030204" pitchFamily="18" charset="0"/>
                          </a:rPr>
                          <m:t>𝑟</m:t>
                        </m:r>
                      </m:sub>
                    </m:sSub>
                  </m:oMath>
                </a14:m>
                <a:r>
                  <a:rPr lang="en-US" dirty="0"/>
                  <a:t> </a:t>
                </a:r>
                <a:r>
                  <a:rPr lang="ja-JP" altLang="en-US"/>
                  <a:t>和 </a:t>
                </a:r>
                <a:r>
                  <a:rPr lang="en-US" dirty="0"/>
                  <a:t>F</a:t>
                </a:r>
                <a:r>
                  <a:rPr lang="zh-TW" altLang="en-US" dirty="0"/>
                  <a:t> 函數</a:t>
                </a:r>
                <a:r>
                  <a:rPr lang="ja-JP" altLang="en-US"/>
                  <a:t>。從流程圖可知，</a:t>
                </a: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𝐾</m:t>
                        </m:r>
                      </m:e>
                      <m:sub>
                        <m:r>
                          <a:rPr lang="en-US" altLang="zh-TW" i="1">
                            <a:latin typeface="Cambria Math" panose="02040503050406030204" pitchFamily="18" charset="0"/>
                          </a:rPr>
                          <m:t>𝑟</m:t>
                        </m:r>
                      </m:sub>
                    </m:sSub>
                    <m:r>
                      <a:rPr lang="zh-TW" altLang="en-US" b="0" i="0" smtClean="0">
                        <a:latin typeface="Cambria Math" panose="02040503050406030204" pitchFamily="18" charset="0"/>
                      </a:rPr>
                      <m:t> </m:t>
                    </m:r>
                  </m:oMath>
                </a14:m>
                <a:r>
                  <a:rPr lang="en-TW" dirty="0"/>
                  <a:t>的範圍介於</a:t>
                </a: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𝐾</m:t>
                        </m:r>
                      </m:e>
                      <m:sub>
                        <m:r>
                          <a:rPr lang="en-US" altLang="zh-TW" b="0" i="1" smtClean="0">
                            <a:latin typeface="Cambria Math" panose="02040503050406030204" pitchFamily="18" charset="0"/>
                          </a:rPr>
                          <m:t>1</m:t>
                        </m:r>
                      </m:sub>
                    </m:sSub>
                    <m:r>
                      <a:rPr lang="zh-TW" altLang="en-US">
                        <a:latin typeface="Cambria Math" panose="02040503050406030204" pitchFamily="18" charset="0"/>
                      </a:rPr>
                      <m:t> </m:t>
                    </m:r>
                  </m:oMath>
                </a14:m>
                <a:r>
                  <a:rPr lang="en-TW" dirty="0"/>
                  <a:t>到</a:t>
                </a: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𝐾</m:t>
                        </m:r>
                      </m:e>
                      <m:sub>
                        <m:r>
                          <a:rPr lang="en-US" altLang="zh-TW" b="0" i="1" smtClean="0">
                            <a:latin typeface="Cambria Math" panose="02040503050406030204" pitchFamily="18" charset="0"/>
                          </a:rPr>
                          <m:t>18</m:t>
                        </m:r>
                      </m:sub>
                    </m:sSub>
                    <m:r>
                      <a:rPr lang="zh-TW" altLang="en-US">
                        <a:latin typeface="Cambria Math" panose="02040503050406030204" pitchFamily="18" charset="0"/>
                      </a:rPr>
                      <m:t> </m:t>
                    </m:r>
                  </m:oMath>
                </a14:m>
                <a:r>
                  <a:rPr lang="en-TW" dirty="0"/>
                  <a:t>之間，總共</a:t>
                </a:r>
                <a:r>
                  <a:rPr lang="en-US" altLang="zh-TW" dirty="0"/>
                  <a:t>18</a:t>
                </a:r>
                <a:r>
                  <a:rPr lang="zh-TW" altLang="en-US" dirty="0"/>
                  <a:t>組金鑰，每個金鑰長度是</a:t>
                </a:r>
                <a:r>
                  <a:rPr lang="en-US" altLang="zh-TW" dirty="0"/>
                  <a:t>32</a:t>
                </a:r>
                <a:r>
                  <a:rPr lang="zh-TW" altLang="en-US" dirty="0"/>
                  <a:t> </a:t>
                </a:r>
                <a:r>
                  <a:rPr lang="en-US" altLang="zh-TW" dirty="0"/>
                  <a:t>bits</a:t>
                </a:r>
                <a:r>
                  <a:rPr lang="zh-TW" altLang="en-US" dirty="0"/>
                  <a:t>。金鑰生成的演算法是，我們先取選定</a:t>
                </a:r>
                <a:r>
                  <a:rPr lang="en-US" altLang="zh-TW" dirty="0"/>
                  <a:t>18</a:t>
                </a:r>
                <a:r>
                  <a:rPr lang="zh-TW" altLang="en-US" dirty="0"/>
                  <a:t>組隨機的</a:t>
                </a:r>
                <a:r>
                  <a:rPr lang="en-US" altLang="zh-TW" dirty="0"/>
                  <a:t>32bits</a:t>
                </a:r>
                <a:r>
                  <a:rPr lang="zh-TW" altLang="en-US" dirty="0"/>
                  <a:t>的數字</a:t>
                </a:r>
                <a14:m>
                  <m:oMath xmlns:m="http://schemas.openxmlformats.org/officeDocument/2006/math">
                    <m:sSub>
                      <m:sSubPr>
                        <m:ctrlPr>
                          <a:rPr lang="en-US" altLang="zh-TW" i="1" smtClean="0">
                            <a:latin typeface="Cambria Math" panose="02040503050406030204" pitchFamily="18" charset="0"/>
                          </a:rPr>
                        </m:ctrlPr>
                      </m:sSubPr>
                      <m:e>
                        <m:r>
                          <a:rPr lang="zh-TW" altLang="en-US" i="1">
                            <a:latin typeface="Cambria Math" panose="02040503050406030204" pitchFamily="18" charset="0"/>
                          </a:rPr>
                          <m:t> </m:t>
                        </m:r>
                        <m:r>
                          <a:rPr lang="en-US" altLang="zh-TW" b="0" i="1" smtClean="0">
                            <a:latin typeface="Cambria Math" panose="02040503050406030204" pitchFamily="18" charset="0"/>
                          </a:rPr>
                          <m:t>𝑉</m:t>
                        </m:r>
                      </m:e>
                      <m:sub>
                        <m:r>
                          <a:rPr lang="en-US" altLang="zh-TW" i="1">
                            <a:latin typeface="Cambria Math" panose="02040503050406030204" pitchFamily="18" charset="0"/>
                          </a:rPr>
                          <m:t>1</m:t>
                        </m:r>
                      </m:sub>
                    </m:sSub>
                    <m:r>
                      <a:rPr lang="en-US" altLang="zh-TW" i="1">
                        <a:latin typeface="Cambria Math" panose="02040503050406030204" pitchFamily="18" charset="0"/>
                      </a:rPr>
                      <m:t>,</m:t>
                    </m:r>
                    <m:r>
                      <a:rPr lang="zh-TW" altLang="en-US" i="1">
                        <a:latin typeface="Cambria Math" panose="02040503050406030204" pitchFamily="18" charset="0"/>
                      </a:rPr>
                      <m:t> </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b="0" i="1" smtClean="0">
                            <a:latin typeface="Cambria Math" panose="02040503050406030204" pitchFamily="18" charset="0"/>
                          </a:rPr>
                          <m:t>𝑉</m:t>
                        </m:r>
                      </m:e>
                      <m:sub>
                        <m:r>
                          <a:rPr lang="en-US" altLang="zh-TW" i="1">
                            <a:latin typeface="Cambria Math" panose="02040503050406030204" pitchFamily="18" charset="0"/>
                          </a:rPr>
                          <m:t>1</m:t>
                        </m:r>
                        <m:r>
                          <a:rPr lang="en-US" altLang="zh-TW" b="0" i="1" smtClean="0">
                            <a:latin typeface="Cambria Math" panose="02040503050406030204" pitchFamily="18" charset="0"/>
                          </a:rPr>
                          <m:t>8</m:t>
                        </m:r>
                      </m:sub>
                    </m:sSub>
                    <m:r>
                      <a:rPr lang="en-US" altLang="zh-TW" i="1">
                        <a:latin typeface="Cambria Math" panose="02040503050406030204" pitchFamily="18" charset="0"/>
                      </a:rPr>
                      <m:t> </m:t>
                    </m:r>
                  </m:oMath>
                </a14:m>
                <a:r>
                  <a:rPr lang="zh-TW" altLang="en-US" dirty="0"/>
                  <a:t>。因為可變金鑰的</a:t>
                </a:r>
                <a:r>
                  <a:rPr lang="en-US" altLang="zh-TW" dirty="0"/>
                  <a:t>bits</a:t>
                </a:r>
                <a:r>
                  <a:rPr lang="zh-TW" altLang="en-US" dirty="0"/>
                  <a:t>範圍是</a:t>
                </a:r>
                <a:r>
                  <a:rPr lang="en-US" altLang="zh-TW" dirty="0"/>
                  <a:t>32</a:t>
                </a:r>
                <a:r>
                  <a:rPr lang="zh-TW" altLang="en-US" dirty="0"/>
                  <a:t> </a:t>
                </a:r>
                <a:r>
                  <a:rPr lang="en-US" altLang="zh-TW" dirty="0"/>
                  <a:t>bits</a:t>
                </a:r>
                <a:r>
                  <a:rPr lang="zh-TW" altLang="en-US" dirty="0"/>
                  <a:t>到</a:t>
                </a:r>
                <a:r>
                  <a:rPr lang="en-US" altLang="zh-TW" dirty="0"/>
                  <a:t>448</a:t>
                </a:r>
                <a:r>
                  <a:rPr lang="zh-TW" altLang="en-US" dirty="0"/>
                  <a:t> </a:t>
                </a:r>
                <a:r>
                  <a:rPr lang="en-US" altLang="zh-TW" dirty="0"/>
                  <a:t>bits</a:t>
                </a:r>
                <a:r>
                  <a:rPr lang="zh-TW" altLang="en-US" dirty="0"/>
                  <a:t>，所以</a:t>
                </a:r>
                <a:r>
                  <a:rPr lang="en-US" altLang="zh-TW" dirty="0"/>
                  <a:t>(</a:t>
                </a:r>
                <a:r>
                  <a:rPr lang="zh-TW" altLang="en-US" dirty="0"/>
                  <a:t>可能</a:t>
                </a:r>
                <a:r>
                  <a:rPr lang="en-US" altLang="zh-TW" dirty="0"/>
                  <a:t>)</a:t>
                </a:r>
                <a:r>
                  <a:rPr lang="zh-TW" altLang="en-US" dirty="0"/>
                  <a:t>可以生成</a:t>
                </a:r>
                <a:r>
                  <a:rPr lang="en-US" altLang="zh-TW" dirty="0"/>
                  <a:t>1</a:t>
                </a:r>
                <a:r>
                  <a:rPr lang="zh-TW" altLang="en-US" dirty="0"/>
                  <a:t>到</a:t>
                </a:r>
                <a:r>
                  <a:rPr lang="en-US" altLang="zh-TW" dirty="0"/>
                  <a:t>14</a:t>
                </a:r>
                <a:r>
                  <a:rPr lang="zh-TW" altLang="en-US" dirty="0"/>
                  <a:t>組不同的數字</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b="0" i="1" smtClean="0">
                            <a:latin typeface="Cambria Math" panose="02040503050406030204" pitchFamily="18" charset="0"/>
                          </a:rPr>
                          <m:t>𝑃</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r>
                      <a:rPr lang="zh-TW" altLang="en-US" b="0" i="1" smtClean="0">
                        <a:latin typeface="Cambria Math" panose="02040503050406030204" pitchFamily="18" charset="0"/>
                      </a:rPr>
                      <m:t> </m:t>
                    </m:r>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b="0" i="1" smtClean="0">
                            <a:latin typeface="Cambria Math" panose="02040503050406030204" pitchFamily="18" charset="0"/>
                          </a:rPr>
                          <m:t>𝑃</m:t>
                        </m:r>
                      </m:e>
                      <m:sub>
                        <m:r>
                          <a:rPr lang="en-US" altLang="zh-TW" b="0" i="1" smtClean="0">
                            <a:latin typeface="Cambria Math" panose="02040503050406030204" pitchFamily="18" charset="0"/>
                          </a:rPr>
                          <m:t>14</m:t>
                        </m:r>
                      </m:sub>
                    </m:sSub>
                  </m:oMath>
                </a14:m>
                <a:r>
                  <a:rPr lang="zh-TW" altLang="en-US" dirty="0"/>
                  <a:t>。我們將</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𝑉</m:t>
                        </m:r>
                      </m:e>
                      <m:sub>
                        <m:r>
                          <a:rPr lang="en-US" altLang="zh-TW" i="1">
                            <a:latin typeface="Cambria Math" panose="02040503050406030204" pitchFamily="18" charset="0"/>
                          </a:rPr>
                          <m:t>1</m:t>
                        </m:r>
                      </m:sub>
                    </m:sSub>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b="0" i="1" smtClean="0">
                            <a:latin typeface="Cambria Math" panose="02040503050406030204" pitchFamily="18" charset="0"/>
                          </a:rPr>
                          <m:t>𝑃</m:t>
                        </m:r>
                      </m:e>
                      <m:sub>
                        <m:r>
                          <a:rPr lang="en-US" altLang="zh-TW" i="1">
                            <a:latin typeface="Cambria Math" panose="02040503050406030204" pitchFamily="18" charset="0"/>
                          </a:rPr>
                          <m:t>1</m:t>
                        </m:r>
                      </m:sub>
                    </m:sSub>
                    <m:r>
                      <a:rPr lang="zh-TW" altLang="en-US" i="1">
                        <a:latin typeface="Cambria Math" panose="02040503050406030204" pitchFamily="18" charset="0"/>
                      </a:rPr>
                      <m:t>做</m:t>
                    </m:r>
                    <m:r>
                      <a:rPr lang="en-US" altLang="zh-TW" b="0" i="1" smtClean="0">
                        <a:latin typeface="Cambria Math" panose="02040503050406030204" pitchFamily="18" charset="0"/>
                      </a:rPr>
                      <m:t>𝑋𝑂𝑅</m:t>
                    </m:r>
                    <m:r>
                      <a:rPr lang="zh-TW" altLang="en-US" i="1">
                        <a:latin typeface="Cambria Math" panose="02040503050406030204" pitchFamily="18" charset="0"/>
                      </a:rPr>
                      <m:t>運算</m:t>
                    </m:r>
                    <m:r>
                      <a:rPr lang="zh-TW" altLang="en-US" i="1" smtClean="0">
                        <a:latin typeface="Cambria Math" panose="02040503050406030204" pitchFamily="18" charset="0"/>
                      </a:rPr>
                      <m:t>、</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𝑉</m:t>
                        </m:r>
                      </m:e>
                      <m:sub>
                        <m:r>
                          <a:rPr lang="en-US" altLang="zh-TW" b="0" i="1" smtClean="0">
                            <a:latin typeface="Cambria Math" panose="02040503050406030204" pitchFamily="18" charset="0"/>
                          </a:rPr>
                          <m:t>2</m:t>
                        </m:r>
                      </m:sub>
                    </m:sSub>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𝑃</m:t>
                        </m:r>
                      </m:e>
                      <m:sub>
                        <m:r>
                          <a:rPr lang="en-US" altLang="zh-TW" b="0" i="1" smtClean="0">
                            <a:latin typeface="Cambria Math" panose="02040503050406030204" pitchFamily="18" charset="0"/>
                          </a:rPr>
                          <m:t>2</m:t>
                        </m:r>
                      </m:sub>
                    </m:sSub>
                    <m:r>
                      <a:rPr lang="zh-TW" altLang="en-US" i="1">
                        <a:latin typeface="Cambria Math" panose="02040503050406030204" pitchFamily="18" charset="0"/>
                      </a:rPr>
                      <m:t>做</m:t>
                    </m:r>
                    <m:r>
                      <a:rPr lang="en-US" altLang="zh-TW" i="1">
                        <a:latin typeface="Cambria Math" panose="02040503050406030204" pitchFamily="18" charset="0"/>
                      </a:rPr>
                      <m:t>𝑋𝑂𝑅</m:t>
                    </m:r>
                    <m:r>
                      <a:rPr lang="zh-TW" altLang="en-US" i="1">
                        <a:latin typeface="Cambria Math" panose="02040503050406030204" pitchFamily="18" charset="0"/>
                      </a:rPr>
                      <m:t>運算，不斷重複。</m:t>
                    </m:r>
                  </m:oMath>
                </a14:m>
                <a:endParaRPr lang="en-US" altLang="zh-TW" dirty="0"/>
              </a:p>
            </p:txBody>
          </p:sp>
        </mc:Choice>
        <mc:Fallback xmlns="">
          <p:sp>
            <p:nvSpPr>
              <p:cNvPr id="3" name="Content Placeholder 2">
                <a:extLst>
                  <a:ext uri="{FF2B5EF4-FFF2-40B4-BE49-F238E27FC236}">
                    <a16:creationId xmlns:a16="http://schemas.microsoft.com/office/drawing/2014/main" id="{16B05089-E5A6-1008-851B-B2E435F43133}"/>
                  </a:ext>
                </a:extLst>
              </p:cNvPr>
              <p:cNvSpPr>
                <a:spLocks noGrp="1" noRot="1" noChangeAspect="1" noMove="1" noResize="1" noEditPoints="1" noAdjustHandles="1" noChangeArrowheads="1" noChangeShapeType="1" noTextEdit="1"/>
              </p:cNvSpPr>
              <p:nvPr>
                <p:ph idx="1"/>
              </p:nvPr>
            </p:nvSpPr>
            <p:spPr>
              <a:blipFill>
                <a:blip r:embed="rId2"/>
                <a:stretch>
                  <a:fillRect l="-1009" t="-1347" r="-1513"/>
                </a:stretch>
              </a:blipFill>
            </p:spPr>
            <p:txBody>
              <a:bodyPr/>
              <a:lstStyle/>
              <a:p>
                <a:r>
                  <a:rPr lang="en-TW">
                    <a:noFill/>
                  </a:rPr>
                  <a:t> </a:t>
                </a:r>
              </a:p>
            </p:txBody>
          </p:sp>
        </mc:Fallback>
      </mc:AlternateContent>
    </p:spTree>
    <p:extLst>
      <p:ext uri="{BB962C8B-B14F-4D97-AF65-F5344CB8AC3E}">
        <p14:creationId xmlns:p14="http://schemas.microsoft.com/office/powerpoint/2010/main" val="1788902445"/>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DD44-68C1-5FFC-BD31-CD2CFB0749AF}"/>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Blowfish</a:t>
            </a:r>
            <a:r>
              <a:rPr lang="zh-TW" altLang="en-US" dirty="0"/>
              <a:t>演算法</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7C29DC-FEFB-B6B6-52C2-71AD56605D91}"/>
                  </a:ext>
                </a:extLst>
              </p:cNvPr>
              <p:cNvSpPr>
                <a:spLocks noGrp="1"/>
              </p:cNvSpPr>
              <p:nvPr>
                <p:ph idx="1"/>
              </p:nvPr>
            </p:nvSpPr>
            <p:spPr/>
            <p:txBody>
              <a:bodyPr>
                <a:noAutofit/>
              </a:bodyPr>
              <a:lstStyle/>
              <a:p>
                <a:r>
                  <a:rPr lang="ja-JP" altLang="en-US"/>
                  <a:t>因為</a:t>
                </a:r>
                <a:r>
                  <a:rPr lang="en-US" dirty="0"/>
                  <a:t>P</a:t>
                </a:r>
                <a:r>
                  <a:rPr lang="ja-JP" altLang="en-US"/>
                  <a:t>只有</a:t>
                </a:r>
                <a:r>
                  <a:rPr lang="en-US" altLang="ja-JP" dirty="0"/>
                  <a:t>14</a:t>
                </a:r>
                <a:r>
                  <a:rPr lang="ja-JP" altLang="en-US"/>
                  <a:t>個值，而</a:t>
                </a:r>
                <a:r>
                  <a:rPr lang="en-US" altLang="zh-TW" dirty="0"/>
                  <a:t>V</a:t>
                </a:r>
                <a:r>
                  <a:rPr lang="ja-JP" altLang="en-US"/>
                  <a:t>有</a:t>
                </a:r>
                <a:r>
                  <a:rPr lang="en-US" altLang="ja-JP" dirty="0"/>
                  <a:t>18</a:t>
                </a:r>
                <a:r>
                  <a:rPr lang="ja-JP" altLang="en-US"/>
                  <a:t>個值，所以接下來我們需要重複使用</a:t>
                </a:r>
                <a:r>
                  <a:rPr lang="en-US" dirty="0"/>
                  <a:t>P</a:t>
                </a:r>
                <a:r>
                  <a:rPr lang="ja-JP" altLang="en-US"/>
                  <a:t>的值，</a:t>
                </a: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𝑉</m:t>
                        </m:r>
                      </m:e>
                      <m:sub>
                        <m:r>
                          <a:rPr lang="en-US" altLang="zh-TW" b="0" i="1" smtClean="0">
                            <a:latin typeface="Cambria Math" panose="02040503050406030204" pitchFamily="18" charset="0"/>
                          </a:rPr>
                          <m:t>15</m:t>
                        </m:r>
                      </m:sub>
                    </m:sSub>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𝑃</m:t>
                        </m:r>
                      </m:e>
                      <m:sub>
                        <m:r>
                          <a:rPr lang="en-US" altLang="zh-TW" i="1">
                            <a:latin typeface="Cambria Math" panose="02040503050406030204" pitchFamily="18" charset="0"/>
                          </a:rPr>
                          <m:t>1</m:t>
                        </m:r>
                      </m:sub>
                    </m:sSub>
                    <m:r>
                      <a:rPr lang="zh-TW" altLang="en-US" i="1">
                        <a:latin typeface="Cambria Math" panose="02040503050406030204" pitchFamily="18" charset="0"/>
                      </a:rPr>
                      <m:t>做</m:t>
                    </m:r>
                    <m:r>
                      <a:rPr lang="en-US" altLang="zh-TW" i="1">
                        <a:latin typeface="Cambria Math" panose="02040503050406030204" pitchFamily="18" charset="0"/>
                      </a:rPr>
                      <m:t>𝑋𝑂𝑅</m:t>
                    </m:r>
                    <m:r>
                      <a:rPr lang="zh-TW" altLang="en-US" i="1">
                        <a:latin typeface="Cambria Math" panose="02040503050406030204" pitchFamily="18" charset="0"/>
                      </a:rPr>
                      <m:t>運算、</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𝑉</m:t>
                        </m:r>
                      </m:e>
                      <m:sub>
                        <m:r>
                          <a:rPr lang="en-US" altLang="zh-TW" b="0" i="1" smtClean="0">
                            <a:latin typeface="Cambria Math" panose="02040503050406030204" pitchFamily="18" charset="0"/>
                          </a:rPr>
                          <m:t>16</m:t>
                        </m:r>
                      </m:sub>
                    </m:sSub>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𝑃</m:t>
                        </m:r>
                      </m:e>
                      <m:sub>
                        <m:r>
                          <a:rPr lang="en-US" altLang="zh-TW" i="1">
                            <a:latin typeface="Cambria Math" panose="02040503050406030204" pitchFamily="18" charset="0"/>
                          </a:rPr>
                          <m:t>2</m:t>
                        </m:r>
                      </m:sub>
                    </m:sSub>
                    <m:r>
                      <a:rPr lang="zh-TW" altLang="en-US" i="1">
                        <a:latin typeface="Cambria Math" panose="02040503050406030204" pitchFamily="18" charset="0"/>
                      </a:rPr>
                      <m:t>做</m:t>
                    </m:r>
                    <m:r>
                      <a:rPr lang="en-US" altLang="zh-TW" i="1">
                        <a:latin typeface="Cambria Math" panose="02040503050406030204" pitchFamily="18" charset="0"/>
                      </a:rPr>
                      <m:t>𝑋𝑂𝑅</m:t>
                    </m:r>
                    <m:r>
                      <a:rPr lang="zh-TW" altLang="en-US" i="1">
                        <a:latin typeface="Cambria Math" panose="02040503050406030204" pitchFamily="18" charset="0"/>
                      </a:rPr>
                      <m:t>運算，直到</m:t>
                    </m:r>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𝑉</m:t>
                        </m:r>
                      </m:e>
                      <m:sub>
                        <m:r>
                          <a:rPr lang="en-US" altLang="zh-TW" i="1">
                            <a:latin typeface="Cambria Math" panose="02040503050406030204" pitchFamily="18" charset="0"/>
                          </a:rPr>
                          <m:t>1</m:t>
                        </m:r>
                        <m:r>
                          <a:rPr lang="en-US" altLang="zh-TW" b="0" i="1" smtClean="0">
                            <a:latin typeface="Cambria Math" panose="02040503050406030204" pitchFamily="18" charset="0"/>
                          </a:rPr>
                          <m:t>8</m:t>
                        </m:r>
                      </m:sub>
                    </m:sSub>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𝑃</m:t>
                        </m:r>
                      </m:e>
                      <m:sub>
                        <m:r>
                          <a:rPr lang="en-US" altLang="zh-TW" b="0" i="1" smtClean="0">
                            <a:latin typeface="Cambria Math" panose="02040503050406030204" pitchFamily="18" charset="0"/>
                          </a:rPr>
                          <m:t>4</m:t>
                        </m:r>
                      </m:sub>
                    </m:sSub>
                    <m:r>
                      <a:rPr lang="zh-TW" altLang="en-US" i="1">
                        <a:latin typeface="Cambria Math" panose="02040503050406030204" pitchFamily="18" charset="0"/>
                      </a:rPr>
                      <m:t>做</m:t>
                    </m:r>
                    <m:r>
                      <a:rPr lang="en-US" altLang="zh-TW" i="1">
                        <a:latin typeface="Cambria Math" panose="02040503050406030204" pitchFamily="18" charset="0"/>
                      </a:rPr>
                      <m:t>𝑋𝑂𝑅</m:t>
                    </m:r>
                    <m:r>
                      <a:rPr lang="zh-TW" altLang="en-US" i="1">
                        <a:latin typeface="Cambria Math" panose="02040503050406030204" pitchFamily="18" charset="0"/>
                      </a:rPr>
                      <m:t>運算</m:t>
                    </m:r>
                  </m:oMath>
                </a14:m>
                <a:r>
                  <a:rPr lang="en-TW" dirty="0"/>
                  <a:t>。運算完成後，獲得到</a:t>
                </a:r>
                <a:r>
                  <a:rPr lang="en-US" altLang="zh-TW" dirty="0"/>
                  <a:t>18</a:t>
                </a:r>
                <a:r>
                  <a:rPr lang="zh-TW" altLang="en-US" dirty="0"/>
                  <a:t>個數值放入新的</a:t>
                </a:r>
                <a:r>
                  <a:rPr lang="en-US" altLang="zh-TW" dirty="0"/>
                  <a:t>array</a:t>
                </a:r>
                <a:r>
                  <a:rPr lang="zh-TW" altLang="en-US" dirty="0"/>
                  <a:t>中，此</a:t>
                </a:r>
                <a:r>
                  <a:rPr lang="en-US" altLang="zh-TW" dirty="0"/>
                  <a:t>array</a:t>
                </a:r>
                <a:r>
                  <a:rPr lang="zh-TW" altLang="en-US" dirty="0"/>
                  <a:t>叫做</a:t>
                </a:r>
                <a:r>
                  <a:rPr lang="en-US" altLang="zh-TW" dirty="0"/>
                  <a:t>K’</a:t>
                </a:r>
                <a:r>
                  <a:rPr lang="zh-TW" altLang="en-US" dirty="0"/>
                  <a:t> </a:t>
                </a:r>
                <a:r>
                  <a:rPr lang="en-US" altLang="zh-TW" dirty="0"/>
                  <a:t>array</a:t>
                </a:r>
                <a:r>
                  <a:rPr lang="zh-TW" altLang="en-US" dirty="0"/>
                  <a:t>。</a:t>
                </a:r>
                <a:endParaRPr lang="en-US" altLang="zh-TW" dirty="0"/>
              </a:p>
              <a:p>
                <a:r>
                  <a:rPr lang="zh-TW" altLang="en-US" dirty="0"/>
                  <a:t>接下來，我們需要看</a:t>
                </a:r>
                <a:r>
                  <a:rPr lang="en-US" dirty="0"/>
                  <a:t>F</a:t>
                </a:r>
                <a:r>
                  <a:rPr lang="zh-TW" altLang="en-US" dirty="0"/>
                  <a:t> 函數內部的</a:t>
                </a:r>
                <a:r>
                  <a:rPr lang="en-US" altLang="zh-TW" dirty="0"/>
                  <a:t>S-box</a:t>
                </a:r>
                <a:r>
                  <a:rPr lang="zh-TW" altLang="en-US" dirty="0"/>
                  <a:t>。</a:t>
                </a:r>
                <a:r>
                  <a:rPr lang="en-US" altLang="zh-TW" dirty="0"/>
                  <a:t> S-box</a:t>
                </a:r>
                <a:r>
                  <a:rPr lang="zh-TW" altLang="en-US" dirty="0"/>
                  <a:t>的全名叫做</a:t>
                </a:r>
                <a:r>
                  <a:rPr lang="en-US" altLang="zh-TW" dirty="0"/>
                  <a:t>substitution-box</a:t>
                </a:r>
                <a:r>
                  <a:rPr lang="zh-TW" altLang="en-US" dirty="0"/>
                  <a:t>，用來將數值做非線性替換。例如，在</a:t>
                </a:r>
                <a:r>
                  <a:rPr lang="en-US" altLang="zh-TW" dirty="0"/>
                  <a:t>DES</a:t>
                </a:r>
                <a:r>
                  <a:rPr lang="zh-TW" altLang="en-US" dirty="0"/>
                  <a:t>中的</a:t>
                </a:r>
                <a:r>
                  <a:rPr lang="en-US" altLang="zh-TW" dirty="0"/>
                  <a:t>S-box</a:t>
                </a:r>
                <a:r>
                  <a:rPr lang="zh-TW" altLang="en-US" dirty="0"/>
                  <a:t>可以將</a:t>
                </a:r>
                <a:r>
                  <a:rPr lang="en-US" altLang="zh-TW" dirty="0"/>
                  <a:t>6bits</a:t>
                </a:r>
                <a:r>
                  <a:rPr lang="zh-TW" altLang="en-US" dirty="0"/>
                  <a:t>轉換成</a:t>
                </a:r>
                <a:r>
                  <a:rPr lang="en-US" altLang="zh-TW" dirty="0"/>
                  <a:t>4bits</a:t>
                </a:r>
                <a:r>
                  <a:rPr lang="zh-TW" altLang="en-US" dirty="0"/>
                  <a:t>：</a:t>
                </a:r>
                <a:endParaRPr lang="en-TW" dirty="0"/>
              </a:p>
            </p:txBody>
          </p:sp>
        </mc:Choice>
        <mc:Fallback xmlns="">
          <p:sp>
            <p:nvSpPr>
              <p:cNvPr id="3" name="Content Placeholder 2">
                <a:extLst>
                  <a:ext uri="{FF2B5EF4-FFF2-40B4-BE49-F238E27FC236}">
                    <a16:creationId xmlns:a16="http://schemas.microsoft.com/office/drawing/2014/main" id="{0C7C29DC-FEFB-B6B6-52C2-71AD56605D91}"/>
                  </a:ext>
                </a:extLst>
              </p:cNvPr>
              <p:cNvSpPr>
                <a:spLocks noGrp="1" noRot="1" noChangeAspect="1" noMove="1" noResize="1" noEditPoints="1" noAdjustHandles="1" noChangeArrowheads="1" noChangeShapeType="1" noTextEdit="1"/>
              </p:cNvSpPr>
              <p:nvPr>
                <p:ph idx="1"/>
              </p:nvPr>
            </p:nvSpPr>
            <p:spPr>
              <a:blipFill>
                <a:blip r:embed="rId2"/>
                <a:stretch>
                  <a:fillRect l="-1009" t="-1347" r="-3783"/>
                </a:stretch>
              </a:blipFill>
            </p:spPr>
            <p:txBody>
              <a:bodyPr/>
              <a:lstStyle/>
              <a:p>
                <a:r>
                  <a:rPr lang="en-TW">
                    <a:noFill/>
                  </a:rPr>
                  <a:t> </a:t>
                </a:r>
              </a:p>
            </p:txBody>
          </p:sp>
        </mc:Fallback>
      </mc:AlternateContent>
      <p:pic>
        <p:nvPicPr>
          <p:cNvPr id="7" name="Picture 6">
            <a:extLst>
              <a:ext uri="{FF2B5EF4-FFF2-40B4-BE49-F238E27FC236}">
                <a16:creationId xmlns:a16="http://schemas.microsoft.com/office/drawing/2014/main" id="{6FEDB866-D582-8BA1-DDCD-7292B69C0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933" y="4416138"/>
            <a:ext cx="9593094" cy="1362870"/>
          </a:xfrm>
          <a:prstGeom prst="rect">
            <a:avLst/>
          </a:prstGeom>
        </p:spPr>
      </p:pic>
    </p:spTree>
    <p:extLst>
      <p:ext uri="{BB962C8B-B14F-4D97-AF65-F5344CB8AC3E}">
        <p14:creationId xmlns:p14="http://schemas.microsoft.com/office/powerpoint/2010/main" val="360483144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6BCD-31AB-2BFA-CAAD-4C48AC5A156B}"/>
              </a:ext>
            </a:extLst>
          </p:cNvPr>
          <p:cNvSpPr>
            <a:spLocks noGrp="1"/>
          </p:cNvSpPr>
          <p:nvPr>
            <p:ph type="title"/>
          </p:nvPr>
        </p:nvSpPr>
        <p:spPr/>
        <p:txBody>
          <a:bodyPr/>
          <a:lstStyle/>
          <a:p>
            <a:r>
              <a:rPr lang="en-US" altLang="zh-TW" dirty="0"/>
              <a:t>Authentication</a:t>
            </a:r>
            <a:r>
              <a:rPr lang="zh-TW" altLang="en-US" dirty="0"/>
              <a:t> </a:t>
            </a:r>
            <a:r>
              <a:rPr lang="en-US" altLang="zh-TW" dirty="0"/>
              <a:t>and</a:t>
            </a:r>
            <a:r>
              <a:rPr lang="zh-TW" altLang="en-US" dirty="0"/>
              <a:t> </a:t>
            </a:r>
            <a:r>
              <a:rPr lang="en-US" altLang="zh-TW" dirty="0"/>
              <a:t>Authorizations</a:t>
            </a:r>
            <a:endParaRPr lang="en-TW" dirty="0"/>
          </a:p>
        </p:txBody>
      </p:sp>
      <p:sp>
        <p:nvSpPr>
          <p:cNvPr id="3" name="Content Placeholder 2">
            <a:extLst>
              <a:ext uri="{FF2B5EF4-FFF2-40B4-BE49-F238E27FC236}">
                <a16:creationId xmlns:a16="http://schemas.microsoft.com/office/drawing/2014/main" id="{FE40B80A-F01A-1966-FA61-77FD8DD629A3}"/>
              </a:ext>
            </a:extLst>
          </p:cNvPr>
          <p:cNvSpPr>
            <a:spLocks noGrp="1"/>
          </p:cNvSpPr>
          <p:nvPr>
            <p:ph idx="1"/>
          </p:nvPr>
        </p:nvSpPr>
        <p:spPr>
          <a:xfrm>
            <a:off x="1097280" y="2108201"/>
            <a:ext cx="10058400" cy="4118979"/>
          </a:xfrm>
        </p:spPr>
        <p:txBody>
          <a:bodyPr>
            <a:normAutofit lnSpcReduction="10000"/>
          </a:bodyPr>
          <a:lstStyle/>
          <a:p>
            <a:r>
              <a:rPr lang="ja-JP" altLang="en-US"/>
              <a:t>身分驗證（英語：</a:t>
            </a:r>
            <a:r>
              <a:rPr lang="en-US" altLang="zh-TW" dirty="0"/>
              <a:t>Authentication</a:t>
            </a:r>
            <a:r>
              <a:rPr lang="zh-TW" altLang="en-US" dirty="0"/>
              <a:t>）</a:t>
            </a:r>
            <a:r>
              <a:rPr lang="ja-JP" altLang="en-US"/>
              <a:t>是指通過一定的手段，完成對使用者身分的確認。 如果我們希望我們的應用程序被世界上的任何人使用，我們需要創建一個用戶身分驗證系統。這將是一個用戶可以註冊帳戶和登錄的系統。</a:t>
            </a:r>
            <a:r>
              <a:rPr lang="en-US" altLang="zh-TW" dirty="0"/>
              <a:t> Authentication</a:t>
            </a:r>
            <a:r>
              <a:rPr lang="zh-TW" altLang="en-US" dirty="0"/>
              <a:t>可以透過以下的幾種方式來完成：</a:t>
            </a:r>
            <a:endParaRPr lang="en-US" altLang="zh-TW" dirty="0"/>
          </a:p>
          <a:p>
            <a:pPr marL="457200" indent="-457200">
              <a:buFont typeface="+mj-lt"/>
              <a:buAutoNum type="arabicPeriod"/>
            </a:pPr>
            <a:r>
              <a:rPr lang="zh-TW" altLang="en-US" dirty="0"/>
              <a:t>要求使用者給予系統已經儲存過的帳號密碼。</a:t>
            </a:r>
            <a:endParaRPr lang="en-US" altLang="zh-TW" dirty="0"/>
          </a:p>
          <a:p>
            <a:pPr marL="457200" indent="-457200">
              <a:buFont typeface="+mj-lt"/>
              <a:buAutoNum type="arabicPeriod"/>
            </a:pPr>
            <a:r>
              <a:rPr lang="ja-JP" altLang="en-US"/>
              <a:t>基於共享金鑰的身分驗證。 當使用者需要進行身分驗證時，使用者通過輸入或通過保管有密碼的裝置提交由使用者和伺服器共同擁有的密碼。伺服器在收到使用者提交的密碼後，檢查使用者所提交的密碼是否與伺服器端儲存的密碼一致，如果一致，就判斷使用者為合法使用者。如果使用者提交的密碼與伺服器端所儲存的密碼不一致時，則判定身分驗證失敗。</a:t>
            </a:r>
            <a:endParaRPr lang="en-US" altLang="ja-JP" dirty="0"/>
          </a:p>
          <a:p>
            <a:endParaRPr lang="en-TW" dirty="0"/>
          </a:p>
        </p:txBody>
      </p:sp>
    </p:spTree>
    <p:extLst>
      <p:ext uri="{BB962C8B-B14F-4D97-AF65-F5344CB8AC3E}">
        <p14:creationId xmlns:p14="http://schemas.microsoft.com/office/powerpoint/2010/main" val="3725016303"/>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BD3F-7F23-5DB8-9543-B5B963E8BDCE}"/>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Blowfish</a:t>
            </a:r>
            <a:r>
              <a:rPr lang="zh-TW" altLang="en-US" dirty="0"/>
              <a:t>演算法</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919FFD-E50C-350E-E196-48256EF6D8A2}"/>
                  </a:ext>
                </a:extLst>
              </p:cNvPr>
              <p:cNvSpPr>
                <a:spLocks noGrp="1"/>
              </p:cNvSpPr>
              <p:nvPr>
                <p:ph idx="1"/>
              </p:nvPr>
            </p:nvSpPr>
            <p:spPr>
              <a:xfrm>
                <a:off x="1097280" y="2108201"/>
                <a:ext cx="10058400" cy="4207255"/>
              </a:xfrm>
            </p:spPr>
            <p:txBody>
              <a:bodyPr>
                <a:normAutofit/>
              </a:bodyPr>
              <a:lstStyle/>
              <a:p>
                <a:endParaRPr lang="en-TW" dirty="0"/>
              </a:p>
              <a:p>
                <a:endParaRPr lang="en-TW" dirty="0"/>
              </a:p>
              <a:p>
                <a:pPr marL="0" indent="0">
                  <a:buNone/>
                </a:pPr>
                <a:endParaRPr lang="en-TW" dirty="0"/>
              </a:p>
              <a:p>
                <a:r>
                  <a:rPr lang="en-TW" dirty="0"/>
                  <a:t>在</a:t>
                </a:r>
                <a:r>
                  <a:rPr lang="en-US" altLang="zh-TW" dirty="0"/>
                  <a:t> Blowfish</a:t>
                </a:r>
                <a:r>
                  <a:rPr lang="zh-TW" altLang="en-US" dirty="0"/>
                  <a:t> 演算法中，</a:t>
                </a:r>
                <a:r>
                  <a:rPr lang="en-US" altLang="zh-TW" dirty="0"/>
                  <a:t>F</a:t>
                </a:r>
                <a:r>
                  <a:rPr lang="zh-TW" altLang="en-US" dirty="0"/>
                  <a:t>函數的輸入是</a:t>
                </a:r>
                <a:r>
                  <a:rPr lang="en-US" altLang="zh-TW" dirty="0"/>
                  <a:t>32bits</a:t>
                </a:r>
                <a:r>
                  <a:rPr lang="zh-TW" altLang="en-US" dirty="0"/>
                  <a:t>的數據。而這些數據會被拆分為四等份，每份是</a:t>
                </a:r>
                <a:r>
                  <a:rPr lang="en-US" altLang="zh-TW" dirty="0"/>
                  <a:t>8bits</a:t>
                </a:r>
                <a:r>
                  <a:rPr lang="zh-TW" altLang="en-US" dirty="0"/>
                  <a:t>。所以，</a:t>
                </a:r>
                <a:r>
                  <a:rPr lang="en-US" altLang="zh-TW" dirty="0"/>
                  <a:t>S-box</a:t>
                </a:r>
                <a:r>
                  <a:rPr lang="zh-TW" altLang="en-US" dirty="0"/>
                  <a:t>的輸入是</a:t>
                </a:r>
                <a:r>
                  <a:rPr lang="en-US" altLang="zh-TW" dirty="0"/>
                  <a:t>8bits</a:t>
                </a:r>
                <a:r>
                  <a:rPr lang="zh-TW" altLang="en-US" dirty="0"/>
                  <a:t>。每個</a:t>
                </a:r>
                <a:r>
                  <a:rPr lang="en-US" altLang="zh-TW" dirty="0"/>
                  <a:t>S-box</a:t>
                </a:r>
                <a:r>
                  <a:rPr lang="zh-TW" altLang="en-US" dirty="0"/>
                  <a:t>會將</a:t>
                </a:r>
                <a:r>
                  <a:rPr lang="en-US" altLang="zh-TW" dirty="0"/>
                  <a:t>8</a:t>
                </a:r>
                <a:r>
                  <a:rPr lang="zh-TW" altLang="en-US" dirty="0"/>
                  <a:t> </a:t>
                </a:r>
                <a:r>
                  <a:rPr lang="en-US" altLang="zh-TW" dirty="0"/>
                  <a:t>bits</a:t>
                </a:r>
                <a:r>
                  <a:rPr lang="zh-TW" altLang="en-US" dirty="0"/>
                  <a:t>的數據換成</a:t>
                </a:r>
                <a:r>
                  <a:rPr lang="en-US" altLang="zh-TW" dirty="0"/>
                  <a:t>32bits</a:t>
                </a:r>
                <a:r>
                  <a:rPr lang="zh-TW" altLang="en-US" dirty="0"/>
                  <a:t>，而</a:t>
                </a:r>
                <a:r>
                  <a:rPr lang="en-US" altLang="zh-TW" dirty="0"/>
                  <a:t>S-box0</a:t>
                </a:r>
                <a:r>
                  <a:rPr lang="zh-TW" altLang="en-US" dirty="0"/>
                  <a:t>運算出的</a:t>
                </a:r>
                <a:r>
                  <a:rPr lang="en-US" altLang="zh-TW" dirty="0"/>
                  <a:t>32bits</a:t>
                </a:r>
                <a:r>
                  <a:rPr lang="zh-TW" altLang="en-US" dirty="0"/>
                  <a:t>結果需要跟</a:t>
                </a:r>
                <a:r>
                  <a:rPr lang="en-US" altLang="zh-TW" dirty="0"/>
                  <a:t>S-box1</a:t>
                </a:r>
                <a:r>
                  <a:rPr lang="zh-TW" altLang="en-US" dirty="0"/>
                  <a:t>運算出的</a:t>
                </a:r>
                <a:r>
                  <a:rPr lang="en-US" altLang="zh-TW" dirty="0"/>
                  <a:t>32bits</a:t>
                </a:r>
                <a:r>
                  <a:rPr lang="zh-TW" altLang="en-US" dirty="0"/>
                  <a:t>結果做</a:t>
                </a:r>
                <a:r>
                  <a:rPr lang="en-US" altLang="zh-TW" dirty="0"/>
                  <a:t>addition</a:t>
                </a:r>
                <a:r>
                  <a:rPr lang="zh-TW" altLang="en-US" dirty="0"/>
                  <a:t> </a:t>
                </a:r>
                <a:r>
                  <a:rPr lang="en-US" altLang="zh-TW" dirty="0"/>
                  <a:t>mod</a:t>
                </a:r>
                <a:r>
                  <a:rPr lang="zh-TW" altLang="en-US" dirty="0"/>
                  <a:t>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32</m:t>
                        </m:r>
                      </m:sup>
                    </m:sSup>
                  </m:oMath>
                </a14:m>
                <a:r>
                  <a:rPr lang="en-TW" dirty="0"/>
                  <a:t>運算</a:t>
                </a:r>
                <a:r>
                  <a:rPr lang="en-US" altLang="zh-TW" dirty="0"/>
                  <a:t>(</a:t>
                </a:r>
                <a:r>
                  <a:rPr lang="zh-TW" altLang="en-US" dirty="0"/>
                  <a:t>因為我們不希望加法後的結果超過</a:t>
                </a:r>
                <a:r>
                  <a:rPr lang="en-US" altLang="zh-TW" dirty="0"/>
                  <a:t>32</a:t>
                </a:r>
                <a:r>
                  <a:rPr lang="zh-TW" altLang="en-US" dirty="0"/>
                  <a:t> </a:t>
                </a:r>
                <a:r>
                  <a:rPr lang="en-US" altLang="zh-TW" dirty="0"/>
                  <a:t>bits</a:t>
                </a:r>
                <a:r>
                  <a:rPr lang="zh-TW" altLang="en-US" dirty="0"/>
                  <a:t>能夠表示的範圍</a:t>
                </a:r>
                <a:r>
                  <a:rPr lang="en-US" altLang="zh-TW" dirty="0"/>
                  <a:t>)</a:t>
                </a:r>
                <a:r>
                  <a:rPr lang="en-TW" dirty="0"/>
                  <a:t>，之後再跟</a:t>
                </a:r>
                <a:r>
                  <a:rPr lang="en-US" altLang="zh-TW" dirty="0"/>
                  <a:t>S-box2</a:t>
                </a:r>
                <a:r>
                  <a:rPr lang="zh-TW" altLang="en-US" dirty="0"/>
                  <a:t>的運算結果做</a:t>
                </a:r>
                <a:r>
                  <a:rPr lang="en-US" altLang="zh-TW" dirty="0"/>
                  <a:t>XOR</a:t>
                </a:r>
                <a:r>
                  <a:rPr lang="zh-TW" altLang="en-US" dirty="0"/>
                  <a:t>運算。最後再跟</a:t>
                </a:r>
                <a:r>
                  <a:rPr lang="en-US" altLang="zh-TW" dirty="0"/>
                  <a:t>S-box3</a:t>
                </a:r>
                <a:r>
                  <a:rPr lang="zh-TW" altLang="en-US" dirty="0"/>
                  <a:t>的運算結果做</a:t>
                </a:r>
                <a:r>
                  <a:rPr lang="en-US" altLang="zh-TW" dirty="0"/>
                  <a:t>addition</a:t>
                </a:r>
                <a:r>
                  <a:rPr lang="zh-TW" altLang="en-US" dirty="0"/>
                  <a:t> </a:t>
                </a:r>
                <a:r>
                  <a:rPr lang="en-US" altLang="zh-TW" dirty="0"/>
                  <a:t>mod</a:t>
                </a:r>
                <a:r>
                  <a:rPr lang="zh-TW" altLang="en-US" dirty="0"/>
                  <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32</m:t>
                        </m:r>
                      </m:sup>
                    </m:sSup>
                  </m:oMath>
                </a14:m>
                <a:r>
                  <a:rPr lang="en-TW" dirty="0"/>
                  <a:t>運算。最後的輸出就是</a:t>
                </a:r>
                <a:r>
                  <a:rPr lang="en-US" altLang="zh-TW" dirty="0"/>
                  <a:t>F</a:t>
                </a:r>
                <a:r>
                  <a:rPr lang="zh-TW" altLang="en-US" dirty="0"/>
                  <a:t>函數的結果。</a:t>
                </a:r>
                <a:endParaRPr lang="en-TW" dirty="0"/>
              </a:p>
            </p:txBody>
          </p:sp>
        </mc:Choice>
        <mc:Fallback xmlns="">
          <p:sp>
            <p:nvSpPr>
              <p:cNvPr id="3" name="Content Placeholder 2">
                <a:extLst>
                  <a:ext uri="{FF2B5EF4-FFF2-40B4-BE49-F238E27FC236}">
                    <a16:creationId xmlns:a16="http://schemas.microsoft.com/office/drawing/2014/main" id="{97919FFD-E50C-350E-E196-48256EF6D8A2}"/>
                  </a:ext>
                </a:extLst>
              </p:cNvPr>
              <p:cNvSpPr>
                <a:spLocks noGrp="1" noRot="1" noChangeAspect="1" noMove="1" noResize="1" noEditPoints="1" noAdjustHandles="1" noChangeArrowheads="1" noChangeShapeType="1" noTextEdit="1"/>
              </p:cNvSpPr>
              <p:nvPr>
                <p:ph idx="1"/>
              </p:nvPr>
            </p:nvSpPr>
            <p:spPr>
              <a:xfrm>
                <a:off x="1097280" y="2108201"/>
                <a:ext cx="10058400" cy="4207255"/>
              </a:xfrm>
              <a:blipFill>
                <a:blip r:embed="rId2"/>
                <a:stretch>
                  <a:fillRect l="-1009" r="-1135"/>
                </a:stretch>
              </a:blipFill>
            </p:spPr>
            <p:txBody>
              <a:bodyPr/>
              <a:lstStyle/>
              <a:p>
                <a:r>
                  <a:rPr lang="en-TW">
                    <a:noFill/>
                  </a:rPr>
                  <a:t> </a:t>
                </a:r>
              </a:p>
            </p:txBody>
          </p:sp>
        </mc:Fallback>
      </mc:AlternateContent>
      <p:pic>
        <p:nvPicPr>
          <p:cNvPr id="5" name="Picture 4">
            <a:extLst>
              <a:ext uri="{FF2B5EF4-FFF2-40B4-BE49-F238E27FC236}">
                <a16:creationId xmlns:a16="http://schemas.microsoft.com/office/drawing/2014/main" id="{04C3320C-8993-BE81-CC08-56A985E41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4095" y="2108201"/>
            <a:ext cx="5083810" cy="1615967"/>
          </a:xfrm>
          <a:prstGeom prst="rect">
            <a:avLst/>
          </a:prstGeom>
        </p:spPr>
      </p:pic>
    </p:spTree>
    <p:extLst>
      <p:ext uri="{BB962C8B-B14F-4D97-AF65-F5344CB8AC3E}">
        <p14:creationId xmlns:p14="http://schemas.microsoft.com/office/powerpoint/2010/main" val="131742646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C991-3C34-4D49-2966-0837F839B454}"/>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Blowfish</a:t>
            </a:r>
            <a:r>
              <a:rPr lang="zh-TW" altLang="en-US" dirty="0"/>
              <a:t>演算法</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9F4855-F413-008B-FC6E-8FB52C893C68}"/>
                  </a:ext>
                </a:extLst>
              </p:cNvPr>
              <p:cNvSpPr>
                <a:spLocks noGrp="1"/>
              </p:cNvSpPr>
              <p:nvPr>
                <p:ph idx="1"/>
              </p:nvPr>
            </p:nvSpPr>
            <p:spPr>
              <a:xfrm>
                <a:off x="1097280" y="2108201"/>
                <a:ext cx="10058400" cy="4048759"/>
              </a:xfrm>
            </p:spPr>
            <p:txBody>
              <a:bodyPr>
                <a:noAutofit/>
              </a:bodyPr>
              <a:lstStyle/>
              <a:p>
                <a:r>
                  <a:rPr lang="en-TW" dirty="0"/>
                  <a:t>在之前的步驟中，我們生成了最初的</a:t>
                </a:r>
                <a:r>
                  <a:rPr lang="en-US" altLang="zh-TW" dirty="0"/>
                  <a:t> K’</a:t>
                </a:r>
                <a:r>
                  <a:rPr lang="zh-TW" altLang="en-US" dirty="0"/>
                  <a:t> </a:t>
                </a:r>
                <a:r>
                  <a:rPr lang="en-US" altLang="zh-TW" dirty="0"/>
                  <a:t>array</a:t>
                </a:r>
                <a:r>
                  <a:rPr lang="zh-TW" altLang="en-US" dirty="0"/>
                  <a:t> 以及 </a:t>
                </a:r>
                <a:r>
                  <a:rPr lang="en-US" altLang="zh-TW" dirty="0"/>
                  <a:t>S-box</a:t>
                </a:r>
                <a:r>
                  <a:rPr lang="zh-TW" altLang="en-US" dirty="0"/>
                  <a:t>。但</a:t>
                </a:r>
                <a:r>
                  <a:rPr lang="en-US" altLang="zh-TW" dirty="0"/>
                  <a:t>blowfish</a:t>
                </a:r>
                <a:r>
                  <a:rPr lang="zh-TW" altLang="en-US" dirty="0"/>
                  <a:t>認為這樣還不夠安全，不夠隨機，所以還需要進行一些操作來生成最終的</a:t>
                </a:r>
                <a:r>
                  <a:rPr lang="en-US" altLang="zh-TW" dirty="0"/>
                  <a:t>K</a:t>
                </a:r>
                <a:r>
                  <a:rPr lang="zh-TW" altLang="en-US" dirty="0"/>
                  <a:t> </a:t>
                </a:r>
                <a:r>
                  <a:rPr lang="en-US" altLang="zh-TW" dirty="0"/>
                  <a:t>array</a:t>
                </a:r>
                <a:r>
                  <a:rPr lang="zh-TW" altLang="en-US" dirty="0"/>
                  <a:t> </a:t>
                </a:r>
                <a:r>
                  <a:rPr lang="en-US" altLang="zh-TW" dirty="0"/>
                  <a:t>(</a:t>
                </a:r>
                <a:r>
                  <a:rPr lang="zh-TW" altLang="en-US" dirty="0"/>
                  <a:t>也就是真正的金鑰</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𝐾</m:t>
                        </m:r>
                      </m:e>
                      <m:sub>
                        <m:r>
                          <a:rPr lang="en-US" altLang="zh-TW" i="1">
                            <a:latin typeface="Cambria Math" panose="02040503050406030204" pitchFamily="18" charset="0"/>
                          </a:rPr>
                          <m:t>𝑟</m:t>
                        </m:r>
                      </m:sub>
                    </m:sSub>
                  </m:oMath>
                </a14:m>
                <a:r>
                  <a:rPr lang="en-US" dirty="0"/>
                  <a:t> </a:t>
                </a:r>
                <a:r>
                  <a:rPr lang="en-US" altLang="zh-TW" dirty="0"/>
                  <a:t>)</a:t>
                </a:r>
                <a:r>
                  <a:rPr lang="zh-TW" altLang="en-US" dirty="0"/>
                  <a:t> 。</a:t>
                </a:r>
                <a:endParaRPr lang="en-TW" dirty="0"/>
              </a:p>
              <a:p>
                <a:r>
                  <a:rPr lang="en-TW" dirty="0"/>
                  <a:t>最後，</a:t>
                </a:r>
                <a:r>
                  <a:rPr lang="en-US" altLang="zh-TW" dirty="0"/>
                  <a:t> K’</a:t>
                </a:r>
                <a:r>
                  <a:rPr lang="zh-TW" altLang="en-US" dirty="0"/>
                  <a:t> </a:t>
                </a:r>
                <a:r>
                  <a:rPr lang="en-US" altLang="zh-TW" dirty="0"/>
                  <a:t>array</a:t>
                </a:r>
                <a:r>
                  <a:rPr lang="zh-TW" altLang="en-US" dirty="0"/>
                  <a:t>當中的數值，拿去當作</a:t>
                </a:r>
                <a:r>
                  <a:rPr lang="en-US" altLang="zh-TW" dirty="0"/>
                  <a:t>Blowfish</a:t>
                </a:r>
                <a:r>
                  <a:rPr lang="zh-TW" altLang="en-US" dirty="0"/>
                  <a:t>演算法中的金鑰，選定隨機的數值當作</a:t>
                </a:r>
                <a:r>
                  <a:rPr lang="en-US" altLang="zh-TW" dirty="0"/>
                  <a:t>S-box</a:t>
                </a:r>
                <a:r>
                  <a:rPr lang="zh-TW" altLang="en-US" dirty="0"/>
                  <a:t>，將一個全部為</a:t>
                </a:r>
                <a:r>
                  <a:rPr lang="en-US" altLang="zh-TW" dirty="0"/>
                  <a:t>0</a:t>
                </a:r>
                <a:r>
                  <a:rPr lang="zh-TW" altLang="en-US" dirty="0"/>
                  <a:t>的</a:t>
                </a:r>
                <a:r>
                  <a:rPr lang="en-US" altLang="zh-TW" dirty="0"/>
                  <a:t>64</a:t>
                </a:r>
                <a:r>
                  <a:rPr lang="zh-TW" altLang="en-US" dirty="0"/>
                  <a:t> </a:t>
                </a:r>
                <a:r>
                  <a:rPr lang="en-US" altLang="zh-TW" dirty="0"/>
                  <a:t>bits</a:t>
                </a:r>
                <a:r>
                  <a:rPr lang="zh-TW" altLang="en-US" dirty="0"/>
                  <a:t>數值，當作</a:t>
                </a:r>
                <a:r>
                  <a:rPr lang="en-US" altLang="zh-TW" dirty="0"/>
                  <a:t>Blowfish</a:t>
                </a:r>
                <a:r>
                  <a:rPr lang="zh-TW" altLang="en-US" dirty="0"/>
                  <a:t>演算法的輸入值，可以得到一個</a:t>
                </a:r>
                <a:r>
                  <a:rPr lang="en-US" altLang="zh-TW" dirty="0"/>
                  <a:t>64bits</a:t>
                </a:r>
                <a:r>
                  <a:rPr lang="zh-TW" altLang="en-US" dirty="0"/>
                  <a:t>的輸出。我們再將這</a:t>
                </a:r>
                <a:r>
                  <a:rPr lang="en-US" altLang="zh-TW" dirty="0"/>
                  <a:t>64bits</a:t>
                </a:r>
                <a:r>
                  <a:rPr lang="zh-TW" altLang="en-US" dirty="0"/>
                  <a:t>的輸出分成左右兩部分，作為</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𝐾</m:t>
                        </m:r>
                      </m:e>
                      <m:sub>
                        <m:r>
                          <a:rPr lang="en-US" altLang="zh-TW" b="0" i="1" smtClean="0">
                            <a:latin typeface="Cambria Math" panose="02040503050406030204" pitchFamily="18" charset="0"/>
                          </a:rPr>
                          <m:t>1</m:t>
                        </m:r>
                      </m:sub>
                    </m:sSub>
                  </m:oMath>
                </a14:m>
                <a:r>
                  <a:rPr lang="en-TW" dirty="0"/>
                  <a:t>以及</a:t>
                </a: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𝐾</m:t>
                        </m:r>
                      </m:e>
                      <m:sub>
                        <m:r>
                          <a:rPr lang="en-US" altLang="zh-TW" b="0" i="1" smtClean="0">
                            <a:latin typeface="Cambria Math" panose="02040503050406030204" pitchFamily="18" charset="0"/>
                          </a:rPr>
                          <m:t>2</m:t>
                        </m:r>
                      </m:sub>
                    </m:sSub>
                  </m:oMath>
                </a14:m>
                <a:r>
                  <a:rPr lang="en-TW" dirty="0"/>
                  <a:t>。我們再將</a:t>
                </a: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𝐾</m:t>
                        </m:r>
                      </m:e>
                      <m:sub>
                        <m:r>
                          <a:rPr lang="en-US" altLang="zh-TW" i="1">
                            <a:latin typeface="Cambria Math" panose="02040503050406030204" pitchFamily="18" charset="0"/>
                          </a:rPr>
                          <m:t>1</m:t>
                        </m:r>
                      </m:sub>
                    </m:sSub>
                  </m:oMath>
                </a14:m>
                <a:r>
                  <a:rPr lang="en-TW" dirty="0"/>
                  <a:t>以及</a:t>
                </a: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𝐾</m:t>
                        </m:r>
                      </m:e>
                      <m:sub>
                        <m:r>
                          <a:rPr lang="en-US" altLang="zh-TW" i="1">
                            <a:latin typeface="Cambria Math" panose="02040503050406030204" pitchFamily="18" charset="0"/>
                          </a:rPr>
                          <m:t>2</m:t>
                        </m:r>
                      </m:sub>
                    </m:sSub>
                  </m:oMath>
                </a14:m>
                <a:r>
                  <a:rPr lang="en-TW" dirty="0"/>
                  <a:t>放入</a:t>
                </a:r>
                <a:r>
                  <a:rPr lang="en-US" altLang="zh-TW" dirty="0"/>
                  <a:t> Blowfish</a:t>
                </a:r>
                <a:r>
                  <a:rPr lang="zh-TW" altLang="en-US" dirty="0"/>
                  <a:t>演算法中，使用</a:t>
                </a:r>
                <a:r>
                  <a:rPr lang="en-US" altLang="zh-TW" dirty="0"/>
                  <a:t>K’</a:t>
                </a:r>
                <a:r>
                  <a:rPr lang="zh-TW" altLang="en-US" dirty="0"/>
                  <a:t> </a:t>
                </a:r>
                <a:r>
                  <a:rPr lang="en-US" altLang="zh-TW" dirty="0"/>
                  <a:t>array</a:t>
                </a:r>
                <a:r>
                  <a:rPr lang="zh-TW" altLang="en-US" dirty="0"/>
                  <a:t>當中的數值當作</a:t>
                </a:r>
                <a:r>
                  <a:rPr lang="en-US" altLang="zh-TW" dirty="0"/>
                  <a:t>Blowfish</a:t>
                </a:r>
                <a:r>
                  <a:rPr lang="zh-TW" altLang="en-US" dirty="0"/>
                  <a:t>演算法中的金鑰，可以算出</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𝐾</m:t>
                        </m:r>
                      </m:e>
                      <m:sub>
                        <m:r>
                          <a:rPr lang="en-US" altLang="zh-TW" b="0" i="1" smtClean="0">
                            <a:latin typeface="Cambria Math" panose="02040503050406030204" pitchFamily="18" charset="0"/>
                          </a:rPr>
                          <m:t>3</m:t>
                        </m:r>
                      </m:sub>
                    </m:sSub>
                  </m:oMath>
                </a14:m>
                <a:r>
                  <a:rPr lang="en-TW" dirty="0"/>
                  <a:t>以及</a:t>
                </a: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𝐾</m:t>
                        </m:r>
                      </m:e>
                      <m:sub>
                        <m:r>
                          <a:rPr lang="en-US" altLang="zh-TW" b="0" i="1" smtClean="0">
                            <a:latin typeface="Cambria Math" panose="02040503050406030204" pitchFamily="18" charset="0"/>
                          </a:rPr>
                          <m:t>4</m:t>
                        </m:r>
                      </m:sub>
                    </m:sSub>
                  </m:oMath>
                </a14:m>
                <a:r>
                  <a:rPr lang="en-TW" dirty="0"/>
                  <a:t>。不斷重複，可以生成</a:t>
                </a:r>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𝐾</m:t>
                        </m:r>
                      </m:e>
                      <m:sub>
                        <m:r>
                          <a:rPr lang="en-US" altLang="zh-TW" i="1">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𝐾</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𝐾</m:t>
                        </m:r>
                      </m:e>
                      <m:sub>
                        <m:r>
                          <a:rPr lang="en-US" altLang="zh-TW" i="1">
                            <a:latin typeface="Cambria Math" panose="02040503050406030204" pitchFamily="18" charset="0"/>
                          </a:rPr>
                          <m:t>1</m:t>
                        </m:r>
                        <m:r>
                          <a:rPr lang="en-US" altLang="zh-TW" b="0" i="1" smtClean="0">
                            <a:latin typeface="Cambria Math" panose="02040503050406030204" pitchFamily="18" charset="0"/>
                          </a:rPr>
                          <m:t>8</m:t>
                        </m:r>
                      </m:sub>
                    </m:sSub>
                  </m:oMath>
                </a14:m>
                <a:r>
                  <a:rPr lang="en-TW" dirty="0"/>
                  <a:t>。這</a:t>
                </a:r>
                <a:r>
                  <a:rPr lang="en-US" altLang="zh-TW" dirty="0"/>
                  <a:t>18</a:t>
                </a:r>
                <a:r>
                  <a:rPr lang="zh-TW" altLang="en-US" dirty="0"/>
                  <a:t>組數字形成的</a:t>
                </a:r>
                <a:r>
                  <a:rPr lang="en-US" altLang="zh-TW" dirty="0"/>
                  <a:t>array</a:t>
                </a:r>
                <a:r>
                  <a:rPr lang="zh-TW" altLang="en-US" dirty="0"/>
                  <a:t>，就稱為</a:t>
                </a:r>
                <a:r>
                  <a:rPr lang="en-US" altLang="zh-TW" dirty="0"/>
                  <a:t>K</a:t>
                </a:r>
                <a:r>
                  <a:rPr lang="zh-TW" altLang="en-US" dirty="0"/>
                  <a:t> </a:t>
                </a:r>
                <a:r>
                  <a:rPr lang="en-US" altLang="zh-TW" dirty="0"/>
                  <a:t>array</a:t>
                </a:r>
                <a:r>
                  <a:rPr lang="zh-TW" altLang="en-US" dirty="0"/>
                  <a:t>，也是</a:t>
                </a:r>
                <a:r>
                  <a:rPr lang="en-US" altLang="zh-TW" dirty="0"/>
                  <a:t>Blowfish</a:t>
                </a:r>
                <a:r>
                  <a:rPr lang="zh-TW" altLang="en-US" dirty="0"/>
                  <a:t>演算法中真正使用的金鑰</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 </m:t>
                        </m:r>
                        <m:r>
                          <a:rPr lang="en-US" altLang="zh-TW" i="1">
                            <a:latin typeface="Cambria Math" panose="02040503050406030204" pitchFamily="18" charset="0"/>
                          </a:rPr>
                          <m:t>𝐾</m:t>
                        </m:r>
                      </m:e>
                      <m:sub>
                        <m:r>
                          <a:rPr lang="en-US" altLang="zh-TW" i="1">
                            <a:latin typeface="Cambria Math" panose="02040503050406030204" pitchFamily="18" charset="0"/>
                          </a:rPr>
                          <m:t>𝑟</m:t>
                        </m:r>
                      </m:sub>
                    </m:sSub>
                  </m:oMath>
                </a14:m>
                <a:r>
                  <a:rPr lang="en-US" dirty="0"/>
                  <a:t> 。</a:t>
                </a:r>
                <a:endParaRPr lang="en-TW" dirty="0"/>
              </a:p>
            </p:txBody>
          </p:sp>
        </mc:Choice>
        <mc:Fallback xmlns="">
          <p:sp>
            <p:nvSpPr>
              <p:cNvPr id="3" name="Content Placeholder 2">
                <a:extLst>
                  <a:ext uri="{FF2B5EF4-FFF2-40B4-BE49-F238E27FC236}">
                    <a16:creationId xmlns:a16="http://schemas.microsoft.com/office/drawing/2014/main" id="{459F4855-F413-008B-FC6E-8FB52C893C68}"/>
                  </a:ext>
                </a:extLst>
              </p:cNvPr>
              <p:cNvSpPr>
                <a:spLocks noGrp="1" noRot="1" noChangeAspect="1" noMove="1" noResize="1" noEditPoints="1" noAdjustHandles="1" noChangeArrowheads="1" noChangeShapeType="1" noTextEdit="1"/>
              </p:cNvSpPr>
              <p:nvPr>
                <p:ph idx="1"/>
              </p:nvPr>
            </p:nvSpPr>
            <p:spPr>
              <a:xfrm>
                <a:off x="1097280" y="2108201"/>
                <a:ext cx="10058400" cy="4048759"/>
              </a:xfrm>
              <a:blipFill>
                <a:blip r:embed="rId2"/>
                <a:stretch>
                  <a:fillRect l="-1009" t="-1254" r="-504" b="-627"/>
                </a:stretch>
              </a:blipFill>
            </p:spPr>
            <p:txBody>
              <a:bodyPr/>
              <a:lstStyle/>
              <a:p>
                <a:r>
                  <a:rPr lang="en-TW">
                    <a:noFill/>
                  </a:rPr>
                  <a:t> </a:t>
                </a:r>
              </a:p>
            </p:txBody>
          </p:sp>
        </mc:Fallback>
      </mc:AlternateContent>
    </p:spTree>
    <p:extLst>
      <p:ext uri="{BB962C8B-B14F-4D97-AF65-F5344CB8AC3E}">
        <p14:creationId xmlns:p14="http://schemas.microsoft.com/office/powerpoint/2010/main" val="1746944627"/>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182D-30AF-5B14-7312-F5171F91FF8D}"/>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Blowfish</a:t>
            </a:r>
            <a:r>
              <a:rPr lang="zh-TW" altLang="en-US" dirty="0"/>
              <a:t>演算法</a:t>
            </a:r>
            <a:endParaRPr lang="en-TW" dirty="0"/>
          </a:p>
        </p:txBody>
      </p:sp>
      <p:sp>
        <p:nvSpPr>
          <p:cNvPr id="3" name="Content Placeholder 2">
            <a:extLst>
              <a:ext uri="{FF2B5EF4-FFF2-40B4-BE49-F238E27FC236}">
                <a16:creationId xmlns:a16="http://schemas.microsoft.com/office/drawing/2014/main" id="{21868733-C6FF-DF15-AFC9-E2BFFB798241}"/>
              </a:ext>
            </a:extLst>
          </p:cNvPr>
          <p:cNvSpPr>
            <a:spLocks noGrp="1"/>
          </p:cNvSpPr>
          <p:nvPr>
            <p:ph idx="1"/>
          </p:nvPr>
        </p:nvSpPr>
        <p:spPr>
          <a:xfrm>
            <a:off x="1097280" y="2108201"/>
            <a:ext cx="10058400" cy="4268215"/>
          </a:xfrm>
        </p:spPr>
        <p:txBody>
          <a:bodyPr>
            <a:normAutofit lnSpcReduction="10000"/>
          </a:bodyPr>
          <a:lstStyle/>
          <a:p>
            <a:r>
              <a:rPr lang="en-TW" dirty="0"/>
              <a:t>接下來，</a:t>
            </a:r>
            <a:r>
              <a:rPr lang="en-US" altLang="zh-TW" dirty="0"/>
              <a:t>S-box0,</a:t>
            </a:r>
            <a:r>
              <a:rPr lang="zh-TW" altLang="en-US" dirty="0"/>
              <a:t> </a:t>
            </a:r>
            <a:r>
              <a:rPr lang="en-US" altLang="zh-TW" dirty="0"/>
              <a:t>S-box1, S-box2, S-box3</a:t>
            </a:r>
            <a:r>
              <a:rPr lang="zh-TW" altLang="en-US" dirty="0"/>
              <a:t> 內的數值也會按照上面的步驟進行生成，而算出最後的</a:t>
            </a:r>
            <a:r>
              <a:rPr lang="en-US" altLang="zh-TW" dirty="0"/>
              <a:t>S-box0,</a:t>
            </a:r>
            <a:r>
              <a:rPr lang="zh-TW" altLang="en-US" dirty="0"/>
              <a:t> </a:t>
            </a:r>
            <a:r>
              <a:rPr lang="en-US" altLang="zh-TW" dirty="0"/>
              <a:t>S-box1, S-box2, S-box3</a:t>
            </a:r>
            <a:r>
              <a:rPr lang="zh-TW" altLang="en-US" dirty="0"/>
              <a:t>。</a:t>
            </a:r>
            <a:r>
              <a:rPr lang="ja-JP" altLang="en-US"/>
              <a:t>有了最終的</a:t>
            </a:r>
            <a:r>
              <a:rPr lang="en-US" dirty="0"/>
              <a:t>K</a:t>
            </a:r>
            <a:r>
              <a:rPr lang="zh-TW" altLang="en-US" dirty="0"/>
              <a:t> </a:t>
            </a:r>
            <a:r>
              <a:rPr lang="en-US" altLang="zh-TW" dirty="0"/>
              <a:t>array</a:t>
            </a:r>
            <a:r>
              <a:rPr lang="ja-JP" altLang="en-US"/>
              <a:t>和</a:t>
            </a:r>
            <a:r>
              <a:rPr lang="en-US" dirty="0"/>
              <a:t>S-box，</a:t>
            </a:r>
            <a:r>
              <a:rPr lang="ja-JP" altLang="en-US"/>
              <a:t>我們就可以真正的對要加密的檔案進行加密操作了。</a:t>
            </a:r>
            <a:endParaRPr lang="en-US" altLang="ja-JP" dirty="0"/>
          </a:p>
          <a:p>
            <a:r>
              <a:rPr lang="en-US" altLang="zh-TW" dirty="0"/>
              <a:t>Blowfish</a:t>
            </a:r>
            <a:r>
              <a:rPr lang="zh-TW" altLang="en-US" dirty="0"/>
              <a:t>演算法的好處：</a:t>
            </a:r>
            <a:endParaRPr lang="en-US" altLang="zh-TW" dirty="0"/>
          </a:p>
          <a:p>
            <a:pPr marL="457200" indent="-457200">
              <a:buFont typeface="+mj-lt"/>
              <a:buAutoNum type="arabicPeriod"/>
            </a:pPr>
            <a:r>
              <a:rPr lang="ja-JP" altLang="en-US"/>
              <a:t>每個新的金鑰都需要進行大概</a:t>
            </a:r>
            <a:r>
              <a:rPr lang="en-US" altLang="ja-JP" dirty="0"/>
              <a:t>4 </a:t>
            </a:r>
            <a:r>
              <a:rPr lang="en-US" dirty="0"/>
              <a:t>KB</a:t>
            </a:r>
            <a:r>
              <a:rPr lang="ja-JP" altLang="en-US"/>
              <a:t>文字的預先處理，和其他分組密碼演算法相比</a:t>
            </a:r>
            <a:r>
              <a:rPr lang="en-US" altLang="zh-TW" dirty="0"/>
              <a:t>(</a:t>
            </a:r>
            <a:r>
              <a:rPr lang="zh-TW" altLang="en-US" dirty="0"/>
              <a:t>例如</a:t>
            </a:r>
            <a:r>
              <a:rPr lang="en-US" altLang="zh-TW" dirty="0"/>
              <a:t>AES,</a:t>
            </a:r>
            <a:r>
              <a:rPr lang="zh-TW" altLang="en-US" dirty="0"/>
              <a:t> </a:t>
            </a:r>
            <a:r>
              <a:rPr lang="en-US" altLang="zh-TW" dirty="0"/>
              <a:t>DES)</a:t>
            </a:r>
            <a:r>
              <a:rPr lang="ja-JP" altLang="en-US"/>
              <a:t>，</a:t>
            </a:r>
            <a:r>
              <a:rPr lang="en-US" altLang="zh-TW" dirty="0"/>
              <a:t> Blowfish</a:t>
            </a:r>
            <a:r>
              <a:rPr lang="zh-TW" altLang="en-US" dirty="0"/>
              <a:t>速度會</a:t>
            </a:r>
            <a:r>
              <a:rPr lang="ja-JP" altLang="en-US"/>
              <a:t>很慢。 對於惡意攻擊者來說，每次嘗試新的金鑰都需要進行漫長的預先處理，所以可以用來抵抗字典攻擊或是彩虹表。</a:t>
            </a:r>
            <a:endParaRPr lang="en-US" altLang="ja-JP" dirty="0"/>
          </a:p>
          <a:p>
            <a:pPr marL="457200" indent="-457200">
              <a:buFont typeface="+mj-lt"/>
              <a:buAutoNum type="arabicPeriod"/>
            </a:pPr>
            <a:r>
              <a:rPr lang="en-US" dirty="0"/>
              <a:t>blowfish</a:t>
            </a:r>
            <a:r>
              <a:rPr lang="ja-JP" altLang="en-US"/>
              <a:t>沒有任何專利限制，任何人都可以免費使用。這種好處促進了它在密碼軟體中的普及。</a:t>
            </a:r>
            <a:endParaRPr lang="en-TW" dirty="0"/>
          </a:p>
        </p:txBody>
      </p:sp>
    </p:spTree>
    <p:extLst>
      <p:ext uri="{BB962C8B-B14F-4D97-AF65-F5344CB8AC3E}">
        <p14:creationId xmlns:p14="http://schemas.microsoft.com/office/powerpoint/2010/main" val="63022602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224E-7EEB-5603-B500-CE855F6851B6}"/>
              </a:ext>
            </a:extLst>
          </p:cNvPr>
          <p:cNvSpPr>
            <a:spLocks noGrp="1"/>
          </p:cNvSpPr>
          <p:nvPr>
            <p:ph type="title"/>
          </p:nvPr>
        </p:nvSpPr>
        <p:spPr/>
        <p:txBody>
          <a:bodyPr/>
          <a:lstStyle/>
          <a:p>
            <a:r>
              <a:rPr lang="en-US" altLang="zh-TW" dirty="0"/>
              <a:t>Authentication</a:t>
            </a:r>
            <a:r>
              <a:rPr lang="zh-TW" altLang="en-US" dirty="0"/>
              <a:t> </a:t>
            </a:r>
            <a:r>
              <a:rPr lang="en-US" altLang="zh-TW" dirty="0"/>
              <a:t>and</a:t>
            </a:r>
            <a:r>
              <a:rPr lang="zh-TW" altLang="en-US" dirty="0"/>
              <a:t> </a:t>
            </a:r>
            <a:r>
              <a:rPr lang="en-US" altLang="zh-TW" dirty="0"/>
              <a:t>Authorizations</a:t>
            </a:r>
            <a:endParaRPr lang="en-TW" dirty="0"/>
          </a:p>
        </p:txBody>
      </p:sp>
      <p:sp>
        <p:nvSpPr>
          <p:cNvPr id="3" name="Content Placeholder 2">
            <a:extLst>
              <a:ext uri="{FF2B5EF4-FFF2-40B4-BE49-F238E27FC236}">
                <a16:creationId xmlns:a16="http://schemas.microsoft.com/office/drawing/2014/main" id="{108C3FCD-8AEA-FD75-C0E7-C818C0BBAE99}"/>
              </a:ext>
            </a:extLst>
          </p:cNvPr>
          <p:cNvSpPr>
            <a:spLocks noGrp="1"/>
          </p:cNvSpPr>
          <p:nvPr>
            <p:ph idx="1"/>
          </p:nvPr>
        </p:nvSpPr>
        <p:spPr>
          <a:xfrm>
            <a:off x="1097280" y="2108201"/>
            <a:ext cx="10058400" cy="4257875"/>
          </a:xfrm>
        </p:spPr>
        <p:txBody>
          <a:bodyPr>
            <a:normAutofit lnSpcReduction="10000"/>
          </a:bodyPr>
          <a:lstStyle/>
          <a:p>
            <a:pPr marL="457200" indent="-457200">
              <a:buFont typeface="+mj-lt"/>
              <a:buAutoNum type="arabicPeriod" startAt="3"/>
            </a:pPr>
            <a:r>
              <a:rPr lang="ja-JP" altLang="en-US"/>
              <a:t>基於公開金鑰加密演算法的身分驗證。通信中的雙方分別持有公開金鑰和私有金鑰，由其中的一方採用私有金鑰對特定資料進行加密，而對方採用公開金鑰對資料進行解密，如果解密成功，就認為使用者是合法使用者，否則就認為是身分驗證失敗。使用基於公開金鑰加密演算法的身分驗證的服務有：</a:t>
            </a:r>
            <a:r>
              <a:rPr lang="en-US" altLang="ja-JP" dirty="0"/>
              <a:t>SSL</a:t>
            </a:r>
            <a:r>
              <a:rPr lang="ja-JP" altLang="en-US"/>
              <a:t>、數位簽章等等。</a:t>
            </a:r>
            <a:endParaRPr lang="en-US" altLang="ja-JP" dirty="0"/>
          </a:p>
          <a:p>
            <a:pPr marL="457200" indent="-457200">
              <a:buFont typeface="+mj-lt"/>
              <a:buAutoNum type="arabicPeriod" startAt="3"/>
            </a:pPr>
            <a:r>
              <a:rPr lang="ja-JP" altLang="en-US"/>
              <a:t>基於生物學特徵的身分驗證，使用每個人身體上獨一無二的特徵，如指紋、虹膜等等。</a:t>
            </a:r>
            <a:endParaRPr lang="en-US" altLang="ja-JP" dirty="0"/>
          </a:p>
          <a:p>
            <a:pPr marL="457200" indent="-457200">
              <a:buFont typeface="+mj-lt"/>
              <a:buAutoNum type="arabicPeriod" startAt="3"/>
            </a:pPr>
            <a:r>
              <a:rPr lang="ja-JP" altLang="en-US"/>
              <a:t>多重要素驗證（英語：</a:t>
            </a:r>
            <a:r>
              <a:rPr lang="en-US" altLang="zh-TW" dirty="0"/>
              <a:t>Multi-factor authentication</a:t>
            </a:r>
            <a:r>
              <a:rPr lang="zh-TW" altLang="en-US" dirty="0"/>
              <a:t>，</a:t>
            </a:r>
            <a:r>
              <a:rPr lang="ja-JP" altLang="en-US"/>
              <a:t>縮寫為 </a:t>
            </a:r>
            <a:r>
              <a:rPr lang="en-US" altLang="zh-TW" dirty="0"/>
              <a:t>MFA</a:t>
            </a:r>
            <a:r>
              <a:rPr lang="zh-TW" altLang="en-US" dirty="0"/>
              <a:t>）。例如，使用銀行卡時，需要另外輸入個人識別碼，確認之後才能使用其轉帳功能。登入校園網路系統時，通過手機簡訊或學校指定的手機軟體進行驗證。</a:t>
            </a:r>
            <a:endParaRPr lang="en-US" altLang="zh-TW" dirty="0"/>
          </a:p>
          <a:p>
            <a:pPr marL="0" indent="0">
              <a:buNone/>
            </a:pPr>
            <a:endParaRPr lang="en-US" altLang="ja-JP" dirty="0"/>
          </a:p>
          <a:p>
            <a:pPr marL="457200" indent="-457200">
              <a:buFont typeface="+mj-lt"/>
              <a:buAutoNum type="arabicPeriod" startAt="3"/>
            </a:pPr>
            <a:endParaRPr lang="en-TW" dirty="0"/>
          </a:p>
        </p:txBody>
      </p:sp>
    </p:spTree>
    <p:extLst>
      <p:ext uri="{BB962C8B-B14F-4D97-AF65-F5344CB8AC3E}">
        <p14:creationId xmlns:p14="http://schemas.microsoft.com/office/powerpoint/2010/main" val="318631614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A56-9C41-9400-84AE-F426E25EF06D}"/>
              </a:ext>
            </a:extLst>
          </p:cNvPr>
          <p:cNvSpPr>
            <a:spLocks noGrp="1"/>
          </p:cNvSpPr>
          <p:nvPr>
            <p:ph type="title"/>
          </p:nvPr>
        </p:nvSpPr>
        <p:spPr/>
        <p:txBody>
          <a:bodyPr/>
          <a:lstStyle/>
          <a:p>
            <a:r>
              <a:rPr lang="en-US" altLang="zh-TW" dirty="0"/>
              <a:t>Authentication</a:t>
            </a:r>
            <a:r>
              <a:rPr lang="zh-TW" altLang="en-US" dirty="0"/>
              <a:t> </a:t>
            </a:r>
            <a:r>
              <a:rPr lang="en-US" altLang="zh-TW" dirty="0"/>
              <a:t>and</a:t>
            </a:r>
            <a:r>
              <a:rPr lang="zh-TW" altLang="en-US" dirty="0"/>
              <a:t> </a:t>
            </a:r>
            <a:r>
              <a:rPr lang="en-US" altLang="zh-TW" dirty="0"/>
              <a:t>Authorizations</a:t>
            </a:r>
            <a:endParaRPr lang="en-TW" dirty="0"/>
          </a:p>
        </p:txBody>
      </p:sp>
      <p:sp>
        <p:nvSpPr>
          <p:cNvPr id="3" name="Content Placeholder 2">
            <a:extLst>
              <a:ext uri="{FF2B5EF4-FFF2-40B4-BE49-F238E27FC236}">
                <a16:creationId xmlns:a16="http://schemas.microsoft.com/office/drawing/2014/main" id="{27513560-8573-42F5-D943-3CA5ECFE9536}"/>
              </a:ext>
            </a:extLst>
          </p:cNvPr>
          <p:cNvSpPr>
            <a:spLocks noGrp="1"/>
          </p:cNvSpPr>
          <p:nvPr>
            <p:ph idx="1"/>
          </p:nvPr>
        </p:nvSpPr>
        <p:spPr/>
        <p:txBody>
          <a:bodyPr/>
          <a:lstStyle/>
          <a:p>
            <a:pPr marL="457200" indent="-457200">
              <a:buFont typeface="+mj-lt"/>
              <a:buAutoNum type="arabicPeriod" startAt="6"/>
            </a:pPr>
            <a:r>
              <a:rPr lang="ja-JP" altLang="en-US"/>
              <a:t>開放授權（</a:t>
            </a:r>
            <a:r>
              <a:rPr lang="en-US" altLang="zh-TW" dirty="0"/>
              <a:t>OAuth</a:t>
            </a:r>
            <a:r>
              <a:rPr lang="zh-TW" altLang="en-US" dirty="0"/>
              <a:t>）</a:t>
            </a:r>
            <a:r>
              <a:rPr lang="ja-JP" altLang="en-US"/>
              <a:t>是一個開放標準，允許使用者讓第三方應用存取該使用者在某一網站上儲存的私密的資源（如相片，影片，聯絡人列表），而無需將使用者名稱和密碼提供給第三方應用。</a:t>
            </a:r>
            <a:endParaRPr lang="en-TW" dirty="0"/>
          </a:p>
        </p:txBody>
      </p:sp>
    </p:spTree>
    <p:extLst>
      <p:ext uri="{BB962C8B-B14F-4D97-AF65-F5344CB8AC3E}">
        <p14:creationId xmlns:p14="http://schemas.microsoft.com/office/powerpoint/2010/main" val="217472802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CCAC-2D9D-B176-4593-B900F34F5686}"/>
              </a:ext>
            </a:extLst>
          </p:cNvPr>
          <p:cNvSpPr>
            <a:spLocks noGrp="1"/>
          </p:cNvSpPr>
          <p:nvPr>
            <p:ph type="title"/>
          </p:nvPr>
        </p:nvSpPr>
        <p:spPr/>
        <p:txBody>
          <a:bodyPr/>
          <a:lstStyle/>
          <a:p>
            <a:r>
              <a:rPr lang="en-US" altLang="zh-TW" dirty="0"/>
              <a:t>Authentication</a:t>
            </a:r>
            <a:r>
              <a:rPr lang="zh-TW" altLang="en-US" dirty="0"/>
              <a:t> </a:t>
            </a:r>
            <a:r>
              <a:rPr lang="en-US" altLang="zh-TW" dirty="0"/>
              <a:t>and</a:t>
            </a:r>
            <a:r>
              <a:rPr lang="zh-TW" altLang="en-US" dirty="0"/>
              <a:t> </a:t>
            </a:r>
            <a:r>
              <a:rPr lang="en-US" altLang="zh-TW" dirty="0"/>
              <a:t>Authorizations</a:t>
            </a:r>
            <a:endParaRPr lang="en-TW" dirty="0"/>
          </a:p>
        </p:txBody>
      </p:sp>
      <p:sp>
        <p:nvSpPr>
          <p:cNvPr id="3" name="Content Placeholder 2">
            <a:extLst>
              <a:ext uri="{FF2B5EF4-FFF2-40B4-BE49-F238E27FC236}">
                <a16:creationId xmlns:a16="http://schemas.microsoft.com/office/drawing/2014/main" id="{EF4FA7A8-69B2-BDD5-FDE2-766A17F28FC3}"/>
              </a:ext>
            </a:extLst>
          </p:cNvPr>
          <p:cNvSpPr>
            <a:spLocks noGrp="1"/>
          </p:cNvSpPr>
          <p:nvPr>
            <p:ph idx="1"/>
          </p:nvPr>
        </p:nvSpPr>
        <p:spPr/>
        <p:txBody>
          <a:bodyPr/>
          <a:lstStyle/>
          <a:p>
            <a:r>
              <a:rPr lang="ja-JP" altLang="en-US" dirty="0"/>
              <a:t>既然我們知道正在使用系統的用戶是誰，並且已經做</a:t>
            </a:r>
            <a:r>
              <a:rPr lang="zh-TW" altLang="en-US" dirty="0"/>
              <a:t>了</a:t>
            </a:r>
            <a:r>
              <a:rPr lang="ja-JP" altLang="en-US" dirty="0"/>
              <a:t>身份驗證，伺服器仍需要檢查該用戶是否有權執行他們嘗試執行的操作。這稱為授權</a:t>
            </a:r>
            <a:r>
              <a:rPr lang="en-US" altLang="zh-TW" dirty="0"/>
              <a:t>(Authorizations)</a:t>
            </a:r>
            <a:r>
              <a:rPr lang="ja-JP" altLang="en-US" dirty="0"/>
              <a:t>。例如，在</a:t>
            </a:r>
            <a:r>
              <a:rPr lang="en-US" altLang="zh-TW" dirty="0"/>
              <a:t>Udemy</a:t>
            </a:r>
            <a:r>
              <a:rPr lang="zh-TW" altLang="en-US" dirty="0"/>
              <a:t>上面，只有講師可以看到每個學生的學習進度與後台資料，而學生無法看到其他學生的資訊。若有學生嘗試存取其他學生的後台資料，伺服器應該加以阻擋。</a:t>
            </a:r>
            <a:endParaRPr lang="en-US" altLang="ja-JP" dirty="0"/>
          </a:p>
        </p:txBody>
      </p:sp>
    </p:spTree>
    <p:extLst>
      <p:ext uri="{BB962C8B-B14F-4D97-AF65-F5344CB8AC3E}">
        <p14:creationId xmlns:p14="http://schemas.microsoft.com/office/powerpoint/2010/main" val="407033816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8C50-2E90-A10D-F558-D5BB8EDF0CE7}"/>
              </a:ext>
            </a:extLst>
          </p:cNvPr>
          <p:cNvSpPr>
            <a:spLocks noGrp="1"/>
          </p:cNvSpPr>
          <p:nvPr>
            <p:ph type="title"/>
          </p:nvPr>
        </p:nvSpPr>
        <p:spPr/>
        <p:txBody>
          <a:bodyPr/>
          <a:lstStyle/>
          <a:p>
            <a:r>
              <a:rPr lang="en-US" dirty="0" err="1"/>
              <a:t>密碼學導論</a:t>
            </a:r>
            <a:endParaRPr lang="en-TW" dirty="0"/>
          </a:p>
        </p:txBody>
      </p:sp>
      <p:sp>
        <p:nvSpPr>
          <p:cNvPr id="3" name="Content Placeholder 2">
            <a:extLst>
              <a:ext uri="{FF2B5EF4-FFF2-40B4-BE49-F238E27FC236}">
                <a16:creationId xmlns:a16="http://schemas.microsoft.com/office/drawing/2014/main" id="{3F040962-7F4F-F37F-EE30-B19D87553AB6}"/>
              </a:ext>
            </a:extLst>
          </p:cNvPr>
          <p:cNvSpPr>
            <a:spLocks noGrp="1"/>
          </p:cNvSpPr>
          <p:nvPr>
            <p:ph idx="1"/>
          </p:nvPr>
        </p:nvSpPr>
        <p:spPr>
          <a:xfrm>
            <a:off x="1097280" y="2108201"/>
            <a:ext cx="10058400" cy="4048759"/>
          </a:xfrm>
        </p:spPr>
        <p:txBody>
          <a:bodyPr>
            <a:normAutofit/>
          </a:bodyPr>
          <a:lstStyle/>
          <a:p>
            <a:r>
              <a:rPr lang="ja-JP" altLang="en-US">
                <a:solidFill>
                  <a:srgbClr val="FF0000"/>
                </a:solidFill>
              </a:rPr>
              <a:t>在我們的數據庫中以純文字的形式存儲密碼是一個非常糟糕的主意</a:t>
            </a:r>
            <a:r>
              <a:rPr lang="ja-JP" altLang="en-US"/>
              <a:t>。若駭客駭入系統內部，就可以馬上看到所有用戶的密碼。另外，員工也可以訪問數據庫，看到所有用戶的密碼，可能會有資安疑慮。由於很多人在多個網站上都會重複使用相同的密碼</a:t>
            </a:r>
            <a:r>
              <a:rPr lang="en-US" altLang="zh-TW" dirty="0"/>
              <a:t>(</a:t>
            </a:r>
            <a:r>
              <a:rPr lang="ja-JP" altLang="en-US"/>
              <a:t>並不是一個非常好的習慣</a:t>
            </a:r>
            <a:r>
              <a:rPr lang="en-US" altLang="zh-TW" dirty="0"/>
              <a:t>)</a:t>
            </a:r>
            <a:r>
              <a:rPr lang="ja-JP" altLang="en-US"/>
              <a:t>，若我們的數據庫內的密碼外洩，受影響的用戶的</a:t>
            </a:r>
            <a:r>
              <a:rPr lang="en-US" altLang="zh-TW" dirty="0"/>
              <a:t>Google</a:t>
            </a:r>
            <a:r>
              <a:rPr lang="zh-TW" altLang="en-US" dirty="0"/>
              <a:t>、 </a:t>
            </a:r>
            <a:r>
              <a:rPr lang="en-US" altLang="zh-TW" dirty="0"/>
              <a:t>Facebook</a:t>
            </a:r>
            <a:r>
              <a:rPr lang="zh-TW" altLang="en-US" dirty="0"/>
              <a:t>、銀行等帳戶可能都會同時遭到入侵。</a:t>
            </a:r>
            <a:endParaRPr lang="en-US" altLang="zh-TW" dirty="0"/>
          </a:p>
          <a:p>
            <a:r>
              <a:rPr lang="ja-JP" altLang="en-US"/>
              <a:t>因此，我們希望在將密碼存儲到數據庫之前對其進行加密或轉換。 我們實際上不需要加密</a:t>
            </a:r>
            <a:r>
              <a:rPr lang="en-US" altLang="zh-TW" dirty="0"/>
              <a:t>(encrypt)</a:t>
            </a:r>
            <a:r>
              <a:rPr lang="ja-JP" altLang="en-US"/>
              <a:t>密碼，我們只需要對它們進行雜湊</a:t>
            </a:r>
            <a:r>
              <a:rPr lang="en-US" altLang="zh-TW" dirty="0"/>
              <a:t>(hash)</a:t>
            </a:r>
            <a:r>
              <a:rPr lang="ja-JP" altLang="en-US"/>
              <a:t>處理。加密通常意味著我們可以將我們加密的內容進行解密處理，以獲取原始文字。 雜湊處理則代表沒有可逆選項。</a:t>
            </a:r>
            <a:r>
              <a:rPr lang="en-US" altLang="zh-TW" dirty="0"/>
              <a:t>(</a:t>
            </a:r>
            <a:r>
              <a:rPr lang="zh-TW" altLang="en-US" dirty="0"/>
              <a:t>前面章節有提過不可逆性與雪崩效應</a:t>
            </a:r>
            <a:r>
              <a:rPr lang="en-US" altLang="zh-TW" dirty="0"/>
              <a:t>)</a:t>
            </a:r>
            <a:endParaRPr lang="en-TW" dirty="0"/>
          </a:p>
        </p:txBody>
      </p:sp>
    </p:spTree>
    <p:extLst>
      <p:ext uri="{BB962C8B-B14F-4D97-AF65-F5344CB8AC3E}">
        <p14:creationId xmlns:p14="http://schemas.microsoft.com/office/powerpoint/2010/main" val="261491090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E6F0-E4DA-1771-848D-F1B6A63A5F19}"/>
              </a:ext>
            </a:extLst>
          </p:cNvPr>
          <p:cNvSpPr>
            <a:spLocks noGrp="1"/>
          </p:cNvSpPr>
          <p:nvPr>
            <p:ph type="title"/>
          </p:nvPr>
        </p:nvSpPr>
        <p:spPr/>
        <p:txBody>
          <a:bodyPr/>
          <a:lstStyle/>
          <a:p>
            <a:r>
              <a:rPr lang="en-US" dirty="0" err="1"/>
              <a:t>密碼學導論</a:t>
            </a:r>
            <a:endParaRPr lang="en-TW" dirty="0"/>
          </a:p>
        </p:txBody>
      </p:sp>
      <p:sp>
        <p:nvSpPr>
          <p:cNvPr id="3" name="Content Placeholder 2">
            <a:extLst>
              <a:ext uri="{FF2B5EF4-FFF2-40B4-BE49-F238E27FC236}">
                <a16:creationId xmlns:a16="http://schemas.microsoft.com/office/drawing/2014/main" id="{B9CB05F4-D5D0-2150-7442-2B48E96A5B45}"/>
              </a:ext>
            </a:extLst>
          </p:cNvPr>
          <p:cNvSpPr>
            <a:spLocks noGrp="1"/>
          </p:cNvSpPr>
          <p:nvPr>
            <p:ph idx="1"/>
          </p:nvPr>
        </p:nvSpPr>
        <p:spPr>
          <a:xfrm>
            <a:off x="1097280" y="2108201"/>
            <a:ext cx="10058400" cy="4219447"/>
          </a:xfrm>
        </p:spPr>
        <p:txBody>
          <a:bodyPr>
            <a:normAutofit/>
          </a:bodyPr>
          <a:lstStyle/>
          <a:p>
            <a:r>
              <a:rPr lang="ja-JP" altLang="en-US"/>
              <a:t>如果我們將密碼的雜湊值</a:t>
            </a:r>
            <a:r>
              <a:rPr lang="en-US" altLang="zh-TW" dirty="0"/>
              <a:t>(hash</a:t>
            </a:r>
            <a:r>
              <a:rPr lang="zh-TW" altLang="en-US" dirty="0"/>
              <a:t> </a:t>
            </a:r>
            <a:r>
              <a:rPr lang="en-US" altLang="zh-TW" dirty="0"/>
              <a:t>values)</a:t>
            </a:r>
            <a:r>
              <a:rPr lang="ja-JP" altLang="en-US"/>
              <a:t>存儲在數據庫中，當用戶端給我們密碼時，我們只需要將密碼拿去做雜湊處理，得到雜湊值後，再去跟數據庫中的雜湊值去比較是否相同。</a:t>
            </a:r>
            <a:endParaRPr lang="en-US" altLang="ja-JP" dirty="0"/>
          </a:p>
          <a:p>
            <a:r>
              <a:rPr lang="ja-JP" altLang="en-US"/>
              <a:t>在雜湊函數的選擇上需要特別注意。 我們可以使用 </a:t>
            </a:r>
            <a:r>
              <a:rPr lang="en-US" altLang="ja-JP" dirty="0"/>
              <a:t>SHA</a:t>
            </a:r>
            <a:r>
              <a:rPr lang="ja-JP" altLang="en-US"/>
              <a:t>家族的演算法對密碼進行雜湊處理，但因為</a:t>
            </a:r>
            <a:r>
              <a:rPr lang="en-US" altLang="zh-TW" dirty="0"/>
              <a:t>SHA</a:t>
            </a:r>
            <a:r>
              <a:rPr lang="zh-TW" altLang="en-US" dirty="0"/>
              <a:t>家族演算法產生</a:t>
            </a:r>
            <a:r>
              <a:rPr lang="ja-JP" altLang="en-US"/>
              <a:t>雜湊值的速度非常快，並不適合當作使用者密碼的雜湊函數。這是因為， 如果我們使用一個非常快的演算法，駭客可以非常快速地對使用者的密碼做出很多猜測。駭客可以不斷的猜測不同可能的密碼來嘗試登入系統。通常來說，駭客會參考「一萬種最常見的密碼」列表來猜測使用者的密碼。像這樣的攻擊，被稱為字典攻擊</a:t>
            </a:r>
            <a:r>
              <a:rPr lang="en-US" altLang="zh-TW" dirty="0"/>
              <a:t>(dictionary</a:t>
            </a:r>
            <a:r>
              <a:rPr lang="zh-TW" altLang="en-US" dirty="0"/>
              <a:t> </a:t>
            </a:r>
            <a:r>
              <a:rPr lang="en-US" altLang="zh-TW" dirty="0"/>
              <a:t>attack)</a:t>
            </a:r>
            <a:r>
              <a:rPr lang="zh-TW" altLang="en-US" dirty="0"/>
              <a:t>。</a:t>
            </a:r>
            <a:endParaRPr lang="en-US" altLang="ja-JP" dirty="0"/>
          </a:p>
        </p:txBody>
      </p:sp>
    </p:spTree>
    <p:extLst>
      <p:ext uri="{BB962C8B-B14F-4D97-AF65-F5344CB8AC3E}">
        <p14:creationId xmlns:p14="http://schemas.microsoft.com/office/powerpoint/2010/main" val="91889779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BFFC-8146-FD41-7FDA-F2C82F5D1BD1}"/>
              </a:ext>
            </a:extLst>
          </p:cNvPr>
          <p:cNvSpPr>
            <a:spLocks noGrp="1"/>
          </p:cNvSpPr>
          <p:nvPr>
            <p:ph type="title"/>
          </p:nvPr>
        </p:nvSpPr>
        <p:spPr/>
        <p:txBody>
          <a:bodyPr/>
          <a:lstStyle/>
          <a:p>
            <a:r>
              <a:rPr lang="en-US" dirty="0" err="1"/>
              <a:t>密碼學導論</a:t>
            </a:r>
            <a:endParaRPr lang="en-TW" dirty="0"/>
          </a:p>
        </p:txBody>
      </p:sp>
      <p:sp>
        <p:nvSpPr>
          <p:cNvPr id="3" name="Content Placeholder 2">
            <a:extLst>
              <a:ext uri="{FF2B5EF4-FFF2-40B4-BE49-F238E27FC236}">
                <a16:creationId xmlns:a16="http://schemas.microsoft.com/office/drawing/2014/main" id="{2AE357E9-1F27-56F8-0B38-65B5532DAF02}"/>
              </a:ext>
            </a:extLst>
          </p:cNvPr>
          <p:cNvSpPr>
            <a:spLocks noGrp="1"/>
          </p:cNvSpPr>
          <p:nvPr>
            <p:ph idx="1"/>
          </p:nvPr>
        </p:nvSpPr>
        <p:spPr/>
        <p:txBody>
          <a:bodyPr/>
          <a:lstStyle/>
          <a:p>
            <a:r>
              <a:rPr lang="ja-JP" altLang="en-US" dirty="0"/>
              <a:t>另一個資安問題是駭客可以創建彩虹表</a:t>
            </a:r>
            <a:r>
              <a:rPr lang="en-US" altLang="zh-TW" dirty="0"/>
              <a:t>(rainbow</a:t>
            </a:r>
            <a:r>
              <a:rPr lang="zh-TW" altLang="en-US" dirty="0"/>
              <a:t> </a:t>
            </a:r>
            <a:r>
              <a:rPr lang="en-US" altLang="zh-TW" dirty="0"/>
              <a:t>table)</a:t>
            </a:r>
            <a:r>
              <a:rPr lang="ja-JP" altLang="en-US" dirty="0"/>
              <a:t>。彩虹表是一個包含許多密碼</a:t>
            </a:r>
            <a:r>
              <a:rPr lang="en-US" altLang="zh-TW" dirty="0"/>
              <a:t>(</a:t>
            </a:r>
            <a:r>
              <a:rPr lang="ja-JP" altLang="en-US" dirty="0"/>
              <a:t>可能超過 </a:t>
            </a:r>
            <a:r>
              <a:rPr lang="en-US" altLang="ja-JP" dirty="0"/>
              <a:t>1 </a:t>
            </a:r>
            <a:r>
              <a:rPr lang="ja-JP" altLang="en-US" dirty="0"/>
              <a:t>億個</a:t>
            </a:r>
            <a:r>
              <a:rPr lang="en-US" altLang="zh-TW" dirty="0"/>
              <a:t>)</a:t>
            </a:r>
            <a:r>
              <a:rPr lang="ja-JP" altLang="en-US" dirty="0"/>
              <a:t>及其雜湊值的列表。駭客如果進入我們的資料庫，可以看到許多以雜湊值的形式所儲存的密碼。此時駭客只需要拿出彩虹表對照，就可以反推原本的使用者密碼。</a:t>
            </a:r>
            <a:endParaRPr lang="en-US" altLang="ja-JP" dirty="0"/>
          </a:p>
          <a:p>
            <a:r>
              <a:rPr lang="ja-JP" altLang="en-US" dirty="0"/>
              <a:t>如果幫單一密碼算出雜湊值所需要的時間越長，對駭客來說，創建彩虹表的時間成本就越高。因此，我們需要使用速度慢的雜湊函數。在市面上，儲存密碼用的雜湊函數最有名的就是</a:t>
            </a:r>
            <a:r>
              <a:rPr lang="en-US" altLang="zh-TW" dirty="0" err="1"/>
              <a:t>Bcrypt</a:t>
            </a:r>
            <a:r>
              <a:rPr lang="zh-TW" altLang="en-US" dirty="0"/>
              <a:t>。跟</a:t>
            </a:r>
            <a:r>
              <a:rPr lang="en-US" altLang="zh-TW" dirty="0"/>
              <a:t>SHA</a:t>
            </a:r>
            <a:r>
              <a:rPr lang="zh-TW" altLang="en-US" dirty="0"/>
              <a:t>家族相比，</a:t>
            </a:r>
            <a:r>
              <a:rPr lang="en-US" altLang="zh-TW" dirty="0"/>
              <a:t> </a:t>
            </a:r>
            <a:r>
              <a:rPr lang="en-US" altLang="zh-TW" dirty="0" err="1"/>
              <a:t>Bcrypt</a:t>
            </a:r>
            <a:r>
              <a:rPr lang="zh-TW" altLang="en-US" dirty="0"/>
              <a:t>的速度很慢。此外，我們也可以做設定讓 </a:t>
            </a:r>
            <a:r>
              <a:rPr lang="en-US" altLang="zh-TW" dirty="0" err="1"/>
              <a:t>Bcrypt</a:t>
            </a:r>
            <a:r>
              <a:rPr lang="zh-TW" altLang="en-US" dirty="0"/>
              <a:t> 完成的速度減慢。</a:t>
            </a:r>
            <a:endParaRPr lang="en-US" altLang="ja-JP" dirty="0"/>
          </a:p>
        </p:txBody>
      </p:sp>
    </p:spTree>
    <p:extLst>
      <p:ext uri="{BB962C8B-B14F-4D97-AF65-F5344CB8AC3E}">
        <p14:creationId xmlns:p14="http://schemas.microsoft.com/office/powerpoint/2010/main" val="246525494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A019-3DEB-2B1D-7CF0-C1BA1FD4E272}"/>
              </a:ext>
            </a:extLst>
          </p:cNvPr>
          <p:cNvSpPr>
            <a:spLocks noGrp="1"/>
          </p:cNvSpPr>
          <p:nvPr>
            <p:ph type="title"/>
          </p:nvPr>
        </p:nvSpPr>
        <p:spPr/>
        <p:txBody>
          <a:bodyPr/>
          <a:lstStyle/>
          <a:p>
            <a:r>
              <a:rPr lang="en-TW" dirty="0"/>
              <a:t>密碼加鹽</a:t>
            </a:r>
          </a:p>
        </p:txBody>
      </p:sp>
      <p:sp>
        <p:nvSpPr>
          <p:cNvPr id="3" name="Content Placeholder 2">
            <a:extLst>
              <a:ext uri="{FF2B5EF4-FFF2-40B4-BE49-F238E27FC236}">
                <a16:creationId xmlns:a16="http://schemas.microsoft.com/office/drawing/2014/main" id="{C90F96F8-71A7-0E1F-2E68-F433F6C349D6}"/>
              </a:ext>
            </a:extLst>
          </p:cNvPr>
          <p:cNvSpPr>
            <a:spLocks noGrp="1"/>
          </p:cNvSpPr>
          <p:nvPr>
            <p:ph idx="1"/>
          </p:nvPr>
        </p:nvSpPr>
        <p:spPr/>
        <p:txBody>
          <a:bodyPr/>
          <a:lstStyle/>
          <a:p>
            <a:r>
              <a:rPr lang="ja-JP" altLang="en-US"/>
              <a:t>即使我們在將密碼保存到數據庫之前對密碼進行了雜湊函數轉換，仍然不安全。駭客仍然可以用彩虹表對照出雜湊函數轉換前的密碼。因此，我們通常會在對密碼「加鹽」處理。</a:t>
            </a:r>
            <a:endParaRPr lang="en-US" altLang="ja-JP" dirty="0"/>
          </a:p>
          <a:p>
            <a:r>
              <a:rPr lang="ja-JP" altLang="en-US"/>
              <a:t>在我們對密碼做雜湊處理之前，我們在密碼中添加一些鹽</a:t>
            </a:r>
            <a:r>
              <a:rPr lang="en-US" altLang="zh-TW" dirty="0"/>
              <a:t>(</a:t>
            </a:r>
            <a:r>
              <a:rPr lang="en-US" dirty="0"/>
              <a:t>salt</a:t>
            </a:r>
            <a:r>
              <a:rPr lang="en-US" altLang="zh-TW" dirty="0"/>
              <a:t>)</a:t>
            </a:r>
            <a:r>
              <a:rPr lang="en-US" dirty="0"/>
              <a:t>，</a:t>
            </a:r>
            <a:r>
              <a:rPr lang="ja-JP" altLang="en-US"/>
              <a:t>再拿去做雜湊處理</a:t>
            </a:r>
            <a:r>
              <a:rPr lang="en-US" dirty="0"/>
              <a:t>，</a:t>
            </a:r>
            <a:r>
              <a:rPr lang="ja-JP" altLang="en-US"/>
              <a:t>這樣相同的密碼在數據庫中看起來會有所不同，因為相同的密碼會有不同的鹽，所以雜湊函數算出來的雜湊值也會不同</a:t>
            </a:r>
            <a:r>
              <a:rPr lang="en-US" dirty="0"/>
              <a:t>。</a:t>
            </a:r>
            <a:r>
              <a:rPr lang="en-US" dirty="0" err="1"/>
              <a:t>例如</a:t>
            </a:r>
            <a:r>
              <a:rPr lang="en-US" dirty="0"/>
              <a:t>：</a:t>
            </a:r>
          </a:p>
          <a:p>
            <a:endParaRPr lang="en-US" dirty="0"/>
          </a:p>
        </p:txBody>
      </p:sp>
      <p:graphicFrame>
        <p:nvGraphicFramePr>
          <p:cNvPr id="5" name="Table 5">
            <a:extLst>
              <a:ext uri="{FF2B5EF4-FFF2-40B4-BE49-F238E27FC236}">
                <a16:creationId xmlns:a16="http://schemas.microsoft.com/office/drawing/2014/main" id="{4658304E-80CA-D9F7-5DE5-01C12D5CA59A}"/>
              </a:ext>
            </a:extLst>
          </p:cNvPr>
          <p:cNvGraphicFramePr>
            <a:graphicFrameLocks noGrp="1"/>
          </p:cNvGraphicFramePr>
          <p:nvPr>
            <p:extLst>
              <p:ext uri="{D42A27DB-BD31-4B8C-83A1-F6EECF244321}">
                <p14:modId xmlns:p14="http://schemas.microsoft.com/office/powerpoint/2010/main" val="1218848797"/>
              </p:ext>
            </p:extLst>
          </p:nvPr>
        </p:nvGraphicFramePr>
        <p:xfrm>
          <a:off x="1097280" y="4695612"/>
          <a:ext cx="10058400" cy="1339428"/>
        </p:xfrm>
        <a:graphic>
          <a:graphicData uri="http://schemas.openxmlformats.org/drawingml/2006/table">
            <a:tbl>
              <a:tblPr firstRow="1" bandRow="1">
                <a:tableStyleId>{7DF18680-E054-41AD-8BC1-D1AEF772440D}</a:tableStyleId>
              </a:tblPr>
              <a:tblGrid>
                <a:gridCol w="1170432">
                  <a:extLst>
                    <a:ext uri="{9D8B030D-6E8A-4147-A177-3AD203B41FA5}">
                      <a16:colId xmlns:a16="http://schemas.microsoft.com/office/drawing/2014/main" val="2308588828"/>
                    </a:ext>
                  </a:extLst>
                </a:gridCol>
                <a:gridCol w="1158240">
                  <a:extLst>
                    <a:ext uri="{9D8B030D-6E8A-4147-A177-3AD203B41FA5}">
                      <a16:colId xmlns:a16="http://schemas.microsoft.com/office/drawing/2014/main" val="2921685924"/>
                    </a:ext>
                  </a:extLst>
                </a:gridCol>
                <a:gridCol w="7729728">
                  <a:extLst>
                    <a:ext uri="{9D8B030D-6E8A-4147-A177-3AD203B41FA5}">
                      <a16:colId xmlns:a16="http://schemas.microsoft.com/office/drawing/2014/main" val="2229681902"/>
                    </a:ext>
                  </a:extLst>
                </a:gridCol>
              </a:tblGrid>
              <a:tr h="446476">
                <a:tc>
                  <a:txBody>
                    <a:bodyPr/>
                    <a:lstStyle/>
                    <a:p>
                      <a:pPr algn="ctr"/>
                      <a:r>
                        <a:rPr lang="en-US" altLang="zh-TW" dirty="0"/>
                        <a:t>Password</a:t>
                      </a:r>
                      <a:endParaRPr lang="en-TW" dirty="0"/>
                    </a:p>
                  </a:txBody>
                  <a:tcPr anchor="ctr"/>
                </a:tc>
                <a:tc>
                  <a:txBody>
                    <a:bodyPr/>
                    <a:lstStyle/>
                    <a:p>
                      <a:pPr algn="ctr"/>
                      <a:r>
                        <a:rPr lang="en-US" altLang="zh-TW" dirty="0"/>
                        <a:t>Salt</a:t>
                      </a:r>
                      <a:endParaRPr lang="en-TW" dirty="0"/>
                    </a:p>
                  </a:txBody>
                  <a:tcPr anchor="ctr"/>
                </a:tc>
                <a:tc>
                  <a:txBody>
                    <a:bodyPr/>
                    <a:lstStyle/>
                    <a:p>
                      <a:pPr algn="ctr"/>
                      <a:r>
                        <a:rPr lang="en-US" altLang="zh-TW" dirty="0"/>
                        <a:t>Hash</a:t>
                      </a:r>
                      <a:r>
                        <a:rPr lang="zh-TW" altLang="en-US" dirty="0"/>
                        <a:t> </a:t>
                      </a:r>
                      <a:r>
                        <a:rPr lang="en-US" altLang="zh-TW" dirty="0"/>
                        <a:t>Value</a:t>
                      </a:r>
                      <a:endParaRPr lang="en-TW" dirty="0"/>
                    </a:p>
                  </a:txBody>
                  <a:tcPr anchor="ctr"/>
                </a:tc>
                <a:extLst>
                  <a:ext uri="{0D108BD9-81ED-4DB2-BD59-A6C34878D82A}">
                    <a16:rowId xmlns:a16="http://schemas.microsoft.com/office/drawing/2014/main" val="2971529261"/>
                  </a:ext>
                </a:extLst>
              </a:tr>
              <a:tr h="446476">
                <a:tc>
                  <a:txBody>
                    <a:bodyPr/>
                    <a:lstStyle/>
                    <a:p>
                      <a:pPr algn="ctr"/>
                      <a:r>
                        <a:rPr lang="en-US" altLang="zh-TW" dirty="0"/>
                        <a:t>hello123</a:t>
                      </a:r>
                      <a:endParaRPr lang="en-TW" dirty="0"/>
                    </a:p>
                  </a:txBody>
                  <a:tcPr anchor="ctr"/>
                </a:tc>
                <a:tc>
                  <a:txBody>
                    <a:bodyPr/>
                    <a:lstStyle/>
                    <a:p>
                      <a:pPr algn="ctr"/>
                      <a:r>
                        <a:rPr lang="en-US" altLang="zh-TW" dirty="0"/>
                        <a:t>ABC</a:t>
                      </a:r>
                      <a:endParaRPr lang="en-TW" dirty="0"/>
                    </a:p>
                  </a:txBody>
                  <a:tcPr anchor="ctr"/>
                </a:tc>
                <a:tc>
                  <a:txBody>
                    <a:bodyPr/>
                    <a:lstStyle/>
                    <a:p>
                      <a:pPr algn="ctr"/>
                      <a:r>
                        <a:rPr lang="en-US" dirty="0"/>
                        <a:t>$2a$12$5mt/1KTR.rY6zW0wnT1QveUgnt25iTLhyJsDB6emW4mv6zkZ.VGfO</a:t>
                      </a:r>
                      <a:endParaRPr lang="en-TW" dirty="0"/>
                    </a:p>
                  </a:txBody>
                  <a:tcPr anchor="ctr"/>
                </a:tc>
                <a:extLst>
                  <a:ext uri="{0D108BD9-81ED-4DB2-BD59-A6C34878D82A}">
                    <a16:rowId xmlns:a16="http://schemas.microsoft.com/office/drawing/2014/main" val="2601954419"/>
                  </a:ext>
                </a:extLst>
              </a:tr>
              <a:tr h="446476">
                <a:tc>
                  <a:txBody>
                    <a:bodyPr/>
                    <a:lstStyle/>
                    <a:p>
                      <a:pPr algn="ctr"/>
                      <a:r>
                        <a:rPr lang="en-US" altLang="zh-TW" dirty="0"/>
                        <a:t>hello123</a:t>
                      </a:r>
                      <a:endParaRPr lang="en-TW" dirty="0"/>
                    </a:p>
                  </a:txBody>
                  <a:tcPr anchor="ctr"/>
                </a:tc>
                <a:tc>
                  <a:txBody>
                    <a:bodyPr/>
                    <a:lstStyle/>
                    <a:p>
                      <a:pPr algn="ctr"/>
                      <a:r>
                        <a:rPr lang="en-US" altLang="zh-TW" dirty="0"/>
                        <a:t>DEF</a:t>
                      </a:r>
                      <a:endParaRPr lang="en-TW" dirty="0"/>
                    </a:p>
                  </a:txBody>
                  <a:tcPr anchor="ctr"/>
                </a:tc>
                <a:tc>
                  <a:txBody>
                    <a:bodyPr/>
                    <a:lstStyle/>
                    <a:p>
                      <a:pPr algn="ctr"/>
                      <a:r>
                        <a:rPr lang="en-US" dirty="0"/>
                        <a:t>$2a$12$JsGO0u4TzBnPVzRDOdwA4e5mQF1SeF3n9.QL9/qlkmJE8qtw7ib7G</a:t>
                      </a:r>
                      <a:endParaRPr lang="en-TW" dirty="0"/>
                    </a:p>
                  </a:txBody>
                  <a:tcPr anchor="ctr"/>
                </a:tc>
                <a:extLst>
                  <a:ext uri="{0D108BD9-81ED-4DB2-BD59-A6C34878D82A}">
                    <a16:rowId xmlns:a16="http://schemas.microsoft.com/office/drawing/2014/main" val="392498223"/>
                  </a:ext>
                </a:extLst>
              </a:tr>
            </a:tbl>
          </a:graphicData>
        </a:graphic>
      </p:graphicFrame>
    </p:spTree>
    <p:extLst>
      <p:ext uri="{BB962C8B-B14F-4D97-AF65-F5344CB8AC3E}">
        <p14:creationId xmlns:p14="http://schemas.microsoft.com/office/powerpoint/2010/main" val="3373204676"/>
      </p:ext>
    </p:extLst>
  </p:cSld>
  <p:clrMapOvr>
    <a:masterClrMapping/>
  </p:clrMapOvr>
  <p:transition spd="slow">
    <p:cover/>
  </p:transition>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自訂 6">
      <a:majorFont>
        <a:latin typeface="Times New Roman"/>
        <a:ea typeface="Taipei Sans TC Beta"/>
        <a:cs typeface=""/>
      </a:majorFont>
      <a:minorFont>
        <a:latin typeface="Times New Roman"/>
        <a:ea typeface="Taipei Sans TC Beta"/>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46527</TotalTime>
  <Words>2415</Words>
  <Application>Microsoft Office PowerPoint</Application>
  <PresentationFormat>寬螢幕</PresentationFormat>
  <Paragraphs>84</Paragraphs>
  <Slides>22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22</vt:i4>
      </vt:variant>
    </vt:vector>
  </HeadingPairs>
  <TitlesOfParts>
    <vt:vector size="26" baseType="lpstr">
      <vt:lpstr>Calibri</vt:lpstr>
      <vt:lpstr>Cambria Math</vt:lpstr>
      <vt:lpstr>Times New Roman</vt:lpstr>
      <vt:lpstr>RetrospectVTI</vt:lpstr>
      <vt:lpstr>Authentication</vt:lpstr>
      <vt:lpstr>Authentication and Authorizations</vt:lpstr>
      <vt:lpstr>Authentication and Authorizations</vt:lpstr>
      <vt:lpstr>Authentication and Authorizations</vt:lpstr>
      <vt:lpstr>Authentication and Authorizations</vt:lpstr>
      <vt:lpstr>密碼學導論</vt:lpstr>
      <vt:lpstr>密碼學導論</vt:lpstr>
      <vt:lpstr>密碼學導論</vt:lpstr>
      <vt:lpstr>密碼加鹽</vt:lpstr>
      <vt:lpstr>密碼加鹽</vt:lpstr>
      <vt:lpstr>Bcrypt</vt:lpstr>
      <vt:lpstr>Bcrypt</vt:lpstr>
      <vt:lpstr>Bcrypt 結果描述</vt:lpstr>
      <vt:lpstr>Bcrypt 語法</vt:lpstr>
      <vt:lpstr>Bcrypt 語法</vt:lpstr>
      <vt:lpstr>(進階課程) Blowfish演算法</vt:lpstr>
      <vt:lpstr>PowerPoint 簡報</vt:lpstr>
      <vt:lpstr>(進階課程) Blowfish演算法</vt:lpstr>
      <vt:lpstr>(進階課程) Blowfish演算法</vt:lpstr>
      <vt:lpstr>(進階課程) Blowfish演算法</vt:lpstr>
      <vt:lpstr>(進階課程) Blowfish演算法</vt:lpstr>
      <vt:lpstr>(進階課程) Blowfish演算法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Design</dc:title>
  <dc:creator>Yu-Hsien Jen</dc:creator>
  <cp:lastModifiedBy>宇賢 任</cp:lastModifiedBy>
  <cp:revision>9092</cp:revision>
  <dcterms:created xsi:type="dcterms:W3CDTF">2021-02-23T11:38:50Z</dcterms:created>
  <dcterms:modified xsi:type="dcterms:W3CDTF">2022-10-19T05:21:56Z</dcterms:modified>
</cp:coreProperties>
</file>