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0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96"/>
  </p:normalViewPr>
  <p:slideViewPr>
    <p:cSldViewPr snapToGrid="0">
      <p:cViewPr varScale="1">
        <p:scale>
          <a:sx n="79" d="100"/>
          <a:sy n="79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zh-hant.reactjs.org/docs/hooks-effec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672938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React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082AD3-4DDF-9FBD-12C5-E0ADC0AB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996" y="858258"/>
            <a:ext cx="5141484" cy="51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4C14-CCD2-529F-00F1-1993B665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7AC6-25F1-ED4F-B2CE-7DCBF81F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資料夾與檔案的基本用途如下</a:t>
            </a:r>
            <a:r>
              <a:rPr lang="en-US" dirty="0"/>
              <a:t>：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public</a:t>
            </a:r>
            <a:r>
              <a:rPr lang="zh-TW" altLang="en-US" dirty="0"/>
              <a:t> </a:t>
            </a:r>
            <a:r>
              <a:rPr lang="en-US" altLang="zh-TW" dirty="0"/>
              <a:t>folder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內部放置靜態文件，例如 </a:t>
            </a:r>
            <a:r>
              <a:rPr lang="en-US" altLang="zh-TW" dirty="0" err="1"/>
              <a:t>index.html</a:t>
            </a:r>
            <a:r>
              <a:rPr lang="zh-TW" altLang="en-US" dirty="0"/>
              <a:t>、</a:t>
            </a:r>
            <a:r>
              <a:rPr lang="en-US" altLang="zh-TW" dirty="0"/>
              <a:t>JavaScript </a:t>
            </a:r>
            <a:r>
              <a:rPr lang="zh-TW" altLang="en-US" dirty="0"/>
              <a:t>文件、圖片、</a:t>
            </a:r>
            <a:r>
              <a:rPr lang="en-US" altLang="zh-TW" dirty="0" err="1"/>
              <a:t>favicon.ico</a:t>
            </a:r>
            <a:r>
              <a:rPr lang="zh-TW" altLang="en-US" dirty="0"/>
              <a:t>和其他檔案等等。</a:t>
            </a:r>
            <a:endParaRPr lang="en-US" altLang="zh-TW" dirty="0"/>
          </a:p>
          <a:p>
            <a:pPr lvl="1">
              <a:buFont typeface="Wingdings" pitchFamily="2" charset="2"/>
              <a:buChar char="§"/>
            </a:pPr>
            <a:r>
              <a:rPr lang="en-US" altLang="zh-TW" dirty="0"/>
              <a:t>Public</a:t>
            </a:r>
            <a:r>
              <a:rPr lang="zh-TW" altLang="en-US" dirty="0"/>
              <a:t>資料夾內部的</a:t>
            </a:r>
            <a:r>
              <a:rPr lang="en-US" altLang="zh-TW" dirty="0" err="1"/>
              <a:t>index.html</a:t>
            </a:r>
            <a:r>
              <a:rPr lang="zh-TW" altLang="en-US" dirty="0"/>
              <a:t>文件非常重要。用</a:t>
            </a:r>
            <a:r>
              <a:rPr lang="en-US" altLang="zh-TW" dirty="0"/>
              <a:t>React</a:t>
            </a:r>
            <a:r>
              <a:rPr lang="zh-TW" altLang="en-US" dirty="0"/>
              <a:t>所製作的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r>
              <a:rPr lang="zh-TW" altLang="en-US" dirty="0"/>
              <a:t>當中所使用的單一頁面就是這個</a:t>
            </a:r>
            <a:r>
              <a:rPr lang="en-US" altLang="zh-TW" dirty="0" err="1"/>
              <a:t>index.html</a:t>
            </a:r>
            <a:r>
              <a:rPr lang="zh-TW" altLang="en-US" dirty="0"/>
              <a:t>文件。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en-US" altLang="zh-TW" dirty="0" err="1"/>
              <a:t>src</a:t>
            </a:r>
            <a:r>
              <a:rPr lang="zh-TW" altLang="en-US" dirty="0"/>
              <a:t> </a:t>
            </a:r>
            <a:r>
              <a:rPr lang="en-US" altLang="zh-TW" dirty="0"/>
              <a:t>folder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是我們</a:t>
            </a:r>
            <a:r>
              <a:rPr lang="en-US" altLang="zh-TW" dirty="0"/>
              <a:t>React</a:t>
            </a:r>
            <a:r>
              <a:rPr lang="zh-TW" altLang="en-US" dirty="0"/>
              <a:t>應用程序的核心資料夾，包含</a:t>
            </a:r>
            <a:r>
              <a:rPr lang="en-US" altLang="zh-TW" dirty="0"/>
              <a:t>Components</a:t>
            </a:r>
            <a:r>
              <a:rPr lang="zh-TW" altLang="en-US" dirty="0"/>
              <a:t>、</a:t>
            </a:r>
            <a:r>
              <a:rPr lang="en-US" altLang="zh-TW" dirty="0" err="1"/>
              <a:t>index.js</a:t>
            </a:r>
            <a:r>
              <a:rPr lang="zh-TW" altLang="en-US" dirty="0"/>
              <a:t>、</a:t>
            </a:r>
            <a:r>
              <a:rPr lang="en-US" altLang="zh-TW" dirty="0" err="1"/>
              <a:t>App.js</a:t>
            </a:r>
            <a:r>
              <a:rPr lang="zh-TW" altLang="en-US" dirty="0"/>
              <a:t>等等文件。</a:t>
            </a:r>
            <a:endParaRPr lang="en-US" altLang="zh-TW" dirty="0"/>
          </a:p>
          <a:p>
            <a:pPr lvl="1">
              <a:buFont typeface="Wingdings" pitchFamily="2" charset="2"/>
              <a:buChar char="§"/>
            </a:pPr>
            <a:r>
              <a:rPr lang="en-US" altLang="zh-TW" dirty="0" err="1"/>
              <a:t>index.js</a:t>
            </a:r>
            <a:r>
              <a:rPr lang="zh-TW" altLang="en-US" dirty="0"/>
              <a:t>文件的功能是，</a:t>
            </a:r>
            <a:r>
              <a:rPr lang="ja-JP" altLang="en-US" dirty="0"/>
              <a:t>將最主要的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ja-JP" altLang="en-US" dirty="0"/>
              <a:t>渲染到在</a:t>
            </a:r>
            <a:r>
              <a:rPr lang="en-US" altLang="zh-TW" dirty="0" err="1"/>
              <a:t>index.html</a:t>
            </a:r>
            <a:r>
              <a:rPr lang="zh-TW" altLang="en-US" dirty="0"/>
              <a:t>當中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/>
              <a:t>root</a:t>
            </a:r>
            <a:r>
              <a:rPr lang="zh-TW" altLang="en-US" dirty="0"/>
              <a:t>的標籤</a:t>
            </a:r>
            <a:r>
              <a:rPr lang="ja-JP" altLang="en-US" dirty="0"/>
              <a:t>。</a:t>
            </a:r>
            <a:endParaRPr lang="en-US" altLang="zh-TW" dirty="0"/>
          </a:p>
          <a:p>
            <a:pPr lvl="1">
              <a:buFont typeface="Wingdings" pitchFamily="2" charset="2"/>
              <a:buChar char="§"/>
            </a:pPr>
            <a:r>
              <a:rPr lang="en-US" altLang="zh-TW" dirty="0" err="1"/>
              <a:t>App.js</a:t>
            </a:r>
            <a:r>
              <a:rPr lang="zh-TW" altLang="en-US" dirty="0"/>
              <a:t>文件的功能是，製作「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」。</a:t>
            </a:r>
            <a:r>
              <a:rPr lang="en-US" altLang="zh-TW" dirty="0"/>
              <a:t> App Component</a:t>
            </a:r>
            <a:r>
              <a:rPr lang="zh-TW" altLang="en-US" dirty="0"/>
              <a:t>的功能是擔任其他所有</a:t>
            </a:r>
            <a:r>
              <a:rPr lang="en-US" altLang="zh-TW" dirty="0"/>
              <a:t>Component</a:t>
            </a:r>
            <a:r>
              <a:rPr lang="zh-TW" altLang="en-US" dirty="0"/>
              <a:t>的容器。因為</a:t>
            </a:r>
            <a:r>
              <a:rPr lang="en-US" altLang="zh-TW" dirty="0"/>
              <a:t>React</a:t>
            </a:r>
            <a:r>
              <a:rPr lang="zh-TW" altLang="en-US" dirty="0"/>
              <a:t>製作出的網站是一頁式的網頁，所以網頁內容會根據</a:t>
            </a:r>
            <a:r>
              <a:rPr lang="en-US" altLang="zh-TW" dirty="0"/>
              <a:t>URL</a:t>
            </a:r>
            <a:r>
              <a:rPr lang="zh-TW" altLang="en-US" dirty="0"/>
              <a:t>改變。根據不同的</a:t>
            </a:r>
            <a:r>
              <a:rPr lang="en-US" altLang="zh-TW" dirty="0"/>
              <a:t>URL</a:t>
            </a:r>
            <a:r>
              <a:rPr lang="zh-TW" altLang="en-US" dirty="0"/>
              <a:t>去做相對應的</a:t>
            </a:r>
            <a:r>
              <a:rPr lang="en-US" altLang="zh-TW" dirty="0"/>
              <a:t>route</a:t>
            </a:r>
            <a:r>
              <a:rPr lang="zh-TW" altLang="en-US" dirty="0"/>
              <a:t>是</a:t>
            </a:r>
            <a:r>
              <a:rPr lang="en-US" altLang="zh-TW" dirty="0" err="1"/>
              <a:t>App.js</a:t>
            </a:r>
            <a:r>
              <a:rPr lang="zh-TW" altLang="en-US" dirty="0"/>
              <a:t>的責任。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613514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4FA-B5F9-1805-49C9-639F663B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4C6E-0E51-D3E7-68EA-6F1F1852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node_modules</a:t>
            </a:r>
            <a:r>
              <a:rPr lang="en-US" altLang="zh-TW" dirty="0"/>
              <a:t> –</a:t>
            </a:r>
            <a:r>
              <a:rPr lang="zh-TW" altLang="en-US" dirty="0"/>
              <a:t> 目錄包含所有 </a:t>
            </a:r>
            <a:r>
              <a:rPr lang="en-US" altLang="zh-TW" dirty="0"/>
              <a:t>React </a:t>
            </a:r>
            <a:r>
              <a:rPr lang="zh-TW" altLang="en-US" dirty="0"/>
              <a:t>專案所依賴的</a:t>
            </a:r>
            <a:r>
              <a:rPr lang="en-US" altLang="zh-TW" dirty="0"/>
              <a:t>packages</a:t>
            </a:r>
            <a:r>
              <a:rPr lang="zh-TW" altLang="en-US" dirty="0"/>
              <a:t>，例如</a:t>
            </a:r>
            <a:r>
              <a:rPr lang="en-US" altLang="zh-TW" dirty="0"/>
              <a:t>react </a:t>
            </a:r>
            <a:r>
              <a:rPr lang="zh-TW" altLang="en-US" dirty="0"/>
              <a:t>、 </a:t>
            </a:r>
            <a:r>
              <a:rPr lang="en-US" altLang="zh-TW" dirty="0"/>
              <a:t>react-</a:t>
            </a:r>
            <a:r>
              <a:rPr lang="en-US" altLang="zh-TW" dirty="0" err="1"/>
              <a:t>dom</a:t>
            </a:r>
            <a:r>
              <a:rPr lang="zh-TW" altLang="en-US" dirty="0"/>
              <a:t>等等。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任何列出的文件或資料夾，都不會被</a:t>
            </a:r>
            <a:r>
              <a:rPr lang="en-US" altLang="zh-TW" dirty="0"/>
              <a:t>push</a:t>
            </a:r>
            <a:r>
              <a:rPr lang="zh-TW" altLang="en-US" dirty="0"/>
              <a:t>上</a:t>
            </a:r>
            <a:r>
              <a:rPr lang="en-US" altLang="zh-TW" dirty="0"/>
              <a:t>GitHub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package.json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用來保存與</a:t>
            </a:r>
            <a:r>
              <a:rPr lang="en-US" altLang="zh-TW" dirty="0"/>
              <a:t>Project</a:t>
            </a:r>
            <a:r>
              <a:rPr lang="zh-TW" altLang="en-US" dirty="0"/>
              <a:t>相關的數據，用於管理</a:t>
            </a:r>
            <a:r>
              <a:rPr lang="en-US" altLang="zh-TW" dirty="0"/>
              <a:t>Project</a:t>
            </a:r>
            <a:r>
              <a:rPr lang="zh-TW" altLang="en-US" dirty="0"/>
              <a:t>的</a:t>
            </a:r>
            <a:r>
              <a:rPr lang="en-US" altLang="zh-TW" dirty="0"/>
              <a:t>dependencies</a:t>
            </a:r>
            <a:r>
              <a:rPr lang="zh-TW" altLang="en-US" dirty="0"/>
              <a:t>、</a:t>
            </a:r>
            <a:r>
              <a:rPr lang="en-US" altLang="zh-TW" dirty="0"/>
              <a:t>scripts</a:t>
            </a:r>
            <a:r>
              <a:rPr lang="zh-TW" altLang="en-US" dirty="0"/>
              <a:t>、</a:t>
            </a:r>
            <a:r>
              <a:rPr lang="en-US" altLang="zh-TW" dirty="0"/>
              <a:t>versions</a:t>
            </a:r>
            <a:r>
              <a:rPr lang="zh-TW" altLang="en-US" dirty="0"/>
              <a:t>等等。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README.md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為其他開發人員提供了 </a:t>
            </a:r>
            <a:r>
              <a:rPr lang="en-US" altLang="zh-TW" dirty="0"/>
              <a:t>GitHub</a:t>
            </a:r>
            <a:r>
              <a:rPr lang="zh-TW" altLang="en-US" dirty="0"/>
              <a:t> 上的詳細描述。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3297876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5F66-3CB0-779A-061B-010B947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5DE0-0159-9502-BAF1-C51D8623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JSX</a:t>
            </a:r>
            <a:r>
              <a:rPr lang="zh-TW" altLang="en-US" dirty="0"/>
              <a:t>的功能讓我們可以在</a:t>
            </a:r>
            <a:r>
              <a:rPr lang="en-US" altLang="zh-TW" dirty="0"/>
              <a:t>JavaScript</a:t>
            </a:r>
            <a:r>
              <a:rPr lang="zh-TW" altLang="en-US" dirty="0"/>
              <a:t>內部，使用類</a:t>
            </a:r>
            <a:r>
              <a:rPr lang="en-US" altLang="zh-TW" dirty="0"/>
              <a:t>HTML</a:t>
            </a:r>
            <a:r>
              <a:rPr lang="zh-TW" altLang="en-US" dirty="0"/>
              <a:t>的程式碼來製作</a:t>
            </a:r>
            <a:r>
              <a:rPr lang="en-US" altLang="zh-TW" dirty="0"/>
              <a:t>Component</a:t>
            </a:r>
            <a:r>
              <a:rPr lang="zh-TW" altLang="en-US" dirty="0"/>
              <a:t>。（</a:t>
            </a:r>
            <a:r>
              <a:rPr lang="en-US" altLang="zh-TW" dirty="0"/>
              <a:t> React </a:t>
            </a:r>
            <a:r>
              <a:rPr lang="zh-TW" altLang="en-US" dirty="0"/>
              <a:t>並不要求使用 </a:t>
            </a:r>
            <a:r>
              <a:rPr lang="en-US" altLang="zh-TW" dirty="0"/>
              <a:t>JSX</a:t>
            </a:r>
            <a:r>
              <a:rPr lang="zh-TW" altLang="en-US" dirty="0"/>
              <a:t>，但大部分人覺得在 </a:t>
            </a:r>
            <a:r>
              <a:rPr lang="en-US" altLang="zh-TW" dirty="0"/>
              <a:t>JavaScript </a:t>
            </a:r>
            <a:r>
              <a:rPr lang="zh-TW" altLang="en-US" dirty="0"/>
              <a:t>程式碼中撰寫使用者介面的同時，這是一個很好的視覺輔助）</a:t>
            </a:r>
            <a:endParaRPr lang="en-US" altLang="zh-TW" dirty="0"/>
          </a:p>
          <a:p>
            <a:r>
              <a:rPr lang="zh-TW" altLang="en-US" dirty="0"/>
              <a:t>由於網頁瀏覽器無法理解</a:t>
            </a:r>
            <a:r>
              <a:rPr lang="en-US" altLang="zh-TW" dirty="0"/>
              <a:t>JSX</a:t>
            </a:r>
            <a:r>
              <a:rPr lang="zh-TW" altLang="en-US" dirty="0"/>
              <a:t>語法，我們需要先做</a:t>
            </a:r>
            <a:r>
              <a:rPr lang="en-US" altLang="zh-TW" dirty="0"/>
              <a:t>JSX</a:t>
            </a:r>
            <a:r>
              <a:rPr lang="zh-TW" altLang="en-US" dirty="0"/>
              <a:t> </a:t>
            </a:r>
            <a:r>
              <a:rPr lang="en-US" altLang="zh-TW" dirty="0"/>
              <a:t>Transformation</a:t>
            </a:r>
            <a:r>
              <a:rPr lang="zh-TW" altLang="en-US" dirty="0"/>
              <a:t>。在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r>
              <a:rPr lang="zh-TW" altLang="en-US" dirty="0"/>
              <a:t>內部的</a:t>
            </a:r>
            <a:r>
              <a:rPr lang="en-US" altLang="zh-TW" dirty="0" err="1"/>
              <a:t>node_modules</a:t>
            </a:r>
            <a:r>
              <a:rPr lang="zh-TW" altLang="en-US" dirty="0"/>
              <a:t>資料夾內，可以找到一個資料夾「</a:t>
            </a:r>
            <a:r>
              <a:rPr lang="en-US" altLang="zh-TW" dirty="0"/>
              <a:t>babel</a:t>
            </a:r>
            <a:r>
              <a:rPr lang="zh-TW" altLang="en-US" dirty="0"/>
              <a:t>」。</a:t>
            </a:r>
            <a:r>
              <a:rPr lang="en-US" dirty="0"/>
              <a:t>Babel </a:t>
            </a:r>
            <a:r>
              <a:rPr lang="ja-JP" altLang="en-US"/>
              <a:t>是一個 </a:t>
            </a:r>
            <a:r>
              <a:rPr lang="en-US" dirty="0"/>
              <a:t>JavaScript </a:t>
            </a:r>
            <a:r>
              <a:rPr lang="ja-JP" altLang="en-US"/>
              <a:t>編譯器，它可以將不是每個瀏覽器都可以理解的最新 </a:t>
            </a:r>
            <a:r>
              <a:rPr lang="en-US" dirty="0"/>
              <a:t>JavaScript </a:t>
            </a:r>
            <a:r>
              <a:rPr lang="ja-JP" altLang="en-US"/>
              <a:t>功能轉換為當前和舊瀏覽器或環境中向後兼容的 </a:t>
            </a:r>
            <a:r>
              <a:rPr lang="en-US" dirty="0"/>
              <a:t>JavaScript </a:t>
            </a:r>
            <a:r>
              <a:rPr lang="ja-JP" altLang="en-US"/>
              <a:t>版本。</a:t>
            </a:r>
            <a:r>
              <a:rPr lang="en-US" dirty="0"/>
              <a:t> Babel</a:t>
            </a:r>
            <a:r>
              <a:rPr lang="zh-TW" altLang="en-US" dirty="0"/>
              <a:t> 在 </a:t>
            </a:r>
            <a:r>
              <a:rPr lang="en-US" altLang="zh-TW" dirty="0"/>
              <a:t>React</a:t>
            </a:r>
            <a:r>
              <a:rPr lang="zh-TW" altLang="en-US" dirty="0"/>
              <a:t> 的功能在於將</a:t>
            </a:r>
            <a:r>
              <a:rPr lang="en-US" altLang="zh-TW" dirty="0"/>
              <a:t>JSX</a:t>
            </a:r>
            <a:r>
              <a:rPr lang="zh-TW" altLang="en-US" dirty="0"/>
              <a:t>語法轉換成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447115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FE0E-BAD7-7162-4E04-FDBE0335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C520-19A3-458A-9B46-41486599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9031"/>
          </a:xfrm>
        </p:spPr>
        <p:txBody>
          <a:bodyPr>
            <a:normAutofit/>
          </a:bodyPr>
          <a:lstStyle/>
          <a:p>
            <a:r>
              <a:rPr lang="en-US" altLang="zh-TW" dirty="0"/>
              <a:t>JSX</a:t>
            </a:r>
            <a:r>
              <a:rPr lang="zh-TW" altLang="en-US" dirty="0"/>
              <a:t>的特殊語法如下：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我們可以在大括號 </a:t>
            </a:r>
            <a:r>
              <a:rPr lang="en-US" altLang="ja-JP" dirty="0"/>
              <a:t>{ } </a:t>
            </a:r>
            <a:r>
              <a:rPr lang="ja-JP" altLang="en-US" dirty="0"/>
              <a:t>內編寫</a:t>
            </a:r>
            <a:r>
              <a:rPr lang="en-US" altLang="zh-TW" dirty="0"/>
              <a:t>expression</a:t>
            </a:r>
            <a:r>
              <a:rPr lang="ja-JP" altLang="en-US" dirty="0"/>
              <a:t>。在程式語言中，</a:t>
            </a:r>
            <a:r>
              <a:rPr lang="en-US" altLang="ja-JP" dirty="0"/>
              <a:t> Statements </a:t>
            </a:r>
            <a:r>
              <a:rPr lang="ja-JP" altLang="en-US" dirty="0"/>
              <a:t>代表一個動作或是指令，例如打印出某個值或是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r>
              <a:rPr lang="ja-JP" altLang="en-US" dirty="0"/>
              <a:t>。</a:t>
            </a:r>
            <a:r>
              <a:rPr lang="en-US" altLang="zh-TW" dirty="0"/>
              <a:t>Expression</a:t>
            </a:r>
            <a:r>
              <a:rPr lang="zh-TW" altLang="en-US" dirty="0"/>
              <a:t>是會算出某個值的操作，例如一個變數、數學運算或是執行函數等等。基本的原則是，「</a:t>
            </a:r>
            <a:r>
              <a:rPr lang="en-US" altLang="ja-JP" dirty="0"/>
              <a:t> An expression is something, while a statement does something. </a:t>
            </a:r>
            <a:r>
              <a:rPr lang="zh-TW" altLang="en-US" dirty="0"/>
              <a:t>」在</a:t>
            </a:r>
            <a:r>
              <a:rPr lang="en-US" altLang="zh-TW" dirty="0"/>
              <a:t>JSX</a:t>
            </a:r>
            <a:r>
              <a:rPr lang="zh-TW" altLang="en-US" dirty="0"/>
              <a:t>當中使用</a:t>
            </a:r>
            <a:r>
              <a:rPr lang="en-US" altLang="ja-JP" dirty="0"/>
              <a:t>{ }</a:t>
            </a:r>
            <a:r>
              <a:rPr lang="ja-JP" altLang="en-US" dirty="0"/>
              <a:t>可以執行</a:t>
            </a:r>
            <a:r>
              <a:rPr lang="en-US" altLang="zh-TW" dirty="0"/>
              <a:t>expression</a:t>
            </a:r>
            <a:r>
              <a:rPr lang="zh-TW" altLang="en-US" dirty="0"/>
              <a:t>本身，並且顯示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JSX</a:t>
            </a:r>
            <a:r>
              <a:rPr lang="zh-TW" altLang="en-US" dirty="0"/>
              <a:t>當中，</a:t>
            </a:r>
            <a:r>
              <a:rPr lang="en-US" altLang="zh-TW" dirty="0"/>
              <a:t>HTML</a:t>
            </a:r>
            <a:r>
              <a:rPr lang="zh-TW" altLang="en-US" dirty="0"/>
              <a:t>的標籤內，</a:t>
            </a:r>
            <a:r>
              <a:rPr lang="en-US" altLang="zh-TW" dirty="0"/>
              <a:t>class</a:t>
            </a:r>
            <a:r>
              <a:rPr lang="zh-TW" altLang="en-US" dirty="0"/>
              <a:t>屬性都需要改叫做</a:t>
            </a:r>
            <a:r>
              <a:rPr lang="en-US" altLang="zh-TW" dirty="0" err="1"/>
              <a:t>className</a:t>
            </a:r>
            <a:r>
              <a:rPr lang="zh-TW" altLang="en-US" dirty="0"/>
              <a:t>。這是因為</a:t>
            </a:r>
            <a:r>
              <a:rPr lang="en-US" altLang="zh-TW" dirty="0"/>
              <a:t>class</a:t>
            </a:r>
            <a:r>
              <a:rPr lang="zh-TW" altLang="en-US" dirty="0"/>
              <a:t>這個字在</a:t>
            </a:r>
            <a:r>
              <a:rPr lang="en-US" altLang="zh-TW" dirty="0"/>
              <a:t>JavaScript</a:t>
            </a:r>
            <a:r>
              <a:rPr lang="zh-TW" altLang="en-US" dirty="0"/>
              <a:t>內部是個保留字，所以不能直接寫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93608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C60-5D8C-A454-8187-FED89BEC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B86E-38AF-54BA-F168-1FD1B55C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在</a:t>
            </a:r>
            <a:r>
              <a:rPr lang="en-US" altLang="zh-TW" dirty="0" err="1"/>
              <a:t>JSX</a:t>
            </a:r>
            <a:r>
              <a:rPr lang="zh-TW" altLang="en-US" dirty="0"/>
              <a:t>內做</a:t>
            </a:r>
            <a:r>
              <a:rPr lang="en-US" altLang="zh-TW" dirty="0"/>
              <a:t>inline-styling</a:t>
            </a:r>
            <a:r>
              <a:rPr lang="zh-TW" altLang="en-US" dirty="0"/>
              <a:t>時，需要給</a:t>
            </a:r>
            <a:r>
              <a:rPr lang="en-US" altLang="zh-TW" dirty="0"/>
              <a:t>style</a:t>
            </a:r>
            <a:r>
              <a:rPr lang="zh-TW" altLang="en-US" dirty="0"/>
              <a:t>屬性一個</a:t>
            </a:r>
            <a:r>
              <a:rPr lang="en-US" altLang="zh-TW" dirty="0"/>
              <a:t>expression</a:t>
            </a:r>
            <a:r>
              <a:rPr lang="zh-TW" altLang="en-US" dirty="0"/>
              <a:t>。這個</a:t>
            </a:r>
            <a:r>
              <a:rPr lang="en-US" altLang="zh-TW" dirty="0"/>
              <a:t>expression</a:t>
            </a:r>
            <a:r>
              <a:rPr lang="zh-TW" altLang="en-US" dirty="0"/>
              <a:t>內部需要放入一個物件，所以</a:t>
            </a:r>
            <a:r>
              <a:rPr lang="en-US" altLang="zh-TW" dirty="0"/>
              <a:t>inline-styling</a:t>
            </a:r>
            <a:r>
              <a:rPr lang="zh-TW" altLang="en-US" dirty="0"/>
              <a:t>的語法會變成</a:t>
            </a:r>
            <a:r>
              <a:rPr lang="en-US" altLang="zh-TW" dirty="0"/>
              <a:t>style={{}}</a:t>
            </a:r>
            <a:r>
              <a:rPr lang="zh-TW" altLang="en-US" dirty="0"/>
              <a:t>。其中，外部的大括號是</a:t>
            </a:r>
            <a:r>
              <a:rPr lang="en-US" altLang="zh-TW" dirty="0"/>
              <a:t>JSX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語法，內部的大括號是</a:t>
            </a:r>
            <a:r>
              <a:rPr lang="en-US" altLang="zh-TW" dirty="0"/>
              <a:t>JavaScript</a:t>
            </a:r>
            <a:r>
              <a:rPr lang="zh-TW" altLang="en-US" dirty="0"/>
              <a:t>物件語法。</a:t>
            </a:r>
            <a:br>
              <a:rPr lang="en-US" altLang="zh-TW" dirty="0"/>
            </a:br>
            <a:r>
              <a:rPr lang="zh-TW" altLang="en-US" dirty="0"/>
              <a:t>此外，因為</a:t>
            </a:r>
            <a:r>
              <a:rPr lang="ja-JP" altLang="en-US" dirty="0"/>
              <a:t>連字號 </a:t>
            </a:r>
            <a:r>
              <a:rPr lang="en-US" altLang="ja-JP" dirty="0"/>
              <a:t>(</a:t>
            </a:r>
            <a:r>
              <a:rPr lang="en-US" altLang="zh-TW" dirty="0"/>
              <a:t>Hyphen)</a:t>
            </a:r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有特殊意義，所以不能在</a:t>
            </a:r>
            <a:r>
              <a:rPr lang="en-US" altLang="zh-TW" dirty="0"/>
              <a:t>JavaScript</a:t>
            </a:r>
            <a:r>
              <a:rPr lang="zh-TW" altLang="en-US" dirty="0"/>
              <a:t>物件的屬性使用</a:t>
            </a:r>
            <a:r>
              <a:rPr lang="ja-JP" altLang="en-US" dirty="0"/>
              <a:t>連字號。因此，在</a:t>
            </a:r>
            <a:r>
              <a:rPr lang="en-US" altLang="zh-TW" dirty="0"/>
              <a:t>CSS</a:t>
            </a:r>
            <a:r>
              <a:rPr lang="zh-TW" altLang="en-US" dirty="0"/>
              <a:t>中具有</a:t>
            </a:r>
            <a:r>
              <a:rPr lang="ja-JP" altLang="en-US" dirty="0"/>
              <a:t>連字號</a:t>
            </a:r>
            <a:r>
              <a:rPr lang="zh-TW" altLang="en-US" dirty="0"/>
              <a:t>的屬性都會被換成</a:t>
            </a:r>
            <a:r>
              <a:rPr lang="en-US" altLang="zh-TW" dirty="0"/>
              <a:t>camelCase</a:t>
            </a:r>
            <a:r>
              <a:rPr lang="zh-TW" altLang="en-US" dirty="0"/>
              <a:t>的語法。例如：</a:t>
            </a:r>
            <a:r>
              <a:rPr lang="en-US" altLang="zh-TW" dirty="0"/>
              <a:t>background-color</a:t>
            </a:r>
            <a:r>
              <a:rPr lang="zh-TW" altLang="en-US" dirty="0"/>
              <a:t> 會需要被寫成 </a:t>
            </a:r>
            <a:r>
              <a:rPr lang="en-US" altLang="zh-TW" dirty="0" err="1"/>
              <a:t>backgroudColor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145733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7C5-C01C-439C-AFAA-AA6CDF9C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8A25-292C-0F77-2B69-3A7A8E27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altLang="zh-TW" dirty="0" err="1"/>
              <a:t>React</a:t>
            </a:r>
            <a:r>
              <a:rPr lang="zh-TW" altLang="en-US" dirty="0"/>
              <a:t>當中，每個</a:t>
            </a:r>
            <a:r>
              <a:rPr lang="en-US" altLang="zh-TW" dirty="0"/>
              <a:t>Component</a:t>
            </a:r>
            <a:r>
              <a:rPr lang="zh-TW" altLang="en-US" dirty="0"/>
              <a:t>都可以有自己的屬性</a:t>
            </a:r>
            <a:r>
              <a:rPr lang="en-US" altLang="zh-TW" dirty="0"/>
              <a:t>(Props,</a:t>
            </a:r>
            <a:r>
              <a:rPr lang="zh-TW" altLang="en-US" dirty="0"/>
              <a:t> </a:t>
            </a:r>
            <a:r>
              <a:rPr lang="en-US" altLang="zh-TW" dirty="0"/>
              <a:t>properties)</a:t>
            </a:r>
            <a:r>
              <a:rPr lang="zh-TW" altLang="en-US" dirty="0"/>
              <a:t>。</a:t>
            </a:r>
            <a:r>
              <a:rPr lang="en-US" altLang="zh-TW" dirty="0"/>
              <a:t> Props</a:t>
            </a:r>
            <a:r>
              <a:rPr lang="zh-TW" altLang="en-US" dirty="0"/>
              <a:t>可以由</a:t>
            </a:r>
            <a:r>
              <a:rPr lang="en-US" altLang="zh-TW" dirty="0"/>
              <a:t>HTML</a:t>
            </a:r>
            <a:r>
              <a:rPr lang="zh-TW" altLang="en-US" dirty="0"/>
              <a:t>標籤的</a:t>
            </a:r>
            <a:r>
              <a:rPr lang="en-US" altLang="zh-TW" dirty="0"/>
              <a:t>attributes</a:t>
            </a:r>
            <a:r>
              <a:rPr lang="zh-TW" altLang="en-US" dirty="0"/>
              <a:t>傳遞給</a:t>
            </a:r>
            <a:r>
              <a:rPr lang="en-US" altLang="zh-TW" dirty="0"/>
              <a:t>Component</a:t>
            </a:r>
            <a:r>
              <a:rPr lang="zh-TW" altLang="en-US" dirty="0"/>
              <a:t>。例如：</a:t>
            </a:r>
            <a:endParaRPr lang="en-US" altLang="zh-TW" dirty="0"/>
          </a:p>
          <a:p>
            <a:r>
              <a:rPr lang="en-US" i="1" dirty="0"/>
              <a:t>&lt;Friend name="Wilson" /&gt;</a:t>
            </a:r>
          </a:p>
          <a:p>
            <a:r>
              <a:rPr lang="en-TW" dirty="0"/>
              <a:t>若是</a:t>
            </a:r>
            <a:r>
              <a:rPr lang="en-US" altLang="zh-TW" dirty="0"/>
              <a:t> Props </a:t>
            </a:r>
            <a:r>
              <a:rPr lang="zh-TW" altLang="en-US" dirty="0"/>
              <a:t>傳遞時，</a:t>
            </a:r>
            <a:r>
              <a:rPr lang="en-TW" dirty="0"/>
              <a:t>要使用變數，則需要將變數換成</a:t>
            </a:r>
            <a:r>
              <a:rPr lang="en-US" altLang="zh-TW" dirty="0"/>
              <a:t>expression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i="1" dirty="0"/>
              <a:t>let</a:t>
            </a:r>
            <a:r>
              <a:rPr lang="zh-TW" altLang="en-US" i="1" dirty="0"/>
              <a:t> </a:t>
            </a:r>
            <a:r>
              <a:rPr lang="en-US" altLang="zh-TW" i="1" dirty="0" err="1"/>
              <a:t>myName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“Wilson”;</a:t>
            </a:r>
            <a:br>
              <a:rPr lang="en-US" i="1" dirty="0"/>
            </a:br>
            <a:r>
              <a:rPr lang="en-US" i="1" dirty="0"/>
              <a:t>&lt;Friend name</a:t>
            </a:r>
            <a:r>
              <a:rPr lang="en-US" altLang="zh-TW" i="1" dirty="0"/>
              <a:t>={</a:t>
            </a:r>
            <a:r>
              <a:rPr lang="en-US" altLang="zh-TW" i="1" dirty="0" err="1"/>
              <a:t>myName</a:t>
            </a:r>
            <a:r>
              <a:rPr lang="en-US" altLang="zh-TW" i="1" dirty="0"/>
              <a:t>}</a:t>
            </a:r>
            <a:r>
              <a:rPr lang="zh-TW" altLang="en-US" i="1" dirty="0"/>
              <a:t> </a:t>
            </a:r>
            <a:r>
              <a:rPr lang="en-US" i="1" dirty="0"/>
              <a:t>/&gt;</a:t>
            </a:r>
          </a:p>
          <a:p>
            <a:r>
              <a:rPr lang="en-US" altLang="zh-TW" dirty="0"/>
              <a:t>Props</a:t>
            </a:r>
            <a:r>
              <a:rPr lang="zh-TW" altLang="en-US" dirty="0"/>
              <a:t>會透過</a:t>
            </a:r>
            <a:r>
              <a:rPr lang="en-US" altLang="zh-TW" dirty="0"/>
              <a:t>argument</a:t>
            </a:r>
            <a:r>
              <a:rPr lang="zh-TW" altLang="en-US" dirty="0"/>
              <a:t>的方式傳遞給</a:t>
            </a:r>
            <a:r>
              <a:rPr lang="en-US" altLang="zh-TW" dirty="0"/>
              <a:t>Component</a:t>
            </a:r>
            <a:r>
              <a:rPr lang="zh-TW" altLang="en-US" dirty="0"/>
              <a:t>，所以</a:t>
            </a:r>
            <a:r>
              <a:rPr lang="en-US" altLang="zh-TW" dirty="0"/>
              <a:t>Component</a:t>
            </a:r>
            <a:r>
              <a:rPr lang="zh-TW" altLang="en-US" dirty="0"/>
              <a:t>使用</a:t>
            </a:r>
            <a:r>
              <a:rPr lang="en-US" altLang="zh-TW" dirty="0"/>
              <a:t>Props</a:t>
            </a:r>
            <a:r>
              <a:rPr lang="zh-TW" altLang="en-US" dirty="0"/>
              <a:t>的語法為：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947551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AD4-49F3-829F-7536-1FF4193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2854-55D7-FC8A-F8EB-BA8AD3A1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const Friend = (props) =&gt; {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return (&lt;div&gt;&lt;h1&gt;{</a:t>
            </a:r>
            <a:r>
              <a:rPr lang="en-US" i="1" dirty="0" err="1"/>
              <a:t>props.name</a:t>
            </a:r>
            <a:r>
              <a:rPr lang="en-US" i="1" dirty="0"/>
              <a:t>}&lt;/h1&gt;&lt;/div&gt;);</a:t>
            </a:r>
            <a:br>
              <a:rPr lang="en-US" i="1" dirty="0"/>
            </a:br>
            <a:r>
              <a:rPr lang="en-US" i="1" dirty="0"/>
              <a:t>};</a:t>
            </a:r>
          </a:p>
          <a:p>
            <a:r>
              <a:rPr lang="en-US" dirty="0" err="1"/>
              <a:t>或是，我們也可以用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 err="1"/>
              <a:t>destructuring</a:t>
            </a:r>
            <a:r>
              <a:rPr lang="zh-TW" altLang="en-US" dirty="0"/>
              <a:t> 的語法來取得</a:t>
            </a:r>
            <a:r>
              <a:rPr lang="en-US" altLang="zh-TW" dirty="0"/>
              <a:t>props</a:t>
            </a:r>
            <a:r>
              <a:rPr lang="zh-TW" altLang="en-US" dirty="0"/>
              <a:t>物件內的屬性：</a:t>
            </a:r>
            <a:endParaRPr lang="en-US" dirty="0"/>
          </a:p>
          <a:p>
            <a:r>
              <a:rPr lang="en-US" i="1" dirty="0"/>
              <a:t>const Friend = (</a:t>
            </a:r>
            <a:r>
              <a:rPr lang="en-US" altLang="zh-TW" i="1" dirty="0"/>
              <a:t>{name}</a:t>
            </a:r>
            <a:r>
              <a:rPr lang="en-US" i="1" dirty="0"/>
              <a:t>) =&gt; {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return (&lt;div&gt;&lt;h1&gt;{name}&lt;/h1&gt;&lt;/div&gt;);</a:t>
            </a:r>
            <a:br>
              <a:rPr lang="en-US" i="1" dirty="0"/>
            </a:br>
            <a:r>
              <a:rPr lang="en-US" i="1" dirty="0"/>
              <a:t>};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3113509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D6B6-012A-A6C1-B5E2-7EE24F3B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事件處理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8FCE-A583-9C5F-D5AD-523255A2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0407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使用 </a:t>
            </a:r>
            <a:r>
              <a:rPr lang="en-US" dirty="0"/>
              <a:t>React element </a:t>
            </a:r>
            <a:r>
              <a:rPr lang="ja-JP" altLang="en-US"/>
              <a:t>處理事件跟使用 </a:t>
            </a:r>
            <a:r>
              <a:rPr lang="en-US" dirty="0"/>
              <a:t>DOM element </a:t>
            </a:r>
            <a:r>
              <a:rPr lang="ja-JP" altLang="en-US"/>
              <a:t>處理事件是十分相似的。它們有一些語法上的差異：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事件的名稱在 </a:t>
            </a:r>
            <a:r>
              <a:rPr lang="en-US" dirty="0"/>
              <a:t>React </a:t>
            </a:r>
            <a:r>
              <a:rPr lang="ja-JP" altLang="en-US"/>
              <a:t>中都是 </a:t>
            </a:r>
            <a:r>
              <a:rPr lang="en-US" dirty="0"/>
              <a:t>camelCase，</a:t>
            </a:r>
            <a:r>
              <a:rPr lang="ja-JP" altLang="en-US"/>
              <a:t>而在 </a:t>
            </a:r>
            <a:r>
              <a:rPr lang="en-US" dirty="0"/>
              <a:t>HTML DOM </a:t>
            </a:r>
            <a:r>
              <a:rPr lang="ja-JP" altLang="en-US"/>
              <a:t>中則是小寫。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事件的值在 </a:t>
            </a:r>
            <a:r>
              <a:rPr lang="en-US" dirty="0"/>
              <a:t>JSX </a:t>
            </a:r>
            <a:r>
              <a:rPr lang="ja-JP" altLang="en-US"/>
              <a:t>中是一個 </a:t>
            </a:r>
            <a:r>
              <a:rPr lang="en-US" dirty="0"/>
              <a:t>function</a:t>
            </a:r>
            <a:r>
              <a:rPr lang="zh-TW" altLang="en-US" dirty="0"/>
              <a:t> （也是一個</a:t>
            </a:r>
            <a:r>
              <a:rPr lang="en-US" altLang="zh-TW" dirty="0"/>
              <a:t>expression</a:t>
            </a:r>
            <a:r>
              <a:rPr lang="zh-TW" altLang="en-US" dirty="0"/>
              <a:t>，所以我們需要用</a:t>
            </a:r>
            <a:r>
              <a:rPr lang="en-US" altLang="zh-TW" dirty="0"/>
              <a:t>{}</a:t>
            </a:r>
            <a:r>
              <a:rPr lang="zh-TW" altLang="en-US" dirty="0"/>
              <a:t>符號）</a:t>
            </a:r>
            <a:r>
              <a:rPr lang="en-US" dirty="0"/>
              <a:t>，</a:t>
            </a:r>
            <a:r>
              <a:rPr lang="ja-JP" altLang="en-US"/>
              <a:t>而在 </a:t>
            </a:r>
            <a:r>
              <a:rPr lang="en-US" dirty="0"/>
              <a:t>HTML DOM </a:t>
            </a:r>
            <a:r>
              <a:rPr lang="ja-JP" altLang="en-US"/>
              <a:t>中則是一個 </a:t>
            </a:r>
            <a:r>
              <a:rPr lang="en-US" dirty="0" err="1"/>
              <a:t>string。</a:t>
            </a:r>
            <a:r>
              <a:rPr lang="en-US" altLang="zh-TW" dirty="0" err="1"/>
              <a:t>React</a:t>
            </a:r>
            <a:r>
              <a:rPr lang="en-US" dirty="0" err="1"/>
              <a:t>事件處理時，會直接執行</a:t>
            </a:r>
            <a:r>
              <a:rPr lang="en-US" altLang="zh-TW" dirty="0" err="1"/>
              <a:t>expression</a:t>
            </a:r>
            <a:r>
              <a:rPr lang="zh-TW" altLang="en-US" dirty="0"/>
              <a:t>內的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例如，在</a:t>
            </a:r>
            <a:r>
              <a:rPr lang="en-US" altLang="zh-TW" dirty="0" err="1"/>
              <a:t>HTML</a:t>
            </a:r>
            <a:r>
              <a:rPr lang="zh-TW" altLang="en-US" dirty="0"/>
              <a:t>當中對</a:t>
            </a:r>
            <a:r>
              <a:rPr lang="en-US" altLang="zh-TW" dirty="0"/>
              <a:t>&lt;button&gt;</a:t>
            </a:r>
            <a:r>
              <a:rPr lang="zh-TW" altLang="en-US" dirty="0"/>
              <a:t>監聽</a:t>
            </a:r>
            <a:r>
              <a:rPr lang="en-US" altLang="zh-TW" dirty="0"/>
              <a:t>click</a:t>
            </a:r>
            <a:r>
              <a:rPr lang="zh-TW" altLang="en-US" dirty="0"/>
              <a:t>事件時，語法為：</a:t>
            </a:r>
            <a:endParaRPr lang="en-US" altLang="zh-TW" dirty="0"/>
          </a:p>
          <a:p>
            <a:pPr marL="0" indent="0">
              <a:buNone/>
            </a:pPr>
            <a:r>
              <a:rPr lang="en-US" i="1" dirty="0"/>
              <a:t>&lt;button onclick=“running()”&gt;hello&lt;/button&gt;</a:t>
            </a:r>
            <a:br>
              <a:rPr lang="en-US" i="1" dirty="0"/>
            </a:br>
            <a:r>
              <a:rPr lang="en-US" altLang="zh-TW" i="1" dirty="0"/>
              <a:t>&lt;script&gt;function</a:t>
            </a:r>
            <a:r>
              <a:rPr lang="zh-TW" altLang="en-US" i="1" dirty="0"/>
              <a:t> </a:t>
            </a:r>
            <a:r>
              <a:rPr lang="en-US" altLang="zh-TW" i="1" dirty="0"/>
              <a:t>running()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  <a:r>
              <a:rPr lang="en-US" altLang="zh-TW" i="1" dirty="0" err="1"/>
              <a:t>console.log</a:t>
            </a:r>
            <a:r>
              <a:rPr lang="en-US" altLang="zh-TW" i="1" dirty="0"/>
              <a:t>(“this</a:t>
            </a:r>
            <a:r>
              <a:rPr lang="zh-TW" altLang="en-US" i="1" dirty="0"/>
              <a:t> </a:t>
            </a:r>
            <a:r>
              <a:rPr lang="en-US" altLang="zh-TW" i="1" dirty="0"/>
              <a:t>is</a:t>
            </a:r>
            <a:r>
              <a:rPr lang="zh-TW" altLang="en-US" i="1" dirty="0"/>
              <a:t> </a:t>
            </a:r>
            <a:r>
              <a:rPr lang="en-US" altLang="zh-TW" i="1" dirty="0"/>
              <a:t>running..”);}&lt;/script&gt;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812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66E2-F62D-42E8-3EBB-9CFCFDB9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事件處理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5F9E-E355-3131-5B02-22BD544F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然而，在</a:t>
            </a:r>
            <a:r>
              <a:rPr lang="en-US" altLang="zh-TW" dirty="0"/>
              <a:t>JSX</a:t>
            </a:r>
            <a:r>
              <a:rPr lang="zh-TW" altLang="en-US" dirty="0"/>
              <a:t>當中的語法是：</a:t>
            </a:r>
            <a:br>
              <a:rPr lang="en-US" altLang="zh-TW" dirty="0"/>
            </a:br>
            <a:r>
              <a:rPr lang="en-US" i="1" dirty="0"/>
              <a:t>const running = () =&gt; {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prompt("running...");</a:t>
            </a:r>
            <a:br>
              <a:rPr lang="en-US" i="1" dirty="0"/>
            </a:br>
            <a:r>
              <a:rPr lang="en-US" i="1" dirty="0"/>
              <a:t>};</a:t>
            </a:r>
            <a:br>
              <a:rPr lang="en-US" altLang="zh-TW" i="1" dirty="0"/>
            </a:br>
            <a:r>
              <a:rPr lang="en-US" altLang="zh-TW" i="1" dirty="0"/>
              <a:t>&lt;button </a:t>
            </a:r>
            <a:r>
              <a:rPr lang="en-US" altLang="zh-TW" i="1" dirty="0" err="1"/>
              <a:t>onClick</a:t>
            </a:r>
            <a:r>
              <a:rPr lang="en-US" altLang="zh-TW" i="1" dirty="0"/>
              <a:t>={running}&gt;hello&lt;/button&gt;</a:t>
            </a:r>
          </a:p>
          <a:p>
            <a:r>
              <a:rPr lang="zh-TW" altLang="en-US" dirty="0"/>
              <a:t>若要在事件的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執行時加入參數，如果寫：</a:t>
            </a:r>
            <a:endParaRPr lang="en-US" altLang="zh-TW" dirty="0"/>
          </a:p>
          <a:p>
            <a:r>
              <a:rPr lang="en-US" altLang="zh-TW" i="1" dirty="0"/>
              <a:t>&lt;button </a:t>
            </a:r>
            <a:r>
              <a:rPr lang="en-US" altLang="zh-TW" i="1" dirty="0" err="1"/>
              <a:t>onClick</a:t>
            </a:r>
            <a:r>
              <a:rPr lang="en-US" altLang="zh-TW" i="1" dirty="0"/>
              <a:t>={running(1)}&gt;hello&lt;/button&gt;</a:t>
            </a:r>
          </a:p>
          <a:p>
            <a:r>
              <a:rPr lang="zh-TW" altLang="en-US" dirty="0"/>
              <a:t>會造成</a:t>
            </a:r>
            <a:r>
              <a:rPr lang="en-US" altLang="zh-TW" dirty="0"/>
              <a:t>React</a:t>
            </a:r>
            <a:r>
              <a:rPr lang="zh-TW" altLang="en-US" dirty="0"/>
              <a:t>讀取程式碼時，直接執行了</a:t>
            </a:r>
            <a:r>
              <a:rPr lang="en-US" altLang="zh-TW" dirty="0"/>
              <a:t>running(1)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2561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185B-F201-BBB4-F1D0-3F0CC908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事件處理</a:t>
            </a:r>
            <a:endParaRPr lang="en-TW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5CC0-D90B-F81E-2B6F-9E9AFC9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因此，我們可以把帶有參數的</a:t>
            </a:r>
            <a:r>
              <a:rPr lang="en-US" altLang="zh-TW" dirty="0"/>
              <a:t> running(1)</a:t>
            </a:r>
            <a:r>
              <a:rPr lang="zh-TW" altLang="en-US" dirty="0"/>
              <a:t> 放入一個 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內部，做成</a:t>
            </a:r>
            <a:r>
              <a:rPr lang="en-US" altLang="zh-TW" dirty="0"/>
              <a:t>button</a:t>
            </a:r>
            <a:r>
              <a:rPr lang="zh-TW" altLang="en-US" dirty="0"/>
              <a:t>的</a:t>
            </a:r>
            <a:r>
              <a:rPr lang="en-US" altLang="zh-TW" dirty="0" err="1"/>
              <a:t>onClick</a:t>
            </a:r>
            <a:r>
              <a:rPr lang="zh-TW" altLang="en-US" dirty="0"/>
              <a:t>事件的值：</a:t>
            </a:r>
            <a:endParaRPr lang="en-US" altLang="zh-TW" dirty="0"/>
          </a:p>
          <a:p>
            <a:r>
              <a:rPr lang="en-US" i="1" dirty="0"/>
              <a:t>&lt;button</a:t>
            </a:r>
            <a:r>
              <a:rPr lang="zh-TW" altLang="en-US" i="1" dirty="0"/>
              <a:t> </a:t>
            </a:r>
            <a:r>
              <a:rPr lang="en-US" i="1" dirty="0" err="1"/>
              <a:t>onClick</a:t>
            </a:r>
            <a:r>
              <a:rPr lang="en-US" i="1" dirty="0"/>
              <a:t>={() =&gt; {running(1);}}&gt;hello&lt;/button&gt;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305744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0C-9867-FE68-97C5-FAD79FE7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DE7-0D8C-2FEB-A9BC-09B8894B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3831"/>
          </a:xfrm>
        </p:spPr>
        <p:txBody>
          <a:bodyPr>
            <a:normAutofit lnSpcReduction="10000"/>
          </a:bodyPr>
          <a:lstStyle/>
          <a:p>
            <a:r>
              <a:rPr lang="en-TW" dirty="0"/>
              <a:t>若我們有一個後端的網路服務</a:t>
            </a:r>
            <a:r>
              <a:rPr lang="en-US" altLang="zh-TW" dirty="0"/>
              <a:t>(Web</a:t>
            </a:r>
            <a:r>
              <a:rPr lang="zh-TW" altLang="en-US" dirty="0"/>
              <a:t> </a:t>
            </a:r>
            <a:r>
              <a:rPr lang="en-US" altLang="zh-TW" dirty="0"/>
              <a:t>Service)</a:t>
            </a:r>
            <a:r>
              <a:rPr lang="zh-TW" altLang="en-US" dirty="0"/>
              <a:t>已經能夠正常運作且受到保護，</a:t>
            </a:r>
            <a:r>
              <a:rPr lang="ja-JP" altLang="en-US"/>
              <a:t>只有經過身份驗證和授權的用戶才能調用這個 </a:t>
            </a:r>
            <a:r>
              <a:rPr lang="en-US" dirty="0" err="1"/>
              <a:t>API，則我們可以使用網頁前端的框架來架設網站，並且連結到此</a:t>
            </a:r>
            <a:r>
              <a:rPr lang="en-US" altLang="zh-TW" dirty="0" err="1"/>
              <a:t>API</a:t>
            </a:r>
            <a:r>
              <a:rPr lang="en-US" dirty="0"/>
              <a:t>。</a:t>
            </a:r>
          </a:p>
          <a:p>
            <a:r>
              <a:rPr lang="ja-JP" altLang="en-US"/>
              <a:t>在大多數網站上，當我們點擊連結或提交表單時，瀏覽器會向伺服器發出</a:t>
            </a:r>
            <a:r>
              <a:rPr lang="en-US" altLang="zh-TW" dirty="0"/>
              <a:t>request</a:t>
            </a:r>
            <a:r>
              <a:rPr lang="ja-JP" altLang="en-US"/>
              <a:t>並下載一個完整的新頁面。我們通常會看到白色閃爍，因為當前頁面消失並加載了新頁面。若使用 </a:t>
            </a:r>
            <a:r>
              <a:rPr lang="en-US" dirty="0" err="1"/>
              <a:t>AJAX技術</a:t>
            </a:r>
            <a:r>
              <a:rPr lang="en-US" dirty="0"/>
              <a:t>，</a:t>
            </a:r>
            <a:r>
              <a:rPr lang="ja-JP" altLang="en-US"/>
              <a:t>我們可以編寫一些在瀏覽器上運行的 </a:t>
            </a:r>
            <a:r>
              <a:rPr lang="en-US" dirty="0"/>
              <a:t>JavaScrip</a:t>
            </a:r>
            <a:r>
              <a:rPr lang="en-US" altLang="zh-TW" dirty="0"/>
              <a:t>t</a:t>
            </a:r>
            <a:r>
              <a:rPr lang="zh-TW" altLang="en-US" dirty="0"/>
              <a:t>。</a:t>
            </a:r>
            <a:r>
              <a:rPr lang="en-US" dirty="0"/>
              <a:t>JavaScript </a:t>
            </a:r>
            <a:r>
              <a:rPr lang="ja-JP" altLang="en-US"/>
              <a:t>將向伺服器發出</a:t>
            </a:r>
            <a:r>
              <a:rPr lang="en-US" altLang="zh-TW" dirty="0"/>
              <a:t>request </a:t>
            </a:r>
            <a:r>
              <a:rPr lang="ja-JP" altLang="en-US"/>
              <a:t>，接收</a:t>
            </a:r>
            <a:r>
              <a:rPr lang="en-US" altLang="zh-TW" dirty="0"/>
              <a:t>response</a:t>
            </a:r>
            <a:r>
              <a:rPr lang="ja-JP" altLang="en-US"/>
              <a:t>並使用新數據更新當前 </a:t>
            </a:r>
            <a:r>
              <a:rPr lang="en-US" dirty="0"/>
              <a:t>HTML </a:t>
            </a:r>
            <a:r>
              <a:rPr lang="ja-JP" altLang="en-US"/>
              <a:t>頁面。 整個過程中，只有數據通過網絡傳輸，而不是一個全新的 </a:t>
            </a:r>
            <a:r>
              <a:rPr lang="en-US" altLang="ja-JP" dirty="0"/>
              <a:t>HTML </a:t>
            </a:r>
            <a:r>
              <a:rPr lang="ja-JP" altLang="en-US"/>
              <a:t>頁面。</a:t>
            </a:r>
            <a:endParaRPr lang="en-US" altLang="ja-JP" dirty="0"/>
          </a:p>
          <a:p>
            <a:r>
              <a:rPr lang="ja-JP" altLang="en-US"/>
              <a:t>像這樣的頁面，就被稱為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Application(SPA)</a:t>
            </a:r>
            <a:r>
              <a:rPr lang="zh-TW" altLang="en-US" dirty="0"/>
              <a:t>。 </a:t>
            </a:r>
            <a:r>
              <a:rPr lang="en-US" altLang="zh-TW" dirty="0"/>
              <a:t>Wilson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  <a:r>
              <a:rPr lang="zh-TW" altLang="en-US" dirty="0"/>
              <a:t>就是一個</a:t>
            </a:r>
            <a:r>
              <a:rPr lang="en-US" altLang="zh-TW" dirty="0"/>
              <a:t>SPA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151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14CF-F6CB-009F-7540-39324EA9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State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2F0B-AB45-EEC8-FB18-3107CFC2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0679"/>
          </a:xfrm>
        </p:spPr>
        <p:txBody>
          <a:bodyPr>
            <a:normAutofit/>
          </a:bodyPr>
          <a:lstStyle/>
          <a:p>
            <a:r>
              <a:rPr lang="en-US" dirty="0" err="1"/>
              <a:t>前面的課程提過，使用</a:t>
            </a:r>
            <a:r>
              <a:rPr lang="en-US" altLang="zh-TW" dirty="0" err="1"/>
              <a:t>React</a:t>
            </a:r>
            <a:r>
              <a:rPr lang="zh-TW" altLang="en-US" dirty="0"/>
              <a:t>的其中一個好處在於，</a:t>
            </a:r>
            <a:r>
              <a:rPr lang="ja-JP" altLang="en-US"/>
              <a:t>他能夠只更改網站上必須改變的</a:t>
            </a:r>
            <a:r>
              <a:rPr lang="en-US" altLang="zh-TW" dirty="0"/>
              <a:t>Components</a:t>
            </a:r>
            <a:r>
              <a:rPr lang="zh-TW" altLang="en-US" dirty="0"/>
              <a:t>，</a:t>
            </a:r>
            <a:r>
              <a:rPr lang="ja-JP" altLang="en-US"/>
              <a:t>而無需更新整個 </a:t>
            </a:r>
            <a:r>
              <a:rPr lang="en-US" altLang="zh-TW" dirty="0"/>
              <a:t>DOM</a:t>
            </a:r>
            <a:r>
              <a:rPr lang="zh-TW" altLang="en-US" dirty="0"/>
              <a:t>。 實現這個功能的工具是</a:t>
            </a:r>
            <a:r>
              <a:rPr lang="en-US" altLang="zh-TW" dirty="0">
                <a:solidFill>
                  <a:schemeClr val="tx1"/>
                </a:solidFill>
              </a:rPr>
              <a:t>State</a:t>
            </a:r>
            <a:r>
              <a:rPr lang="zh-TW" altLang="en-US" dirty="0"/>
              <a:t>。</a:t>
            </a:r>
            <a:r>
              <a:rPr lang="en-US" altLang="zh-TW" dirty="0"/>
              <a:t>State</a:t>
            </a:r>
            <a:r>
              <a:rPr lang="zh-TW" altLang="en-US" dirty="0"/>
              <a:t>是透過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Hooks</a:t>
            </a:r>
            <a:r>
              <a:rPr lang="zh-TW" altLang="en-US" dirty="0"/>
              <a:t>當中的</a:t>
            </a:r>
            <a:r>
              <a:rPr lang="en-US" altLang="zh-TW" dirty="0" err="1"/>
              <a:t>useState</a:t>
            </a:r>
            <a:r>
              <a:rPr lang="zh-TW" altLang="en-US" dirty="0"/>
              <a:t>來完成的。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React</a:t>
            </a:r>
            <a:r>
              <a:rPr lang="zh-TW" altLang="en-US" dirty="0"/>
              <a:t>當中，</a:t>
            </a:r>
            <a:r>
              <a:rPr lang="en-US" altLang="zh-TW" dirty="0"/>
              <a:t>State</a:t>
            </a:r>
            <a:r>
              <a:rPr lang="zh-TW" altLang="en-US" dirty="0"/>
              <a:t>是</a:t>
            </a:r>
            <a:r>
              <a:rPr lang="en-US" altLang="zh-TW" dirty="0"/>
              <a:t>Component</a:t>
            </a:r>
            <a:r>
              <a:rPr lang="zh-TW" altLang="en-US" dirty="0"/>
              <a:t>所持有的一個物件，此物件包含有關</a:t>
            </a:r>
            <a:r>
              <a:rPr lang="en-US" altLang="zh-TW" dirty="0"/>
              <a:t>Component</a:t>
            </a:r>
            <a:r>
              <a:rPr lang="zh-TW" altLang="en-US" dirty="0"/>
              <a:t>的數據或信息。 </a:t>
            </a:r>
            <a:r>
              <a:rPr lang="en-US" altLang="zh-TW" dirty="0"/>
              <a:t>Component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chemeClr val="tx1"/>
                </a:solidFill>
              </a:rPr>
              <a:t>State</a:t>
            </a:r>
            <a:r>
              <a:rPr lang="zh-TW" altLang="en-US" dirty="0">
                <a:solidFill>
                  <a:schemeClr val="tx1"/>
                </a:solidFill>
              </a:rPr>
              <a:t>是可以改變的。每當</a:t>
            </a:r>
            <a:r>
              <a:rPr lang="en-US" altLang="zh-TW" dirty="0"/>
              <a:t>Component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chemeClr val="tx1"/>
                </a:solidFill>
              </a:rPr>
              <a:t>State</a:t>
            </a:r>
            <a:r>
              <a:rPr lang="zh-TW" altLang="en-US" dirty="0">
                <a:solidFill>
                  <a:schemeClr val="tx1"/>
                </a:solidFill>
              </a:rPr>
              <a:t>改變時，持有此</a:t>
            </a:r>
            <a:r>
              <a:rPr lang="en-US" altLang="zh-TW" dirty="0">
                <a:solidFill>
                  <a:schemeClr val="tx1"/>
                </a:solidFill>
              </a:rPr>
              <a:t>state</a:t>
            </a:r>
            <a:r>
              <a:rPr lang="zh-TW" altLang="en-US" dirty="0">
                <a:solidFill>
                  <a:schemeClr val="tx1"/>
                </a:solidFill>
              </a:rPr>
              <a:t>的所有</a:t>
            </a:r>
            <a:r>
              <a:rPr lang="en-US" altLang="zh-TW" dirty="0"/>
              <a:t>Components</a:t>
            </a:r>
            <a:r>
              <a:rPr lang="zh-TW" altLang="en-US" dirty="0"/>
              <a:t>都會全部重新渲染</a:t>
            </a:r>
            <a:r>
              <a:rPr lang="en-US" altLang="zh-TW" dirty="0"/>
              <a:t>(</a:t>
            </a:r>
            <a:r>
              <a:rPr lang="en-US" altLang="zh-TW" dirty="0" err="1"/>
              <a:t>rerender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>
                <a:solidFill>
                  <a:srgbClr val="FF0000"/>
                </a:solidFill>
              </a:rPr>
              <a:t>React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Components</a:t>
            </a:r>
            <a:r>
              <a:rPr lang="zh-TW" altLang="en-US" dirty="0">
                <a:solidFill>
                  <a:srgbClr val="FF0000"/>
                </a:solidFill>
              </a:rPr>
              <a:t>在其</a:t>
            </a:r>
            <a:r>
              <a:rPr lang="en-US" altLang="zh-TW" dirty="0">
                <a:solidFill>
                  <a:srgbClr val="FF0000"/>
                </a:solidFill>
              </a:rPr>
              <a:t>props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  <a:r>
              <a:rPr lang="zh-TW" altLang="en-US" dirty="0">
                <a:solidFill>
                  <a:srgbClr val="FF0000"/>
                </a:solidFill>
              </a:rPr>
              <a:t>改變時，都會重新渲染！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sz="1800" dirty="0"/>
              <a:t>Hooks </a:t>
            </a:r>
            <a:r>
              <a:rPr lang="ja-JP" altLang="en-US" sz="1800"/>
              <a:t>是 </a:t>
            </a:r>
            <a:r>
              <a:rPr lang="en-US" sz="1800" dirty="0"/>
              <a:t>React 16.8 </a:t>
            </a:r>
            <a:r>
              <a:rPr lang="ja-JP" altLang="en-US" sz="1800"/>
              <a:t>版本中引入的新功能。它允許您在不編寫</a:t>
            </a:r>
            <a:r>
              <a:rPr lang="en-US" altLang="zh-TW" sz="1800" dirty="0"/>
              <a:t>class</a:t>
            </a:r>
            <a:r>
              <a:rPr lang="ja-JP" altLang="en-US" sz="1800"/>
              <a:t>的情況下使用</a:t>
            </a:r>
            <a:r>
              <a:rPr lang="en-US" altLang="zh-TW" sz="1800" dirty="0"/>
              <a:t>State</a:t>
            </a:r>
            <a:r>
              <a:rPr lang="ja-JP" altLang="en-US" sz="1800"/>
              <a:t>和其他 </a:t>
            </a:r>
            <a:r>
              <a:rPr lang="en-US" sz="1800" dirty="0"/>
              <a:t>React </a:t>
            </a:r>
            <a:r>
              <a:rPr lang="en-US" sz="1800" dirty="0" err="1"/>
              <a:t>的功能</a:t>
            </a:r>
            <a:r>
              <a:rPr lang="zh-TW" altLang="en-US" sz="1800" dirty="0"/>
              <a:t> </a:t>
            </a:r>
            <a:r>
              <a:rPr lang="en-US" altLang="zh-TW" sz="1800" dirty="0"/>
              <a:t>(class</a:t>
            </a:r>
            <a:r>
              <a:rPr lang="zh-TW" altLang="en-US" sz="1800" dirty="0"/>
              <a:t>是</a:t>
            </a:r>
            <a:r>
              <a:rPr lang="en-US" altLang="zh-TW" sz="1800" dirty="0"/>
              <a:t>React</a:t>
            </a:r>
            <a:r>
              <a:rPr lang="zh-TW" altLang="en-US" sz="1800" dirty="0"/>
              <a:t>舊版本的常見語法</a:t>
            </a:r>
            <a:r>
              <a:rPr lang="en-US" altLang="zh-TW" sz="1800" dirty="0"/>
              <a:t>)</a:t>
            </a:r>
            <a:r>
              <a:rPr lang="ja-JP" altLang="en-US" sz="1800"/>
              <a:t>。</a:t>
            </a:r>
            <a:r>
              <a:rPr lang="en-US" altLang="zh-TW" sz="1800" dirty="0"/>
              <a:t> Hooks</a:t>
            </a:r>
            <a:r>
              <a:rPr lang="ja-JP" altLang="en-US" sz="1800"/>
              <a:t>在</a:t>
            </a:r>
            <a:r>
              <a:rPr lang="en-US" altLang="zh-TW" sz="1800" dirty="0"/>
              <a:t>class</a:t>
            </a:r>
            <a:r>
              <a:rPr lang="zh-TW" altLang="en-US" sz="1800" dirty="0"/>
              <a:t>內部無法起</a:t>
            </a:r>
            <a:r>
              <a:rPr lang="ja-JP" altLang="en-US" sz="1800"/>
              <a:t>作用。我們可以理解為，</a:t>
            </a:r>
            <a:r>
              <a:rPr lang="en-US" sz="1800" dirty="0"/>
              <a:t>Hooks </a:t>
            </a:r>
            <a:r>
              <a:rPr lang="ja-JP" altLang="en-US" sz="1800"/>
              <a:t>是從</a:t>
            </a:r>
            <a:r>
              <a:rPr lang="en-US" altLang="zh-TW" sz="1800" dirty="0"/>
              <a:t>function</a:t>
            </a:r>
            <a:r>
              <a:rPr lang="zh-TW" altLang="en-US" sz="1800" dirty="0"/>
              <a:t> </a:t>
            </a:r>
            <a:r>
              <a:rPr lang="en-US" altLang="zh-TW" sz="1800" dirty="0"/>
              <a:t>component</a:t>
            </a:r>
            <a:r>
              <a:rPr lang="ja-JP" altLang="en-US" sz="1800"/>
              <a:t>中「鉤入」</a:t>
            </a:r>
            <a:r>
              <a:rPr lang="en-US" sz="1800" dirty="0"/>
              <a:t>React </a:t>
            </a:r>
            <a:r>
              <a:rPr lang="en-US" altLang="zh-TW" sz="1800" dirty="0"/>
              <a:t>State</a:t>
            </a:r>
            <a:r>
              <a:rPr lang="ja-JP" altLang="en-US" sz="1800"/>
              <a:t>和生命週期特性的函數。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248840306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A441-EAF4-962E-BA8B-F41D10DE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State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2EF6-55E1-BF3C-9CDC-D3331AC1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useState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zh-TW" i="1" dirty="0"/>
              <a:t>const</a:t>
            </a:r>
            <a:r>
              <a:rPr lang="zh-TW" altLang="en-US" i="1" dirty="0"/>
              <a:t> </a:t>
            </a:r>
            <a:r>
              <a:rPr lang="en-US" altLang="zh-TW" i="1" dirty="0"/>
              <a:t>[name,</a:t>
            </a:r>
            <a:r>
              <a:rPr lang="zh-TW" altLang="en-US" i="1" dirty="0"/>
              <a:t> </a:t>
            </a:r>
            <a:r>
              <a:rPr lang="en-US" altLang="zh-TW" i="1" dirty="0" err="1"/>
              <a:t>setName</a:t>
            </a:r>
            <a:r>
              <a:rPr lang="en-US" altLang="zh-TW" i="1" dirty="0"/>
              <a:t>]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 err="1"/>
              <a:t>useState</a:t>
            </a:r>
            <a:r>
              <a:rPr lang="en-US" altLang="zh-TW" i="1" dirty="0"/>
              <a:t>(</a:t>
            </a:r>
            <a:r>
              <a:rPr lang="en-US" altLang="zh-TW" i="1" dirty="0" err="1"/>
              <a:t>initialValue</a:t>
            </a:r>
            <a:r>
              <a:rPr lang="en-US" altLang="zh-TW" i="1" dirty="0"/>
              <a:t>);</a:t>
            </a:r>
          </a:p>
          <a:p>
            <a:r>
              <a:rPr lang="en-US" altLang="zh-TW" dirty="0"/>
              <a:t>name</a:t>
            </a:r>
            <a:r>
              <a:rPr lang="zh-TW" altLang="en-US" dirty="0"/>
              <a:t>是</a:t>
            </a:r>
            <a:r>
              <a:rPr lang="en-US" altLang="zh-TW" dirty="0"/>
              <a:t>state</a:t>
            </a:r>
            <a:r>
              <a:rPr lang="zh-TW" altLang="en-US" dirty="0"/>
              <a:t>的名稱，我們可以隨意命名。</a:t>
            </a:r>
            <a:endParaRPr lang="en-US" altLang="zh-TW" dirty="0"/>
          </a:p>
          <a:p>
            <a:r>
              <a:rPr lang="en-US" altLang="zh-TW" dirty="0" err="1"/>
              <a:t>setName</a:t>
            </a:r>
            <a:r>
              <a:rPr lang="zh-TW" altLang="en-US" dirty="0"/>
              <a:t>是更新</a:t>
            </a:r>
            <a:r>
              <a:rPr lang="en-US" altLang="zh-TW" dirty="0"/>
              <a:t>state</a:t>
            </a:r>
            <a:r>
              <a:rPr lang="zh-TW" altLang="en-US" dirty="0"/>
              <a:t>時所使用的函數。</a:t>
            </a:r>
            <a:endParaRPr lang="en-US" altLang="zh-TW" dirty="0"/>
          </a:p>
          <a:p>
            <a:r>
              <a:rPr lang="en-US" altLang="zh-TW" dirty="0" err="1"/>
              <a:t>initialValue</a:t>
            </a:r>
            <a:r>
              <a:rPr lang="zh-TW" altLang="en-US" dirty="0"/>
              <a:t>是</a:t>
            </a:r>
            <a:r>
              <a:rPr lang="en-US" altLang="zh-TW" dirty="0"/>
              <a:t>name</a:t>
            </a:r>
            <a:r>
              <a:rPr lang="zh-TW" altLang="en-US" dirty="0"/>
              <a:t>這個</a:t>
            </a:r>
            <a:r>
              <a:rPr lang="en-US" altLang="zh-TW" dirty="0"/>
              <a:t>state</a:t>
            </a:r>
            <a:r>
              <a:rPr lang="zh-TW" altLang="en-US" dirty="0"/>
              <a:t>的初始值。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0078330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9865-9AC9-EC82-F090-0DC32839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Lifting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C8F0-C9B7-1298-E6EB-89E4068D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我們有時會希望兩個</a:t>
            </a:r>
            <a:r>
              <a:rPr lang="en-US" dirty="0"/>
              <a:t> </a:t>
            </a:r>
            <a:r>
              <a:rPr lang="en-US" altLang="zh-TW" dirty="0"/>
              <a:t>Component </a:t>
            </a:r>
            <a:r>
              <a:rPr lang="zh-TW" altLang="en-US" dirty="0"/>
              <a:t>之間可以共享某個</a:t>
            </a:r>
            <a:r>
              <a:rPr lang="en-US" altLang="zh-TW" dirty="0"/>
              <a:t>state</a:t>
            </a:r>
            <a:r>
              <a:rPr lang="zh-TW" altLang="en-US" dirty="0"/>
              <a:t>。如果兩個</a:t>
            </a:r>
            <a:r>
              <a:rPr lang="en-US" altLang="zh-TW" dirty="0"/>
              <a:t>Component</a:t>
            </a:r>
            <a:r>
              <a:rPr lang="zh-TW" altLang="en-US" dirty="0"/>
              <a:t>屬於不同鏈同層級或是不同鏈不同層級，則我們需要將</a:t>
            </a:r>
            <a:r>
              <a:rPr lang="en-US" altLang="zh-TW" dirty="0"/>
              <a:t>state</a:t>
            </a:r>
            <a:r>
              <a:rPr lang="zh-TW" altLang="en-US" dirty="0"/>
              <a:t>往兩邊最近的</a:t>
            </a:r>
            <a:r>
              <a:rPr lang="en-US" altLang="zh-TW" dirty="0"/>
              <a:t>common</a:t>
            </a:r>
            <a:r>
              <a:rPr lang="zh-TW" altLang="en-US" dirty="0"/>
              <a:t> </a:t>
            </a:r>
            <a:r>
              <a:rPr lang="en-US" altLang="zh-TW" dirty="0"/>
              <a:t>ancestor</a:t>
            </a:r>
            <a:r>
              <a:rPr lang="zh-TW" altLang="en-US" dirty="0"/>
              <a:t> </a:t>
            </a:r>
            <a:r>
              <a:rPr lang="en-US" altLang="zh-TW" dirty="0"/>
              <a:t>(ancestor</a:t>
            </a:r>
            <a:r>
              <a:rPr lang="zh-TW" altLang="en-US" dirty="0"/>
              <a:t> </a:t>
            </a:r>
            <a:r>
              <a:rPr lang="en-US" altLang="zh-TW" dirty="0"/>
              <a:t>component)</a:t>
            </a:r>
            <a:r>
              <a:rPr lang="zh-TW" altLang="en-US" dirty="0"/>
              <a:t>的方向移動。這樣的做法就叫做「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lifting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3826688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806A-F4DB-AFC7-84EA-696D2C09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useEffect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737E-6D23-C30A-5074-8C4A0EC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在程式語言裡，一個函數通常只會做兩件事：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計算或找出某個值，並且從函數內回傳出來。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當函數做某事時，我們就說這個函數的功能是做</a:t>
            </a: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。例如，函數從數據庫讀取或寫入數據。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React</a:t>
            </a:r>
            <a:r>
              <a:rPr lang="zh-TW" altLang="en-US" dirty="0"/>
              <a:t>當中，一個</a:t>
            </a:r>
            <a:r>
              <a:rPr lang="en-US" altLang="zh-TW" dirty="0"/>
              <a:t>functional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如果想要做</a:t>
            </a: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，則可以使用</a:t>
            </a:r>
            <a:r>
              <a:rPr lang="en-US" altLang="zh-TW" dirty="0" err="1"/>
              <a:t>useEffect</a:t>
            </a:r>
            <a:r>
              <a:rPr lang="zh-TW" altLang="en-US" dirty="0"/>
              <a:t>這個</a:t>
            </a:r>
            <a:r>
              <a:rPr lang="en-US" altLang="zh-TW" dirty="0"/>
              <a:t>Hook</a:t>
            </a:r>
            <a:r>
              <a:rPr lang="zh-TW" altLang="en-US" dirty="0"/>
              <a:t>。常見的</a:t>
            </a: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有：</a:t>
            </a:r>
            <a:r>
              <a:rPr lang="en-US" altLang="zh-TW" dirty="0"/>
              <a:t> </a:t>
            </a:r>
            <a:r>
              <a:rPr lang="zh-TW" altLang="en-US" dirty="0"/>
              <a:t>向</a:t>
            </a:r>
            <a:r>
              <a:rPr lang="en-US" altLang="zh-TW" dirty="0"/>
              <a:t>API</a:t>
            </a:r>
            <a:r>
              <a:rPr lang="zh-TW" altLang="en-US" dirty="0"/>
              <a:t>去</a:t>
            </a:r>
            <a:r>
              <a:rPr lang="en-US" altLang="zh-TW" dirty="0"/>
              <a:t>fetch</a:t>
            </a:r>
            <a:r>
              <a:rPr lang="zh-TW" altLang="en-US" dirty="0"/>
              <a:t>數據、使用</a:t>
            </a:r>
            <a:r>
              <a:rPr lang="en-US" altLang="zh-TW" dirty="0" err="1"/>
              <a:t>setTimeout</a:t>
            </a:r>
            <a:r>
              <a:rPr lang="zh-TW" altLang="en-US" dirty="0"/>
              <a:t>等等的計時函數。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242105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9DA7-3260-6ECD-B4BB-8FBEFE1E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useEffect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C45E-3928-897E-9A20-EBF0FA32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useEffect</a:t>
            </a:r>
            <a:r>
              <a:rPr lang="zh-TW" altLang="en-US" dirty="0"/>
              <a:t> </a:t>
            </a:r>
            <a:r>
              <a:rPr lang="en-US" altLang="zh-TW" dirty="0"/>
              <a:t>Hook</a:t>
            </a:r>
            <a:r>
              <a:rPr lang="zh-TW" altLang="en-US" dirty="0"/>
              <a:t>語法接收兩個參數：</a:t>
            </a:r>
            <a:endParaRPr lang="en-US" altLang="zh-TW" dirty="0"/>
          </a:p>
          <a:p>
            <a:r>
              <a:rPr lang="en-US" altLang="zh-TW" i="1" dirty="0" err="1"/>
              <a:t>useEffect</a:t>
            </a:r>
            <a:r>
              <a:rPr lang="en-US" altLang="zh-TW" i="1" dirty="0"/>
              <a:t>(function,</a:t>
            </a:r>
            <a:r>
              <a:rPr lang="zh-TW" altLang="en-US" i="1" dirty="0"/>
              <a:t> </a:t>
            </a:r>
            <a:r>
              <a:rPr lang="en-US" altLang="zh-TW" i="1" dirty="0"/>
              <a:t>dependencies)</a:t>
            </a:r>
          </a:p>
          <a:p>
            <a:r>
              <a:rPr lang="en-US" altLang="zh-TW" dirty="0"/>
              <a:t>Dependencies</a:t>
            </a:r>
            <a:r>
              <a:rPr lang="zh-TW" altLang="en-US" dirty="0"/>
              <a:t>是一個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states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</a:t>
            </a:r>
            <a:r>
              <a:rPr lang="en-US" altLang="zh-TW" dirty="0"/>
              <a:t>dependencies</a:t>
            </a:r>
            <a:r>
              <a:rPr lang="zh-TW" altLang="en-US" dirty="0"/>
              <a:t>是一個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，則在此</a:t>
            </a:r>
            <a:r>
              <a:rPr lang="en-US" altLang="zh-TW" dirty="0"/>
              <a:t>Component</a:t>
            </a:r>
            <a:r>
              <a:rPr lang="zh-TW" altLang="en-US" dirty="0"/>
              <a:t>第一次被渲染的時候，就會執行</a:t>
            </a:r>
            <a:r>
              <a:rPr lang="en-US" altLang="zh-TW" dirty="0" err="1"/>
              <a:t>useEffect</a:t>
            </a:r>
            <a:r>
              <a:rPr lang="zh-TW" altLang="en-US" dirty="0"/>
              <a:t>參數的</a:t>
            </a:r>
            <a:r>
              <a:rPr lang="en-US" altLang="zh-TW" dirty="0"/>
              <a:t>function</a:t>
            </a:r>
            <a:r>
              <a:rPr lang="zh-TW" altLang="en-US" dirty="0"/>
              <a:t>一次。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</a:t>
            </a:r>
            <a:r>
              <a:rPr lang="en-US" altLang="zh-TW" dirty="0"/>
              <a:t>dependencies</a:t>
            </a:r>
            <a:r>
              <a:rPr lang="zh-TW" altLang="en-US" dirty="0"/>
              <a:t>是</a:t>
            </a:r>
            <a:r>
              <a:rPr lang="en-US" altLang="zh-TW" dirty="0"/>
              <a:t>[name]</a:t>
            </a:r>
            <a:r>
              <a:rPr lang="zh-TW" altLang="en-US" dirty="0"/>
              <a:t>，則在此</a:t>
            </a:r>
            <a:r>
              <a:rPr lang="en-US" altLang="zh-TW" dirty="0"/>
              <a:t>Component</a:t>
            </a:r>
            <a:r>
              <a:rPr lang="zh-TW" altLang="en-US" dirty="0"/>
              <a:t>第一次被渲染的時候，就會執行</a:t>
            </a:r>
            <a:r>
              <a:rPr lang="en-US" altLang="zh-TW" dirty="0" err="1"/>
              <a:t>useEffect</a:t>
            </a:r>
            <a:r>
              <a:rPr lang="zh-TW" altLang="en-US" dirty="0"/>
              <a:t>參數的</a:t>
            </a:r>
            <a:r>
              <a:rPr lang="en-US" altLang="zh-TW" dirty="0"/>
              <a:t>function</a:t>
            </a:r>
            <a:r>
              <a:rPr lang="zh-TW" altLang="en-US" dirty="0"/>
              <a:t>一次。每當</a:t>
            </a:r>
            <a:r>
              <a:rPr lang="en-US" altLang="zh-TW" dirty="0"/>
              <a:t>name</a:t>
            </a:r>
            <a:r>
              <a:rPr lang="zh-TW" altLang="en-US" dirty="0"/>
              <a:t>這個</a:t>
            </a:r>
            <a:r>
              <a:rPr lang="en-US" altLang="zh-TW" dirty="0"/>
              <a:t>state</a:t>
            </a:r>
            <a:r>
              <a:rPr lang="zh-TW" altLang="en-US" dirty="0"/>
              <a:t>被更新時，也會執行</a:t>
            </a:r>
            <a:r>
              <a:rPr lang="en-US" altLang="zh-TW" dirty="0" err="1"/>
              <a:t>useEffect</a:t>
            </a:r>
            <a:r>
              <a:rPr lang="zh-TW" altLang="en-US" dirty="0"/>
              <a:t>參數的</a:t>
            </a:r>
            <a:r>
              <a:rPr lang="en-US" altLang="zh-TW" dirty="0"/>
              <a:t>function</a:t>
            </a:r>
            <a:r>
              <a:rPr lang="zh-TW" altLang="en-US" dirty="0"/>
              <a:t>一次。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558091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6BD5-B258-FB33-3038-507C59B7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77856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D1E9-9F30-CB01-D7C8-A9F66D4E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版本以前，</a:t>
            </a:r>
            <a:r>
              <a:rPr lang="en-US" altLang="zh-TW" dirty="0"/>
              <a:t>Component</a:t>
            </a:r>
            <a:r>
              <a:rPr lang="zh-TW" altLang="en-US" dirty="0"/>
              <a:t>的製作方式只有一種，那就是使用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。</a:t>
            </a:r>
            <a:r>
              <a:rPr lang="en-US" altLang="zh-TW" dirty="0"/>
              <a:t> 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內部自動帶有</a:t>
            </a:r>
            <a:r>
              <a:rPr lang="en-US" altLang="zh-TW" dirty="0"/>
              <a:t>State</a:t>
            </a:r>
            <a:r>
              <a:rPr lang="zh-TW" altLang="en-US" dirty="0"/>
              <a:t>以及跟</a:t>
            </a:r>
            <a:r>
              <a:rPr lang="en-US" altLang="zh-TW" dirty="0"/>
              <a:t>Component</a:t>
            </a:r>
            <a:r>
              <a:rPr lang="zh-TW" altLang="en-US" dirty="0"/>
              <a:t>生命週期</a:t>
            </a:r>
            <a:r>
              <a:rPr lang="en-US" altLang="zh-TW" dirty="0"/>
              <a:t>(Component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Cycle)</a:t>
            </a:r>
            <a:r>
              <a:rPr lang="zh-TW" altLang="en-US" dirty="0"/>
              <a:t>有關的函數。</a:t>
            </a:r>
            <a:endParaRPr lang="en-US" altLang="zh-TW" dirty="0"/>
          </a:p>
          <a:p>
            <a:r>
              <a:rPr lang="en-US" dirty="0" err="1"/>
              <a:t>在</a:t>
            </a:r>
            <a:r>
              <a:rPr lang="en-US" altLang="zh-TW" dirty="0" err="1"/>
              <a:t>React</a:t>
            </a:r>
            <a:r>
              <a:rPr lang="zh-TW" altLang="en-US" dirty="0"/>
              <a:t> </a:t>
            </a:r>
            <a:r>
              <a:rPr lang="en-US" altLang="zh-TW" dirty="0"/>
              <a:t>16.8</a:t>
            </a:r>
            <a:r>
              <a:rPr lang="zh-TW" altLang="en-US" dirty="0"/>
              <a:t>出現</a:t>
            </a:r>
            <a:r>
              <a:rPr lang="en-US" altLang="zh-TW" dirty="0"/>
              <a:t>Hooks</a:t>
            </a:r>
            <a:r>
              <a:rPr lang="zh-TW" altLang="en-US" dirty="0"/>
              <a:t>之後，我們就不需要使用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內的</a:t>
            </a:r>
            <a:r>
              <a:rPr lang="en-US" altLang="zh-TW" dirty="0"/>
              <a:t>state</a:t>
            </a:r>
            <a:r>
              <a:rPr lang="zh-TW" altLang="en-US" dirty="0"/>
              <a:t>以及生命週期的語法了。然而，現在被維護的</a:t>
            </a:r>
            <a:r>
              <a:rPr lang="en-US" altLang="zh-TW" dirty="0"/>
              <a:t>React</a:t>
            </a:r>
            <a:r>
              <a:rPr lang="zh-TW" altLang="en-US" dirty="0"/>
              <a:t>程式碼中仍參雜許多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的寫法，所以認識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對寫</a:t>
            </a:r>
            <a:r>
              <a:rPr lang="en-US" altLang="zh-TW" dirty="0"/>
              <a:t>React</a:t>
            </a:r>
            <a:r>
              <a:rPr lang="zh-TW" altLang="en-US" dirty="0"/>
              <a:t>是百利而無一害。</a:t>
            </a:r>
            <a:endParaRPr lang="en-US" altLang="zh-TW" dirty="0"/>
          </a:p>
          <a:p>
            <a:r>
              <a:rPr lang="en-US" altLang="zh-TW" dirty="0"/>
              <a:t>class component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1885621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573C-F7D6-0A80-D628-B9966BD8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class Car extends </a:t>
            </a:r>
            <a:r>
              <a:rPr lang="en-US" i="1" dirty="0" err="1"/>
              <a:t>React.Component</a:t>
            </a:r>
            <a:r>
              <a:rPr lang="en-US" i="1" dirty="0"/>
              <a:t> {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render() {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return &lt;h2&gt;Hi, I am a Car!&lt;/h2&gt;;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}</a:t>
            </a:r>
          </a:p>
          <a:p>
            <a:r>
              <a:rPr lang="en-US" altLang="zh-TW" dirty="0"/>
              <a:t>render</a:t>
            </a:r>
            <a:r>
              <a:rPr lang="zh-TW" altLang="en-US" dirty="0"/>
              <a:t> 函數可以定義此</a:t>
            </a:r>
            <a:r>
              <a:rPr lang="en-US" altLang="zh-TW" dirty="0"/>
              <a:t>Component</a:t>
            </a:r>
            <a:r>
              <a:rPr lang="zh-TW" altLang="en-US" dirty="0"/>
              <a:t>的</a:t>
            </a:r>
            <a:r>
              <a:rPr lang="en-US" altLang="zh-TW" dirty="0"/>
              <a:t>JSX</a:t>
            </a:r>
            <a:r>
              <a:rPr lang="zh-TW" altLang="en-US" dirty="0"/>
              <a:t>架構。</a:t>
            </a:r>
            <a:endParaRPr lang="en-US" altLang="zh-TW" dirty="0"/>
          </a:p>
          <a:p>
            <a:r>
              <a:rPr lang="zh-TW" altLang="en-US" dirty="0"/>
              <a:t>若要在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內部初始化某些屬性，則需要用到</a:t>
            </a:r>
            <a:r>
              <a:rPr lang="en-US" altLang="zh-TW" dirty="0"/>
              <a:t>constructor()</a:t>
            </a:r>
            <a:r>
              <a:rPr lang="zh-TW" altLang="en-US" dirty="0"/>
              <a:t>：</a:t>
            </a:r>
            <a:endParaRPr lang="en-TW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877D57-6B5C-E1B7-EA46-730E5141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9776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3382740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D82-B33D-C8BE-E036-6CBCF13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7584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A89F-AE6A-96AC-FA7C-D22C9A5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6023"/>
          </a:xfrm>
        </p:spPr>
        <p:txBody>
          <a:bodyPr>
            <a:normAutofit/>
          </a:bodyPr>
          <a:lstStyle/>
          <a:p>
            <a:r>
              <a:rPr lang="en-US" i="1" dirty="0"/>
              <a:t>class Car extends </a:t>
            </a:r>
            <a:r>
              <a:rPr lang="en-US" i="1" dirty="0" err="1"/>
              <a:t>React.Component</a:t>
            </a:r>
            <a:r>
              <a:rPr lang="en-US" i="1" dirty="0"/>
              <a:t> {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constructor() {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super();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 err="1"/>
              <a:t>this.state</a:t>
            </a:r>
            <a:r>
              <a:rPr lang="en-US" i="1" dirty="0"/>
              <a:t> = { color: “red” };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render() {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return &lt;h2&gt;Hi, I am {</a:t>
            </a:r>
            <a:r>
              <a:rPr lang="en-US" i="1" dirty="0" err="1"/>
              <a:t>this.state.color</a:t>
            </a:r>
            <a:r>
              <a:rPr lang="en-US" i="1" dirty="0"/>
              <a:t>} a Car!&lt;/h2&gt;;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dirty="0"/>
            </a:br>
            <a:r>
              <a:rPr lang="en-TW" dirty="0"/>
              <a:t>當此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第一次被渲染時，</a:t>
            </a:r>
            <a:r>
              <a:rPr lang="en-US" altLang="zh-TW" dirty="0"/>
              <a:t>constructor</a:t>
            </a:r>
            <a:r>
              <a:rPr lang="zh-TW" altLang="en-US" dirty="0"/>
              <a:t>就會被</a:t>
            </a:r>
            <a:r>
              <a:rPr lang="en-US" altLang="zh-TW" dirty="0"/>
              <a:t>React</a:t>
            </a:r>
            <a:r>
              <a:rPr lang="zh-TW" altLang="en-US" dirty="0"/>
              <a:t>執行。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FCC437-61BD-F23A-75DF-EF652A2FFCC6}"/>
              </a:ext>
            </a:extLst>
          </p:cNvPr>
          <p:cNvCxnSpPr>
            <a:cxnSpLocks/>
          </p:cNvCxnSpPr>
          <p:nvPr/>
        </p:nvCxnSpPr>
        <p:spPr>
          <a:xfrm flipH="1">
            <a:off x="5205984" y="3096768"/>
            <a:ext cx="2938272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7AC10-C215-67C1-91B5-2889F9E16A21}"/>
              </a:ext>
            </a:extLst>
          </p:cNvPr>
          <p:cNvCxnSpPr>
            <a:cxnSpLocks/>
          </p:cNvCxnSpPr>
          <p:nvPr/>
        </p:nvCxnSpPr>
        <p:spPr>
          <a:xfrm flipH="1" flipV="1">
            <a:off x="5504688" y="4743704"/>
            <a:ext cx="2944368" cy="15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A412B-5DAE-78DE-C5B8-D8F345DC1849}"/>
              </a:ext>
            </a:extLst>
          </p:cNvPr>
          <p:cNvSpPr txBox="1"/>
          <p:nvPr/>
        </p:nvSpPr>
        <p:spPr>
          <a:xfrm>
            <a:off x="8144256" y="2681401"/>
            <a:ext cx="245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State</a:t>
            </a:r>
            <a:r>
              <a:rPr lang="zh-TW" altLang="en-US" dirty="0"/>
              <a:t>是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的一個屬性。</a:t>
            </a:r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B399F-558A-DC28-D4E3-62A2A5E6BCA8}"/>
              </a:ext>
            </a:extLst>
          </p:cNvPr>
          <p:cNvSpPr txBox="1"/>
          <p:nvPr/>
        </p:nvSpPr>
        <p:spPr>
          <a:xfrm>
            <a:off x="8449056" y="4578018"/>
            <a:ext cx="294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 err="1"/>
              <a:t>this.state</a:t>
            </a:r>
            <a:r>
              <a:rPr lang="zh-TW" altLang="en-US" dirty="0"/>
              <a:t>可以直接使用</a:t>
            </a:r>
            <a:r>
              <a:rPr lang="en-US" altLang="zh-TW" dirty="0"/>
              <a:t>state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5800216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5F63-D459-C02A-7014-68C0422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1968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E0E8-BFFB-5640-7B31-4300E7F1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6983"/>
          </a:xfrm>
        </p:spPr>
        <p:txBody>
          <a:bodyPr>
            <a:normAutofit lnSpcReduction="10000"/>
          </a:bodyPr>
          <a:lstStyle/>
          <a:p>
            <a:r>
              <a:rPr lang="en-TW" dirty="0"/>
              <a:t>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當中使用 </a:t>
            </a:r>
            <a:r>
              <a:rPr lang="en-US" altLang="zh-TW" dirty="0"/>
              <a:t>Props</a:t>
            </a:r>
            <a:r>
              <a:rPr lang="zh-TW" altLang="en-US" dirty="0"/>
              <a:t> 的方式也很簡單。先在標籤設定屬性</a:t>
            </a:r>
            <a:endParaRPr lang="en-US" altLang="zh-TW" dirty="0"/>
          </a:p>
          <a:p>
            <a:r>
              <a:rPr lang="en-US" i="1" dirty="0"/>
              <a:t>&lt;Car color="red"/&gt;</a:t>
            </a:r>
          </a:p>
          <a:p>
            <a:r>
              <a:rPr lang="en-TW" dirty="0"/>
              <a:t>再使用：</a:t>
            </a:r>
          </a:p>
          <a:p>
            <a:r>
              <a:rPr lang="en-US" i="1" dirty="0"/>
              <a:t>class Car extends </a:t>
            </a:r>
            <a:r>
              <a:rPr lang="en-US" i="1" dirty="0" err="1"/>
              <a:t>React.Component</a:t>
            </a:r>
            <a:r>
              <a:rPr lang="en-US" i="1" dirty="0"/>
              <a:t> {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constructor(props) {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super(props);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render() {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return &lt;h2&gt;I am a {</a:t>
            </a:r>
            <a:r>
              <a:rPr lang="en-US" i="1" dirty="0" err="1"/>
              <a:t>this.props.model</a:t>
            </a:r>
            <a:r>
              <a:rPr lang="en-US" i="1" dirty="0"/>
              <a:t>}!&lt;/h2&gt;;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 </a:t>
            </a:r>
            <a:br>
              <a:rPr lang="en-US" i="1" dirty="0"/>
            </a:br>
            <a:r>
              <a:rPr lang="en-US" i="1" dirty="0"/>
              <a:t>}</a:t>
            </a:r>
            <a:endParaRPr lang="en-TW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5D20DC-6645-8FD3-356B-F0CDE2054EE1}"/>
              </a:ext>
            </a:extLst>
          </p:cNvPr>
          <p:cNvCxnSpPr>
            <a:cxnSpLocks/>
          </p:cNvCxnSpPr>
          <p:nvPr/>
        </p:nvCxnSpPr>
        <p:spPr>
          <a:xfrm flipH="1">
            <a:off x="3364992" y="3840480"/>
            <a:ext cx="3779520" cy="7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83634-09FE-241D-7432-E221F774ABA8}"/>
              </a:ext>
            </a:extLst>
          </p:cNvPr>
          <p:cNvSpPr txBox="1"/>
          <p:nvPr/>
        </p:nvSpPr>
        <p:spPr>
          <a:xfrm>
            <a:off x="7144512" y="3560064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props</a:t>
            </a:r>
            <a:r>
              <a:rPr lang="zh-TW" altLang="en-US" dirty="0"/>
              <a:t>是</a:t>
            </a:r>
            <a:r>
              <a:rPr lang="en-US" altLang="zh-TW" dirty="0"/>
              <a:t>constructor</a:t>
            </a:r>
            <a:r>
              <a:rPr lang="zh-TW" altLang="en-US" dirty="0"/>
              <a:t>的參數，且一定要</a:t>
            </a:r>
            <a:br>
              <a:rPr lang="en-US" altLang="zh-TW" dirty="0"/>
            </a:br>
            <a:r>
              <a:rPr lang="zh-TW" altLang="en-US" dirty="0"/>
              <a:t>放入</a:t>
            </a:r>
            <a:r>
              <a:rPr lang="en-US" altLang="zh-TW" dirty="0"/>
              <a:t>super()</a:t>
            </a:r>
            <a:r>
              <a:rPr lang="zh-TW" altLang="en-US" dirty="0"/>
              <a:t>函數內部。</a:t>
            </a:r>
            <a:endParaRPr lang="en-TW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E0C742-98B2-D8E1-7E5E-5804D9053DDD}"/>
              </a:ext>
            </a:extLst>
          </p:cNvPr>
          <p:cNvCxnSpPr>
            <a:cxnSpLocks/>
          </p:cNvCxnSpPr>
          <p:nvPr/>
        </p:nvCxnSpPr>
        <p:spPr>
          <a:xfrm flipH="1">
            <a:off x="5218176" y="4969765"/>
            <a:ext cx="2401824" cy="34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B9F102-876D-3B36-530C-5C87B14A7CD5}"/>
              </a:ext>
            </a:extLst>
          </p:cNvPr>
          <p:cNvSpPr txBox="1"/>
          <p:nvPr/>
        </p:nvSpPr>
        <p:spPr>
          <a:xfrm>
            <a:off x="7695383" y="4638235"/>
            <a:ext cx="3167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內部使用</a:t>
            </a:r>
            <a:r>
              <a:rPr lang="en-US" altLang="zh-TW" dirty="0" err="1"/>
              <a:t>this.props</a:t>
            </a:r>
            <a:r>
              <a:rPr lang="zh-TW" altLang="en-US" dirty="0"/>
              <a:t>就可以使用</a:t>
            </a:r>
            <a:r>
              <a:rPr lang="en-US" altLang="zh-TW" dirty="0"/>
              <a:t>props</a:t>
            </a:r>
            <a:r>
              <a:rPr lang="zh-TW" altLang="en-US" dirty="0"/>
              <a:t>內的屬性。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44363068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DB95-7379-117F-0004-D543DE8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90048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74A8-2DC6-E6C2-9E19-E115E6CE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572256" cy="3760891"/>
          </a:xfrm>
        </p:spPr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當中，如果要改變</a:t>
            </a:r>
            <a:r>
              <a:rPr lang="en-US" altLang="zh-TW" dirty="0"/>
              <a:t>state</a:t>
            </a:r>
            <a:r>
              <a:rPr lang="zh-TW" altLang="en-US" dirty="0"/>
              <a:t>屬性的內容，必須要用</a:t>
            </a:r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r>
              <a:rPr lang="zh-TW" altLang="en-US" dirty="0"/>
              <a:t>函數：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036A6-7087-BB63-2E4F-FB43CAAAE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27" y="2205105"/>
            <a:ext cx="6210865" cy="39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80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648-976A-E4AE-76EA-9CD34592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435C-49EA-56B1-3D7F-AA165131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這樣做有幾個優點：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我們減少了伺服器的負載。為每個</a:t>
            </a:r>
            <a:r>
              <a:rPr lang="en-US" altLang="zh-TW" dirty="0" err="1"/>
              <a:t>reqeust</a:t>
            </a:r>
            <a:r>
              <a:rPr lang="ja-JP" altLang="en-US"/>
              <a:t>生成一個</a:t>
            </a:r>
            <a:r>
              <a:rPr lang="en-US" dirty="0"/>
              <a:t>HTML </a:t>
            </a:r>
            <a:r>
              <a:rPr lang="ja-JP" altLang="en-US"/>
              <a:t>頁面需要大量的處理能力。如果我們的服務器的 </a:t>
            </a:r>
            <a:r>
              <a:rPr lang="en-US" dirty="0"/>
              <a:t>CPU </a:t>
            </a:r>
            <a:r>
              <a:rPr lang="ja-JP" altLang="en-US"/>
              <a:t>太忙，我們的網站就會變慢，並可能變成反應遲鈍使我們的網站關閉。在使用網頁瀏覽器時，大多數客戶端的 </a:t>
            </a:r>
            <a:r>
              <a:rPr lang="en-US" dirty="0"/>
              <a:t>CPU（</a:t>
            </a:r>
            <a:r>
              <a:rPr lang="ja-JP" altLang="en-US"/>
              <a:t>可能有 </a:t>
            </a:r>
            <a:r>
              <a:rPr lang="en-US" altLang="ja-JP" dirty="0"/>
              <a:t>8 </a:t>
            </a:r>
            <a:r>
              <a:rPr lang="ja-JP" altLang="en-US"/>
              <a:t>個或更多）都處於空閒狀態。因此，我們可以將數據傳到客戶端，讓客戶端的</a:t>
            </a:r>
            <a:r>
              <a:rPr lang="en-US" altLang="zh-TW" dirty="0"/>
              <a:t>CPU</a:t>
            </a:r>
            <a:r>
              <a:rPr lang="zh-TW" altLang="en-US" dirty="0"/>
              <a:t>驅動瀏覽器來渲染</a:t>
            </a:r>
            <a:r>
              <a:rPr lang="en-US" altLang="zh-TW" dirty="0"/>
              <a:t>(render)</a:t>
            </a:r>
            <a:r>
              <a:rPr lang="zh-TW" altLang="en-US" dirty="0"/>
              <a:t>頁面。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我們還減少了需要通過網絡傳輸的數據量，因為只發送新數據，而不是完整的 </a:t>
            </a:r>
            <a:r>
              <a:rPr lang="en-US" altLang="ja-JP" dirty="0"/>
              <a:t>HTML </a:t>
            </a:r>
            <a:r>
              <a:rPr lang="ja-JP" altLang="en-US"/>
              <a:t>頁面。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88663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7CCF-C70B-E4C2-0BC5-46DCE383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6352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DB7D-A316-AA74-6914-8247C0AF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698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React </a:t>
            </a:r>
            <a:r>
              <a:rPr lang="ja-JP" altLang="en-US" sz="2600" dirty="0"/>
              <a:t>中的每個</a:t>
            </a:r>
            <a:r>
              <a:rPr lang="en-US" altLang="ja-JP" sz="2600" dirty="0"/>
              <a:t>Component</a:t>
            </a:r>
            <a:r>
              <a:rPr lang="ja-JP" altLang="en-US" sz="2600" dirty="0"/>
              <a:t>都有一個生命週期</a:t>
            </a:r>
            <a:r>
              <a:rPr lang="en-US" altLang="ja-JP" sz="2600" dirty="0"/>
              <a:t>(Life Cycle)</a:t>
            </a:r>
            <a:r>
              <a:rPr lang="ja-JP" altLang="en-US" sz="2600" dirty="0"/>
              <a:t>，而我們可以在其三個主要階段對其進行監控和操作。這三個與生命週期有關的函數</a:t>
            </a:r>
            <a:r>
              <a:rPr lang="en-US" altLang="zh-TW" sz="2600" dirty="0"/>
              <a:t>(Life</a:t>
            </a:r>
            <a:r>
              <a:rPr lang="zh-TW" altLang="en-US" sz="2600" dirty="0"/>
              <a:t> </a:t>
            </a:r>
            <a:r>
              <a:rPr lang="en-US" altLang="zh-TW" sz="2600" dirty="0"/>
              <a:t>Cycle</a:t>
            </a:r>
            <a:r>
              <a:rPr lang="zh-TW" altLang="en-US" sz="2600" dirty="0"/>
              <a:t> </a:t>
            </a:r>
            <a:r>
              <a:rPr lang="en-US" altLang="zh-TW" sz="2600" dirty="0"/>
              <a:t>Methods)</a:t>
            </a:r>
            <a:r>
              <a:rPr lang="ja-JP" altLang="en-US" sz="2600" dirty="0"/>
              <a:t>是：</a:t>
            </a:r>
            <a:endParaRPr lang="en-US" altLang="ja-JP" sz="26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600" dirty="0" err="1"/>
              <a:t>componentDidMount</a:t>
            </a:r>
            <a:r>
              <a:rPr lang="en-US" altLang="ja-JP" sz="2600" dirty="0"/>
              <a:t>()</a:t>
            </a:r>
            <a:r>
              <a:rPr lang="zh-TW" altLang="en-US" sz="2600" dirty="0"/>
              <a:t> </a:t>
            </a:r>
            <a:r>
              <a:rPr lang="en-US" altLang="zh-TW" sz="2600" dirty="0"/>
              <a:t>–</a:t>
            </a:r>
            <a:r>
              <a:rPr lang="zh-TW" altLang="en-US" sz="2600" dirty="0"/>
              <a:t> 在一個 </a:t>
            </a:r>
            <a:r>
              <a:rPr lang="en-US" altLang="zh-TW" sz="2600" dirty="0"/>
              <a:t>component </a:t>
            </a:r>
            <a:r>
              <a:rPr lang="zh-TW" altLang="en-US" sz="2600" dirty="0"/>
              <a:t>被 </a:t>
            </a:r>
            <a:r>
              <a:rPr lang="en-US" altLang="zh-TW" sz="2600" dirty="0"/>
              <a:t>mount</a:t>
            </a:r>
            <a:r>
              <a:rPr lang="zh-TW" altLang="en-US" sz="2600" dirty="0"/>
              <a:t>（加入 </a:t>
            </a:r>
            <a:r>
              <a:rPr lang="en-US" altLang="zh-TW" sz="2600" dirty="0"/>
              <a:t>DOM tree </a:t>
            </a:r>
            <a:r>
              <a:rPr lang="zh-TW" altLang="en-US" sz="2600" dirty="0"/>
              <a:t>中）後，</a:t>
            </a:r>
            <a:r>
              <a:rPr lang="en-US" altLang="zh-TW" sz="2600" dirty="0" err="1"/>
              <a:t>componentDidMount</a:t>
            </a:r>
            <a:r>
              <a:rPr lang="en-US" altLang="zh-TW" sz="2600" dirty="0"/>
              <a:t>() </a:t>
            </a:r>
            <a:r>
              <a:rPr lang="zh-TW" altLang="en-US" sz="2600" dirty="0"/>
              <a:t>會馬上被呼叫。</a:t>
            </a:r>
            <a:endParaRPr lang="en-US" altLang="zh-TW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componentDidUpdate</a:t>
            </a:r>
            <a:r>
              <a:rPr lang="en-US" sz="2600" dirty="0"/>
              <a:t>()</a:t>
            </a:r>
            <a:r>
              <a:rPr lang="zh-TW" altLang="en-US" sz="2600" dirty="0"/>
              <a:t> </a:t>
            </a:r>
            <a:r>
              <a:rPr lang="en-US" altLang="zh-TW" sz="2600" dirty="0"/>
              <a:t>–</a:t>
            </a:r>
            <a:r>
              <a:rPr lang="zh-TW" altLang="en-US" sz="2600" dirty="0"/>
              <a:t> </a:t>
            </a:r>
            <a:r>
              <a:rPr lang="en-US" altLang="zh-TW" sz="2600" dirty="0" err="1"/>
              <a:t>componentDidUpdate</a:t>
            </a:r>
            <a:r>
              <a:rPr lang="en-US" altLang="zh-TW" sz="2600" dirty="0"/>
              <a:t>() </a:t>
            </a:r>
            <a:r>
              <a:rPr lang="zh-TW" altLang="en-US" sz="2600" dirty="0"/>
              <a:t>會在更新後馬上被呼叫。這個方法並不會在初次 </a:t>
            </a:r>
            <a:r>
              <a:rPr lang="en-US" altLang="zh-TW" sz="2600" dirty="0"/>
              <a:t>render </a:t>
            </a:r>
            <a:r>
              <a:rPr lang="zh-TW" altLang="en-US" sz="2600" dirty="0"/>
              <a:t>時被呼叫。</a:t>
            </a:r>
            <a:endParaRPr lang="en-US" altLang="zh-TW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componentWillUnmount</a:t>
            </a:r>
            <a:r>
              <a:rPr lang="en-US" sz="2600" dirty="0"/>
              <a:t>()</a:t>
            </a:r>
            <a:r>
              <a:rPr lang="zh-TW" altLang="en-US" sz="2600" dirty="0"/>
              <a:t> </a:t>
            </a:r>
            <a:r>
              <a:rPr lang="en-US" altLang="zh-TW" sz="2600" dirty="0"/>
              <a:t>–</a:t>
            </a:r>
            <a:r>
              <a:rPr lang="zh-TW" altLang="en-US" sz="2600" dirty="0"/>
              <a:t> </a:t>
            </a:r>
            <a:r>
              <a:rPr lang="en-US" altLang="zh-TW" sz="2600" dirty="0" err="1"/>
              <a:t>componentWillU</a:t>
            </a:r>
            <a:r>
              <a:rPr lang="en-US" altLang="zh-TW" dirty="0" err="1"/>
              <a:t>nmount</a:t>
            </a:r>
            <a:r>
              <a:rPr lang="en-US" altLang="zh-TW" dirty="0"/>
              <a:t>() </a:t>
            </a:r>
            <a:r>
              <a:rPr lang="zh-TW" altLang="en-US" dirty="0"/>
              <a:t>會在</a:t>
            </a:r>
            <a:r>
              <a:rPr lang="zh-CN" altLang="en-US" dirty="0"/>
              <a:t>ㄧ</a:t>
            </a:r>
            <a:r>
              <a:rPr lang="zh-TW" altLang="en-US" dirty="0"/>
              <a:t>個 </a:t>
            </a:r>
            <a:r>
              <a:rPr lang="en-US" altLang="zh-TW" dirty="0"/>
              <a:t>component </a:t>
            </a:r>
            <a:r>
              <a:rPr lang="zh-TW" altLang="en-US" dirty="0"/>
              <a:t>即將被 </a:t>
            </a:r>
            <a:r>
              <a:rPr lang="en-US" altLang="zh-TW" dirty="0"/>
              <a:t>unmount</a:t>
            </a:r>
            <a:r>
              <a:rPr lang="zh-TW" altLang="en-US"/>
              <a:t>時呼叫</a:t>
            </a:r>
            <a:r>
              <a:rPr lang="zh-TW" altLang="en-US" dirty="0"/>
              <a:t>。</a:t>
            </a:r>
            <a:endParaRPr lang="en-US" dirty="0"/>
          </a:p>
          <a:p>
            <a:r>
              <a:rPr lang="en-US" sz="1800" dirty="0"/>
              <a:t>*.</a:t>
            </a:r>
            <a:r>
              <a:rPr lang="zh-TW" altLang="en-US" sz="1800" dirty="0"/>
              <a:t> 在</a:t>
            </a:r>
            <a:r>
              <a:rPr lang="en-US" altLang="zh-TW" sz="1800" dirty="0"/>
              <a:t>React</a:t>
            </a:r>
            <a:r>
              <a:rPr lang="zh-TW" altLang="en-US" sz="1800" dirty="0"/>
              <a:t>的</a:t>
            </a:r>
            <a:r>
              <a:rPr lang="en-US" altLang="zh-TW" sz="1800" dirty="0"/>
              <a:t>Development</a:t>
            </a:r>
            <a:r>
              <a:rPr lang="zh-TW" altLang="en-US" sz="1800" dirty="0"/>
              <a:t> </a:t>
            </a:r>
            <a:r>
              <a:rPr lang="en-US" altLang="zh-TW" sz="1800" dirty="0"/>
              <a:t>Mode</a:t>
            </a:r>
            <a:r>
              <a:rPr lang="zh-TW" altLang="en-US" sz="1800" dirty="0"/>
              <a:t>之下，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React.StrictMode</a:t>
            </a:r>
            <a:r>
              <a:rPr lang="en-US" altLang="zh-TW" sz="1800" dirty="0"/>
              <a:t>&gt;</a:t>
            </a:r>
            <a:r>
              <a:rPr lang="zh-TW" altLang="en-US" sz="1800" dirty="0"/>
              <a:t>會讓</a:t>
            </a:r>
            <a:r>
              <a:rPr lang="en-US" altLang="zh-TW" sz="1800" dirty="0" err="1"/>
              <a:t>componentDidMount</a:t>
            </a:r>
            <a:r>
              <a:rPr lang="zh-TW" altLang="en-US" sz="1800" dirty="0"/>
              <a:t>執行兩次。</a:t>
            </a:r>
            <a:br>
              <a:rPr lang="en-US" altLang="zh-TW" sz="1800" dirty="0"/>
            </a:br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除了這三個</a:t>
            </a:r>
            <a:r>
              <a:rPr lang="en-US" altLang="zh-TW" sz="1800" dirty="0"/>
              <a:t>methods</a:t>
            </a:r>
            <a:r>
              <a:rPr lang="zh-TW" altLang="en-US" sz="1800" dirty="0"/>
              <a:t>之外，還有許多其他的 </a:t>
            </a:r>
            <a:r>
              <a:rPr lang="en-US" altLang="zh-TW" sz="1800" dirty="0"/>
              <a:t>Life</a:t>
            </a:r>
            <a:r>
              <a:rPr lang="zh-TW" altLang="en-US" sz="1800" dirty="0"/>
              <a:t> </a:t>
            </a:r>
            <a:r>
              <a:rPr lang="en-US" altLang="zh-TW" sz="1800" dirty="0"/>
              <a:t>Cycle</a:t>
            </a:r>
            <a:r>
              <a:rPr lang="zh-TW" altLang="en-US" sz="1800" dirty="0"/>
              <a:t> </a:t>
            </a:r>
            <a:r>
              <a:rPr lang="en-US" altLang="zh-TW" sz="1800" dirty="0"/>
              <a:t>Methods</a:t>
            </a:r>
            <a:r>
              <a:rPr lang="zh-TW" altLang="en-US" sz="1800" dirty="0"/>
              <a:t>，有興趣再去認識。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9052717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DCF1-F345-44C4-7149-88D8DA0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7080B-6AA9-1E23-02F1-A3E811FF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08" y="2108200"/>
            <a:ext cx="9802709" cy="37607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815002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E6AB-870B-5626-1A8E-927AC385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87584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Component,</a:t>
            </a:r>
            <a:r>
              <a:rPr lang="zh-TW" altLang="en-US" dirty="0"/>
              <a:t> </a:t>
            </a:r>
            <a:r>
              <a:rPr lang="en-US" altLang="zh-TW" dirty="0"/>
              <a:t>Life</a:t>
            </a:r>
            <a:r>
              <a:rPr lang="zh-TW" altLang="en-US" dirty="0"/>
              <a:t> </a:t>
            </a:r>
            <a:r>
              <a:rPr lang="en-US" altLang="zh-TW" dirty="0"/>
              <a:t>Cycle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72CD-F6F3-1381-4981-9DDD1F38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根據</a:t>
            </a:r>
            <a:r>
              <a:rPr lang="en-US" altLang="zh-TW" dirty="0"/>
              <a:t>React</a:t>
            </a:r>
            <a:r>
              <a:rPr lang="zh-TW" altLang="en-US" dirty="0"/>
              <a:t>的文件，「如果你熟悉 </a:t>
            </a:r>
            <a:r>
              <a:rPr lang="en-US" altLang="zh-TW" dirty="0"/>
              <a:t>React class </a:t>
            </a:r>
            <a:r>
              <a:rPr lang="zh-TW" altLang="en-US" dirty="0"/>
              <a:t>的生命週期方法，你可以把 </a:t>
            </a:r>
            <a:r>
              <a:rPr lang="en-US" altLang="zh-TW" dirty="0" err="1"/>
              <a:t>useEffect</a:t>
            </a:r>
            <a:r>
              <a:rPr lang="en-US" altLang="zh-TW" dirty="0"/>
              <a:t> </a:t>
            </a:r>
            <a:r>
              <a:rPr lang="zh-TW" altLang="en-US" dirty="0"/>
              <a:t>視為 </a:t>
            </a:r>
            <a:r>
              <a:rPr lang="en-US" altLang="zh-TW" dirty="0" err="1"/>
              <a:t>componentDidMount</a:t>
            </a:r>
            <a:r>
              <a:rPr lang="zh-TW" altLang="en-US" dirty="0"/>
              <a:t>，</a:t>
            </a:r>
            <a:r>
              <a:rPr lang="en-US" altLang="zh-TW" dirty="0" err="1"/>
              <a:t>componentDidUpdate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componentWillUnmount</a:t>
            </a:r>
            <a:r>
              <a:rPr lang="en-US" altLang="zh-TW" dirty="0"/>
              <a:t> </a:t>
            </a:r>
            <a:r>
              <a:rPr lang="zh-TW" altLang="en-US" dirty="0"/>
              <a:t>的組合。」</a:t>
            </a:r>
            <a:endParaRPr lang="en-US" altLang="zh-TW" dirty="0"/>
          </a:p>
          <a:p>
            <a:r>
              <a:rPr lang="zh-TW" altLang="en-US" dirty="0"/>
              <a:t>例如，在</a:t>
            </a:r>
            <a:r>
              <a:rPr lang="en-US" altLang="zh-TW" dirty="0" err="1"/>
              <a:t>useEffect</a:t>
            </a:r>
            <a:r>
              <a:rPr lang="zh-TW" altLang="en-US" dirty="0"/>
              <a:t>的第二個參數放入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，即有 </a:t>
            </a:r>
            <a:r>
              <a:rPr lang="en-US" altLang="zh-TW" dirty="0" err="1"/>
              <a:t>componentDidMount</a:t>
            </a:r>
            <a:r>
              <a:rPr lang="zh-TW" altLang="en-US" dirty="0"/>
              <a:t>的效果。在 </a:t>
            </a:r>
            <a:r>
              <a:rPr lang="en-US" altLang="zh-TW" dirty="0" err="1"/>
              <a:t>useEffect</a:t>
            </a:r>
            <a:r>
              <a:rPr lang="zh-TW" altLang="en-US" dirty="0"/>
              <a:t> 的第二個參數放入</a:t>
            </a:r>
            <a:r>
              <a:rPr lang="en-US" altLang="zh-TW" dirty="0"/>
              <a:t>[state]</a:t>
            </a:r>
            <a:r>
              <a:rPr lang="zh-TW" altLang="en-US" dirty="0"/>
              <a:t>，即有 </a:t>
            </a:r>
            <a:r>
              <a:rPr lang="en-US" altLang="zh-TW" dirty="0" err="1"/>
              <a:t>componentDidMount</a:t>
            </a:r>
            <a:r>
              <a:rPr lang="zh-TW" altLang="en-US" dirty="0"/>
              <a:t> 以及 </a:t>
            </a:r>
            <a:r>
              <a:rPr lang="en-US" altLang="zh-TW" dirty="0" err="1"/>
              <a:t>componentDidUpdate</a:t>
            </a:r>
            <a:r>
              <a:rPr lang="en-US" altLang="zh-TW" dirty="0"/>
              <a:t> </a:t>
            </a:r>
            <a:r>
              <a:rPr lang="zh-TW" altLang="en-US" dirty="0"/>
              <a:t>的效果。</a:t>
            </a:r>
            <a:endParaRPr lang="en-US" altLang="zh-TW" dirty="0"/>
          </a:p>
          <a:p>
            <a:r>
              <a:rPr lang="zh-TW" altLang="en-US" dirty="0"/>
              <a:t>關於</a:t>
            </a:r>
            <a:r>
              <a:rPr lang="en-US" altLang="zh-TW" dirty="0" err="1"/>
              <a:t>useEffect</a:t>
            </a:r>
            <a:r>
              <a:rPr lang="zh-TW" altLang="en-US" dirty="0"/>
              <a:t>如何跟三個生命週期函數互換，可參考 </a:t>
            </a:r>
            <a:r>
              <a:rPr lang="en-US" altLang="zh-TW" dirty="0">
                <a:hlinkClick r:id="rId2"/>
              </a:rPr>
              <a:t>https://zh-hant.reactjs.org/docs/hooks-effect.html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9053338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D733-C3FA-9A40-4A75-76DE2D3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Router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BF6A-3FB0-DFE9-35E3-38B0415A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072128" cy="3760891"/>
          </a:xfrm>
        </p:spPr>
        <p:txBody>
          <a:bodyPr/>
          <a:lstStyle/>
          <a:p>
            <a:r>
              <a:rPr lang="en-US" dirty="0" err="1"/>
              <a:t>因為</a:t>
            </a:r>
            <a:r>
              <a:rPr lang="zh-TW" altLang="en-US" dirty="0"/>
              <a:t> </a:t>
            </a:r>
            <a:r>
              <a:rPr lang="en-US" dirty="0"/>
              <a:t>Create React App </a:t>
            </a:r>
            <a:r>
              <a:rPr lang="zh-TW" altLang="en-US" dirty="0"/>
              <a:t>並不自動包含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的功能，所以最有名的解決方案是使用 </a:t>
            </a:r>
            <a:r>
              <a:rPr lang="en-US" altLang="zh-TW" dirty="0"/>
              <a:t>react-router-</a:t>
            </a:r>
            <a:r>
              <a:rPr lang="en-US" altLang="zh-TW" dirty="0" err="1"/>
              <a:t>dom</a:t>
            </a:r>
            <a:r>
              <a:rPr lang="zh-TW" altLang="en-US" dirty="0"/>
              <a:t>這個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Router</a:t>
            </a:r>
            <a:r>
              <a:rPr lang="zh-TW" altLang="en-US" dirty="0"/>
              <a:t> </a:t>
            </a:r>
            <a:r>
              <a:rPr lang="en-US" altLang="zh-TW" dirty="0"/>
              <a:t>Dom</a:t>
            </a:r>
            <a:r>
              <a:rPr lang="zh-TW" altLang="en-US" dirty="0"/>
              <a:t>中，</a:t>
            </a:r>
            <a:r>
              <a:rPr lang="en-US" altLang="zh-TW" dirty="0" err="1"/>
              <a:t>App.js</a:t>
            </a:r>
            <a:r>
              <a:rPr lang="zh-TW" altLang="en-US" dirty="0"/>
              <a:t>的語法是：</a:t>
            </a:r>
            <a:endParaRPr lang="en-US" altLang="zh-TW" dirty="0"/>
          </a:p>
          <a:p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71C2-F30C-D9BB-66BF-B92307CE6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3" y="2108201"/>
            <a:ext cx="5148227" cy="39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8347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638C-95ED-B0BB-A39B-079987A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Router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2428-3C8E-1596-FAF2-DF08CB7F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1744" cy="3760891"/>
          </a:xfrm>
        </p:spPr>
        <p:txBody>
          <a:bodyPr/>
          <a:lstStyle/>
          <a:p>
            <a:r>
              <a:rPr lang="en-US" altLang="zh-TW" dirty="0" err="1"/>
              <a:t>Layout.js</a:t>
            </a:r>
            <a:r>
              <a:rPr lang="zh-TW" altLang="en-US" dirty="0"/>
              <a:t>的語法如右圖。</a:t>
            </a:r>
            <a:endParaRPr lang="en-US" altLang="zh-TW" dirty="0"/>
          </a:p>
          <a:p>
            <a:r>
              <a:rPr lang="en-US" altLang="zh-TW" dirty="0"/>
              <a:t>&lt;Outlet</a:t>
            </a:r>
            <a:r>
              <a:rPr lang="zh-TW" altLang="en-US" dirty="0"/>
              <a:t> </a:t>
            </a:r>
            <a:r>
              <a:rPr lang="en-US" altLang="zh-TW" dirty="0"/>
              <a:t>/&gt;</a:t>
            </a:r>
            <a:r>
              <a:rPr lang="zh-TW" altLang="en-US" dirty="0"/>
              <a:t>標籤會自動在</a:t>
            </a:r>
            <a:r>
              <a:rPr lang="en-US" altLang="zh-TW" dirty="0"/>
              <a:t>&lt;Route</a:t>
            </a:r>
            <a:r>
              <a:rPr lang="zh-TW" altLang="en-US" dirty="0"/>
              <a:t> </a:t>
            </a:r>
            <a:r>
              <a:rPr lang="en-US" altLang="zh-TW" dirty="0"/>
              <a:t>element={Layout}&gt;</a:t>
            </a:r>
            <a:r>
              <a:rPr lang="zh-TW" altLang="en-US" dirty="0"/>
              <a:t>下的其他</a:t>
            </a:r>
            <a:r>
              <a:rPr lang="en-US" altLang="zh-TW" dirty="0"/>
              <a:t>&lt;Route&gt;</a:t>
            </a:r>
            <a:r>
              <a:rPr lang="zh-TW" altLang="en-US" dirty="0"/>
              <a:t>標籤內自動轉換。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BCAD-4CDF-6A30-E231-046841DE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23" y="2022857"/>
            <a:ext cx="4231777" cy="42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651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2966-7673-7B06-639C-5227E763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455D-B3D5-92F4-23EB-CFEFADC0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41367"/>
          </a:xfrm>
        </p:spPr>
        <p:txBody>
          <a:bodyPr>
            <a:normAutofit/>
          </a:bodyPr>
          <a:lstStyle/>
          <a:p>
            <a:r>
              <a:rPr lang="en-TW" dirty="0"/>
              <a:t>雖然</a:t>
            </a:r>
            <a:r>
              <a:rPr lang="en-US" altLang="zh-TW" dirty="0"/>
              <a:t>SPA</a:t>
            </a:r>
            <a:r>
              <a:rPr lang="zh-TW" altLang="en-US" dirty="0"/>
              <a:t>有很多優點，但這並不意味著每個網站都應該是 </a:t>
            </a:r>
            <a:r>
              <a:rPr lang="en-US" altLang="zh-TW" dirty="0"/>
              <a:t>SPA</a:t>
            </a:r>
            <a:r>
              <a:rPr lang="zh-TW" altLang="en-US" dirty="0"/>
              <a:t>。</a:t>
            </a:r>
            <a:r>
              <a:rPr lang="en-US" altLang="zh-TW" dirty="0"/>
              <a:t>SPA</a:t>
            </a:r>
            <a:r>
              <a:rPr lang="zh-TW" altLang="en-US" dirty="0"/>
              <a:t>的缺點有：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SPA </a:t>
            </a:r>
            <a:r>
              <a:rPr lang="zh-TW" altLang="en-US" dirty="0"/>
              <a:t>非常複雜。</a:t>
            </a:r>
            <a:r>
              <a:rPr lang="en-US" altLang="zh-TW" dirty="0"/>
              <a:t> SPA</a:t>
            </a:r>
            <a:r>
              <a:rPr lang="zh-TW" altLang="en-US" dirty="0"/>
              <a:t>越大，添加的功能越多時，會變得越複雜。最終，複雜性會影響我們網站的性能，並增加</a:t>
            </a:r>
            <a:r>
              <a:rPr lang="en-US" altLang="zh-TW" dirty="0"/>
              <a:t>bug</a:t>
            </a:r>
            <a:r>
              <a:rPr lang="zh-TW" altLang="en-US" dirty="0"/>
              <a:t>出現的機率。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搜索引擎優化</a:t>
            </a:r>
            <a:r>
              <a:rPr lang="en-US" altLang="zh-TW" dirty="0"/>
              <a:t>(SEO)</a:t>
            </a:r>
            <a:r>
              <a:rPr lang="zh-TW" altLang="en-US" dirty="0"/>
              <a:t>會出問題。 谷歌和其他搜索引擎有自動掃描程式， 但是，這些自動掃描程式不會運行 </a:t>
            </a:r>
            <a:r>
              <a:rPr lang="en-US" altLang="zh-TW" dirty="0"/>
              <a:t>JS </a:t>
            </a:r>
            <a:r>
              <a:rPr lang="zh-TW" altLang="en-US" dirty="0"/>
              <a:t>代碼來加載數據。因此，搜索引擎可能無法正確定位我們的網站。</a:t>
            </a:r>
            <a:endParaRPr lang="en-US" altLang="zh-TW" dirty="0"/>
          </a:p>
          <a:p>
            <a:pPr marL="0" indent="0">
              <a:buNone/>
            </a:pPr>
            <a:r>
              <a:rPr lang="ja-JP" altLang="en-US" dirty="0"/>
              <a:t>市面上有幾個熱門框架可以製作 </a:t>
            </a:r>
            <a:r>
              <a:rPr lang="en-US" dirty="0"/>
              <a:t>SPA，</a:t>
            </a:r>
            <a:r>
              <a:rPr lang="ja-JP" altLang="en-US" dirty="0"/>
              <a:t>包括 </a:t>
            </a:r>
            <a:r>
              <a:rPr lang="en-US" dirty="0" err="1"/>
              <a:t>React.js</a:t>
            </a:r>
            <a:r>
              <a:rPr lang="en-US" dirty="0"/>
              <a:t>（</a:t>
            </a:r>
            <a:r>
              <a:rPr lang="ja-JP" altLang="en-US" dirty="0"/>
              <a:t>由 </a:t>
            </a:r>
            <a:r>
              <a:rPr lang="en-US" dirty="0"/>
              <a:t>Facebook </a:t>
            </a:r>
            <a:r>
              <a:rPr lang="ja-JP" altLang="en-US" dirty="0"/>
              <a:t>開發和使用）、</a:t>
            </a:r>
            <a:r>
              <a:rPr lang="en-US" dirty="0" err="1"/>
              <a:t>Angular.js</a:t>
            </a:r>
            <a:r>
              <a:rPr lang="en-US" dirty="0"/>
              <a:t> （</a:t>
            </a:r>
            <a:r>
              <a:rPr lang="ja-JP" altLang="en-US" dirty="0"/>
              <a:t> 由 </a:t>
            </a:r>
            <a:r>
              <a:rPr lang="en-US" dirty="0"/>
              <a:t>Google </a:t>
            </a:r>
            <a:r>
              <a:rPr lang="ja-JP" altLang="en-US" dirty="0"/>
              <a:t>的 </a:t>
            </a:r>
            <a:r>
              <a:rPr lang="en-US" dirty="0"/>
              <a:t>Angular </a:t>
            </a:r>
            <a:r>
              <a:rPr lang="ja-JP" altLang="en-US" dirty="0"/>
              <a:t>團隊以及社群共同領導 </a:t>
            </a:r>
            <a:r>
              <a:rPr lang="en-US" dirty="0"/>
              <a:t>）</a:t>
            </a:r>
            <a:r>
              <a:rPr lang="ja-JP" altLang="en-US" dirty="0"/>
              <a:t>和 </a:t>
            </a:r>
            <a:r>
              <a:rPr lang="en-US" dirty="0" err="1"/>
              <a:t>Vue.js</a:t>
            </a:r>
            <a:r>
              <a:rPr 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461777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F92-387D-DD87-CB4B-E8B66D62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6A8E-B687-C885-9CC9-8E7E3957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7527"/>
          </a:xfrm>
        </p:spPr>
        <p:txBody>
          <a:bodyPr>
            <a:normAutofit/>
          </a:bodyPr>
          <a:lstStyle/>
          <a:p>
            <a:r>
              <a:rPr lang="en-US" dirty="0"/>
              <a:t>React（</a:t>
            </a:r>
            <a:r>
              <a:rPr lang="ja-JP" altLang="en-US"/>
              <a:t>也稱為 </a:t>
            </a:r>
            <a:r>
              <a:rPr lang="en-US" dirty="0" err="1"/>
              <a:t>React.js</a:t>
            </a:r>
            <a:r>
              <a:rPr lang="en-US" dirty="0"/>
              <a:t> </a:t>
            </a:r>
            <a:r>
              <a:rPr lang="ja-JP" altLang="en-US"/>
              <a:t>或 </a:t>
            </a:r>
            <a:r>
              <a:rPr lang="en-US" dirty="0"/>
              <a:t>ReactJS）</a:t>
            </a:r>
            <a:r>
              <a:rPr lang="ja-JP" altLang="en-US"/>
              <a:t>是一個免費和開源的前端 </a:t>
            </a:r>
            <a:r>
              <a:rPr lang="en-US" dirty="0"/>
              <a:t>JavaScript</a:t>
            </a:r>
            <a:r>
              <a:rPr lang="zh-TW" altLang="en-US" dirty="0"/>
              <a:t> 框架</a:t>
            </a:r>
            <a:r>
              <a:rPr lang="ja-JP" altLang="en-US"/>
              <a:t>，用</a:t>
            </a:r>
            <a:r>
              <a:rPr lang="en-US" dirty="0"/>
              <a:t>UI </a:t>
            </a:r>
            <a:r>
              <a:rPr lang="ja-JP" altLang="en-US"/>
              <a:t>組件來架構使用者介面。它由 </a:t>
            </a:r>
            <a:r>
              <a:rPr lang="en-US" dirty="0"/>
              <a:t>Meta（</a:t>
            </a:r>
            <a:r>
              <a:rPr lang="ja-JP" altLang="en-US"/>
              <a:t>以前的 </a:t>
            </a:r>
            <a:r>
              <a:rPr lang="en-US" dirty="0"/>
              <a:t>Facebook）</a:t>
            </a:r>
            <a:r>
              <a:rPr lang="ja-JP" altLang="en-US"/>
              <a:t>和個人開發人員社區維護。</a:t>
            </a:r>
            <a:r>
              <a:rPr lang="en-US" altLang="ja-JP" dirty="0"/>
              <a:t> </a:t>
            </a:r>
            <a:r>
              <a:rPr lang="en-US" dirty="0"/>
              <a:t>React </a:t>
            </a:r>
            <a:r>
              <a:rPr lang="ja-JP" altLang="en-US"/>
              <a:t>可用作於開發</a:t>
            </a:r>
            <a:r>
              <a:rPr lang="en-US" altLang="zh-TW" dirty="0"/>
              <a:t>SPA</a:t>
            </a:r>
            <a:r>
              <a:rPr lang="zh-TW" altLang="en-US" dirty="0"/>
              <a:t>網頁。</a:t>
            </a:r>
            <a:r>
              <a:rPr lang="en-US" altLang="zh-TW" dirty="0"/>
              <a:t>React</a:t>
            </a:r>
            <a:r>
              <a:rPr lang="zh-TW" altLang="en-US" dirty="0"/>
              <a:t>的基本原理是，用</a:t>
            </a:r>
            <a:r>
              <a:rPr lang="en-US" altLang="zh-TW" dirty="0"/>
              <a:t>JavaScript</a:t>
            </a:r>
            <a:r>
              <a:rPr lang="zh-TW" altLang="en-US" dirty="0"/>
              <a:t>來生成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React Native</a:t>
            </a:r>
            <a:r>
              <a:rPr lang="zh-TW" altLang="en-US" sz="1800" dirty="0"/>
              <a:t>是一個</a:t>
            </a:r>
            <a:r>
              <a:rPr lang="en-US" sz="1800" dirty="0"/>
              <a:t>Facebook</a:t>
            </a:r>
            <a:r>
              <a:rPr lang="zh-TW" altLang="en-US" sz="1800" dirty="0"/>
              <a:t>研發的開放原始碼的應用程式框架。</a:t>
            </a:r>
            <a:r>
              <a:rPr lang="en-US" altLang="zh-TW" sz="1800" dirty="0"/>
              <a:t> React Native</a:t>
            </a:r>
            <a:r>
              <a:rPr lang="zh-TW" altLang="en-US" sz="1800" dirty="0"/>
              <a:t>開發的程式可用於</a:t>
            </a:r>
            <a:r>
              <a:rPr lang="en-US" altLang="zh-TW" sz="1800" dirty="0"/>
              <a:t>iOS</a:t>
            </a:r>
            <a:r>
              <a:rPr lang="zh-TW" altLang="en-US" sz="1800" dirty="0"/>
              <a:t>和</a:t>
            </a:r>
            <a:r>
              <a:rPr lang="en-US" altLang="zh-TW" sz="1800" dirty="0"/>
              <a:t>Android</a:t>
            </a:r>
            <a:r>
              <a:rPr lang="zh-TW" altLang="en-US" sz="1800" dirty="0"/>
              <a:t>手機平台。</a:t>
            </a:r>
            <a:endParaRPr lang="en-US" altLang="zh-TW" sz="1800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React</a:t>
            </a:r>
            <a:r>
              <a:rPr lang="zh-TW" altLang="en-US" sz="1800" dirty="0"/>
              <a:t> 常與另一個框架</a:t>
            </a:r>
            <a:r>
              <a:rPr lang="en-US" altLang="zh-TW" sz="1800" dirty="0" err="1"/>
              <a:t>Next.js</a:t>
            </a:r>
            <a:r>
              <a:rPr lang="zh-TW" altLang="en-US" sz="1800" dirty="0"/>
              <a:t>合作使用。</a:t>
            </a:r>
            <a:endParaRPr lang="en-US" altLang="zh-TW" sz="1800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因為</a:t>
            </a:r>
            <a:r>
              <a:rPr lang="en-US" altLang="zh-TW" sz="1800" dirty="0"/>
              <a:t>React</a:t>
            </a:r>
            <a:r>
              <a:rPr lang="zh-TW" altLang="en-US" sz="1800" dirty="0"/>
              <a:t>還是個相對年輕的框架（初始版本在</a:t>
            </a:r>
            <a:r>
              <a:rPr lang="en-US" altLang="zh-TW" sz="1800" dirty="0"/>
              <a:t>2013</a:t>
            </a:r>
            <a:r>
              <a:rPr lang="zh-TW" altLang="en-US" sz="1800" dirty="0"/>
              <a:t>的</a:t>
            </a:r>
            <a:r>
              <a:rPr lang="en-US" altLang="zh-TW" sz="1800" dirty="0"/>
              <a:t>9</a:t>
            </a:r>
            <a:r>
              <a:rPr lang="zh-TW" altLang="en-US" sz="1800" dirty="0"/>
              <a:t>月發布），所以功能上、語法上、套件上都會不斷更新。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3C84C38-CB2D-70A8-8668-8BF369F3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448" y="914400"/>
            <a:ext cx="737616" cy="7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84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7953-6254-A5B6-AA05-AD644B59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5E15-C6C3-219E-3A22-009A0588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0679"/>
          </a:xfrm>
        </p:spPr>
        <p:txBody>
          <a:bodyPr>
            <a:normAutofit/>
          </a:bodyPr>
          <a:lstStyle/>
          <a:p>
            <a:r>
              <a:rPr lang="en-TW" dirty="0"/>
              <a:t>使用</a:t>
            </a:r>
            <a:r>
              <a:rPr lang="en-US" altLang="zh-TW" dirty="0"/>
              <a:t>React</a:t>
            </a:r>
            <a:r>
              <a:rPr lang="zh-TW" altLang="en-US" dirty="0"/>
              <a:t>的好處在於：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可重複使用的組件</a:t>
            </a:r>
            <a:r>
              <a:rPr lang="en-US" altLang="zh-TW" dirty="0"/>
              <a:t>(Reusable</a:t>
            </a:r>
            <a:r>
              <a:rPr lang="zh-TW" altLang="en-US" dirty="0"/>
              <a:t> </a:t>
            </a:r>
            <a:r>
              <a:rPr lang="en-US" altLang="zh-TW" dirty="0"/>
              <a:t>Components)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是 </a:t>
            </a:r>
            <a:r>
              <a:rPr lang="en-US" altLang="zh-TW" dirty="0"/>
              <a:t>React </a:t>
            </a:r>
            <a:r>
              <a:rPr lang="zh-TW" altLang="en-US" dirty="0"/>
              <a:t>的核心架構；使用 </a:t>
            </a:r>
            <a:r>
              <a:rPr lang="en-US" altLang="zh-TW" dirty="0"/>
              <a:t>React </a:t>
            </a:r>
            <a:r>
              <a:rPr lang="zh-TW" altLang="en-US" dirty="0"/>
              <a:t>建構的每個應用程序的 </a:t>
            </a:r>
            <a:r>
              <a:rPr lang="en-US" altLang="zh-TW" dirty="0"/>
              <a:t>UI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zh-TW" altLang="en-US" dirty="0"/>
              <a:t>都可以分解為彼此獨立的小部分。這些小部分稱為</a:t>
            </a:r>
            <a:r>
              <a:rPr lang="en-US" altLang="zh-TW" dirty="0"/>
              <a:t>Components</a:t>
            </a:r>
            <a:r>
              <a:rPr lang="zh-TW" altLang="en-US" dirty="0"/>
              <a:t>。每一個</a:t>
            </a:r>
            <a:r>
              <a:rPr lang="en-US" altLang="zh-TW" dirty="0"/>
              <a:t>Component</a:t>
            </a:r>
            <a:r>
              <a:rPr lang="zh-TW" altLang="en-US" dirty="0"/>
              <a:t>中的都有自己的程式邏輯，可以單獨編輯，然後在最終的 </a:t>
            </a:r>
            <a:r>
              <a:rPr lang="en-US" altLang="zh-TW" dirty="0"/>
              <a:t>UI </a:t>
            </a:r>
            <a:r>
              <a:rPr lang="zh-TW" altLang="en-US" dirty="0"/>
              <a:t>中合併到一起，這使得創建應用程序 </a:t>
            </a:r>
            <a:r>
              <a:rPr lang="en-US" altLang="zh-TW" dirty="0"/>
              <a:t>UI </a:t>
            </a:r>
            <a:r>
              <a:rPr lang="zh-TW" altLang="en-US" dirty="0"/>
              <a:t>的任務更簡單，更易於管理。</a:t>
            </a:r>
            <a:r>
              <a:rPr lang="en-US" altLang="zh-TW" dirty="0"/>
              <a:t> Component</a:t>
            </a:r>
            <a:r>
              <a:rPr lang="zh-TW" altLang="en-US" dirty="0"/>
              <a:t>也可以在其他頁面和應用程序上重複使用，從而節省大量的寫程式時間。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React </a:t>
            </a:r>
            <a:r>
              <a:rPr lang="ja-JP" altLang="en-US"/>
              <a:t>最有用的特性之一是，它能夠更改網站上的</a:t>
            </a:r>
            <a:r>
              <a:rPr lang="en-US" altLang="zh-TW" dirty="0"/>
              <a:t>Components</a:t>
            </a:r>
            <a:r>
              <a:rPr lang="zh-TW" altLang="en-US" dirty="0"/>
              <a:t>，</a:t>
            </a:r>
            <a:r>
              <a:rPr lang="ja-JP" altLang="en-US"/>
              <a:t>而無需更新整個 </a:t>
            </a:r>
            <a:r>
              <a:rPr lang="en-US" altLang="zh-TW" dirty="0"/>
              <a:t>DOM</a:t>
            </a:r>
            <a:r>
              <a:rPr lang="zh-TW" altLang="en-US" dirty="0"/>
              <a:t>。 這是通過虛擬 </a:t>
            </a:r>
            <a:r>
              <a:rPr lang="en-US" altLang="zh-TW" dirty="0"/>
              <a:t>DOM (virtual</a:t>
            </a:r>
            <a:r>
              <a:rPr lang="zh-TW" altLang="en-US" dirty="0"/>
              <a:t> </a:t>
            </a:r>
            <a:r>
              <a:rPr lang="en-US" altLang="zh-TW" dirty="0"/>
              <a:t>DOM)</a:t>
            </a:r>
            <a:r>
              <a:rPr lang="zh-TW" altLang="en-US" dirty="0"/>
              <a:t>完成的。虛擬 </a:t>
            </a:r>
            <a:r>
              <a:rPr lang="en-US" altLang="zh-TW" dirty="0"/>
              <a:t>DOM </a:t>
            </a:r>
            <a:r>
              <a:rPr lang="zh-TW" altLang="en-US" dirty="0"/>
              <a:t>是 </a:t>
            </a:r>
            <a:r>
              <a:rPr lang="en-US" altLang="zh-TW" dirty="0"/>
              <a:t>DOM </a:t>
            </a:r>
            <a:r>
              <a:rPr lang="zh-TW" altLang="en-US" dirty="0"/>
              <a:t>的虛擬表示</a:t>
            </a:r>
            <a:r>
              <a:rPr lang="en-US" altLang="zh-TW" dirty="0"/>
              <a:t>(virtual</a:t>
            </a:r>
            <a:r>
              <a:rPr lang="zh-TW" altLang="en-US" dirty="0"/>
              <a:t> </a:t>
            </a:r>
            <a:r>
              <a:rPr lang="en-US" altLang="zh-TW" dirty="0"/>
              <a:t>representation)</a:t>
            </a:r>
            <a:r>
              <a:rPr lang="zh-TW" altLang="en-US" dirty="0"/>
              <a:t>或副本</a:t>
            </a:r>
            <a:r>
              <a:rPr lang="en-US" altLang="zh-TW" dirty="0"/>
              <a:t>(copy)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26292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D37E-9151-D25A-78F2-FC3D9F0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28D3-A233-3666-EE37-61FCBB6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每當用戶執行操作時，例如點擊按鈕，</a:t>
            </a:r>
            <a:r>
              <a:rPr lang="en-US" dirty="0"/>
              <a:t>React </a:t>
            </a:r>
            <a:r>
              <a:rPr lang="ja-JP" altLang="en-US" dirty="0"/>
              <a:t>都會更新虛擬 </a:t>
            </a:r>
            <a:r>
              <a:rPr lang="en-US" dirty="0"/>
              <a:t>DOM，</a:t>
            </a:r>
            <a:r>
              <a:rPr lang="ja-JP" altLang="en-US" dirty="0"/>
              <a:t>將更新後的與之前的版本進行比較，檢測差異，然後只更新受影響的物件而不是刷新整個 </a:t>
            </a:r>
            <a:r>
              <a:rPr lang="en-US" dirty="0"/>
              <a:t>DOM。</a:t>
            </a:r>
            <a:r>
              <a:rPr lang="ja-JP" altLang="en-US" dirty="0"/>
              <a:t>這使得網站反應速度更快、性能更高。</a:t>
            </a:r>
            <a:endParaRPr lang="en-US" altLang="ja-JP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ja-JP" dirty="0"/>
              <a:t>JSX </a:t>
            </a:r>
            <a:r>
              <a:rPr lang="ja-JP" altLang="en-US" dirty="0"/>
              <a:t>代表 </a:t>
            </a:r>
            <a:r>
              <a:rPr lang="en-US" altLang="ja-JP" dirty="0"/>
              <a:t>JavaScript XML</a:t>
            </a:r>
            <a:r>
              <a:rPr lang="ja-JP" altLang="en-US" dirty="0"/>
              <a:t>，是 </a:t>
            </a:r>
            <a:r>
              <a:rPr lang="en-US" altLang="ja-JP" dirty="0"/>
              <a:t>JavaScript </a:t>
            </a:r>
            <a:r>
              <a:rPr lang="ja-JP" altLang="en-US" dirty="0"/>
              <a:t>的語法擴展，它允許寫程式的人在 </a:t>
            </a:r>
            <a:r>
              <a:rPr lang="en-US" altLang="ja-JP" dirty="0"/>
              <a:t>JavaScript </a:t>
            </a:r>
            <a:r>
              <a:rPr lang="ja-JP" altLang="en-US" dirty="0"/>
              <a:t>代碼中，嵌入類似</a:t>
            </a:r>
            <a:r>
              <a:rPr lang="en-US" altLang="ja-JP" dirty="0"/>
              <a:t>HTML</a:t>
            </a:r>
            <a:r>
              <a:rPr lang="ja-JP" altLang="en-US" dirty="0"/>
              <a:t>語法的程式碼。</a:t>
            </a:r>
            <a:r>
              <a:rPr lang="en-US" altLang="zh-TW" dirty="0"/>
              <a:t>React</a:t>
            </a:r>
            <a:r>
              <a:rPr lang="zh-TW" altLang="en-US" dirty="0"/>
              <a:t>的工作就是將</a:t>
            </a:r>
            <a:r>
              <a:rPr lang="en-US" altLang="zh-TW" dirty="0"/>
              <a:t>JSX</a:t>
            </a:r>
            <a:r>
              <a:rPr lang="zh-TW" altLang="en-US" dirty="0"/>
              <a:t>換成</a:t>
            </a:r>
            <a:r>
              <a:rPr lang="en-US" altLang="zh-TW" dirty="0"/>
              <a:t>DOM</a:t>
            </a:r>
            <a:r>
              <a:rPr lang="zh-TW" altLang="en-US" dirty="0"/>
              <a:t>元素。</a:t>
            </a:r>
            <a:endParaRPr lang="en-US" altLang="zh-TW" dirty="0"/>
          </a:p>
          <a:p>
            <a:pPr marL="0" indent="0">
              <a:buNone/>
            </a:pPr>
            <a:r>
              <a:rPr lang="ja-JP" altLang="en-US" dirty="0"/>
              <a:t>根據</a:t>
            </a:r>
            <a:r>
              <a:rPr lang="en-US" altLang="zh-TW" dirty="0"/>
              <a:t>Statista</a:t>
            </a:r>
            <a:r>
              <a:rPr lang="zh-TW" altLang="en-US" dirty="0"/>
              <a:t>，到</a:t>
            </a:r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月為止，全球開發人員使用最多的 </a:t>
            </a:r>
            <a:r>
              <a:rPr lang="en-US" altLang="zh-TW" dirty="0"/>
              <a:t>Web </a:t>
            </a:r>
            <a:r>
              <a:rPr lang="zh-TW" altLang="en-US" dirty="0"/>
              <a:t>框架是：</a:t>
            </a:r>
            <a:endParaRPr lang="en-TW" altLang="ja-JP" dirty="0"/>
          </a:p>
          <a:p>
            <a:pPr marL="457200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3868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AD1FD2-BEF6-B811-D623-82ADD3D24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5" y="340360"/>
            <a:ext cx="10232730" cy="5458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B34706-A108-D464-D6C9-B024A026DB5E}"/>
              </a:ext>
            </a:extLst>
          </p:cNvPr>
          <p:cNvSpPr txBox="1"/>
          <p:nvPr/>
        </p:nvSpPr>
        <p:spPr>
          <a:xfrm>
            <a:off x="202079" y="5986272"/>
            <a:ext cx="117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其他數據可以參考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Overflow</a:t>
            </a:r>
            <a:r>
              <a:rPr lang="zh-TW" altLang="en-US" dirty="0"/>
              <a:t>做的報告：</a:t>
            </a:r>
            <a:r>
              <a:rPr lang="en-US" altLang="zh-TW" dirty="0"/>
              <a:t>https://</a:t>
            </a:r>
            <a:r>
              <a:rPr lang="en-US" altLang="zh-TW" dirty="0" err="1"/>
              <a:t>survey.stackoverflow.co</a:t>
            </a:r>
            <a:r>
              <a:rPr lang="en-US" altLang="zh-TW" dirty="0"/>
              <a:t>/2022/#technology-most-popular-technologies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0047617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DEE7-079C-7293-35F7-A14BBD9C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React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5A6D-BEDB-AFC0-F874-E2AEE1BB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49568" cy="3760891"/>
          </a:xfrm>
        </p:spPr>
        <p:txBody>
          <a:bodyPr/>
          <a:lstStyle/>
          <a:p>
            <a:r>
              <a:rPr lang="en-TW" dirty="0"/>
              <a:t>用</a:t>
            </a:r>
            <a:r>
              <a:rPr lang="zh-TW" altLang="en-US" dirty="0"/>
              <a:t>指令 </a:t>
            </a:r>
            <a:r>
              <a:rPr lang="en-US" altLang="zh-TW" dirty="0" err="1"/>
              <a:t>npx</a:t>
            </a:r>
            <a:r>
              <a:rPr lang="zh-TW" altLang="en-US" dirty="0"/>
              <a:t> </a:t>
            </a:r>
            <a:r>
              <a:rPr lang="en-US" altLang="zh-TW" dirty="0"/>
              <a:t>create-react-app</a:t>
            </a:r>
            <a:r>
              <a:rPr lang="zh-TW" altLang="en-US" dirty="0"/>
              <a:t> </a:t>
            </a:r>
            <a:r>
              <a:rPr lang="en-US" altLang="zh-TW" dirty="0"/>
              <a:t>app-name</a:t>
            </a:r>
            <a:r>
              <a:rPr lang="zh-TW" altLang="en-US" dirty="0"/>
              <a:t> 就可以生成一個</a:t>
            </a:r>
            <a:r>
              <a:rPr lang="en-US" altLang="zh-TW" dirty="0"/>
              <a:t>React</a:t>
            </a:r>
            <a:r>
              <a:rPr lang="zh-TW" altLang="en-US" dirty="0"/>
              <a:t>的專案。</a:t>
            </a:r>
            <a:r>
              <a:rPr lang="en-US" altLang="zh-TW" dirty="0"/>
              <a:t>(</a:t>
            </a:r>
            <a:r>
              <a:rPr lang="en-US" altLang="zh-TW" dirty="0" err="1"/>
              <a:t>npx</a:t>
            </a:r>
            <a:r>
              <a:rPr lang="zh-TW" altLang="en-US" dirty="0"/>
              <a:t>代表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，是</a:t>
            </a:r>
            <a:r>
              <a:rPr lang="en-US" altLang="zh-TW" dirty="0" err="1"/>
              <a:t>npm</a:t>
            </a:r>
            <a:r>
              <a:rPr lang="zh-TW" altLang="en-US" dirty="0"/>
              <a:t>內建的功能。</a:t>
            </a:r>
            <a:r>
              <a:rPr lang="en-US" altLang="zh-TW" dirty="0" err="1"/>
              <a:t>Npx</a:t>
            </a:r>
            <a:r>
              <a:rPr lang="zh-TW" altLang="en-US" dirty="0"/>
              <a:t>是一個 </a:t>
            </a:r>
            <a:r>
              <a:rPr lang="en-US" altLang="zh-TW" dirty="0" err="1"/>
              <a:t>npm</a:t>
            </a:r>
            <a:r>
              <a:rPr lang="en-US" altLang="zh-TW" dirty="0"/>
              <a:t> package</a:t>
            </a:r>
            <a:r>
              <a:rPr lang="zh-TW" altLang="en-US" dirty="0"/>
              <a:t>運行程序，可以從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zh-TW" altLang="en-US" dirty="0"/>
              <a:t>拿到</a:t>
            </a:r>
            <a:r>
              <a:rPr lang="en-US" altLang="zh-TW" dirty="0"/>
              <a:t>package</a:t>
            </a:r>
            <a:r>
              <a:rPr lang="zh-TW" altLang="en-US" dirty="0"/>
              <a:t>並且直接執行，甚至無需在電腦上安裝該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React</a:t>
            </a:r>
            <a:r>
              <a:rPr lang="zh-TW" altLang="en-US" dirty="0"/>
              <a:t>專案內的基本架構如右圖：</a:t>
            </a:r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5C2CF-3ABB-DFE5-88BF-F5CF4A14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08" y="2108201"/>
            <a:ext cx="2493264" cy="39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355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48341</TotalTime>
  <Words>3202</Words>
  <Application>Microsoft Office PowerPoint</Application>
  <PresentationFormat>寬螢幕</PresentationFormat>
  <Paragraphs>138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Calibri</vt:lpstr>
      <vt:lpstr>Times New Roman</vt:lpstr>
      <vt:lpstr>Wingdings</vt:lpstr>
      <vt:lpstr>RetrospectVTI</vt:lpstr>
      <vt:lpstr>React</vt:lpstr>
      <vt:lpstr>SPA</vt:lpstr>
      <vt:lpstr>SPA</vt:lpstr>
      <vt:lpstr>SPA</vt:lpstr>
      <vt:lpstr>React</vt:lpstr>
      <vt:lpstr>React</vt:lpstr>
      <vt:lpstr>React</vt:lpstr>
      <vt:lpstr>PowerPoint 簡報</vt:lpstr>
      <vt:lpstr>Get Started with React</vt:lpstr>
      <vt:lpstr>Get Started with React</vt:lpstr>
      <vt:lpstr>Get Started with React</vt:lpstr>
      <vt:lpstr>JSX</vt:lpstr>
      <vt:lpstr>JSX</vt:lpstr>
      <vt:lpstr>JSX</vt:lpstr>
      <vt:lpstr>Props</vt:lpstr>
      <vt:lpstr>Props</vt:lpstr>
      <vt:lpstr>事件處理</vt:lpstr>
      <vt:lpstr>事件處理</vt:lpstr>
      <vt:lpstr>事件處理</vt:lpstr>
      <vt:lpstr>State</vt:lpstr>
      <vt:lpstr>State</vt:lpstr>
      <vt:lpstr>State Lifting</vt:lpstr>
      <vt:lpstr>useEffect</vt:lpstr>
      <vt:lpstr>useEffect</vt:lpstr>
      <vt:lpstr>(進階課程) Class Component, Life Cycle</vt:lpstr>
      <vt:lpstr>(進階課程) Class Component, Life Cycle</vt:lpstr>
      <vt:lpstr>(進階課程) Class Component, Life Cycle</vt:lpstr>
      <vt:lpstr>(進階課程) Class Component, Life Cycle</vt:lpstr>
      <vt:lpstr>(進階課程) Class Component, Life Cycle</vt:lpstr>
      <vt:lpstr>(進階課程) Class Component, Life Cycle</vt:lpstr>
      <vt:lpstr>Component Life Cycle Methods</vt:lpstr>
      <vt:lpstr>(進階課程) Class Component, Life Cycle</vt:lpstr>
      <vt:lpstr>React Router</vt:lpstr>
      <vt:lpstr>React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8937</cp:revision>
  <dcterms:created xsi:type="dcterms:W3CDTF">2021-02-23T11:38:50Z</dcterms:created>
  <dcterms:modified xsi:type="dcterms:W3CDTF">2022-10-21T00:40:00Z</dcterms:modified>
</cp:coreProperties>
</file>