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9"/>
  </p:notesMasterIdLst>
  <p:sldIdLst>
    <p:sldId id="256" r:id="rId2"/>
    <p:sldId id="278" r:id="rId3"/>
    <p:sldId id="279" r:id="rId4"/>
    <p:sldId id="283" r:id="rId5"/>
    <p:sldId id="284" r:id="rId6"/>
    <p:sldId id="285" r:id="rId7"/>
    <p:sldId id="286"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autoAdjust="0"/>
    <p:restoredTop sz="94696"/>
  </p:normalViewPr>
  <p:slideViewPr>
    <p:cSldViewPr snapToGrid="0">
      <p:cViewPr varScale="1">
        <p:scale>
          <a:sx n="79" d="100"/>
          <a:sy n="79"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5E52E-A44A-4838-AAE8-1EBC3663B2F9}" type="datetimeFigureOut">
              <a:rPr lang="zh-TW" altLang="en-US" smtClean="0"/>
              <a:t>2022/10/21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A30D5-2FBC-4378-9FE2-E1A3AB08B834}" type="slidenum">
              <a:rPr lang="zh-TW" altLang="en-US" smtClean="0"/>
              <a:t>‹#›</a:t>
            </a:fld>
            <a:endParaRPr lang="zh-TW" altLang="en-US"/>
          </a:p>
        </p:txBody>
      </p:sp>
    </p:spTree>
    <p:extLst>
      <p:ext uri="{BB962C8B-B14F-4D97-AF65-F5344CB8AC3E}">
        <p14:creationId xmlns:p14="http://schemas.microsoft.com/office/powerpoint/2010/main" val="184799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39A30D5-2FBC-4378-9FE2-E1A3AB08B834}" type="slidenum">
              <a:rPr lang="zh-TW" altLang="en-US" smtClean="0"/>
              <a:t>6</a:t>
            </a:fld>
            <a:endParaRPr lang="zh-TW" altLang="en-US"/>
          </a:p>
        </p:txBody>
      </p:sp>
    </p:spTree>
    <p:extLst>
      <p:ext uri="{BB962C8B-B14F-4D97-AF65-F5344CB8AC3E}">
        <p14:creationId xmlns:p14="http://schemas.microsoft.com/office/powerpoint/2010/main" val="143618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JWT</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24</a:t>
            </a:r>
          </a:p>
        </p:txBody>
      </p:sp>
      <p:pic>
        <p:nvPicPr>
          <p:cNvPr id="5" name="圖形 4">
            <a:extLst>
              <a:ext uri="{FF2B5EF4-FFF2-40B4-BE49-F238E27FC236}">
                <a16:creationId xmlns:a16="http://schemas.microsoft.com/office/drawing/2014/main" id="{CE9AB34D-056D-8D95-FE68-3DB6354D2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863087"/>
            <a:ext cx="6912217" cy="4608144"/>
          </a:xfrm>
          <a:prstGeom prst="rect">
            <a:avLst/>
          </a:prstGeom>
        </p:spPr>
      </p:pic>
      <p:cxnSp>
        <p:nvCxnSpPr>
          <p:cNvPr id="146" name="Straight Connector 14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0206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EFDD-2733-7163-75E5-CFFC5A26D305}"/>
              </a:ext>
            </a:extLst>
          </p:cNvPr>
          <p:cNvSpPr>
            <a:spLocks noGrp="1"/>
          </p:cNvSpPr>
          <p:nvPr>
            <p:ph type="title"/>
          </p:nvPr>
        </p:nvSpPr>
        <p:spPr/>
        <p:txBody>
          <a:bodyPr/>
          <a:lstStyle/>
          <a:p>
            <a:r>
              <a:rPr lang="en-US" altLang="zh-TW" dirty="0"/>
              <a:t>HTTP</a:t>
            </a:r>
            <a:r>
              <a:rPr lang="zh-TW" altLang="en-US" dirty="0"/>
              <a:t> </a:t>
            </a:r>
            <a:r>
              <a:rPr lang="en-US" altLang="zh-TW" dirty="0"/>
              <a:t>is</a:t>
            </a:r>
            <a:r>
              <a:rPr lang="zh-TW" altLang="en-US" dirty="0"/>
              <a:t> </a:t>
            </a:r>
            <a:r>
              <a:rPr lang="en-US" altLang="zh-TW" dirty="0"/>
              <a:t>a</a:t>
            </a:r>
            <a:r>
              <a:rPr lang="zh-TW" altLang="en-US" dirty="0"/>
              <a:t> </a:t>
            </a:r>
            <a:r>
              <a:rPr lang="en-US" altLang="zh-TW" dirty="0"/>
              <a:t>stateless</a:t>
            </a:r>
            <a:r>
              <a:rPr lang="zh-TW" altLang="en-US" dirty="0"/>
              <a:t> </a:t>
            </a:r>
            <a:r>
              <a:rPr lang="en-US" altLang="zh-TW" dirty="0"/>
              <a:t>protocol</a:t>
            </a:r>
            <a:endParaRPr lang="en-TW" dirty="0"/>
          </a:p>
        </p:txBody>
      </p:sp>
      <p:sp>
        <p:nvSpPr>
          <p:cNvPr id="3" name="Content Placeholder 2">
            <a:extLst>
              <a:ext uri="{FF2B5EF4-FFF2-40B4-BE49-F238E27FC236}">
                <a16:creationId xmlns:a16="http://schemas.microsoft.com/office/drawing/2014/main" id="{7F508ACF-5242-1867-6D29-C4265A4D5480}"/>
              </a:ext>
            </a:extLst>
          </p:cNvPr>
          <p:cNvSpPr>
            <a:spLocks noGrp="1"/>
          </p:cNvSpPr>
          <p:nvPr>
            <p:ph idx="1"/>
          </p:nvPr>
        </p:nvSpPr>
        <p:spPr/>
        <p:txBody>
          <a:bodyPr/>
          <a:lstStyle/>
          <a:p>
            <a:r>
              <a:rPr lang="en-US" dirty="0"/>
              <a:t>HTTP </a:t>
            </a:r>
            <a:r>
              <a:rPr lang="ja-JP" altLang="en-US"/>
              <a:t>是一種無狀態協議</a:t>
            </a:r>
            <a:r>
              <a:rPr lang="en-US" altLang="zh-TW" dirty="0"/>
              <a:t>(stateless</a:t>
            </a:r>
            <a:r>
              <a:rPr lang="zh-TW" altLang="en-US" dirty="0"/>
              <a:t> </a:t>
            </a:r>
            <a:r>
              <a:rPr lang="en-US" altLang="zh-TW" dirty="0"/>
              <a:t>protocol)</a:t>
            </a:r>
            <a:r>
              <a:rPr lang="ja-JP" altLang="en-US"/>
              <a:t>。 無狀態協議是指，此協議不要求伺服器在多個</a:t>
            </a:r>
            <a:r>
              <a:rPr lang="en-US" altLang="zh-TW" dirty="0"/>
              <a:t>request</a:t>
            </a:r>
            <a:r>
              <a:rPr lang="ja-JP" altLang="en-US"/>
              <a:t>期間保留有關每個用戶的信息或狀態。 例如，如果我們伺服器中的</a:t>
            </a:r>
            <a:r>
              <a:rPr lang="en-US" altLang="ja-JP" dirty="0"/>
              <a:t>session</a:t>
            </a:r>
            <a:r>
              <a:rPr lang="ja-JP" altLang="en-US"/>
              <a:t>儲存了某個送到客戶端的</a:t>
            </a:r>
            <a:r>
              <a:rPr lang="en-US" altLang="ja-JP" dirty="0"/>
              <a:t>session id</a:t>
            </a:r>
            <a:r>
              <a:rPr lang="ja-JP" altLang="en-US"/>
              <a:t>何時會過期，則這就是</a:t>
            </a:r>
            <a:r>
              <a:rPr lang="en-US" altLang="ja-JP" dirty="0"/>
              <a:t>stateful</a:t>
            </a:r>
            <a:r>
              <a:rPr lang="ja-JP" altLang="en-US"/>
              <a:t>。</a:t>
            </a:r>
            <a:r>
              <a:rPr lang="en-US" altLang="zh-TW" dirty="0"/>
              <a:t>(</a:t>
            </a:r>
            <a:r>
              <a:rPr lang="zh-TW" altLang="en-US" dirty="0"/>
              <a:t>但這在世界上的伺服器是很常見的。課程中介紹過的</a:t>
            </a:r>
            <a:r>
              <a:rPr lang="en-US" altLang="zh-TW" dirty="0"/>
              <a:t>express-session</a:t>
            </a:r>
            <a:r>
              <a:rPr lang="zh-TW" altLang="en-US" dirty="0"/>
              <a:t>這個</a:t>
            </a:r>
            <a:r>
              <a:rPr lang="en-US" altLang="zh-TW" dirty="0"/>
              <a:t>package</a:t>
            </a:r>
            <a:r>
              <a:rPr lang="zh-TW" altLang="en-US" dirty="0"/>
              <a:t>也是</a:t>
            </a:r>
            <a:r>
              <a:rPr lang="en-US" altLang="zh-TW" dirty="0"/>
              <a:t>stateful</a:t>
            </a:r>
            <a:r>
              <a:rPr lang="zh-TW" altLang="en-US" dirty="0"/>
              <a:t>。</a:t>
            </a:r>
            <a:r>
              <a:rPr lang="en-US" altLang="zh-TW" dirty="0"/>
              <a:t>)</a:t>
            </a:r>
          </a:p>
          <a:p>
            <a:r>
              <a:rPr lang="en-US" dirty="0" err="1"/>
              <a:t>在</a:t>
            </a:r>
            <a:r>
              <a:rPr lang="en-US" altLang="zh-TW" dirty="0" err="1"/>
              <a:t>HTTP</a:t>
            </a:r>
            <a:r>
              <a:rPr lang="zh-TW" altLang="en-US" dirty="0"/>
              <a:t>協議被設計時，之所以將</a:t>
            </a:r>
            <a:r>
              <a:rPr lang="en-US" dirty="0"/>
              <a:t>HTTP</a:t>
            </a:r>
            <a:r>
              <a:rPr lang="zh-TW" altLang="en-US" dirty="0"/>
              <a:t>定義成</a:t>
            </a:r>
            <a:r>
              <a:rPr lang="ja-JP" altLang="en-US"/>
              <a:t>無狀態協議是因為，如果伺服器不需要跟踪多個請求的狀態</a:t>
            </a:r>
            <a:r>
              <a:rPr lang="en-US" altLang="zh-TW" dirty="0"/>
              <a:t>(state)</a:t>
            </a:r>
            <a:r>
              <a:rPr lang="zh-TW" altLang="en-US" dirty="0"/>
              <a:t>，就能夠簡化客戶端和伺服器之間所需要溝通的次數與需要傳輸的數據量。 如果要求伺服器維護客戶端訪問的狀態，則發出和回應</a:t>
            </a:r>
            <a:r>
              <a:rPr lang="en-US" altLang="zh-TW" dirty="0"/>
              <a:t>HTTP</a:t>
            </a:r>
            <a:r>
              <a:rPr lang="zh-TW" altLang="en-US" dirty="0"/>
              <a:t> </a:t>
            </a:r>
            <a:r>
              <a:rPr lang="en-US" altLang="zh-TW" dirty="0"/>
              <a:t>request</a:t>
            </a:r>
            <a:r>
              <a:rPr lang="zh-TW" altLang="en-US" dirty="0"/>
              <a:t>的結構將更加複雜。</a:t>
            </a:r>
            <a:endParaRPr lang="en-TW" dirty="0"/>
          </a:p>
        </p:txBody>
      </p:sp>
    </p:spTree>
    <p:extLst>
      <p:ext uri="{BB962C8B-B14F-4D97-AF65-F5344CB8AC3E}">
        <p14:creationId xmlns:p14="http://schemas.microsoft.com/office/powerpoint/2010/main" val="49269945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8A0C-4DF0-A24A-A346-FF5445DE3E69}"/>
              </a:ext>
            </a:extLst>
          </p:cNvPr>
          <p:cNvSpPr>
            <a:spLocks noGrp="1"/>
          </p:cNvSpPr>
          <p:nvPr>
            <p:ph type="title"/>
          </p:nvPr>
        </p:nvSpPr>
        <p:spPr/>
        <p:txBody>
          <a:bodyPr/>
          <a:lstStyle/>
          <a:p>
            <a:r>
              <a:rPr lang="en-US" altLang="zh-TW" dirty="0"/>
              <a:t>Stateful</a:t>
            </a:r>
            <a:r>
              <a:rPr lang="zh-TW" altLang="en-US" dirty="0"/>
              <a:t> </a:t>
            </a:r>
            <a:r>
              <a:rPr lang="en-US" altLang="zh-TW" dirty="0"/>
              <a:t>and</a:t>
            </a:r>
            <a:r>
              <a:rPr lang="zh-TW" altLang="en-US" dirty="0"/>
              <a:t> </a:t>
            </a:r>
            <a:r>
              <a:rPr lang="en-US" altLang="zh-TW" dirty="0"/>
              <a:t>Stateless</a:t>
            </a:r>
            <a:r>
              <a:rPr lang="zh-TW" altLang="en-US" dirty="0"/>
              <a:t> </a:t>
            </a:r>
            <a:r>
              <a:rPr lang="en-US" altLang="zh-TW" dirty="0"/>
              <a:t>Authentication</a:t>
            </a:r>
            <a:endParaRPr lang="en-TW" dirty="0"/>
          </a:p>
        </p:txBody>
      </p:sp>
      <p:sp>
        <p:nvSpPr>
          <p:cNvPr id="3" name="Content Placeholder 2">
            <a:extLst>
              <a:ext uri="{FF2B5EF4-FFF2-40B4-BE49-F238E27FC236}">
                <a16:creationId xmlns:a16="http://schemas.microsoft.com/office/drawing/2014/main" id="{5A592777-FFFA-7203-7B62-0EC4A6FD54FC}"/>
              </a:ext>
            </a:extLst>
          </p:cNvPr>
          <p:cNvSpPr>
            <a:spLocks noGrp="1"/>
          </p:cNvSpPr>
          <p:nvPr>
            <p:ph idx="1"/>
          </p:nvPr>
        </p:nvSpPr>
        <p:spPr>
          <a:xfrm>
            <a:off x="1097280" y="2108201"/>
            <a:ext cx="10058400" cy="4223151"/>
          </a:xfrm>
        </p:spPr>
        <p:txBody>
          <a:bodyPr/>
          <a:lstStyle/>
          <a:p>
            <a:r>
              <a:rPr lang="en-US" dirty="0" err="1"/>
              <a:t>在驗證使用者的方面，基本上可以分為兩種</a:t>
            </a:r>
            <a:r>
              <a:rPr lang="en-US" dirty="0"/>
              <a:t>：</a:t>
            </a:r>
          </a:p>
          <a:p>
            <a:pPr marL="457200" indent="-457200">
              <a:buFont typeface="+mj-lt"/>
              <a:buAutoNum type="arabicPeriod"/>
            </a:pPr>
            <a:r>
              <a:rPr lang="en-US" altLang="zh-TW" dirty="0"/>
              <a:t>Stateful</a:t>
            </a:r>
            <a:r>
              <a:rPr lang="zh-TW" altLang="en-US" dirty="0"/>
              <a:t> </a:t>
            </a:r>
            <a:r>
              <a:rPr lang="en-US" altLang="zh-TW" dirty="0"/>
              <a:t>Authentication</a:t>
            </a:r>
            <a:r>
              <a:rPr lang="zh-TW" altLang="en-US" dirty="0"/>
              <a:t> </a:t>
            </a:r>
            <a:r>
              <a:rPr lang="en-US" altLang="zh-TW" dirty="0"/>
              <a:t>–</a:t>
            </a:r>
            <a:r>
              <a:rPr lang="zh-TW" altLang="en-US" dirty="0"/>
              <a:t> 成功</a:t>
            </a:r>
            <a:r>
              <a:rPr lang="en-US" dirty="0" err="1"/>
              <a:t>驗證客戶端的身份</a:t>
            </a:r>
            <a:r>
              <a:rPr lang="zh-TW" altLang="en-US" dirty="0"/>
              <a:t>後，應用程序生成一個</a:t>
            </a:r>
            <a:r>
              <a:rPr lang="en-US" altLang="zh-TW" dirty="0"/>
              <a:t>session</a:t>
            </a:r>
            <a:r>
              <a:rPr lang="zh-TW" altLang="en-US" dirty="0"/>
              <a:t> </a:t>
            </a:r>
            <a:r>
              <a:rPr lang="en-US" altLang="zh-TW" dirty="0"/>
              <a:t>id</a:t>
            </a:r>
            <a:r>
              <a:rPr lang="zh-TW" altLang="en-US" dirty="0"/>
              <a:t>發送回客戶端，然後在內部數據庫中創建一個</a:t>
            </a:r>
            <a:r>
              <a:rPr lang="en-US" altLang="zh-TW" dirty="0"/>
              <a:t>session</a:t>
            </a:r>
            <a:r>
              <a:rPr lang="zh-TW" altLang="en-US" dirty="0"/>
              <a:t>，儲存跟客戶端有關的資訊，例如</a:t>
            </a:r>
            <a:r>
              <a:rPr lang="en-US" altLang="zh-TW" dirty="0"/>
              <a:t>session</a:t>
            </a:r>
            <a:r>
              <a:rPr lang="zh-TW" altLang="en-US" dirty="0"/>
              <a:t> </a:t>
            </a:r>
            <a:r>
              <a:rPr lang="en-US" altLang="zh-TW" dirty="0"/>
              <a:t>id</a:t>
            </a:r>
            <a:r>
              <a:rPr lang="zh-TW" altLang="en-US" dirty="0"/>
              <a:t>何時過期、這個客戶端可訪問的資源有哪些等等的資訊。</a:t>
            </a:r>
            <a:endParaRPr lang="en-US" altLang="zh-TW" dirty="0"/>
          </a:p>
          <a:p>
            <a:pPr marL="457200" indent="-457200">
              <a:buFont typeface="+mj-lt"/>
              <a:buAutoNum type="arabicPeriod"/>
            </a:pPr>
            <a:r>
              <a:rPr lang="en-US" altLang="zh-TW" dirty="0"/>
              <a:t>Stateless</a:t>
            </a:r>
            <a:r>
              <a:rPr lang="zh-TW" altLang="en-US" dirty="0"/>
              <a:t> </a:t>
            </a:r>
            <a:r>
              <a:rPr lang="en-US" altLang="zh-TW" dirty="0"/>
              <a:t>Authentication</a:t>
            </a:r>
            <a:r>
              <a:rPr lang="zh-TW" altLang="en-US" dirty="0"/>
              <a:t> </a:t>
            </a:r>
            <a:r>
              <a:rPr lang="en-US" altLang="zh-TW" dirty="0"/>
              <a:t>–</a:t>
            </a:r>
            <a:r>
              <a:rPr lang="zh-TW" altLang="en-US" dirty="0"/>
              <a:t> 成功</a:t>
            </a:r>
            <a:r>
              <a:rPr lang="en-US" dirty="0" err="1"/>
              <a:t>驗證客戶端的身份</a:t>
            </a:r>
            <a:r>
              <a:rPr lang="zh-TW" altLang="en-US" dirty="0"/>
              <a:t>後，應用程序將包含跟客戶端有關的資訊拿去用進行簽名，生成一個令牌</a:t>
            </a:r>
            <a:r>
              <a:rPr lang="en-US" altLang="zh-TW" dirty="0"/>
              <a:t>(token)</a:t>
            </a:r>
            <a:r>
              <a:rPr lang="zh-TW" altLang="en-US" dirty="0"/>
              <a:t>，然後將其發送回客戶端。令牌生成的標準是</a:t>
            </a:r>
            <a:r>
              <a:rPr lang="en-US" altLang="zh-TW" dirty="0"/>
              <a:t>JWT</a:t>
            </a:r>
            <a:r>
              <a:rPr lang="zh-TW" altLang="en-US" dirty="0"/>
              <a:t> </a:t>
            </a:r>
            <a:r>
              <a:rPr lang="en-US" altLang="zh-TW" dirty="0"/>
              <a:t>(</a:t>
            </a:r>
            <a:r>
              <a:rPr lang="en-US" altLang="zh-TW" dirty="0" err="1"/>
              <a:t>Json</a:t>
            </a:r>
            <a:r>
              <a:rPr lang="zh-TW" altLang="en-US" dirty="0"/>
              <a:t> </a:t>
            </a:r>
            <a:r>
              <a:rPr lang="en-US" altLang="zh-TW" dirty="0"/>
              <a:t>Web</a:t>
            </a:r>
            <a:r>
              <a:rPr lang="zh-TW" altLang="en-US" dirty="0"/>
              <a:t> </a:t>
            </a:r>
            <a:r>
              <a:rPr lang="en-US" altLang="zh-TW" dirty="0"/>
              <a:t>Token)</a:t>
            </a:r>
            <a:r>
              <a:rPr lang="zh-TW" altLang="en-US" dirty="0"/>
              <a:t>，</a:t>
            </a:r>
            <a:r>
              <a:rPr lang="en-US" altLang="zh-TW" dirty="0"/>
              <a:t> OpenID Connect (OIDC) </a:t>
            </a:r>
            <a:r>
              <a:rPr lang="zh-TW" altLang="en-US" dirty="0"/>
              <a:t>規範中描述了</a:t>
            </a:r>
            <a:r>
              <a:rPr lang="en-US" altLang="zh-TW" dirty="0"/>
              <a:t>JWT</a:t>
            </a:r>
            <a:r>
              <a:rPr lang="zh-TW" altLang="en-US" dirty="0"/>
              <a:t>的生成過程。</a:t>
            </a:r>
            <a:endParaRPr lang="en-TW" dirty="0"/>
          </a:p>
        </p:txBody>
      </p:sp>
    </p:spTree>
    <p:extLst>
      <p:ext uri="{BB962C8B-B14F-4D97-AF65-F5344CB8AC3E}">
        <p14:creationId xmlns:p14="http://schemas.microsoft.com/office/powerpoint/2010/main" val="126964557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33EA-66D9-BED0-A8F3-8E0A06CAF4E3}"/>
              </a:ext>
            </a:extLst>
          </p:cNvPr>
          <p:cNvSpPr>
            <a:spLocks noGrp="1"/>
          </p:cNvSpPr>
          <p:nvPr>
            <p:ph type="title"/>
          </p:nvPr>
        </p:nvSpPr>
        <p:spPr/>
        <p:txBody>
          <a:bodyPr/>
          <a:lstStyle/>
          <a:p>
            <a:r>
              <a:rPr lang="en-US" altLang="zh-TW" dirty="0"/>
              <a:t>Stateful</a:t>
            </a:r>
            <a:r>
              <a:rPr lang="zh-TW" altLang="en-US" dirty="0"/>
              <a:t> </a:t>
            </a:r>
            <a:r>
              <a:rPr lang="en-US" altLang="zh-TW" dirty="0"/>
              <a:t>and</a:t>
            </a:r>
            <a:r>
              <a:rPr lang="zh-TW" altLang="en-US" dirty="0"/>
              <a:t> </a:t>
            </a:r>
            <a:r>
              <a:rPr lang="en-US" altLang="zh-TW" dirty="0"/>
              <a:t>Stateless</a:t>
            </a:r>
            <a:r>
              <a:rPr lang="zh-TW" altLang="en-US" dirty="0"/>
              <a:t> </a:t>
            </a:r>
            <a:r>
              <a:rPr lang="en-US" altLang="zh-TW" dirty="0"/>
              <a:t>Authentication</a:t>
            </a:r>
            <a:endParaRPr lang="en-TW" dirty="0"/>
          </a:p>
        </p:txBody>
      </p:sp>
      <p:sp>
        <p:nvSpPr>
          <p:cNvPr id="3" name="Content Placeholder 2">
            <a:extLst>
              <a:ext uri="{FF2B5EF4-FFF2-40B4-BE49-F238E27FC236}">
                <a16:creationId xmlns:a16="http://schemas.microsoft.com/office/drawing/2014/main" id="{190CD4AB-4D56-0F25-C88C-886F8F9E81A3}"/>
              </a:ext>
            </a:extLst>
          </p:cNvPr>
          <p:cNvSpPr>
            <a:spLocks noGrp="1"/>
          </p:cNvSpPr>
          <p:nvPr>
            <p:ph idx="1"/>
          </p:nvPr>
        </p:nvSpPr>
        <p:spPr>
          <a:xfrm>
            <a:off x="1097280" y="2108201"/>
            <a:ext cx="10058400" cy="4072680"/>
          </a:xfrm>
        </p:spPr>
        <p:txBody>
          <a:bodyPr>
            <a:normAutofit/>
          </a:bodyPr>
          <a:lstStyle/>
          <a:p>
            <a:r>
              <a:rPr lang="en-US" altLang="zh-TW" dirty="0"/>
              <a:t>Stateful</a:t>
            </a:r>
            <a:r>
              <a:rPr lang="zh-TW" altLang="en-US" dirty="0"/>
              <a:t> </a:t>
            </a:r>
            <a:r>
              <a:rPr lang="en-US" altLang="zh-TW" dirty="0"/>
              <a:t>Authentication</a:t>
            </a:r>
            <a:r>
              <a:rPr lang="zh-TW" altLang="en-US" dirty="0"/>
              <a:t>的優點在於：</a:t>
            </a:r>
            <a:endParaRPr lang="en-US" altLang="zh-TW" dirty="0"/>
          </a:p>
          <a:p>
            <a:pPr marL="457200" indent="-457200">
              <a:buFont typeface="+mj-lt"/>
              <a:buAutoNum type="arabicPeriod"/>
            </a:pPr>
            <a:r>
              <a:rPr lang="zh-TW" altLang="en-US" dirty="0"/>
              <a:t>因為伺服器端可以隨時將</a:t>
            </a:r>
            <a:r>
              <a:rPr lang="en-US" altLang="zh-TW" dirty="0"/>
              <a:t>session</a:t>
            </a:r>
            <a:r>
              <a:rPr lang="zh-TW" altLang="en-US" dirty="0"/>
              <a:t>內部的資料刪除，所以方便做</a:t>
            </a:r>
            <a:r>
              <a:rPr lang="en-US" altLang="zh-TW" dirty="0"/>
              <a:t>session</a:t>
            </a:r>
            <a:r>
              <a:rPr lang="zh-TW" altLang="en-US" dirty="0"/>
              <a:t>管理。 例如，如果在伺服器直接刪除</a:t>
            </a:r>
            <a:r>
              <a:rPr lang="en-US" altLang="zh-TW" dirty="0"/>
              <a:t>session</a:t>
            </a:r>
            <a:r>
              <a:rPr lang="zh-TW" altLang="en-US" dirty="0"/>
              <a:t>資料，那麼客戶端持有的</a:t>
            </a:r>
            <a:r>
              <a:rPr lang="en-US" altLang="zh-TW" dirty="0"/>
              <a:t>session</a:t>
            </a:r>
            <a:r>
              <a:rPr lang="zh-TW" altLang="en-US" dirty="0"/>
              <a:t> </a:t>
            </a:r>
            <a:r>
              <a:rPr lang="en-US" altLang="zh-TW" dirty="0"/>
              <a:t>Id </a:t>
            </a:r>
            <a:r>
              <a:rPr lang="zh-TW" altLang="en-US" dirty="0"/>
              <a:t>就完全沒有意義了。</a:t>
            </a:r>
            <a:endParaRPr lang="en-US" altLang="zh-TW" dirty="0"/>
          </a:p>
          <a:p>
            <a:pPr marL="457200" indent="-457200">
              <a:buFont typeface="+mj-lt"/>
              <a:buAutoNum type="arabicPeriod"/>
            </a:pPr>
            <a:r>
              <a:rPr lang="en-TW" dirty="0"/>
              <a:t>如果我們後端的伺服器主機只有一個，則可以很容易的管理</a:t>
            </a:r>
            <a:r>
              <a:rPr lang="en-US" altLang="zh-TW" dirty="0"/>
              <a:t>stateful</a:t>
            </a:r>
            <a:r>
              <a:rPr lang="zh-TW" altLang="en-US" dirty="0"/>
              <a:t> </a:t>
            </a:r>
            <a:r>
              <a:rPr lang="en-US" altLang="zh-TW" dirty="0"/>
              <a:t>authentication</a:t>
            </a:r>
            <a:r>
              <a:rPr lang="zh-TW" altLang="en-US" dirty="0"/>
              <a:t>。</a:t>
            </a:r>
            <a:endParaRPr lang="en-TW" dirty="0"/>
          </a:p>
        </p:txBody>
      </p:sp>
    </p:spTree>
    <p:extLst>
      <p:ext uri="{BB962C8B-B14F-4D97-AF65-F5344CB8AC3E}">
        <p14:creationId xmlns:p14="http://schemas.microsoft.com/office/powerpoint/2010/main" val="38965093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5C47-82E0-44F4-2270-0167A6498FC4}"/>
              </a:ext>
            </a:extLst>
          </p:cNvPr>
          <p:cNvSpPr>
            <a:spLocks noGrp="1"/>
          </p:cNvSpPr>
          <p:nvPr>
            <p:ph type="title"/>
          </p:nvPr>
        </p:nvSpPr>
        <p:spPr/>
        <p:txBody>
          <a:bodyPr/>
          <a:lstStyle/>
          <a:p>
            <a:r>
              <a:rPr lang="en-US" altLang="zh-TW" dirty="0"/>
              <a:t>Stateful</a:t>
            </a:r>
            <a:r>
              <a:rPr lang="zh-TW" altLang="en-US" dirty="0"/>
              <a:t> </a:t>
            </a:r>
            <a:r>
              <a:rPr lang="en-US" altLang="zh-TW" dirty="0"/>
              <a:t>and</a:t>
            </a:r>
            <a:r>
              <a:rPr lang="zh-TW" altLang="en-US" dirty="0"/>
              <a:t> </a:t>
            </a:r>
            <a:r>
              <a:rPr lang="en-US" altLang="zh-TW" dirty="0"/>
              <a:t>Stateless</a:t>
            </a:r>
            <a:r>
              <a:rPr lang="zh-TW" altLang="en-US" dirty="0"/>
              <a:t> </a:t>
            </a:r>
            <a:r>
              <a:rPr lang="en-US" altLang="zh-TW" dirty="0"/>
              <a:t>Authentication</a:t>
            </a:r>
            <a:endParaRPr lang="en-TW" dirty="0"/>
          </a:p>
        </p:txBody>
      </p:sp>
      <p:sp>
        <p:nvSpPr>
          <p:cNvPr id="3" name="Content Placeholder 2">
            <a:extLst>
              <a:ext uri="{FF2B5EF4-FFF2-40B4-BE49-F238E27FC236}">
                <a16:creationId xmlns:a16="http://schemas.microsoft.com/office/drawing/2014/main" id="{D0C08AA7-CB1A-046F-AB59-682AFF0B53C3}"/>
              </a:ext>
            </a:extLst>
          </p:cNvPr>
          <p:cNvSpPr>
            <a:spLocks noGrp="1"/>
          </p:cNvSpPr>
          <p:nvPr>
            <p:ph idx="1"/>
          </p:nvPr>
        </p:nvSpPr>
        <p:spPr>
          <a:xfrm>
            <a:off x="1097280" y="2108201"/>
            <a:ext cx="10058400" cy="4350472"/>
          </a:xfrm>
        </p:spPr>
        <p:txBody>
          <a:bodyPr>
            <a:normAutofit fontScale="92500"/>
          </a:bodyPr>
          <a:lstStyle/>
          <a:p>
            <a:r>
              <a:rPr lang="en-US" altLang="zh-TW" dirty="0"/>
              <a:t>Stateful</a:t>
            </a:r>
            <a:r>
              <a:rPr lang="zh-TW" altLang="en-US" dirty="0"/>
              <a:t> </a:t>
            </a:r>
            <a:r>
              <a:rPr lang="en-US" altLang="zh-TW" dirty="0"/>
              <a:t>Authentication</a:t>
            </a:r>
            <a:r>
              <a:rPr lang="zh-TW" altLang="en-US" dirty="0"/>
              <a:t>的缺點在於：</a:t>
            </a:r>
            <a:endParaRPr lang="en-TW" altLang="zh-TW" dirty="0"/>
          </a:p>
          <a:p>
            <a:pPr marL="457200" indent="-457200">
              <a:buFont typeface="+mj-lt"/>
              <a:buAutoNum type="arabicPeriod"/>
            </a:pPr>
            <a:r>
              <a:rPr lang="ja-JP" altLang="en-US"/>
              <a:t>增加伺服器開銷：隨著正在登錄用戶數的增加，這些儲存的</a:t>
            </a:r>
            <a:r>
              <a:rPr lang="en-US" altLang="zh-TW" dirty="0"/>
              <a:t>session</a:t>
            </a:r>
            <a:r>
              <a:rPr lang="zh-TW" altLang="en-US" dirty="0"/>
              <a:t>也會</a:t>
            </a:r>
            <a:r>
              <a:rPr lang="ja-JP" altLang="en-US"/>
              <a:t>佔用越多伺服器的資源。</a:t>
            </a:r>
            <a:endParaRPr lang="en-US" altLang="ja-JP" dirty="0"/>
          </a:p>
          <a:p>
            <a:pPr marL="457200" indent="-457200">
              <a:buFont typeface="+mj-lt"/>
              <a:buAutoNum type="arabicPeriod"/>
            </a:pPr>
            <a:r>
              <a:rPr lang="ja-JP" altLang="en-US"/>
              <a:t>伺服器的擴展差：如果</a:t>
            </a:r>
            <a:r>
              <a:rPr lang="en-US" altLang="zh-TW" dirty="0"/>
              <a:t>session</a:t>
            </a:r>
            <a:r>
              <a:rPr lang="ja-JP" altLang="en-US"/>
              <a:t>分佈在不同的伺服器上，我們需要寫一個演算法來追蹤特定每個用戶的</a:t>
            </a:r>
            <a:r>
              <a:rPr lang="en-US" altLang="zh-TW" dirty="0"/>
              <a:t>session</a:t>
            </a:r>
            <a:r>
              <a:rPr lang="zh-TW" altLang="en-US" dirty="0"/>
              <a:t> </a:t>
            </a:r>
            <a:r>
              <a:rPr lang="en-US" altLang="zh-TW" dirty="0"/>
              <a:t>id</a:t>
            </a:r>
            <a:r>
              <a:rPr lang="zh-TW" altLang="en-US" dirty="0"/>
              <a:t>所指向的</a:t>
            </a:r>
            <a:r>
              <a:rPr lang="en-US" altLang="zh-TW" dirty="0"/>
              <a:t>session</a:t>
            </a:r>
            <a:r>
              <a:rPr lang="zh-TW" altLang="en-US" dirty="0"/>
              <a:t>儲存在哪個伺服器</a:t>
            </a:r>
            <a:r>
              <a:rPr lang="ja-JP" altLang="en-US"/>
              <a:t>主機</a:t>
            </a:r>
            <a:r>
              <a:rPr lang="zh-TW" altLang="en-US" dirty="0"/>
              <a:t>上面。例如，如果小明的</a:t>
            </a:r>
            <a:r>
              <a:rPr lang="en-US" altLang="zh-TW" dirty="0"/>
              <a:t>session</a:t>
            </a:r>
            <a:r>
              <a:rPr lang="zh-TW" altLang="en-US" dirty="0"/>
              <a:t>儲存在伺服器</a:t>
            </a:r>
            <a:r>
              <a:rPr lang="en-US" altLang="zh-TW" dirty="0"/>
              <a:t>A</a:t>
            </a:r>
            <a:r>
              <a:rPr lang="ja-JP" altLang="en-US"/>
              <a:t>主機</a:t>
            </a:r>
            <a:r>
              <a:rPr lang="zh-TW" altLang="en-US" dirty="0"/>
              <a:t>上面，則小明往後所有的</a:t>
            </a:r>
            <a:r>
              <a:rPr lang="en-US" altLang="zh-TW" dirty="0"/>
              <a:t>HTTP</a:t>
            </a:r>
            <a:r>
              <a:rPr lang="zh-TW" altLang="en-US" dirty="0"/>
              <a:t> </a:t>
            </a:r>
            <a:r>
              <a:rPr lang="en-US" altLang="zh-TW" dirty="0"/>
              <a:t>request</a:t>
            </a:r>
            <a:r>
              <a:rPr lang="zh-TW" altLang="en-US" dirty="0"/>
              <a:t>都需要由伺服器</a:t>
            </a:r>
            <a:r>
              <a:rPr lang="en-US" altLang="zh-TW" dirty="0"/>
              <a:t>A</a:t>
            </a:r>
            <a:r>
              <a:rPr lang="ja-JP" altLang="en-US"/>
              <a:t>主機</a:t>
            </a:r>
            <a:r>
              <a:rPr lang="zh-TW" altLang="en-US" dirty="0"/>
              <a:t>來處理，因為只有伺服器</a:t>
            </a:r>
            <a:r>
              <a:rPr lang="en-US" altLang="zh-TW" dirty="0"/>
              <a:t>A</a:t>
            </a:r>
            <a:r>
              <a:rPr lang="zh-TW" altLang="en-US" dirty="0"/>
              <a:t>上面才得到小明的</a:t>
            </a:r>
            <a:r>
              <a:rPr lang="en-US" altLang="zh-TW" dirty="0" err="1"/>
              <a:t>sesssion</a:t>
            </a:r>
            <a:r>
              <a:rPr lang="zh-TW" altLang="en-US" dirty="0"/>
              <a:t> </a:t>
            </a:r>
            <a:r>
              <a:rPr lang="en-US" altLang="zh-TW" dirty="0"/>
              <a:t>id</a:t>
            </a:r>
            <a:r>
              <a:rPr lang="zh-TW" altLang="en-US" dirty="0"/>
              <a:t>指向的資料。另外，通常伺服器</a:t>
            </a:r>
            <a:r>
              <a:rPr lang="ja-JP" altLang="en-US"/>
              <a:t>主機</a:t>
            </a:r>
            <a:r>
              <a:rPr lang="zh-TW" altLang="en-US" dirty="0"/>
              <a:t>的部署會將資料複製以當作其中一個伺服器故障的備案</a:t>
            </a:r>
            <a:r>
              <a:rPr lang="en-US" altLang="zh-TW" dirty="0"/>
              <a:t>(</a:t>
            </a:r>
            <a:r>
              <a:rPr lang="zh-TW" altLang="en-US" dirty="0"/>
              <a:t>也就是指，通常會有兩個伺服器</a:t>
            </a:r>
            <a:r>
              <a:rPr lang="ja-JP" altLang="en-US"/>
              <a:t>主機</a:t>
            </a:r>
            <a:r>
              <a:rPr lang="zh-TW" altLang="en-US" dirty="0"/>
              <a:t>儲存一模一樣的資料，被免其中某個伺服器</a:t>
            </a:r>
            <a:r>
              <a:rPr lang="ja-JP" altLang="en-US"/>
              <a:t>主機</a:t>
            </a:r>
            <a:r>
              <a:rPr lang="zh-TW" altLang="en-US" dirty="0"/>
              <a:t>故障時丟失所有資料</a:t>
            </a:r>
            <a:r>
              <a:rPr lang="en-US" altLang="zh-TW" dirty="0"/>
              <a:t>)</a:t>
            </a:r>
            <a:r>
              <a:rPr lang="zh-TW" altLang="en-US" dirty="0"/>
              <a:t>，我們就需要寫另一個演算法來確保兩個伺服器</a:t>
            </a:r>
            <a:r>
              <a:rPr lang="ja-JP" altLang="en-US"/>
              <a:t>主機</a:t>
            </a:r>
            <a:r>
              <a:rPr lang="zh-TW" altLang="en-US" dirty="0"/>
              <a:t>上</a:t>
            </a:r>
            <a:r>
              <a:rPr lang="en-US" altLang="zh-TW" dirty="0"/>
              <a:t>sessions</a:t>
            </a:r>
            <a:r>
              <a:rPr lang="zh-TW" altLang="en-US" dirty="0"/>
              <a:t>資料的一致性。</a:t>
            </a:r>
            <a:endParaRPr lang="en-US" altLang="ja-JP" dirty="0"/>
          </a:p>
        </p:txBody>
      </p:sp>
    </p:spTree>
    <p:extLst>
      <p:ext uri="{BB962C8B-B14F-4D97-AF65-F5344CB8AC3E}">
        <p14:creationId xmlns:p14="http://schemas.microsoft.com/office/powerpoint/2010/main" val="309638777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6601-C8E7-2FD8-8E8A-F8B7AF3CD508}"/>
              </a:ext>
            </a:extLst>
          </p:cNvPr>
          <p:cNvSpPr>
            <a:spLocks noGrp="1"/>
          </p:cNvSpPr>
          <p:nvPr>
            <p:ph type="title"/>
          </p:nvPr>
        </p:nvSpPr>
        <p:spPr/>
        <p:txBody>
          <a:bodyPr/>
          <a:lstStyle/>
          <a:p>
            <a:r>
              <a:rPr lang="en-US" altLang="zh-TW" dirty="0"/>
              <a:t>Stateful</a:t>
            </a:r>
            <a:r>
              <a:rPr lang="zh-TW" altLang="en-US" dirty="0"/>
              <a:t> </a:t>
            </a:r>
            <a:r>
              <a:rPr lang="en-US" altLang="zh-TW" dirty="0"/>
              <a:t>and</a:t>
            </a:r>
            <a:r>
              <a:rPr lang="zh-TW" altLang="en-US" dirty="0"/>
              <a:t> </a:t>
            </a:r>
            <a:r>
              <a:rPr lang="en-US" altLang="zh-TW" dirty="0"/>
              <a:t>Stateless</a:t>
            </a:r>
            <a:r>
              <a:rPr lang="zh-TW" altLang="en-US" dirty="0"/>
              <a:t> </a:t>
            </a:r>
            <a:r>
              <a:rPr lang="en-US" altLang="zh-TW" dirty="0"/>
              <a:t>Authentication</a:t>
            </a:r>
            <a:endParaRPr lang="en-TW" dirty="0"/>
          </a:p>
        </p:txBody>
      </p:sp>
      <p:sp>
        <p:nvSpPr>
          <p:cNvPr id="3" name="Content Placeholder 2">
            <a:extLst>
              <a:ext uri="{FF2B5EF4-FFF2-40B4-BE49-F238E27FC236}">
                <a16:creationId xmlns:a16="http://schemas.microsoft.com/office/drawing/2014/main" id="{826695B6-B0B6-4F1E-4821-517C2FFBE04D}"/>
              </a:ext>
            </a:extLst>
          </p:cNvPr>
          <p:cNvSpPr>
            <a:spLocks noGrp="1"/>
          </p:cNvSpPr>
          <p:nvPr>
            <p:ph idx="1"/>
          </p:nvPr>
        </p:nvSpPr>
        <p:spPr/>
        <p:txBody>
          <a:bodyPr/>
          <a:lstStyle/>
          <a:p>
            <a:r>
              <a:rPr lang="en-US" altLang="zh-TW" dirty="0"/>
              <a:t>Stateless</a:t>
            </a:r>
            <a:r>
              <a:rPr lang="zh-TW" altLang="en-US" dirty="0"/>
              <a:t> </a:t>
            </a:r>
            <a:r>
              <a:rPr lang="en-US" altLang="zh-TW" dirty="0"/>
              <a:t>Authentication</a:t>
            </a:r>
            <a:r>
              <a:rPr lang="zh-TW" altLang="en-US" dirty="0"/>
              <a:t>的優點在於：</a:t>
            </a:r>
            <a:endParaRPr lang="en-US" altLang="zh-TW" dirty="0"/>
          </a:p>
          <a:p>
            <a:pPr marL="457200" indent="-457200">
              <a:buFont typeface="+mj-lt"/>
              <a:buAutoNum type="arabicPeriod"/>
            </a:pPr>
            <a:r>
              <a:rPr lang="ja-JP" altLang="en-US" dirty="0"/>
              <a:t>降低伺服器開銷：大量</a:t>
            </a:r>
            <a:r>
              <a:rPr lang="en-US" altLang="zh-TW" dirty="0"/>
              <a:t>session</a:t>
            </a:r>
            <a:r>
              <a:rPr lang="ja-JP" altLang="en-US" dirty="0"/>
              <a:t>數據不需要存儲在伺服器端。因此，我們可以在客戶端上存儲更多的用戶屬性，以減少訪問數據庫的次數，而不用擔心伺服器的開銷問題。</a:t>
            </a:r>
            <a:endParaRPr lang="en-US" altLang="ja-JP" dirty="0"/>
          </a:p>
          <a:p>
            <a:pPr marL="457200" indent="-457200">
              <a:buFont typeface="+mj-lt"/>
              <a:buAutoNum type="arabicPeriod"/>
            </a:pPr>
            <a:r>
              <a:rPr lang="ja-JP" altLang="en-US" dirty="0"/>
              <a:t>易於擴展：由於</a:t>
            </a:r>
            <a:r>
              <a:rPr lang="zh-TW" altLang="en-US" dirty="0"/>
              <a:t>客戶端的狀態</a:t>
            </a:r>
            <a:r>
              <a:rPr lang="ja-JP" altLang="en-US" dirty="0"/>
              <a:t>數據存儲在客戶端，因此</a:t>
            </a:r>
            <a:r>
              <a:rPr lang="en-US" altLang="zh-TW" dirty="0"/>
              <a:t>request</a:t>
            </a:r>
            <a:r>
              <a:rPr lang="zh-TW" altLang="en-US" dirty="0"/>
              <a:t>會被導向到</a:t>
            </a:r>
            <a:r>
              <a:rPr lang="ja-JP" altLang="en-US" dirty="0"/>
              <a:t>哪個後端伺服器的主機並不重要，只要所有後端伺服器都持有相同的</a:t>
            </a:r>
            <a:r>
              <a:rPr lang="zh-TW" altLang="en-US"/>
              <a:t>秘密</a:t>
            </a:r>
            <a:r>
              <a:rPr lang="ja-JP" altLang="en-US"/>
              <a:t>，</a:t>
            </a:r>
            <a:r>
              <a:rPr lang="ja-JP" altLang="en-US" dirty="0"/>
              <a:t>那麼所有伺服器主機都具有相同的能力來驗證</a:t>
            </a:r>
            <a:r>
              <a:rPr lang="zh-TW" altLang="en-US" dirty="0"/>
              <a:t>令牌</a:t>
            </a:r>
            <a:r>
              <a:rPr lang="ja-JP" altLang="en-US" dirty="0"/>
              <a:t>的有效性。因此，我們可以輕易擴展大量的後端主機數量。</a:t>
            </a:r>
            <a:endParaRPr lang="en-US" altLang="ja-JP" dirty="0"/>
          </a:p>
          <a:p>
            <a:pPr marL="0" indent="0">
              <a:buNone/>
            </a:pPr>
            <a:endParaRPr lang="en-US" altLang="zh-TW" dirty="0"/>
          </a:p>
        </p:txBody>
      </p:sp>
    </p:spTree>
    <p:extLst>
      <p:ext uri="{BB962C8B-B14F-4D97-AF65-F5344CB8AC3E}">
        <p14:creationId xmlns:p14="http://schemas.microsoft.com/office/powerpoint/2010/main" val="370184541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B2A2-4807-BDEC-53FD-34B6A7BB6E48}"/>
              </a:ext>
            </a:extLst>
          </p:cNvPr>
          <p:cNvSpPr>
            <a:spLocks noGrp="1"/>
          </p:cNvSpPr>
          <p:nvPr>
            <p:ph type="title"/>
          </p:nvPr>
        </p:nvSpPr>
        <p:spPr/>
        <p:txBody>
          <a:bodyPr/>
          <a:lstStyle/>
          <a:p>
            <a:r>
              <a:rPr lang="en-US" altLang="zh-TW" dirty="0"/>
              <a:t>Stateful</a:t>
            </a:r>
            <a:r>
              <a:rPr lang="zh-TW" altLang="en-US" dirty="0"/>
              <a:t> </a:t>
            </a:r>
            <a:r>
              <a:rPr lang="en-US" altLang="zh-TW" dirty="0"/>
              <a:t>and</a:t>
            </a:r>
            <a:r>
              <a:rPr lang="zh-TW" altLang="en-US" dirty="0"/>
              <a:t> </a:t>
            </a:r>
            <a:r>
              <a:rPr lang="en-US" altLang="zh-TW" dirty="0"/>
              <a:t>Stateless</a:t>
            </a:r>
            <a:r>
              <a:rPr lang="zh-TW" altLang="en-US" dirty="0"/>
              <a:t> </a:t>
            </a:r>
            <a:r>
              <a:rPr lang="en-US" altLang="zh-TW" dirty="0"/>
              <a:t>Authentication</a:t>
            </a:r>
            <a:endParaRPr lang="en-TW" dirty="0"/>
          </a:p>
        </p:txBody>
      </p:sp>
      <p:sp>
        <p:nvSpPr>
          <p:cNvPr id="3" name="Content Placeholder 2">
            <a:extLst>
              <a:ext uri="{FF2B5EF4-FFF2-40B4-BE49-F238E27FC236}">
                <a16:creationId xmlns:a16="http://schemas.microsoft.com/office/drawing/2014/main" id="{ABD78C86-565E-B437-98E0-45985C435E3F}"/>
              </a:ext>
            </a:extLst>
          </p:cNvPr>
          <p:cNvSpPr>
            <a:spLocks noGrp="1"/>
          </p:cNvSpPr>
          <p:nvPr>
            <p:ph idx="1"/>
          </p:nvPr>
        </p:nvSpPr>
        <p:spPr/>
        <p:txBody>
          <a:bodyPr/>
          <a:lstStyle/>
          <a:p>
            <a:r>
              <a:rPr lang="en-US" altLang="zh-TW" dirty="0"/>
              <a:t>Stateless</a:t>
            </a:r>
            <a:r>
              <a:rPr lang="zh-TW" altLang="en-US" dirty="0"/>
              <a:t> </a:t>
            </a:r>
            <a:r>
              <a:rPr lang="en-US" altLang="zh-TW" dirty="0"/>
              <a:t>Authentication</a:t>
            </a:r>
            <a:r>
              <a:rPr lang="zh-TW" altLang="en-US" dirty="0"/>
              <a:t>的缺點在於：</a:t>
            </a:r>
            <a:endParaRPr lang="en-US" altLang="zh-TW" dirty="0"/>
          </a:p>
          <a:p>
            <a:pPr marL="457200" indent="-457200">
              <a:buFont typeface="+mj-lt"/>
              <a:buAutoNum type="arabicPeriod"/>
            </a:pPr>
            <a:r>
              <a:rPr lang="ja-JP" altLang="en-US"/>
              <a:t>不能隨時撤銷</a:t>
            </a:r>
            <a:r>
              <a:rPr lang="en-US" altLang="zh-TW" dirty="0"/>
              <a:t>session</a:t>
            </a:r>
            <a:r>
              <a:rPr lang="ja-JP" altLang="en-US"/>
              <a:t>：由於</a:t>
            </a:r>
            <a:r>
              <a:rPr lang="en-US" altLang="zh-TW" dirty="0"/>
              <a:t>session</a:t>
            </a:r>
            <a:r>
              <a:rPr lang="zh-TW" altLang="en-US" dirty="0"/>
              <a:t>數據</a:t>
            </a:r>
            <a:r>
              <a:rPr lang="ja-JP" altLang="en-US"/>
              <a:t>存儲在客戶端，伺服器無法刪除</a:t>
            </a:r>
            <a:r>
              <a:rPr lang="en-US" altLang="zh-TW" dirty="0"/>
              <a:t>session </a:t>
            </a:r>
            <a:r>
              <a:rPr lang="ja-JP" altLang="en-US"/>
              <a:t>。</a:t>
            </a:r>
            <a:endParaRPr lang="en-US" altLang="ja-JP" dirty="0"/>
          </a:p>
          <a:p>
            <a:pPr marL="457200" indent="-457200">
              <a:buFont typeface="+mj-lt"/>
              <a:buAutoNum type="arabicPeriod"/>
            </a:pPr>
            <a:r>
              <a:rPr lang="zh-TW" altLang="en-US" dirty="0"/>
              <a:t>製作難度較高：相比於</a:t>
            </a:r>
            <a:r>
              <a:rPr lang="en-US" altLang="zh-TW" dirty="0"/>
              <a:t>Stateful</a:t>
            </a:r>
            <a:r>
              <a:rPr lang="zh-TW" altLang="en-US" dirty="0"/>
              <a:t> </a:t>
            </a:r>
            <a:r>
              <a:rPr lang="en-US" altLang="zh-TW" dirty="0"/>
              <a:t>Authentication</a:t>
            </a:r>
            <a:r>
              <a:rPr lang="zh-TW" altLang="en-US" dirty="0"/>
              <a:t>，使用</a:t>
            </a:r>
            <a:r>
              <a:rPr lang="en-US" altLang="zh-TW" dirty="0"/>
              <a:t>Stateless</a:t>
            </a:r>
            <a:r>
              <a:rPr lang="zh-TW" altLang="en-US" dirty="0"/>
              <a:t> </a:t>
            </a:r>
            <a:r>
              <a:rPr lang="en-US" altLang="zh-TW" dirty="0"/>
              <a:t>Authentication</a:t>
            </a:r>
            <a:r>
              <a:rPr lang="zh-TW" altLang="en-US" dirty="0"/>
              <a:t>需要更多的技術。</a:t>
            </a:r>
            <a:endParaRPr lang="en-US" altLang="zh-TW" dirty="0"/>
          </a:p>
          <a:p>
            <a:pPr marL="0" indent="0">
              <a:buNone/>
            </a:pPr>
            <a:endParaRPr lang="en-US" altLang="zh-TW" dirty="0"/>
          </a:p>
        </p:txBody>
      </p:sp>
    </p:spTree>
    <p:extLst>
      <p:ext uri="{BB962C8B-B14F-4D97-AF65-F5344CB8AC3E}">
        <p14:creationId xmlns:p14="http://schemas.microsoft.com/office/powerpoint/2010/main" val="4121206795"/>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47085</TotalTime>
  <Words>720</Words>
  <Application>Microsoft Office PowerPoint</Application>
  <PresentationFormat>寬螢幕</PresentationFormat>
  <Paragraphs>26</Paragraphs>
  <Slides>7</Slides>
  <Notes>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7</vt:i4>
      </vt:variant>
    </vt:vector>
  </HeadingPairs>
  <TitlesOfParts>
    <vt:vector size="10" baseType="lpstr">
      <vt:lpstr>Calibri</vt:lpstr>
      <vt:lpstr>Times New Roman</vt:lpstr>
      <vt:lpstr>RetrospectVTI</vt:lpstr>
      <vt:lpstr>JWT</vt:lpstr>
      <vt:lpstr>HTTP is a stateless protocol</vt:lpstr>
      <vt:lpstr>Stateful and Stateless Authentication</vt:lpstr>
      <vt:lpstr>Stateful and Stateless Authentication</vt:lpstr>
      <vt:lpstr>Stateful and Stateless Authentication</vt:lpstr>
      <vt:lpstr>Stateful and Stateless Authentication</vt:lpstr>
      <vt:lpstr>Stateful and Stateless 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8934</cp:revision>
  <dcterms:created xsi:type="dcterms:W3CDTF">2021-02-23T11:38:50Z</dcterms:created>
  <dcterms:modified xsi:type="dcterms:W3CDTF">2022-10-21T09:16:21Z</dcterms:modified>
</cp:coreProperties>
</file>