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8"/>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94659"/>
  </p:normalViewPr>
  <p:slideViewPr>
    <p:cSldViewPr snapToGrid="0">
      <p:cViewPr>
        <p:scale>
          <a:sx n="80" d="100"/>
          <a:sy n="80" d="100"/>
        </p:scale>
        <p:origin x="76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5E52E-A44A-4838-AAE8-1EBC3663B2F9}" type="datetimeFigureOut">
              <a:rPr lang="zh-TW" altLang="en-US" smtClean="0"/>
              <a:t>2022/10/27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A30D5-2FBC-4378-9FE2-E1A3AB08B834}" type="slidenum">
              <a:rPr lang="zh-TW" altLang="en-US" smtClean="0"/>
              <a:t>‹#›</a:t>
            </a:fld>
            <a:endParaRPr lang="zh-TW" altLang="en-US"/>
          </a:p>
        </p:txBody>
      </p:sp>
    </p:spTree>
    <p:extLst>
      <p:ext uri="{BB962C8B-B14F-4D97-AF65-F5344CB8AC3E}">
        <p14:creationId xmlns:p14="http://schemas.microsoft.com/office/powerpoint/2010/main" val="184799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39A30D5-2FBC-4378-9FE2-E1A3AB08B834}" type="slidenum">
              <a:rPr lang="zh-TW" altLang="en-US" smtClean="0"/>
              <a:t>1</a:t>
            </a:fld>
            <a:endParaRPr lang="zh-TW" altLang="en-US"/>
          </a:p>
        </p:txBody>
      </p:sp>
    </p:spTree>
    <p:extLst>
      <p:ext uri="{BB962C8B-B14F-4D97-AF65-F5344CB8AC3E}">
        <p14:creationId xmlns:p14="http://schemas.microsoft.com/office/powerpoint/2010/main" val="351228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39A30D5-2FBC-4378-9FE2-E1A3AB08B834}" type="slidenum">
              <a:rPr lang="zh-TW" altLang="en-US" smtClean="0"/>
              <a:t>13</a:t>
            </a:fld>
            <a:endParaRPr lang="zh-TW" altLang="en-US"/>
          </a:p>
        </p:txBody>
      </p:sp>
    </p:spTree>
    <p:extLst>
      <p:ext uri="{BB962C8B-B14F-4D97-AF65-F5344CB8AC3E}">
        <p14:creationId xmlns:p14="http://schemas.microsoft.com/office/powerpoint/2010/main" val="358062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F39A30D5-2FBC-4378-9FE2-E1A3AB08B834}" type="slidenum">
              <a:rPr lang="zh-TW" altLang="en-US" smtClean="0"/>
              <a:t>16</a:t>
            </a:fld>
            <a:endParaRPr lang="zh-TW" altLang="en-US"/>
          </a:p>
        </p:txBody>
      </p:sp>
    </p:spTree>
    <p:extLst>
      <p:ext uri="{BB962C8B-B14F-4D97-AF65-F5344CB8AC3E}">
        <p14:creationId xmlns:p14="http://schemas.microsoft.com/office/powerpoint/2010/main" val="13041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8141110" y="639098"/>
            <a:ext cx="3401961" cy="3494790"/>
          </a:xfrm>
        </p:spPr>
        <p:txBody>
          <a:bodyPr vert="horz" lIns="91440" tIns="45720" rIns="91440" bIns="45720" rtlCol="0">
            <a:normAutofit/>
          </a:bodyPr>
          <a:lstStyle/>
          <a:p>
            <a:r>
              <a:rPr lang="en-US" altLang="zh-TW" sz="5400" dirty="0"/>
              <a:t>Next.js</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25</a:t>
            </a:r>
          </a:p>
        </p:txBody>
      </p:sp>
      <p:pic>
        <p:nvPicPr>
          <p:cNvPr id="6" name="圖形 5">
            <a:extLst>
              <a:ext uri="{FF2B5EF4-FFF2-40B4-BE49-F238E27FC236}">
                <a16:creationId xmlns:a16="http://schemas.microsoft.com/office/drawing/2014/main" id="{0BCFCB46-C0D7-3F10-4084-C75640D4A3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3029" y="640081"/>
            <a:ext cx="5054156" cy="5054156"/>
          </a:xfrm>
          <a:prstGeom prst="rect">
            <a:avLst/>
          </a:prstGeom>
        </p:spPr>
      </p:pic>
      <p:cxnSp>
        <p:nvCxnSpPr>
          <p:cNvPr id="155" name="Straight Connector 15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02061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5465-100F-9BD9-4F2C-3E11AC73CD56}"/>
              </a:ext>
            </a:extLst>
          </p:cNvPr>
          <p:cNvSpPr>
            <a:spLocks noGrp="1"/>
          </p:cNvSpPr>
          <p:nvPr>
            <p:ph type="title"/>
          </p:nvPr>
        </p:nvSpPr>
        <p:spPr/>
        <p:txBody>
          <a:bodyPr/>
          <a:lstStyle/>
          <a:p>
            <a:r>
              <a:rPr lang="en-US" altLang="zh-TW" dirty="0"/>
              <a:t>Server-Side</a:t>
            </a:r>
            <a:r>
              <a:rPr lang="zh-TW" altLang="en-US" dirty="0"/>
              <a:t> </a:t>
            </a:r>
            <a:r>
              <a:rPr lang="en-US" altLang="zh-TW" dirty="0"/>
              <a:t>Rendering</a:t>
            </a:r>
            <a:endParaRPr lang="en-TW" dirty="0"/>
          </a:p>
        </p:txBody>
      </p:sp>
      <p:pic>
        <p:nvPicPr>
          <p:cNvPr id="5" name="Content Placeholder 4">
            <a:extLst>
              <a:ext uri="{FF2B5EF4-FFF2-40B4-BE49-F238E27FC236}">
                <a16:creationId xmlns:a16="http://schemas.microsoft.com/office/drawing/2014/main" id="{B91C85EB-F8A3-C570-9E76-0AD04237B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2885" y="2108200"/>
            <a:ext cx="7646556" cy="3760788"/>
          </a:xfrm>
        </p:spPr>
      </p:pic>
    </p:spTree>
    <p:extLst>
      <p:ext uri="{BB962C8B-B14F-4D97-AF65-F5344CB8AC3E}">
        <p14:creationId xmlns:p14="http://schemas.microsoft.com/office/powerpoint/2010/main" val="56550450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1A63-06D0-EA98-1E7A-05A7B4D97F46}"/>
              </a:ext>
            </a:extLst>
          </p:cNvPr>
          <p:cNvSpPr>
            <a:spLocks noGrp="1"/>
          </p:cNvSpPr>
          <p:nvPr>
            <p:ph type="title"/>
          </p:nvPr>
        </p:nvSpPr>
        <p:spPr/>
        <p:txBody>
          <a:bodyPr/>
          <a:lstStyle/>
          <a:p>
            <a:r>
              <a:rPr lang="en-US" dirty="0"/>
              <a:t>Content Delivery Network</a:t>
            </a:r>
            <a:endParaRPr lang="en-TW" dirty="0"/>
          </a:p>
        </p:txBody>
      </p:sp>
      <p:pic>
        <p:nvPicPr>
          <p:cNvPr id="5" name="Content Placeholder 4">
            <a:extLst>
              <a:ext uri="{FF2B5EF4-FFF2-40B4-BE49-F238E27FC236}">
                <a16:creationId xmlns:a16="http://schemas.microsoft.com/office/drawing/2014/main" id="{4844C577-8ABE-31C8-B396-5061848A5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970" y="2108200"/>
            <a:ext cx="7390385" cy="3760788"/>
          </a:xfrm>
        </p:spPr>
      </p:pic>
    </p:spTree>
    <p:extLst>
      <p:ext uri="{BB962C8B-B14F-4D97-AF65-F5344CB8AC3E}">
        <p14:creationId xmlns:p14="http://schemas.microsoft.com/office/powerpoint/2010/main" val="235510029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B9436C-82CA-AE80-2FBC-66DAFB48E1F9}"/>
              </a:ext>
            </a:extLst>
          </p:cNvPr>
          <p:cNvSpPr>
            <a:spLocks noGrp="1"/>
          </p:cNvSpPr>
          <p:nvPr>
            <p:ph type="title"/>
          </p:nvPr>
        </p:nvSpPr>
        <p:spPr/>
        <p:txBody>
          <a:bodyPr/>
          <a:lstStyle/>
          <a:p>
            <a:r>
              <a:rPr lang="en-US" altLang="zh-TW" dirty="0"/>
              <a:t>Routing in Next.js</a:t>
            </a:r>
            <a:endParaRPr lang="zh-TW" altLang="en-US" dirty="0"/>
          </a:p>
        </p:txBody>
      </p:sp>
      <p:sp>
        <p:nvSpPr>
          <p:cNvPr id="3" name="內容版面配置區 2">
            <a:extLst>
              <a:ext uri="{FF2B5EF4-FFF2-40B4-BE49-F238E27FC236}">
                <a16:creationId xmlns:a16="http://schemas.microsoft.com/office/drawing/2014/main" id="{BB1F7835-BFBA-84A0-83E3-4BDC6863B731}"/>
              </a:ext>
            </a:extLst>
          </p:cNvPr>
          <p:cNvSpPr>
            <a:spLocks noGrp="1"/>
          </p:cNvSpPr>
          <p:nvPr>
            <p:ph idx="1"/>
          </p:nvPr>
        </p:nvSpPr>
        <p:spPr/>
        <p:txBody>
          <a:bodyPr/>
          <a:lstStyle/>
          <a:p>
            <a:r>
              <a:rPr lang="zh-TW" altLang="en-US" dirty="0"/>
              <a:t>在</a:t>
            </a:r>
            <a:r>
              <a:rPr lang="en-US" altLang="zh-TW" dirty="0"/>
              <a:t>Next.js</a:t>
            </a:r>
            <a:r>
              <a:rPr lang="zh-TW" altLang="en-US" dirty="0"/>
              <a:t>當中的</a:t>
            </a:r>
            <a:r>
              <a:rPr lang="en-US" altLang="zh-TW" dirty="0"/>
              <a:t>Routing</a:t>
            </a:r>
            <a:r>
              <a:rPr lang="zh-TW" altLang="en-US" dirty="0"/>
              <a:t>規則很簡單</a:t>
            </a:r>
            <a:r>
              <a:rPr lang="en-US" altLang="zh-TW" dirty="0"/>
              <a:t>:</a:t>
            </a:r>
          </a:p>
          <a:p>
            <a:pPr marL="457200" indent="-457200">
              <a:buFont typeface="+mj-lt"/>
              <a:buAutoNum type="arabicPeriod"/>
            </a:pPr>
            <a:r>
              <a:rPr lang="zh-TW" altLang="en-US" dirty="0"/>
              <a:t>每個頁面的</a:t>
            </a:r>
            <a:r>
              <a:rPr lang="en-US" altLang="zh-TW" dirty="0"/>
              <a:t>routes</a:t>
            </a:r>
            <a:r>
              <a:rPr lang="zh-TW" altLang="en-US" dirty="0"/>
              <a:t>與在</a:t>
            </a:r>
            <a:r>
              <a:rPr lang="en-US" altLang="zh-TW" dirty="0"/>
              <a:t>pages</a:t>
            </a:r>
            <a:r>
              <a:rPr lang="zh-TW" altLang="en-US" dirty="0"/>
              <a:t>資料夾內的路徑有關。</a:t>
            </a:r>
            <a:r>
              <a:rPr lang="en-US" altLang="zh-TW" dirty="0"/>
              <a:t>pages/index.js </a:t>
            </a:r>
            <a:r>
              <a:rPr lang="zh-TW" altLang="en-US" dirty="0"/>
              <a:t>使用的是</a:t>
            </a:r>
            <a:r>
              <a:rPr lang="en-US" altLang="zh-TW" dirty="0"/>
              <a:t> / </a:t>
            </a:r>
            <a:r>
              <a:rPr lang="zh-TW" altLang="en-US" dirty="0"/>
              <a:t>這個</a:t>
            </a:r>
            <a:r>
              <a:rPr lang="en-US" altLang="zh-TW" dirty="0"/>
              <a:t>route</a:t>
            </a:r>
            <a:r>
              <a:rPr lang="zh-TW" altLang="en-US" dirty="0"/>
              <a:t>。</a:t>
            </a:r>
            <a:endParaRPr lang="en-US" altLang="zh-TW" dirty="0"/>
          </a:p>
          <a:p>
            <a:pPr marL="457200" indent="-457200">
              <a:buFont typeface="+mj-lt"/>
              <a:buAutoNum type="arabicPeriod"/>
            </a:pPr>
            <a:r>
              <a:rPr lang="en-US" altLang="zh-TW" dirty="0"/>
              <a:t>pages/posts/first-post.js </a:t>
            </a:r>
            <a:r>
              <a:rPr lang="zh-TW" altLang="en-US" dirty="0"/>
              <a:t>使用的是</a:t>
            </a:r>
            <a:r>
              <a:rPr lang="en-US" altLang="zh-TW" dirty="0"/>
              <a:t>pages</a:t>
            </a:r>
            <a:r>
              <a:rPr lang="zh-TW" altLang="en-US" dirty="0"/>
              <a:t>資料夾的</a:t>
            </a:r>
            <a:r>
              <a:rPr lang="en-US" altLang="zh-TW" dirty="0"/>
              <a:t>posts</a:t>
            </a:r>
            <a:r>
              <a:rPr lang="zh-TW" altLang="en-US" dirty="0"/>
              <a:t>這個資料夾當中， </a:t>
            </a:r>
            <a:r>
              <a:rPr lang="en-US" altLang="zh-TW" dirty="0"/>
              <a:t>/posts/first-post</a:t>
            </a:r>
            <a:r>
              <a:rPr lang="zh-TW" altLang="en-US" dirty="0"/>
              <a:t> 這個</a:t>
            </a:r>
            <a:r>
              <a:rPr lang="en-US" altLang="zh-TW" dirty="0"/>
              <a:t>route</a:t>
            </a:r>
            <a:r>
              <a:rPr lang="zh-TW" altLang="en-US" dirty="0"/>
              <a:t>。</a:t>
            </a:r>
            <a:endParaRPr lang="en-US" altLang="zh-TW" dirty="0"/>
          </a:p>
          <a:p>
            <a:pPr marL="457200" indent="-457200">
              <a:buFont typeface="+mj-lt"/>
              <a:buAutoNum type="arabicPeriod"/>
            </a:pPr>
            <a:endParaRPr lang="en-US" altLang="zh-TW" dirty="0"/>
          </a:p>
        </p:txBody>
      </p:sp>
    </p:spTree>
    <p:extLst>
      <p:ext uri="{BB962C8B-B14F-4D97-AF65-F5344CB8AC3E}">
        <p14:creationId xmlns:p14="http://schemas.microsoft.com/office/powerpoint/2010/main" val="190196016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E55D64-22AA-A9E0-5291-DE07E8515CDD}"/>
              </a:ext>
            </a:extLst>
          </p:cNvPr>
          <p:cNvSpPr>
            <a:spLocks noGrp="1"/>
          </p:cNvSpPr>
          <p:nvPr>
            <p:ph type="title"/>
          </p:nvPr>
        </p:nvSpPr>
        <p:spPr/>
        <p:txBody>
          <a:bodyPr/>
          <a:lstStyle/>
          <a:p>
            <a:r>
              <a:rPr lang="zh-TW" altLang="en-US" dirty="0"/>
              <a:t>使用</a:t>
            </a:r>
            <a:r>
              <a:rPr lang="en-US" altLang="zh-TW" dirty="0"/>
              <a:t>&lt;Link&gt;</a:t>
            </a:r>
            <a:r>
              <a:rPr lang="zh-TW" altLang="en-US" dirty="0"/>
              <a:t>標籤</a:t>
            </a:r>
          </a:p>
        </p:txBody>
      </p:sp>
      <p:sp>
        <p:nvSpPr>
          <p:cNvPr id="3" name="內容版面配置區 2">
            <a:extLst>
              <a:ext uri="{FF2B5EF4-FFF2-40B4-BE49-F238E27FC236}">
                <a16:creationId xmlns:a16="http://schemas.microsoft.com/office/drawing/2014/main" id="{2F6DC460-67AD-C232-A73A-F2D25E0B41BF}"/>
              </a:ext>
            </a:extLst>
          </p:cNvPr>
          <p:cNvSpPr>
            <a:spLocks noGrp="1"/>
          </p:cNvSpPr>
          <p:nvPr>
            <p:ph idx="1"/>
          </p:nvPr>
        </p:nvSpPr>
        <p:spPr>
          <a:xfrm>
            <a:off x="1097280" y="2108201"/>
            <a:ext cx="10058400" cy="4098046"/>
          </a:xfrm>
        </p:spPr>
        <p:txBody>
          <a:bodyPr>
            <a:normAutofit/>
          </a:bodyPr>
          <a:lstStyle/>
          <a:p>
            <a:r>
              <a:rPr lang="zh-TW" altLang="en-US" dirty="0"/>
              <a:t>在</a:t>
            </a:r>
            <a:r>
              <a:rPr lang="en-US" altLang="zh-TW" dirty="0"/>
              <a:t>Next.js</a:t>
            </a:r>
            <a:r>
              <a:rPr lang="zh-TW" altLang="en-US" dirty="0"/>
              <a:t>當中，開發者會使用</a:t>
            </a:r>
            <a:r>
              <a:rPr lang="en-US" altLang="zh-TW" dirty="0"/>
              <a:t>&lt;Link&gt;</a:t>
            </a:r>
            <a:r>
              <a:rPr lang="zh-TW" altLang="en-US" dirty="0"/>
              <a:t>標籤當作</a:t>
            </a:r>
            <a:r>
              <a:rPr lang="en-US" altLang="zh-TW" dirty="0"/>
              <a:t>&lt;a&gt;</a:t>
            </a:r>
            <a:r>
              <a:rPr lang="zh-TW" altLang="en-US" dirty="0"/>
              <a:t>的替代品</a:t>
            </a:r>
            <a:r>
              <a:rPr lang="en-US" altLang="zh-TW" dirty="0"/>
              <a:t>(</a:t>
            </a:r>
            <a:r>
              <a:rPr lang="zh-TW" altLang="en-US" dirty="0"/>
              <a:t>需要</a:t>
            </a:r>
            <a:r>
              <a:rPr lang="en-US" altLang="zh-TW" dirty="0"/>
              <a:t>import Link from "next/link")</a:t>
            </a:r>
            <a:r>
              <a:rPr lang="zh-TW" altLang="en-US" dirty="0"/>
              <a:t>。兩者的差別在於</a:t>
            </a:r>
            <a:r>
              <a:rPr lang="en-US" altLang="zh-TW" dirty="0"/>
              <a:t>:</a:t>
            </a:r>
          </a:p>
          <a:p>
            <a:pPr marL="457200" indent="-457200">
              <a:buFont typeface="+mj-lt"/>
              <a:buAutoNum type="arabicPeriod"/>
            </a:pPr>
            <a:r>
              <a:rPr lang="zh-TW" altLang="en-US" dirty="0"/>
              <a:t>使用</a:t>
            </a:r>
            <a:r>
              <a:rPr lang="en-US" altLang="zh-TW" dirty="0"/>
              <a:t>&lt;Link&gt;</a:t>
            </a:r>
            <a:r>
              <a:rPr lang="zh-TW" altLang="en-US" dirty="0"/>
              <a:t>標籤連結到的新網頁是使用</a:t>
            </a:r>
            <a:r>
              <a:rPr lang="en-US" altLang="zh-TW" dirty="0"/>
              <a:t> JavaScript</a:t>
            </a:r>
            <a:r>
              <a:rPr lang="zh-TW" altLang="en-US" dirty="0"/>
              <a:t> 加載的，所以只換變更網頁內部需要改變的內容，而不會重整整個網頁。</a:t>
            </a:r>
            <a:endParaRPr lang="en-US" altLang="zh-TW" dirty="0"/>
          </a:p>
          <a:p>
            <a:pPr marL="457200" indent="-457200">
              <a:buFont typeface="+mj-lt"/>
              <a:buAutoNum type="arabicPeriod"/>
            </a:pPr>
            <a:r>
              <a:rPr lang="en-US" altLang="zh-TW" dirty="0"/>
              <a:t>Next.js</a:t>
            </a:r>
            <a:r>
              <a:rPr lang="zh-TW" altLang="en-US" dirty="0"/>
              <a:t>有</a:t>
            </a:r>
            <a:r>
              <a:rPr lang="en-US" altLang="zh-TW" dirty="0"/>
              <a:t>”prefetching”</a:t>
            </a:r>
            <a:r>
              <a:rPr lang="zh-TW" altLang="en-US" dirty="0"/>
              <a:t>的功能。每當</a:t>
            </a:r>
            <a:r>
              <a:rPr lang="en-US" altLang="zh-TW" dirty="0"/>
              <a:t>&lt;Link&gt;</a:t>
            </a:r>
            <a:r>
              <a:rPr lang="zh-TW" altLang="en-US" dirty="0"/>
              <a:t>出現在瀏覽器時，</a:t>
            </a:r>
            <a:r>
              <a:rPr lang="en-US" altLang="zh-TW" dirty="0"/>
              <a:t>Next.js </a:t>
            </a:r>
            <a:r>
              <a:rPr lang="zh-TW" altLang="en-US" dirty="0"/>
              <a:t>會自動在後台</a:t>
            </a:r>
            <a:r>
              <a:rPr lang="en-US" altLang="zh-TW" dirty="0"/>
              <a:t>prefetch</a:t>
            </a:r>
            <a:r>
              <a:rPr lang="zh-TW" altLang="en-US" dirty="0"/>
              <a:t> </a:t>
            </a:r>
            <a:r>
              <a:rPr lang="en-US" altLang="zh-TW" dirty="0"/>
              <a:t>&lt;Link&gt;</a:t>
            </a:r>
            <a:r>
              <a:rPr lang="zh-TW" altLang="en-US" dirty="0"/>
              <a:t>頁面的代碼。當使用者點擊</a:t>
            </a:r>
            <a:r>
              <a:rPr lang="en-US" altLang="zh-TW" dirty="0"/>
              <a:t>&lt;Link&gt;</a:t>
            </a:r>
            <a:r>
              <a:rPr lang="zh-TW" altLang="en-US" dirty="0"/>
              <a:t>時，目標頁面的代碼可能已經在後台加載完成。</a:t>
            </a:r>
            <a:endParaRPr lang="en-US" altLang="zh-TW" dirty="0"/>
          </a:p>
          <a:p>
            <a:pPr marL="0" indent="0">
              <a:buNone/>
            </a:pPr>
            <a:endParaRPr lang="en-US" altLang="zh-TW" dirty="0"/>
          </a:p>
          <a:p>
            <a:pPr marL="0" indent="0">
              <a:buNone/>
            </a:pPr>
            <a:r>
              <a:rPr lang="en-US" altLang="zh-TW" sz="1800" dirty="0"/>
              <a:t>*. </a:t>
            </a:r>
            <a:r>
              <a:rPr lang="zh-TW" altLang="en-US" sz="1800" dirty="0"/>
              <a:t>如果我們的網站需要鏈接到 </a:t>
            </a:r>
            <a:r>
              <a:rPr lang="en-US" altLang="zh-TW" sz="1800" dirty="0"/>
              <a:t>Next.js </a:t>
            </a:r>
            <a:r>
              <a:rPr lang="zh-TW" altLang="en-US" sz="1800" dirty="0"/>
              <a:t>應用程序之外的頁面</a:t>
            </a:r>
            <a:r>
              <a:rPr lang="en-US" altLang="zh-TW" sz="1800" dirty="0"/>
              <a:t>(</a:t>
            </a:r>
            <a:r>
              <a:rPr lang="zh-TW" altLang="en-US" sz="1800" dirty="0"/>
              <a:t>例如連結到</a:t>
            </a:r>
            <a:r>
              <a:rPr lang="en-US" altLang="zh-TW" sz="1800" dirty="0"/>
              <a:t>YouTube)</a:t>
            </a:r>
            <a:r>
              <a:rPr lang="zh-TW" altLang="en-US" sz="1800" dirty="0"/>
              <a:t>，使用</a:t>
            </a:r>
            <a:r>
              <a:rPr lang="en-US" altLang="zh-TW" sz="1800" dirty="0"/>
              <a:t>&lt;a&gt; </a:t>
            </a:r>
            <a:r>
              <a:rPr lang="zh-TW" altLang="en-US" sz="1800" dirty="0"/>
              <a:t>即可。</a:t>
            </a:r>
            <a:endParaRPr lang="en-US" altLang="zh-TW" sz="1800" dirty="0"/>
          </a:p>
        </p:txBody>
      </p:sp>
    </p:spTree>
    <p:extLst>
      <p:ext uri="{BB962C8B-B14F-4D97-AF65-F5344CB8AC3E}">
        <p14:creationId xmlns:p14="http://schemas.microsoft.com/office/powerpoint/2010/main" val="348938395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FBF2F-4168-9A98-5500-F8C87C367D02}"/>
              </a:ext>
            </a:extLst>
          </p:cNvPr>
          <p:cNvSpPr>
            <a:spLocks noGrp="1"/>
          </p:cNvSpPr>
          <p:nvPr>
            <p:ph type="title"/>
          </p:nvPr>
        </p:nvSpPr>
        <p:spPr/>
        <p:txBody>
          <a:bodyPr/>
          <a:lstStyle/>
          <a:p>
            <a:r>
              <a:rPr lang="en-US" altLang="zh-TW" dirty="0"/>
              <a:t>Metadata</a:t>
            </a:r>
            <a:endParaRPr lang="zh-TW" altLang="en-US" dirty="0"/>
          </a:p>
        </p:txBody>
      </p:sp>
      <p:sp>
        <p:nvSpPr>
          <p:cNvPr id="3" name="內容版面配置區 2">
            <a:extLst>
              <a:ext uri="{FF2B5EF4-FFF2-40B4-BE49-F238E27FC236}">
                <a16:creationId xmlns:a16="http://schemas.microsoft.com/office/drawing/2014/main" id="{D8198B73-15C8-12EA-68DB-ACA3ED2EF54A}"/>
              </a:ext>
            </a:extLst>
          </p:cNvPr>
          <p:cNvSpPr>
            <a:spLocks noGrp="1"/>
          </p:cNvSpPr>
          <p:nvPr>
            <p:ph idx="1"/>
          </p:nvPr>
        </p:nvSpPr>
        <p:spPr/>
        <p:txBody>
          <a:bodyPr/>
          <a:lstStyle/>
          <a:p>
            <a:r>
              <a:rPr lang="zh-TW" altLang="en-US" dirty="0"/>
              <a:t>在</a:t>
            </a:r>
            <a:r>
              <a:rPr lang="en-US" altLang="zh-TW" dirty="0"/>
              <a:t>Next.js</a:t>
            </a:r>
            <a:r>
              <a:rPr lang="zh-TW" altLang="en-US" dirty="0"/>
              <a:t>當中，使用</a:t>
            </a:r>
            <a:r>
              <a:rPr lang="en-US" altLang="zh-TW" dirty="0"/>
              <a:t>&lt;Head&gt;</a:t>
            </a:r>
            <a:r>
              <a:rPr lang="zh-TW" altLang="en-US" dirty="0"/>
              <a:t>標籤可以設定網頁的</a:t>
            </a:r>
            <a:r>
              <a:rPr lang="en-US" altLang="zh-TW" dirty="0"/>
              <a:t>metadata</a:t>
            </a:r>
            <a:r>
              <a:rPr lang="zh-TW" altLang="en-US" dirty="0"/>
              <a:t>。</a:t>
            </a:r>
            <a:r>
              <a:rPr lang="en-US" altLang="zh-TW" dirty="0"/>
              <a:t> &lt;Head&gt; </a:t>
            </a:r>
            <a:r>
              <a:rPr lang="zh-TW" altLang="en-US" dirty="0"/>
              <a:t>本身是一個內建在 </a:t>
            </a:r>
            <a:r>
              <a:rPr lang="en-US" altLang="zh-TW" dirty="0"/>
              <a:t>Next.js </a:t>
            </a:r>
            <a:r>
              <a:rPr lang="zh-TW" altLang="en-US" dirty="0"/>
              <a:t>中的</a:t>
            </a:r>
            <a:r>
              <a:rPr lang="en-US" altLang="zh-TW" dirty="0"/>
              <a:t>Component</a:t>
            </a:r>
            <a:r>
              <a:rPr lang="zh-TW" altLang="en-US" dirty="0"/>
              <a:t>，可以用來代替</a:t>
            </a:r>
            <a:r>
              <a:rPr lang="en-US" altLang="zh-TW" dirty="0"/>
              <a:t>HTML</a:t>
            </a:r>
            <a:r>
              <a:rPr lang="zh-TW" altLang="en-US" dirty="0"/>
              <a:t>當中的</a:t>
            </a:r>
            <a:r>
              <a:rPr lang="en-US" altLang="zh-TW" dirty="0"/>
              <a:t>&lt;head&gt;</a:t>
            </a:r>
            <a:r>
              <a:rPr lang="zh-TW" altLang="en-US" dirty="0"/>
              <a:t>標籤。使用</a:t>
            </a:r>
            <a:r>
              <a:rPr lang="en-US" altLang="zh-TW" dirty="0"/>
              <a:t>&lt;Head&gt;</a:t>
            </a:r>
            <a:r>
              <a:rPr lang="zh-TW" altLang="en-US" dirty="0"/>
              <a:t>之前，需要先</a:t>
            </a:r>
            <a:r>
              <a:rPr lang="en-US" altLang="zh-TW" dirty="0"/>
              <a:t>import Head from “next/head”</a:t>
            </a:r>
            <a:r>
              <a:rPr lang="zh-TW" altLang="en-US" dirty="0"/>
              <a:t>。</a:t>
            </a:r>
          </a:p>
        </p:txBody>
      </p:sp>
    </p:spTree>
    <p:extLst>
      <p:ext uri="{BB962C8B-B14F-4D97-AF65-F5344CB8AC3E}">
        <p14:creationId xmlns:p14="http://schemas.microsoft.com/office/powerpoint/2010/main" val="57608183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9F3DE4-4A7F-0A09-945B-C0A2F17AE29E}"/>
              </a:ext>
            </a:extLst>
          </p:cNvPr>
          <p:cNvSpPr>
            <a:spLocks noGrp="1"/>
          </p:cNvSpPr>
          <p:nvPr>
            <p:ph type="title"/>
          </p:nvPr>
        </p:nvSpPr>
        <p:spPr/>
        <p:txBody>
          <a:bodyPr/>
          <a:lstStyle/>
          <a:p>
            <a:r>
              <a:rPr lang="en-US" altLang="zh-TW" dirty="0"/>
              <a:t>CSS Modules</a:t>
            </a:r>
            <a:endParaRPr lang="zh-TW" altLang="en-US" dirty="0"/>
          </a:p>
        </p:txBody>
      </p:sp>
      <p:sp>
        <p:nvSpPr>
          <p:cNvPr id="3" name="內容版面配置區 2">
            <a:extLst>
              <a:ext uri="{FF2B5EF4-FFF2-40B4-BE49-F238E27FC236}">
                <a16:creationId xmlns:a16="http://schemas.microsoft.com/office/drawing/2014/main" id="{7AD33AF8-E957-2E15-91B8-9B39C2B66284}"/>
              </a:ext>
            </a:extLst>
          </p:cNvPr>
          <p:cNvSpPr>
            <a:spLocks noGrp="1"/>
          </p:cNvSpPr>
          <p:nvPr>
            <p:ph idx="1"/>
          </p:nvPr>
        </p:nvSpPr>
        <p:spPr/>
        <p:txBody>
          <a:bodyPr/>
          <a:lstStyle/>
          <a:p>
            <a:r>
              <a:rPr lang="en-US" altLang="zh-TW" dirty="0"/>
              <a:t>Next.js</a:t>
            </a:r>
            <a:r>
              <a:rPr lang="zh-TW" altLang="en-US" dirty="0"/>
              <a:t>支援</a:t>
            </a:r>
            <a:r>
              <a:rPr lang="en-US" altLang="zh-TW" dirty="0"/>
              <a:t>CSS Modules</a:t>
            </a:r>
            <a:r>
              <a:rPr lang="zh-TW" altLang="en-US" dirty="0"/>
              <a:t>的功能。</a:t>
            </a:r>
            <a:r>
              <a:rPr lang="en-US" altLang="zh-TW" dirty="0"/>
              <a:t>CSS Modules</a:t>
            </a:r>
            <a:r>
              <a:rPr lang="zh-TW" altLang="en-US" dirty="0"/>
              <a:t>是指，我們可以將</a:t>
            </a:r>
            <a:r>
              <a:rPr lang="en-US" altLang="zh-TW" dirty="0"/>
              <a:t>CSS</a:t>
            </a:r>
            <a:r>
              <a:rPr lang="zh-TW" altLang="en-US" dirty="0"/>
              <a:t>文件做成</a:t>
            </a:r>
            <a:r>
              <a:rPr lang="en-US" altLang="zh-TW" dirty="0"/>
              <a:t>module</a:t>
            </a:r>
            <a:r>
              <a:rPr lang="zh-TW" altLang="en-US" dirty="0"/>
              <a:t>，並且將樣式套用給特定的</a:t>
            </a:r>
            <a:r>
              <a:rPr lang="en-US" altLang="zh-TW" dirty="0"/>
              <a:t>Next.js</a:t>
            </a:r>
            <a:r>
              <a:rPr lang="zh-TW" altLang="en-US" dirty="0"/>
              <a:t> </a:t>
            </a:r>
            <a:r>
              <a:rPr lang="en-US" altLang="zh-TW" dirty="0"/>
              <a:t>Component</a:t>
            </a:r>
            <a:r>
              <a:rPr lang="zh-TW" altLang="en-US" dirty="0"/>
              <a:t>。</a:t>
            </a:r>
            <a:r>
              <a:rPr lang="en-US" altLang="zh-TW" dirty="0"/>
              <a:t> </a:t>
            </a:r>
          </a:p>
          <a:p>
            <a:r>
              <a:rPr lang="en-US" altLang="zh-TW" dirty="0"/>
              <a:t>CSS Modules</a:t>
            </a:r>
            <a:r>
              <a:rPr lang="zh-TW" altLang="en-US" dirty="0"/>
              <a:t>當中，文件的命名規則是</a:t>
            </a:r>
            <a:r>
              <a:rPr lang="en-US" altLang="zh-TW" dirty="0"/>
              <a:t>[name].module.css</a:t>
            </a:r>
            <a:r>
              <a:rPr lang="zh-TW" altLang="en-US" dirty="0"/>
              <a:t>。此外，</a:t>
            </a:r>
            <a:r>
              <a:rPr lang="en-US" altLang="zh-TW" dirty="0"/>
              <a:t>CSS</a:t>
            </a:r>
            <a:r>
              <a:rPr lang="zh-TW" altLang="en-US" dirty="0"/>
              <a:t>樣式套用在</a:t>
            </a:r>
            <a:r>
              <a:rPr lang="en-US" altLang="zh-TW" dirty="0"/>
              <a:t>Component</a:t>
            </a:r>
            <a:r>
              <a:rPr lang="zh-TW" altLang="en-US" dirty="0"/>
              <a:t>上時，會自動生成一個獨特的</a:t>
            </a:r>
            <a:r>
              <a:rPr lang="en-US" altLang="zh-TW" dirty="0"/>
              <a:t>class</a:t>
            </a:r>
            <a:r>
              <a:rPr lang="zh-TW" altLang="en-US" dirty="0"/>
              <a:t>名稱。此特性可以讓我們避免</a:t>
            </a:r>
            <a:r>
              <a:rPr lang="en-US" altLang="zh-TW" dirty="0"/>
              <a:t>CSS</a:t>
            </a:r>
            <a:r>
              <a:rPr lang="zh-TW" altLang="en-US" dirty="0"/>
              <a:t>的命名衝突。</a:t>
            </a:r>
            <a:endParaRPr lang="en-US" altLang="zh-TW" dirty="0"/>
          </a:p>
          <a:p>
            <a:r>
              <a:rPr lang="zh-TW" altLang="en-US" dirty="0"/>
              <a:t>如果我們希望某些</a:t>
            </a:r>
            <a:r>
              <a:rPr lang="en-US" altLang="zh-TW" dirty="0"/>
              <a:t>CSS</a:t>
            </a:r>
            <a:r>
              <a:rPr lang="zh-TW" altLang="en-US" dirty="0"/>
              <a:t>樣式套用到所有頁面上，我們需要創建一個名為 </a:t>
            </a:r>
            <a:r>
              <a:rPr lang="en-US" altLang="zh-TW" dirty="0"/>
              <a:t>pages/_app.js </a:t>
            </a:r>
            <a:r>
              <a:rPr lang="zh-TW" altLang="en-US" dirty="0"/>
              <a:t>的文件。</a:t>
            </a:r>
            <a:r>
              <a:rPr lang="en-US" altLang="zh-TW" dirty="0"/>
              <a:t>(</a:t>
            </a:r>
            <a:r>
              <a:rPr lang="zh-TW" altLang="en-US" dirty="0"/>
              <a:t>創建這個文件後，伺服器一定要重新運行。</a:t>
            </a:r>
            <a:r>
              <a:rPr lang="en-US" altLang="zh-TW" dirty="0"/>
              <a:t>)</a:t>
            </a:r>
            <a:r>
              <a:rPr lang="zh-TW" altLang="en-US" dirty="0"/>
              <a:t> </a:t>
            </a:r>
            <a:r>
              <a:rPr lang="en-US" altLang="zh-TW" dirty="0"/>
              <a:t>Next.js</a:t>
            </a:r>
            <a:r>
              <a:rPr lang="zh-TW" altLang="en-US" dirty="0"/>
              <a:t> 會自動套用</a:t>
            </a:r>
            <a:r>
              <a:rPr lang="en-US" altLang="zh-TW" dirty="0"/>
              <a:t>_app.js</a:t>
            </a:r>
            <a:r>
              <a:rPr lang="zh-TW" altLang="en-US" dirty="0"/>
              <a:t>的樣式到所有頁面上。</a:t>
            </a:r>
            <a:endParaRPr lang="en-US" altLang="zh-TW" dirty="0"/>
          </a:p>
        </p:txBody>
      </p:sp>
    </p:spTree>
    <p:extLst>
      <p:ext uri="{BB962C8B-B14F-4D97-AF65-F5344CB8AC3E}">
        <p14:creationId xmlns:p14="http://schemas.microsoft.com/office/powerpoint/2010/main" val="251627475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2EFB47-D5FA-C871-07D2-3A0C78C06F34}"/>
              </a:ext>
            </a:extLst>
          </p:cNvPr>
          <p:cNvSpPr>
            <a:spLocks noGrp="1"/>
          </p:cNvSpPr>
          <p:nvPr>
            <p:ph type="title"/>
          </p:nvPr>
        </p:nvSpPr>
        <p:spPr/>
        <p:txBody>
          <a:bodyPr/>
          <a:lstStyle/>
          <a:p>
            <a:r>
              <a:rPr lang="en-US" altLang="zh-TW" dirty="0"/>
              <a:t>Next.js</a:t>
            </a:r>
            <a:r>
              <a:rPr lang="zh-TW" altLang="en-US" dirty="0"/>
              <a:t> 開發選項</a:t>
            </a:r>
          </a:p>
        </p:txBody>
      </p:sp>
      <p:pic>
        <p:nvPicPr>
          <p:cNvPr id="5" name="Content Placeholder 4">
            <a:extLst>
              <a:ext uri="{FF2B5EF4-FFF2-40B4-BE49-F238E27FC236}">
                <a16:creationId xmlns:a16="http://schemas.microsoft.com/office/drawing/2014/main" id="{3A0C0AF1-7EE7-D2F8-305E-2297B532716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673" y="2484644"/>
            <a:ext cx="10308654" cy="3062716"/>
          </a:xfrm>
        </p:spPr>
      </p:pic>
    </p:spTree>
    <p:extLst>
      <p:ext uri="{BB962C8B-B14F-4D97-AF65-F5344CB8AC3E}">
        <p14:creationId xmlns:p14="http://schemas.microsoft.com/office/powerpoint/2010/main" val="381115535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2FB587-F920-ED94-F9AA-455C0B5247D2}"/>
              </a:ext>
            </a:extLst>
          </p:cNvPr>
          <p:cNvSpPr>
            <a:spLocks noGrp="1"/>
          </p:cNvSpPr>
          <p:nvPr>
            <p:ph type="title"/>
          </p:nvPr>
        </p:nvSpPr>
        <p:spPr/>
        <p:txBody>
          <a:bodyPr/>
          <a:lstStyle/>
          <a:p>
            <a:r>
              <a:rPr lang="en-US" altLang="zh-TW" dirty="0"/>
              <a:t>Next.js</a:t>
            </a:r>
            <a:endParaRPr lang="zh-TW" altLang="en-US" dirty="0"/>
          </a:p>
        </p:txBody>
      </p:sp>
      <p:sp>
        <p:nvSpPr>
          <p:cNvPr id="3" name="內容版面配置區 2">
            <a:extLst>
              <a:ext uri="{FF2B5EF4-FFF2-40B4-BE49-F238E27FC236}">
                <a16:creationId xmlns:a16="http://schemas.microsoft.com/office/drawing/2014/main" id="{760ABA33-8720-67EB-5E99-472AD10D8430}"/>
              </a:ext>
            </a:extLst>
          </p:cNvPr>
          <p:cNvSpPr>
            <a:spLocks noGrp="1"/>
          </p:cNvSpPr>
          <p:nvPr>
            <p:ph idx="1"/>
          </p:nvPr>
        </p:nvSpPr>
        <p:spPr>
          <a:xfrm>
            <a:off x="1097280" y="2108201"/>
            <a:ext cx="10058400" cy="4256023"/>
          </a:xfrm>
        </p:spPr>
        <p:txBody>
          <a:bodyPr>
            <a:normAutofit/>
          </a:bodyPr>
          <a:lstStyle/>
          <a:p>
            <a:r>
              <a:rPr lang="en-US" altLang="zh-TW" dirty="0"/>
              <a:t>Next.js </a:t>
            </a:r>
            <a:r>
              <a:rPr lang="zh-TW" altLang="en-US" dirty="0"/>
              <a:t>是一個構建於 </a:t>
            </a:r>
            <a:r>
              <a:rPr lang="en-US" altLang="zh-TW" dirty="0"/>
              <a:t>Node.js </a:t>
            </a:r>
            <a:r>
              <a:rPr lang="zh-TW" altLang="en-US" dirty="0"/>
              <a:t>之上的開源 </a:t>
            </a:r>
            <a:r>
              <a:rPr lang="en-US" altLang="zh-TW" dirty="0"/>
              <a:t>Web </a:t>
            </a:r>
            <a:r>
              <a:rPr lang="zh-TW" altLang="en-US" dirty="0"/>
              <a:t>開發框架，支援基於 </a:t>
            </a:r>
            <a:r>
              <a:rPr lang="en-US" altLang="zh-TW" dirty="0"/>
              <a:t>React </a:t>
            </a:r>
            <a:r>
              <a:rPr lang="zh-TW" altLang="en-US" dirty="0"/>
              <a:t>的 </a:t>
            </a:r>
            <a:r>
              <a:rPr lang="en-US" altLang="zh-TW" dirty="0"/>
              <a:t>Web </a:t>
            </a:r>
            <a:r>
              <a:rPr lang="zh-TW" altLang="en-US" dirty="0"/>
              <a:t>應用程式功能。初始版本於</a:t>
            </a:r>
            <a:r>
              <a:rPr lang="en-US" altLang="zh-TW" dirty="0"/>
              <a:t>2016</a:t>
            </a:r>
            <a:r>
              <a:rPr lang="zh-TW" altLang="en-US" dirty="0"/>
              <a:t>年</a:t>
            </a:r>
            <a:r>
              <a:rPr lang="en-US" altLang="zh-TW" dirty="0"/>
              <a:t>10</a:t>
            </a:r>
            <a:r>
              <a:rPr lang="zh-TW" altLang="en-US" dirty="0"/>
              <a:t>月</a:t>
            </a:r>
            <a:r>
              <a:rPr lang="en-US" altLang="zh-TW" dirty="0"/>
              <a:t>25</a:t>
            </a:r>
            <a:r>
              <a:rPr lang="zh-TW" altLang="en-US" dirty="0"/>
              <a:t>日發佈。</a:t>
            </a:r>
            <a:r>
              <a:rPr lang="en-US" altLang="zh-TW" dirty="0"/>
              <a:t>Next.js </a:t>
            </a:r>
            <a:r>
              <a:rPr lang="zh-TW" altLang="en-US" dirty="0"/>
              <a:t>是最流行的 </a:t>
            </a:r>
            <a:r>
              <a:rPr lang="en-US" altLang="zh-TW" dirty="0"/>
              <a:t>React </a:t>
            </a:r>
            <a:r>
              <a:rPr lang="zh-TW" altLang="en-US" dirty="0"/>
              <a:t>框架之一。</a:t>
            </a:r>
            <a:endParaRPr lang="en-US" altLang="zh-TW" dirty="0"/>
          </a:p>
          <a:p>
            <a:r>
              <a:rPr lang="en-US" altLang="zh-TW" dirty="0"/>
              <a:t>Next.js</a:t>
            </a:r>
            <a:r>
              <a:rPr lang="zh-TW" altLang="en-US" dirty="0"/>
              <a:t>在發佈之前，會經過以下的步驟</a:t>
            </a:r>
            <a:r>
              <a:rPr lang="en-US" altLang="zh-TW" dirty="0"/>
              <a:t>:</a:t>
            </a:r>
          </a:p>
          <a:p>
            <a:pPr marL="457200" indent="-457200">
              <a:buFont typeface="+mj-lt"/>
              <a:buAutoNum type="arabicPeriod"/>
            </a:pPr>
            <a:r>
              <a:rPr lang="en-US" altLang="zh-TW" dirty="0"/>
              <a:t>Compiling -</a:t>
            </a:r>
            <a:r>
              <a:rPr lang="zh-TW" altLang="en-US" dirty="0"/>
              <a:t> 代碼需要轉換成瀏覽器可以理解的版本。</a:t>
            </a:r>
            <a:endParaRPr lang="en-US" altLang="zh-TW" dirty="0"/>
          </a:p>
          <a:p>
            <a:pPr marL="457200" indent="-457200">
              <a:buFont typeface="+mj-lt"/>
              <a:buAutoNum type="arabicPeriod"/>
            </a:pPr>
            <a:r>
              <a:rPr lang="en-US" altLang="zh-TW" dirty="0"/>
              <a:t>Minifying -</a:t>
            </a:r>
            <a:r>
              <a:rPr lang="zh-TW" altLang="en-US" dirty="0"/>
              <a:t> </a:t>
            </a:r>
            <a:r>
              <a:rPr lang="en-US" altLang="zh-TW" dirty="0"/>
              <a:t>Minifying</a:t>
            </a:r>
            <a:r>
              <a:rPr lang="zh-TW" altLang="en-US" dirty="0"/>
              <a:t>是在不更改代碼功能的情況下刪除不必要的代碼格式和註釋的過程。目標是通過減小文件大小來提高應用程序的性能。</a:t>
            </a:r>
            <a:endParaRPr lang="en-US" altLang="zh-TW" dirty="0"/>
          </a:p>
          <a:p>
            <a:pPr marL="457200" indent="-457200">
              <a:buFont typeface="+mj-lt"/>
              <a:buAutoNum type="arabicPeriod"/>
            </a:pPr>
            <a:r>
              <a:rPr lang="en-US" altLang="zh-TW" dirty="0"/>
              <a:t>Bundling</a:t>
            </a:r>
            <a:r>
              <a:rPr lang="zh-TW" altLang="en-US" dirty="0"/>
              <a:t> </a:t>
            </a:r>
            <a:r>
              <a:rPr lang="en-US" altLang="zh-TW" dirty="0"/>
              <a:t>-</a:t>
            </a:r>
            <a:r>
              <a:rPr lang="zh-TW" altLang="en-US" dirty="0"/>
              <a:t> </a:t>
            </a:r>
            <a:r>
              <a:rPr lang="en-US" altLang="zh-TW" dirty="0"/>
              <a:t>Bundling</a:t>
            </a:r>
            <a:r>
              <a:rPr lang="ja-JP" altLang="en-US" b="0" i="0" dirty="0">
                <a:solidFill>
                  <a:srgbClr val="252525"/>
                </a:solidFill>
                <a:effectLst/>
                <a:latin typeface="Roboto" panose="02000000000000000000" pitchFamily="2" charset="0"/>
              </a:rPr>
              <a:t>是將</a:t>
            </a:r>
            <a:r>
              <a:rPr lang="en-US" altLang="zh-TW" dirty="0"/>
              <a:t>modules</a:t>
            </a:r>
            <a:r>
              <a:rPr lang="ja-JP" altLang="en-US" b="0" i="0" dirty="0">
                <a:solidFill>
                  <a:srgbClr val="252525"/>
                </a:solidFill>
                <a:effectLst/>
                <a:latin typeface="Roboto" panose="02000000000000000000" pitchFamily="2" charset="0"/>
              </a:rPr>
              <a:t>合併（或“打包”）的過程，目的是減少用戶訪問網頁時對文件的請求數量。</a:t>
            </a:r>
            <a:endParaRPr lang="en-US" altLang="zh-TW" dirty="0"/>
          </a:p>
          <a:p>
            <a:pPr marL="457200" indent="-457200">
              <a:buFont typeface="+mj-lt"/>
              <a:buAutoNum type="arabicPeriod"/>
            </a:pPr>
            <a:endParaRPr lang="en-US" altLang="zh-TW" dirty="0"/>
          </a:p>
        </p:txBody>
      </p:sp>
    </p:spTree>
    <p:extLst>
      <p:ext uri="{BB962C8B-B14F-4D97-AF65-F5344CB8AC3E}">
        <p14:creationId xmlns:p14="http://schemas.microsoft.com/office/powerpoint/2010/main" val="138556130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5662-A14C-40D6-A103-8B6FCB695F9E}"/>
              </a:ext>
            </a:extLst>
          </p:cNvPr>
          <p:cNvSpPr>
            <a:spLocks noGrp="1"/>
          </p:cNvSpPr>
          <p:nvPr>
            <p:ph type="title"/>
          </p:nvPr>
        </p:nvSpPr>
        <p:spPr/>
        <p:txBody>
          <a:bodyPr/>
          <a:lstStyle/>
          <a:p>
            <a:r>
              <a:rPr lang="en-US" altLang="zh-TW" dirty="0" err="1"/>
              <a:t>Next.js</a:t>
            </a:r>
            <a:endParaRPr lang="en-TW" dirty="0"/>
          </a:p>
        </p:txBody>
      </p:sp>
      <p:sp>
        <p:nvSpPr>
          <p:cNvPr id="3" name="Content Placeholder 2">
            <a:extLst>
              <a:ext uri="{FF2B5EF4-FFF2-40B4-BE49-F238E27FC236}">
                <a16:creationId xmlns:a16="http://schemas.microsoft.com/office/drawing/2014/main" id="{8F227D80-664A-01DA-58D7-997410623805}"/>
              </a:ext>
            </a:extLst>
          </p:cNvPr>
          <p:cNvSpPr>
            <a:spLocks noGrp="1"/>
          </p:cNvSpPr>
          <p:nvPr>
            <p:ph idx="1"/>
          </p:nvPr>
        </p:nvSpPr>
        <p:spPr/>
        <p:txBody>
          <a:bodyPr/>
          <a:lstStyle/>
          <a:p>
            <a:pPr marL="457200" indent="-457200">
              <a:buFont typeface="+mj-lt"/>
              <a:buAutoNum type="arabicPeriod" startAt="4"/>
            </a:pPr>
            <a:r>
              <a:rPr lang="en-US" dirty="0"/>
              <a:t>Code Splitting</a:t>
            </a:r>
            <a:r>
              <a:rPr lang="zh-TW" altLang="en-US" dirty="0"/>
              <a:t> </a:t>
            </a:r>
            <a:r>
              <a:rPr lang="en-US" altLang="zh-TW" dirty="0"/>
              <a:t>-</a:t>
            </a:r>
            <a:r>
              <a:rPr lang="zh-TW" altLang="en-US" dirty="0"/>
              <a:t> 是將應用程序的</a:t>
            </a:r>
            <a:r>
              <a:rPr lang="en-US" altLang="zh-TW" dirty="0"/>
              <a:t>bundle</a:t>
            </a:r>
            <a:r>
              <a:rPr lang="zh-TW" altLang="en-US" dirty="0"/>
              <a:t>分為每個</a:t>
            </a:r>
            <a:r>
              <a:rPr lang="en-US" altLang="zh-TW" dirty="0"/>
              <a:t>end</a:t>
            </a:r>
            <a:r>
              <a:rPr lang="zh-TW" altLang="en-US" dirty="0"/>
              <a:t> </a:t>
            </a:r>
            <a:r>
              <a:rPr lang="en-US" altLang="zh-TW" dirty="0"/>
              <a:t>point</a:t>
            </a:r>
            <a:r>
              <a:rPr lang="zh-TW" altLang="en-US" dirty="0"/>
              <a:t>所需的較小塊的過程。目標是通過僅加載運行該頁面所需的代碼來改進應用程序的初始加載時間。</a:t>
            </a:r>
            <a:br>
              <a:rPr lang="en-US" altLang="zh-TW" dirty="0"/>
            </a:br>
            <a:r>
              <a:rPr lang="en-US" altLang="zh-TW" dirty="0" err="1"/>
              <a:t>Next.js</a:t>
            </a:r>
            <a:r>
              <a:rPr lang="en-US" altLang="zh-TW" dirty="0"/>
              <a:t> </a:t>
            </a:r>
            <a:r>
              <a:rPr lang="ja-JP" altLang="en-US"/>
              <a:t>內建了</a:t>
            </a:r>
            <a:r>
              <a:rPr lang="en-US" dirty="0"/>
              <a:t>Code Splitting</a:t>
            </a:r>
            <a:r>
              <a:rPr lang="zh-TW" altLang="en-US" dirty="0"/>
              <a:t>的功能</a:t>
            </a:r>
            <a:r>
              <a:rPr lang="ja-JP" altLang="en-US"/>
              <a:t>。在建構</a:t>
            </a:r>
            <a:r>
              <a:rPr lang="en-US" altLang="zh-TW" dirty="0" err="1"/>
              <a:t>Next.js</a:t>
            </a:r>
            <a:r>
              <a:rPr lang="zh-TW" altLang="en-US" dirty="0"/>
              <a:t>網站時</a:t>
            </a:r>
            <a:r>
              <a:rPr lang="ja-JP" altLang="en-US"/>
              <a:t>， </a:t>
            </a:r>
            <a:r>
              <a:rPr lang="en-US" altLang="zh-TW" dirty="0"/>
              <a:t>pages/ </a:t>
            </a:r>
            <a:r>
              <a:rPr lang="ja-JP" altLang="en-US"/>
              <a:t>目錄中的每個文件都會自動將代碼拆分為自己的 </a:t>
            </a:r>
            <a:r>
              <a:rPr lang="en-US" altLang="zh-TW" dirty="0"/>
              <a:t>JavaScript bundle</a:t>
            </a:r>
            <a:r>
              <a:rPr lang="ja-JP" altLang="en-US"/>
              <a:t>。此外，</a:t>
            </a:r>
            <a:r>
              <a:rPr lang="ja-JP" altLang="en-US" b="0" i="0">
                <a:solidFill>
                  <a:srgbClr val="252525"/>
                </a:solidFill>
                <a:effectLst/>
                <a:latin typeface="Roboto" panose="02000000000000000000" pitchFamily="2" charset="0"/>
              </a:rPr>
              <a:t> 不同頁面之間共享的任何代碼也會被拆分到另一個</a:t>
            </a:r>
            <a:r>
              <a:rPr lang="en-US" altLang="zh-TW" dirty="0"/>
              <a:t>bundle</a:t>
            </a:r>
            <a:r>
              <a:rPr lang="ja-JP" altLang="en-US" b="0" i="0">
                <a:solidFill>
                  <a:srgbClr val="252525"/>
                </a:solidFill>
                <a:effectLst/>
                <a:latin typeface="Roboto" panose="02000000000000000000" pitchFamily="2" charset="0"/>
              </a:rPr>
              <a:t>中，以避免在</a:t>
            </a:r>
            <a:r>
              <a:rPr lang="ja-JP" altLang="en-US">
                <a:solidFill>
                  <a:srgbClr val="252525"/>
                </a:solidFill>
                <a:latin typeface="Roboto" panose="02000000000000000000" pitchFamily="2" charset="0"/>
              </a:rPr>
              <a:t>前往另一個頁面</a:t>
            </a:r>
            <a:r>
              <a:rPr lang="ja-JP" altLang="en-US" b="0" i="0">
                <a:solidFill>
                  <a:srgbClr val="252525"/>
                </a:solidFill>
                <a:effectLst/>
                <a:latin typeface="Roboto" panose="02000000000000000000" pitchFamily="2" charset="0"/>
              </a:rPr>
              <a:t>時，重新下載相同的代碼。</a:t>
            </a:r>
            <a:r>
              <a:rPr lang="ja-JP" altLang="en-US"/>
              <a:t>在初始頁面加載後，</a:t>
            </a:r>
            <a:r>
              <a:rPr lang="en-US" dirty="0" err="1"/>
              <a:t>Next.js</a:t>
            </a:r>
            <a:r>
              <a:rPr lang="en-US" dirty="0"/>
              <a:t> </a:t>
            </a:r>
            <a:r>
              <a:rPr lang="ja-JP" altLang="en-US"/>
              <a:t>也會自動開始</a:t>
            </a:r>
            <a:r>
              <a:rPr lang="en-US" altLang="zh-TW" dirty="0"/>
              <a:t>pre-loading</a:t>
            </a:r>
            <a:r>
              <a:rPr lang="ja-JP" altLang="en-US"/>
              <a:t>用戶可能導航到的其他頁面的代碼。</a:t>
            </a:r>
            <a:endParaRPr lang="en-TW" dirty="0"/>
          </a:p>
        </p:txBody>
      </p:sp>
    </p:spTree>
    <p:extLst>
      <p:ext uri="{BB962C8B-B14F-4D97-AF65-F5344CB8AC3E}">
        <p14:creationId xmlns:p14="http://schemas.microsoft.com/office/powerpoint/2010/main" val="304311361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C204-BB45-BFC3-ABE2-F1A3627A3DC4}"/>
              </a:ext>
            </a:extLst>
          </p:cNvPr>
          <p:cNvSpPr>
            <a:spLocks noGrp="1"/>
          </p:cNvSpPr>
          <p:nvPr>
            <p:ph type="title"/>
          </p:nvPr>
        </p:nvSpPr>
        <p:spPr/>
        <p:txBody>
          <a:bodyPr/>
          <a:lstStyle/>
          <a:p>
            <a:r>
              <a:rPr lang="en-TW" dirty="0"/>
              <a:t>Compiling</a:t>
            </a:r>
          </a:p>
        </p:txBody>
      </p:sp>
      <p:pic>
        <p:nvPicPr>
          <p:cNvPr id="5" name="Content Placeholder 4">
            <a:extLst>
              <a:ext uri="{FF2B5EF4-FFF2-40B4-BE49-F238E27FC236}">
                <a16:creationId xmlns:a16="http://schemas.microsoft.com/office/drawing/2014/main" id="{458071EA-EA8D-3A37-6D15-7DD319949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169" y="2108200"/>
            <a:ext cx="8007987" cy="3760788"/>
          </a:xfrm>
        </p:spPr>
      </p:pic>
    </p:spTree>
    <p:extLst>
      <p:ext uri="{BB962C8B-B14F-4D97-AF65-F5344CB8AC3E}">
        <p14:creationId xmlns:p14="http://schemas.microsoft.com/office/powerpoint/2010/main" val="188127415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050F-C2DA-DD23-BAEC-86162877B9BA}"/>
              </a:ext>
            </a:extLst>
          </p:cNvPr>
          <p:cNvSpPr>
            <a:spLocks noGrp="1"/>
          </p:cNvSpPr>
          <p:nvPr>
            <p:ph type="title"/>
          </p:nvPr>
        </p:nvSpPr>
        <p:spPr/>
        <p:txBody>
          <a:bodyPr/>
          <a:lstStyle/>
          <a:p>
            <a:r>
              <a:rPr lang="en-US" altLang="zh-TW" dirty="0"/>
              <a:t>Minifying</a:t>
            </a:r>
            <a:endParaRPr lang="en-TW" dirty="0"/>
          </a:p>
        </p:txBody>
      </p:sp>
      <p:pic>
        <p:nvPicPr>
          <p:cNvPr id="5" name="Content Placeholder 4">
            <a:extLst>
              <a:ext uri="{FF2B5EF4-FFF2-40B4-BE49-F238E27FC236}">
                <a16:creationId xmlns:a16="http://schemas.microsoft.com/office/drawing/2014/main" id="{46EFA33F-2911-B84A-4F47-752F952A7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742" y="2108200"/>
            <a:ext cx="7904841" cy="3760788"/>
          </a:xfrm>
        </p:spPr>
      </p:pic>
    </p:spTree>
    <p:extLst>
      <p:ext uri="{BB962C8B-B14F-4D97-AF65-F5344CB8AC3E}">
        <p14:creationId xmlns:p14="http://schemas.microsoft.com/office/powerpoint/2010/main" val="350513471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73E8-730D-2C46-E64E-91C87B5EB2D3}"/>
              </a:ext>
            </a:extLst>
          </p:cNvPr>
          <p:cNvSpPr>
            <a:spLocks noGrp="1"/>
          </p:cNvSpPr>
          <p:nvPr>
            <p:ph type="title"/>
          </p:nvPr>
        </p:nvSpPr>
        <p:spPr/>
        <p:txBody>
          <a:bodyPr/>
          <a:lstStyle/>
          <a:p>
            <a:r>
              <a:rPr lang="en-US" altLang="zh-TW" dirty="0"/>
              <a:t>Bundling</a:t>
            </a:r>
            <a:endParaRPr lang="en-TW" dirty="0"/>
          </a:p>
        </p:txBody>
      </p:sp>
      <p:pic>
        <p:nvPicPr>
          <p:cNvPr id="5" name="Content Placeholder 4">
            <a:extLst>
              <a:ext uri="{FF2B5EF4-FFF2-40B4-BE49-F238E27FC236}">
                <a16:creationId xmlns:a16="http://schemas.microsoft.com/office/drawing/2014/main" id="{68D58E3B-2D6E-AB18-0060-ECF9DAA68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717" y="2108200"/>
            <a:ext cx="8046892" cy="3760788"/>
          </a:xfrm>
        </p:spPr>
      </p:pic>
    </p:spTree>
    <p:extLst>
      <p:ext uri="{BB962C8B-B14F-4D97-AF65-F5344CB8AC3E}">
        <p14:creationId xmlns:p14="http://schemas.microsoft.com/office/powerpoint/2010/main" val="99200144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2801-7824-46C1-637E-3E0DBBA0F0F9}"/>
              </a:ext>
            </a:extLst>
          </p:cNvPr>
          <p:cNvSpPr>
            <a:spLocks noGrp="1"/>
          </p:cNvSpPr>
          <p:nvPr>
            <p:ph type="title"/>
          </p:nvPr>
        </p:nvSpPr>
        <p:spPr/>
        <p:txBody>
          <a:bodyPr/>
          <a:lstStyle/>
          <a:p>
            <a:r>
              <a:rPr lang="en-US" dirty="0"/>
              <a:t>Code Splitting</a:t>
            </a:r>
            <a:endParaRPr lang="en-TW" dirty="0"/>
          </a:p>
        </p:txBody>
      </p:sp>
      <p:pic>
        <p:nvPicPr>
          <p:cNvPr id="5" name="Content Placeholder 4">
            <a:extLst>
              <a:ext uri="{FF2B5EF4-FFF2-40B4-BE49-F238E27FC236}">
                <a16:creationId xmlns:a16="http://schemas.microsoft.com/office/drawing/2014/main" id="{B2955BB2-AD63-CEF2-95F5-667E9DE4B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013" y="2293144"/>
            <a:ext cx="8496300" cy="3390900"/>
          </a:xfrm>
        </p:spPr>
      </p:pic>
    </p:spTree>
    <p:extLst>
      <p:ext uri="{BB962C8B-B14F-4D97-AF65-F5344CB8AC3E}">
        <p14:creationId xmlns:p14="http://schemas.microsoft.com/office/powerpoint/2010/main" val="309999893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54FF-7DF3-297F-8C5D-D345E8A0287B}"/>
              </a:ext>
            </a:extLst>
          </p:cNvPr>
          <p:cNvSpPr>
            <a:spLocks noGrp="1"/>
          </p:cNvSpPr>
          <p:nvPr>
            <p:ph type="title"/>
          </p:nvPr>
        </p:nvSpPr>
        <p:spPr/>
        <p:txBody>
          <a:bodyPr/>
          <a:lstStyle/>
          <a:p>
            <a:r>
              <a:rPr lang="en-TW" dirty="0"/>
              <a:t>渲染方式</a:t>
            </a:r>
          </a:p>
        </p:txBody>
      </p:sp>
      <p:sp>
        <p:nvSpPr>
          <p:cNvPr id="3" name="Content Placeholder 2">
            <a:extLst>
              <a:ext uri="{FF2B5EF4-FFF2-40B4-BE49-F238E27FC236}">
                <a16:creationId xmlns:a16="http://schemas.microsoft.com/office/drawing/2014/main" id="{1E684305-28A8-8C28-7E0A-DCBAD1E27DAC}"/>
              </a:ext>
            </a:extLst>
          </p:cNvPr>
          <p:cNvSpPr>
            <a:spLocks noGrp="1"/>
          </p:cNvSpPr>
          <p:nvPr>
            <p:ph idx="1"/>
          </p:nvPr>
        </p:nvSpPr>
        <p:spPr>
          <a:xfrm>
            <a:off x="1097280" y="2108201"/>
            <a:ext cx="10058400" cy="4073143"/>
          </a:xfrm>
        </p:spPr>
        <p:txBody>
          <a:bodyPr>
            <a:normAutofit/>
          </a:bodyPr>
          <a:lstStyle/>
          <a:p>
            <a:r>
              <a:rPr lang="en-TW" dirty="0"/>
              <a:t>在</a:t>
            </a:r>
            <a:r>
              <a:rPr lang="en-US" altLang="zh-TW" dirty="0"/>
              <a:t>React</a:t>
            </a:r>
            <a:r>
              <a:rPr lang="zh-TW" altLang="en-US" dirty="0"/>
              <a:t>課程當中，我們學過，</a:t>
            </a:r>
            <a:r>
              <a:rPr lang="en-US" altLang="zh-TW" dirty="0"/>
              <a:t>React</a:t>
            </a:r>
            <a:r>
              <a:rPr lang="zh-TW" altLang="en-US" dirty="0"/>
              <a:t>的運作方式為， 瀏覽器從伺服器接收一個空的 </a:t>
            </a:r>
            <a:r>
              <a:rPr lang="en-US" altLang="zh-TW" dirty="0" err="1"/>
              <a:t>index.html</a:t>
            </a:r>
            <a:r>
              <a:rPr lang="zh-TW" altLang="en-US" dirty="0"/>
              <a:t> 文件以及用於構建 </a:t>
            </a:r>
            <a:r>
              <a:rPr lang="en-US" altLang="zh-TW" dirty="0"/>
              <a:t>UI </a:t>
            </a:r>
            <a:r>
              <a:rPr lang="zh-TW" altLang="en-US" dirty="0"/>
              <a:t>的 </a:t>
            </a:r>
            <a:r>
              <a:rPr lang="en-US" altLang="zh-TW" dirty="0"/>
              <a:t>JavaScript </a:t>
            </a:r>
            <a:r>
              <a:rPr lang="zh-TW" altLang="en-US" dirty="0"/>
              <a:t>程式碼。渲染頁面內容的工作發生在用戶端的電腦設備上，這被稱為</a:t>
            </a:r>
            <a:r>
              <a:rPr lang="en-US" altLang="zh-TW" dirty="0"/>
              <a:t>client-side</a:t>
            </a:r>
            <a:r>
              <a:rPr lang="zh-TW" altLang="en-US" dirty="0"/>
              <a:t> </a:t>
            </a:r>
            <a:r>
              <a:rPr lang="en-US" altLang="zh-TW" dirty="0"/>
              <a:t>rendering</a:t>
            </a:r>
            <a:r>
              <a:rPr lang="zh-TW" altLang="en-US" dirty="0"/>
              <a:t>。</a:t>
            </a:r>
            <a:endParaRPr lang="en-US" altLang="zh-TW" dirty="0"/>
          </a:p>
          <a:p>
            <a:r>
              <a:rPr lang="zh-TW" altLang="en-US" dirty="0"/>
              <a:t>在</a:t>
            </a:r>
            <a:r>
              <a:rPr lang="en-US" altLang="zh-TW" dirty="0" err="1"/>
              <a:t>Next.js</a:t>
            </a:r>
            <a:r>
              <a:rPr lang="zh-TW" altLang="en-US" dirty="0"/>
              <a:t>當中，我們可以設定要使用</a:t>
            </a:r>
            <a:r>
              <a:rPr lang="en-US" altLang="zh-TW" dirty="0"/>
              <a:t>client-side</a:t>
            </a:r>
            <a:r>
              <a:rPr lang="zh-TW" altLang="en-US" dirty="0"/>
              <a:t> </a:t>
            </a:r>
            <a:r>
              <a:rPr lang="en-US" altLang="zh-TW" dirty="0"/>
              <a:t>rendering</a:t>
            </a:r>
            <a:r>
              <a:rPr lang="zh-TW" altLang="en-US" dirty="0"/>
              <a:t>還是</a:t>
            </a:r>
            <a:r>
              <a:rPr lang="en-US" altLang="zh-TW" dirty="0"/>
              <a:t>pre-rendering</a:t>
            </a:r>
            <a:r>
              <a:rPr lang="zh-TW" altLang="en-US" dirty="0"/>
              <a:t>。</a:t>
            </a:r>
            <a:r>
              <a:rPr lang="en-US" altLang="zh-TW" dirty="0"/>
              <a:t> pre-rendering</a:t>
            </a:r>
            <a:r>
              <a:rPr lang="zh-TW" altLang="en-US" dirty="0"/>
              <a:t>有兩種方式：</a:t>
            </a:r>
            <a:endParaRPr lang="en-US" altLang="zh-TW" dirty="0"/>
          </a:p>
          <a:p>
            <a:pPr marL="457200" indent="-457200">
              <a:buFont typeface="+mj-lt"/>
              <a:buAutoNum type="arabicPeriod"/>
            </a:pPr>
            <a:r>
              <a:rPr lang="en-US" altLang="zh-TW" dirty="0"/>
              <a:t>Server-Side Rendering</a:t>
            </a:r>
            <a:r>
              <a:rPr lang="zh-TW" altLang="en-US" dirty="0"/>
              <a:t>  </a:t>
            </a:r>
            <a:r>
              <a:rPr lang="en-US" altLang="zh-TW" dirty="0"/>
              <a:t>-</a:t>
            </a:r>
            <a:r>
              <a:rPr lang="zh-TW" altLang="en-US" dirty="0"/>
              <a:t> 對於每個</a:t>
            </a:r>
            <a:r>
              <a:rPr lang="en-US" altLang="zh-TW" dirty="0"/>
              <a:t>HTTP</a:t>
            </a:r>
            <a:r>
              <a:rPr lang="zh-TW" altLang="en-US" dirty="0"/>
              <a:t> </a:t>
            </a:r>
            <a:r>
              <a:rPr lang="en-US" altLang="zh-TW" dirty="0"/>
              <a:t>Request</a:t>
            </a:r>
            <a:r>
              <a:rPr lang="zh-TW" altLang="en-US" dirty="0"/>
              <a:t>，網頁會重複製作。通常在需要重複向</a:t>
            </a:r>
            <a:r>
              <a:rPr lang="en-US" altLang="zh-TW" dirty="0"/>
              <a:t>API</a:t>
            </a:r>
            <a:r>
              <a:rPr lang="zh-TW" altLang="en-US" dirty="0"/>
              <a:t>請求即時資料的網頁會選用此種方法。</a:t>
            </a:r>
            <a:endParaRPr lang="en-US" altLang="zh-TW" dirty="0"/>
          </a:p>
          <a:p>
            <a:pPr marL="457200" indent="-457200">
              <a:buFont typeface="+mj-lt"/>
              <a:buAutoNum type="arabicPeriod"/>
            </a:pPr>
            <a:r>
              <a:rPr lang="en-US" altLang="zh-TW" dirty="0"/>
              <a:t>Static Site Generation</a:t>
            </a:r>
            <a:r>
              <a:rPr lang="zh-TW" altLang="en-US" dirty="0"/>
              <a:t> </a:t>
            </a:r>
            <a:r>
              <a:rPr lang="en-US" altLang="zh-TW" dirty="0"/>
              <a:t>-</a:t>
            </a:r>
            <a:r>
              <a:rPr lang="zh-TW" altLang="en-US" dirty="0"/>
              <a:t>網頁會被製作一次，並且存放在</a:t>
            </a:r>
            <a:r>
              <a:rPr lang="en-US" altLang="zh-TW" dirty="0"/>
              <a:t>Content Delivery Networks (CDNs)</a:t>
            </a:r>
            <a:r>
              <a:rPr lang="zh-TW" altLang="en-US" dirty="0"/>
              <a:t>的伺服器上面重複使用。</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61769475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F5E6-1D5E-5513-1D12-A0B96E9ACF04}"/>
              </a:ext>
            </a:extLst>
          </p:cNvPr>
          <p:cNvSpPr>
            <a:spLocks noGrp="1"/>
          </p:cNvSpPr>
          <p:nvPr>
            <p:ph type="title"/>
          </p:nvPr>
        </p:nvSpPr>
        <p:spPr/>
        <p:txBody>
          <a:bodyPr/>
          <a:lstStyle/>
          <a:p>
            <a:r>
              <a:rPr lang="en-US" altLang="zh-TW" dirty="0"/>
              <a:t>Client-Side</a:t>
            </a:r>
            <a:r>
              <a:rPr lang="zh-TW" altLang="en-US" dirty="0"/>
              <a:t> </a:t>
            </a:r>
            <a:r>
              <a:rPr lang="en-US" altLang="zh-TW" dirty="0"/>
              <a:t>Rendering</a:t>
            </a:r>
            <a:endParaRPr lang="en-TW" dirty="0"/>
          </a:p>
        </p:txBody>
      </p:sp>
      <p:pic>
        <p:nvPicPr>
          <p:cNvPr id="5" name="Content Placeholder 4">
            <a:extLst>
              <a:ext uri="{FF2B5EF4-FFF2-40B4-BE49-F238E27FC236}">
                <a16:creationId xmlns:a16="http://schemas.microsoft.com/office/drawing/2014/main" id="{FB4A5E04-A450-F3E4-D08C-C4A41E24A0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087" y="2108200"/>
            <a:ext cx="7800152" cy="3760788"/>
          </a:xfrm>
        </p:spPr>
      </p:pic>
    </p:spTree>
    <p:extLst>
      <p:ext uri="{BB962C8B-B14F-4D97-AF65-F5344CB8AC3E}">
        <p14:creationId xmlns:p14="http://schemas.microsoft.com/office/powerpoint/2010/main" val="4093854650"/>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48850</TotalTime>
  <Words>887</Words>
  <Application>Microsoft Office PowerPoint</Application>
  <PresentationFormat>寬螢幕</PresentationFormat>
  <Paragraphs>42</Paragraphs>
  <Slides>16</Slides>
  <Notes>3</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Calibri</vt:lpstr>
      <vt:lpstr>Roboto</vt:lpstr>
      <vt:lpstr>Times New Roman</vt:lpstr>
      <vt:lpstr>RetrospectVTI</vt:lpstr>
      <vt:lpstr>Next.js</vt:lpstr>
      <vt:lpstr>Next.js</vt:lpstr>
      <vt:lpstr>Next.js</vt:lpstr>
      <vt:lpstr>Compiling</vt:lpstr>
      <vt:lpstr>Minifying</vt:lpstr>
      <vt:lpstr>Bundling</vt:lpstr>
      <vt:lpstr>Code Splitting</vt:lpstr>
      <vt:lpstr>渲染方式</vt:lpstr>
      <vt:lpstr>Client-Side Rendering</vt:lpstr>
      <vt:lpstr>Server-Side Rendering</vt:lpstr>
      <vt:lpstr>Content Delivery Network</vt:lpstr>
      <vt:lpstr>Routing in Next.js</vt:lpstr>
      <vt:lpstr>使用&lt;Link&gt;標籤</vt:lpstr>
      <vt:lpstr>Metadata</vt:lpstr>
      <vt:lpstr>CSS Modules</vt:lpstr>
      <vt:lpstr>Next.js 開發選項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宇賢 任</cp:lastModifiedBy>
  <cp:revision>9137</cp:revision>
  <dcterms:created xsi:type="dcterms:W3CDTF">2021-02-23T11:38:50Z</dcterms:created>
  <dcterms:modified xsi:type="dcterms:W3CDTF">2022-10-26T21:23:59Z</dcterms:modified>
</cp:coreProperties>
</file>