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86" r:id="rId3"/>
    <p:sldId id="259" r:id="rId4"/>
    <p:sldId id="258" r:id="rId5"/>
    <p:sldId id="260" r:id="rId6"/>
    <p:sldId id="262" r:id="rId7"/>
    <p:sldId id="261" r:id="rId8"/>
    <p:sldId id="295" r:id="rId9"/>
    <p:sldId id="287" r:id="rId10"/>
    <p:sldId id="263" r:id="rId11"/>
    <p:sldId id="264" r:id="rId12"/>
    <p:sldId id="267" r:id="rId13"/>
    <p:sldId id="266" r:id="rId14"/>
    <p:sldId id="265" r:id="rId15"/>
    <p:sldId id="296" r:id="rId16"/>
    <p:sldId id="268" r:id="rId17"/>
    <p:sldId id="288" r:id="rId18"/>
    <p:sldId id="271" r:id="rId19"/>
    <p:sldId id="270" r:id="rId20"/>
    <p:sldId id="269" r:id="rId21"/>
    <p:sldId id="289" r:id="rId22"/>
    <p:sldId id="275" r:id="rId23"/>
    <p:sldId id="274" r:id="rId24"/>
    <p:sldId id="272" r:id="rId25"/>
    <p:sldId id="273" r:id="rId26"/>
    <p:sldId id="290" r:id="rId27"/>
    <p:sldId id="278" r:id="rId28"/>
    <p:sldId id="277" r:id="rId29"/>
    <p:sldId id="282" r:id="rId30"/>
    <p:sldId id="276" r:id="rId31"/>
    <p:sldId id="284" r:id="rId32"/>
    <p:sldId id="279" r:id="rId33"/>
    <p:sldId id="280" r:id="rId34"/>
    <p:sldId id="291" r:id="rId35"/>
    <p:sldId id="283" r:id="rId36"/>
    <p:sldId id="294" r:id="rId37"/>
    <p:sldId id="293" r:id="rId38"/>
    <p:sldId id="285" r:id="rId39"/>
    <p:sldId id="292" r:id="rId40"/>
    <p:sldId id="281" r:id="rId41"/>
    <p:sldId id="36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362"/>
    <a:srgbClr val="D18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/>
    <p:restoredTop sz="97030"/>
  </p:normalViewPr>
  <p:slideViewPr>
    <p:cSldViewPr snapToGrid="0">
      <p:cViewPr varScale="1">
        <p:scale>
          <a:sx n="128" d="100"/>
          <a:sy n="128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1D56-90A3-914A-A2FB-84365277CA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71CDB-FDAA-4645-8143-136C770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DA2B-0643-9C66-4254-F12421B8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95-2A56-0F49-80EB-CCEFDD3F2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E26E-4C9A-AD14-75A0-11EEEA93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9F4B-8B16-8640-DBAB-873217A5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D30E-D682-2019-D2ED-4CEFBDFE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58B9-6A7D-52A4-C55B-2FD967FB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CDF5E-D10E-B367-C7B3-B62E98AD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12DC-08AA-7301-6A56-4CA5CE8D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2026-8920-BCC3-4570-D399F34D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FD68-AB4A-3462-0D43-D862C9D5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CFC6E-58B6-1313-D816-43D6E71E5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4A3DC-8250-4325-D095-EDF6122D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2E13F-A6BB-9715-2AEC-296B7546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71B2-6151-8920-2FA2-44DCE601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639F-58BD-E8D0-8F39-DAA72E26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F42D-EA46-0229-D321-810C119E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100B-5BEB-2598-E2BF-BB7956A1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4A0C-D119-60E1-6E76-9C68BD77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7306-5AF7-9C4E-0AA7-D74949F4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C8DB-0B01-FA5E-6FF9-A6950065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DC7-227A-15FE-E8ED-88C8C76A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5149-CC00-5ECB-58EB-B76C2CEFF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F66D-D70C-DB05-6A84-19071DE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BB94-FFEC-A22A-1BA3-B97D64CF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EB1E-616D-1DA1-D7A6-55B50057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860D-CD6F-11C6-F81B-C2BB97BC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B595-C730-322E-633C-02AD6D884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B677F-BB2D-5994-F486-DAB0F4F5F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7692D-E7C1-52A1-3DC3-7A211E40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2279-6018-5B66-25C4-72470AD8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96D7-5D19-DDD2-A9FB-3A7AB055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6888-03B9-154E-989B-622C8D59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BDE3F-E816-5E6F-2949-C2492636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0EE28-ACF5-0BF4-73AE-3A195B38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904AE-A4C4-A376-71FF-375A66E5C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6C100-BB09-E58F-A8AA-24628D35E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A272E-5EFC-61FB-C199-F599BD7D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C8CA6-5E3A-9CEC-DB18-CF6CBE6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CA9D1-7C76-296A-A574-CCA179EB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6893-3C33-9501-60E8-F72877D1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8DAF6-8F55-D309-8C82-B0727D8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19048-CE83-31A6-AE82-1DFEF74D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293F0-86A6-2FCD-AC88-22CAC8D3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96633-3B2A-7B51-9C79-09E44103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606E8-04BF-8464-7E9F-54BCB1A1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308D-228C-C639-A71C-54236131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DFA5-2E6D-A3C8-D546-2EF11779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9BC3-5E7A-9C4F-6B1D-610EB1B4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DB316-4E23-6638-D858-3263152B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62119-D8D9-6C08-4EE6-3484823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58F2-E717-C1A8-9144-4DC37B0D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D8AC-BC94-8378-2324-89F4A0A7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AE8C-2281-E624-CA57-FF866669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FC7C0-477B-54DC-7D9E-3007FAD74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F57C8-A554-BBCF-BFA8-C13A2C1A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8AD12-36DE-2652-B0BE-50EDC2B5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33FC-128D-E0F2-17E8-71E3F44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EDFA-163D-AEDC-822E-1A01E305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478DC-8F49-49C4-DD44-603C590B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520C-54F2-58F7-FA7D-064AD9D8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9599-3864-524F-CB6B-5B3A5E087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07C4-9F1E-FA4D-81C9-56D39860F43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80B77-57DD-594C-DA2F-0EDCAA7E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046C-B749-84DD-4021-FFDCF20F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  <a:t>CM20315 - Machine Learning</a:t>
            </a:r>
            <a:b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311EE-E9F1-9F11-7353-2C7CDEE3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26"/>
            <a:ext cx="2730500" cy="1130300"/>
          </a:xfrm>
          <a:prstGeom prst="rect">
            <a:avLst/>
          </a:prstGeom>
        </p:spPr>
      </p:pic>
      <p:pic>
        <p:nvPicPr>
          <p:cNvPr id="1026" name="Picture 2" descr="How to silence your phone – Don't be an annoyance! | | Resource Centre by  Reliance Digital">
            <a:extLst>
              <a:ext uri="{FF2B5EF4-FFF2-40B4-BE49-F238E27FC236}">
                <a16:creationId xmlns:a16="http://schemas.microsoft.com/office/drawing/2014/main" id="{F08C61C2-4357-0DD0-BE11-0832EA1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8146" y="4426325"/>
            <a:ext cx="4315708" cy="18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7157D68-BF36-C895-B1E7-35863FF88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759"/>
            <a:ext cx="9144000" cy="1398863"/>
          </a:xfrm>
        </p:spPr>
        <p:txBody>
          <a:bodyPr/>
          <a:lstStyle/>
          <a:p>
            <a:r>
              <a:rPr lang="en-US" dirty="0"/>
              <a:t>Prof. Simon Prince 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8. Performance</a:t>
            </a:r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3407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86A3-3763-7863-3412-3C37B314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D856D-C4A7-95B0-D8B6-6FC2E4F72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229" y="1405404"/>
            <a:ext cx="6243714" cy="5087471"/>
          </a:xfrm>
        </p:spPr>
      </p:pic>
    </p:spTree>
    <p:extLst>
      <p:ext uri="{BB962C8B-B14F-4D97-AF65-F5344CB8AC3E}">
        <p14:creationId xmlns:p14="http://schemas.microsoft.com/office/powerpoint/2010/main" val="142323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F8D9-CA6E-CA51-068B-0FEE8B9F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E4BE1-630A-A19F-E43D-217B7A27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98" y="890059"/>
            <a:ext cx="6661487" cy="56028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99B41-0FBE-3B39-52CB-E92DBB31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825625"/>
            <a:ext cx="4441372" cy="4351338"/>
          </a:xfrm>
        </p:spPr>
        <p:txBody>
          <a:bodyPr>
            <a:normAutofit/>
          </a:bodyPr>
          <a:lstStyle/>
          <a:p>
            <a:r>
              <a:rPr lang="en-US" dirty="0"/>
              <a:t>K hidden units</a:t>
            </a:r>
          </a:p>
          <a:p>
            <a:r>
              <a:rPr lang="en-US" dirty="0"/>
              <a:t>First layer fixed so “joints” divide interval evenly</a:t>
            </a:r>
          </a:p>
          <a:p>
            <a:r>
              <a:rPr lang="en-US" dirty="0"/>
              <a:t>Second layer trained</a:t>
            </a:r>
          </a:p>
          <a:p>
            <a:r>
              <a:rPr lang="en-US" dirty="0"/>
              <a:t>But… now linear in </a:t>
            </a:r>
            <a:r>
              <a:rPr lang="en-US" b="1" dirty="0"/>
              <a:t>h</a:t>
            </a:r>
          </a:p>
          <a:p>
            <a:pPr lvl="1"/>
            <a:r>
              <a:rPr lang="en-US" dirty="0"/>
              <a:t>so convex cost function</a:t>
            </a:r>
          </a:p>
          <a:p>
            <a:pPr lvl="1"/>
            <a:r>
              <a:rPr lang="en-US" dirty="0"/>
              <a:t>can find best </a:t>
            </a:r>
            <a:r>
              <a:rPr lang="en-US" dirty="0" err="1"/>
              <a:t>soln</a:t>
            </a:r>
            <a:r>
              <a:rPr lang="en-US" dirty="0"/>
              <a:t> in closed-form</a:t>
            </a:r>
          </a:p>
        </p:txBody>
      </p:sp>
    </p:spTree>
    <p:extLst>
      <p:ext uri="{BB962C8B-B14F-4D97-AF65-F5344CB8AC3E}">
        <p14:creationId xmlns:p14="http://schemas.microsoft.com/office/powerpoint/2010/main" val="376451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1C0-8EDC-67B3-A72D-9EE5B7CC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18362"/>
                </a:solidFill>
              </a:rPr>
              <a:t>Noise</a:t>
            </a:r>
            <a:r>
              <a:rPr lang="en-US" dirty="0"/>
              <a:t>, bias, and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F73B-435F-BD67-8601-97C9ED7EC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22"/>
          <a:stretch/>
        </p:blipFill>
        <p:spPr>
          <a:xfrm>
            <a:off x="603821" y="2070779"/>
            <a:ext cx="3979065" cy="34482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5726C6-60C7-D36A-1BC0-19B717B1900F}"/>
              </a:ext>
            </a:extLst>
          </p:cNvPr>
          <p:cNvSpPr/>
          <p:nvPr/>
        </p:nvSpPr>
        <p:spPr>
          <a:xfrm>
            <a:off x="4452257" y="1994579"/>
            <a:ext cx="468086" cy="31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B1E6E-0514-9F66-3C8D-011EB1736E95}"/>
              </a:ext>
            </a:extLst>
          </p:cNvPr>
          <p:cNvSpPr txBox="1"/>
          <p:nvPr/>
        </p:nvSpPr>
        <p:spPr>
          <a:xfrm>
            <a:off x="5809129" y="2495774"/>
            <a:ext cx="3184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in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variables not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mislabeled</a:t>
            </a:r>
          </a:p>
        </p:txBody>
      </p:sp>
    </p:spTree>
    <p:extLst>
      <p:ext uri="{BB962C8B-B14F-4D97-AF65-F5344CB8AC3E}">
        <p14:creationId xmlns:p14="http://schemas.microsoft.com/office/powerpoint/2010/main" val="46745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1C0-8EDC-67B3-A72D-9EE5B7CC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Noise, </a:t>
            </a:r>
            <a:r>
              <a:rPr lang="en-US" dirty="0">
                <a:solidFill>
                  <a:srgbClr val="D18362"/>
                </a:solidFill>
              </a:rPr>
              <a:t>bias</a:t>
            </a:r>
            <a:r>
              <a:rPr lang="en-US" dirty="0"/>
              <a:t>, and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F73B-435F-BD67-8601-97C9ED7EC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14"/>
          <a:stretch/>
        </p:blipFill>
        <p:spPr>
          <a:xfrm>
            <a:off x="603821" y="2070779"/>
            <a:ext cx="7462493" cy="34482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6E757C-2422-450A-DB9D-AA78CB78527B}"/>
              </a:ext>
            </a:extLst>
          </p:cNvPr>
          <p:cNvSpPr/>
          <p:nvPr/>
        </p:nvSpPr>
        <p:spPr>
          <a:xfrm>
            <a:off x="7881257" y="2070779"/>
            <a:ext cx="468086" cy="31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1C0-8EDC-67B3-A72D-9EE5B7CC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Noise, bias, and </a:t>
            </a:r>
            <a:r>
              <a:rPr lang="en-US" dirty="0">
                <a:solidFill>
                  <a:srgbClr val="D18362"/>
                </a:solidFill>
              </a:rPr>
              <a:t>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F73B-435F-BD67-8601-97C9ED7E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21" y="2070779"/>
            <a:ext cx="10848809" cy="34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4C22-7F75-4F62-E42E-D571B26B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Noise, bias,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1CD8-6D2A-9D79-7DBD-0CAF7392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Variance is the uncertainty in fitted model due to choice of training set</a:t>
            </a:r>
          </a:p>
          <a:p>
            <a:r>
              <a:rPr lang="en-US" sz="2400" dirty="0"/>
              <a:t>Bias is systematic deviation from the mean of the function we are modeling due to limitations in our model</a:t>
            </a:r>
          </a:p>
          <a:p>
            <a:r>
              <a:rPr lang="en-US" sz="2400" dirty="0"/>
              <a:t>Noise is inherent uncertainty in the true mapping from input to output</a:t>
            </a:r>
          </a:p>
        </p:txBody>
      </p:sp>
    </p:spTree>
    <p:extLst>
      <p:ext uri="{BB962C8B-B14F-4D97-AF65-F5344CB8AC3E}">
        <p14:creationId xmlns:p14="http://schemas.microsoft.com/office/powerpoint/2010/main" val="141210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DAB5-7F4B-B26E-8592-21EC427B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regression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EDF75-4FA1-0531-514F-14A2194D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2005495"/>
            <a:ext cx="44831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AA960-3C9E-D5F6-4512-92DBC4D45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5"/>
          <a:stretch/>
        </p:blipFill>
        <p:spPr>
          <a:xfrm>
            <a:off x="963747" y="4057359"/>
            <a:ext cx="10426149" cy="12302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6DBEE-14E8-62DC-D12F-3CD2B309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980701"/>
            <a:ext cx="4441372" cy="556583"/>
          </a:xfrm>
        </p:spPr>
        <p:txBody>
          <a:bodyPr>
            <a:normAutofit/>
          </a:bodyPr>
          <a:lstStyle/>
          <a:p>
            <a:r>
              <a:rPr lang="en-US" dirty="0"/>
              <a:t>We can show that: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B90B79-CE5D-4D27-6108-050CA1EC3C2A}"/>
              </a:ext>
            </a:extLst>
          </p:cNvPr>
          <p:cNvSpPr txBox="1">
            <a:spLocks/>
          </p:cNvSpPr>
          <p:nvPr/>
        </p:nvSpPr>
        <p:spPr>
          <a:xfrm>
            <a:off x="147051" y="5489755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Expectation over noise in training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A8A1F8-0F7B-D389-7915-FEE7DC5185F3}"/>
              </a:ext>
            </a:extLst>
          </p:cNvPr>
          <p:cNvSpPr txBox="1">
            <a:spLocks/>
          </p:cNvSpPr>
          <p:nvPr/>
        </p:nvSpPr>
        <p:spPr>
          <a:xfrm>
            <a:off x="2622549" y="5694096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Expectation over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noise in test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E47D90-4BFE-939B-FD4D-0A31D59FFE15}"/>
              </a:ext>
            </a:extLst>
          </p:cNvPr>
          <p:cNvCxnSpPr>
            <a:cxnSpLocks/>
          </p:cNvCxnSpPr>
          <p:nvPr/>
        </p:nvCxnSpPr>
        <p:spPr>
          <a:xfrm flipV="1">
            <a:off x="963747" y="4672488"/>
            <a:ext cx="155190" cy="71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D37906-B5D7-B3EE-705B-97DD9BECA802}"/>
              </a:ext>
            </a:extLst>
          </p:cNvPr>
          <p:cNvCxnSpPr>
            <a:cxnSpLocks/>
          </p:cNvCxnSpPr>
          <p:nvPr/>
        </p:nvCxnSpPr>
        <p:spPr>
          <a:xfrm flipH="1" flipV="1">
            <a:off x="2021305" y="4672488"/>
            <a:ext cx="1167063" cy="10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ECC12F-4E07-70D1-7EB5-1E25DFD007CE}"/>
              </a:ext>
            </a:extLst>
          </p:cNvPr>
          <p:cNvCxnSpPr>
            <a:cxnSpLocks/>
          </p:cNvCxnSpPr>
          <p:nvPr/>
        </p:nvCxnSpPr>
        <p:spPr>
          <a:xfrm flipH="1" flipV="1">
            <a:off x="6705600" y="4973775"/>
            <a:ext cx="400051" cy="95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45706D-BCC9-0924-E84B-CB27FC50FA28}"/>
              </a:ext>
            </a:extLst>
          </p:cNvPr>
          <p:cNvSpPr txBox="1">
            <a:spLocks/>
          </p:cNvSpPr>
          <p:nvPr/>
        </p:nvSpPr>
        <p:spPr>
          <a:xfrm>
            <a:off x="6562057" y="5918034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Best possible model if we had infinite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2035D5-87BF-6EA6-9AAF-FD8ABEC888E5}"/>
              </a:ext>
            </a:extLst>
          </p:cNvPr>
          <p:cNvCxnSpPr>
            <a:cxnSpLocks/>
          </p:cNvCxnSpPr>
          <p:nvPr/>
        </p:nvCxnSpPr>
        <p:spPr>
          <a:xfrm flipH="1" flipV="1">
            <a:off x="4664074" y="5106802"/>
            <a:ext cx="400051" cy="95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8615C8D-155C-436F-2D4D-27F9A7A91F77}"/>
              </a:ext>
            </a:extLst>
          </p:cNvPr>
          <p:cNvSpPr txBox="1">
            <a:spLocks/>
          </p:cNvSpPr>
          <p:nvPr/>
        </p:nvSpPr>
        <p:spPr>
          <a:xfrm>
            <a:off x="4441823" y="6064595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Actual model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9ADBC8-0005-D907-E86F-89D5308FA883}"/>
              </a:ext>
            </a:extLst>
          </p:cNvPr>
          <p:cNvSpPr txBox="1">
            <a:spLocks/>
          </p:cNvSpPr>
          <p:nvPr/>
        </p:nvSpPr>
        <p:spPr>
          <a:xfrm>
            <a:off x="9025859" y="5931568"/>
            <a:ext cx="2463802" cy="90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True function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0A1D8C-A1F8-C6CA-1677-D556BC4D568B}"/>
              </a:ext>
            </a:extLst>
          </p:cNvPr>
          <p:cNvCxnSpPr>
            <a:cxnSpLocks/>
          </p:cNvCxnSpPr>
          <p:nvPr/>
        </p:nvCxnSpPr>
        <p:spPr>
          <a:xfrm flipH="1" flipV="1">
            <a:off x="9612565" y="4909790"/>
            <a:ext cx="400051" cy="95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5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>
                <a:solidFill>
                  <a:srgbClr val="D18362"/>
                </a:solidFill>
              </a:rPr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2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0A06-1FC7-632A-970F-B344B73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892-3332-AECB-E0A2-410DD266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489"/>
          <a:stretch/>
        </p:blipFill>
        <p:spPr>
          <a:xfrm>
            <a:off x="3256547" y="26651"/>
            <a:ext cx="2073442" cy="68313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98818D-DC83-6069-623C-6E44B3BF5914}"/>
              </a:ext>
            </a:extLst>
          </p:cNvPr>
          <p:cNvSpPr/>
          <p:nvPr/>
        </p:nvSpPr>
        <p:spPr>
          <a:xfrm>
            <a:off x="5281865" y="26651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F6B4A-4D9F-7A01-F92D-9BB81A40E0A8}"/>
              </a:ext>
            </a:extLst>
          </p:cNvPr>
          <p:cNvSpPr/>
          <p:nvPr/>
        </p:nvSpPr>
        <p:spPr>
          <a:xfrm>
            <a:off x="5289885" y="1707062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47A5A-282B-A17A-44F2-27C6E8B70997}"/>
              </a:ext>
            </a:extLst>
          </p:cNvPr>
          <p:cNvSpPr/>
          <p:nvPr/>
        </p:nvSpPr>
        <p:spPr>
          <a:xfrm>
            <a:off x="5297905" y="3387473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8A0DA-5504-87FD-AC68-A85FF7CF1FFD}"/>
              </a:ext>
            </a:extLst>
          </p:cNvPr>
          <p:cNvSpPr/>
          <p:nvPr/>
        </p:nvSpPr>
        <p:spPr>
          <a:xfrm>
            <a:off x="5269829" y="5031788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0A06-1FC7-632A-970F-B344B73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892-3332-AECB-E0A2-410DD266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073"/>
          <a:stretch/>
        </p:blipFill>
        <p:spPr>
          <a:xfrm>
            <a:off x="3256548" y="26651"/>
            <a:ext cx="3914274" cy="68313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045C96-486F-5628-057E-00E97ECA609C}"/>
              </a:ext>
            </a:extLst>
          </p:cNvPr>
          <p:cNvSpPr/>
          <p:nvPr/>
        </p:nvSpPr>
        <p:spPr>
          <a:xfrm>
            <a:off x="7098640" y="26651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DAB79-4B78-CB8A-C63D-B1C71220E637}"/>
              </a:ext>
            </a:extLst>
          </p:cNvPr>
          <p:cNvSpPr/>
          <p:nvPr/>
        </p:nvSpPr>
        <p:spPr>
          <a:xfrm>
            <a:off x="7106660" y="1682998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54485-F7A4-DA8C-B0C6-F43379111BF3}"/>
              </a:ext>
            </a:extLst>
          </p:cNvPr>
          <p:cNvSpPr/>
          <p:nvPr/>
        </p:nvSpPr>
        <p:spPr>
          <a:xfrm>
            <a:off x="7090616" y="3375441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B6F47A-D81D-9A1D-5138-DA6CC7E945D7}"/>
              </a:ext>
            </a:extLst>
          </p:cNvPr>
          <p:cNvSpPr/>
          <p:nvPr/>
        </p:nvSpPr>
        <p:spPr>
          <a:xfrm>
            <a:off x="7086604" y="5031788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18362"/>
                </a:solidFill>
              </a:rPr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0A06-1FC7-632A-970F-B344B73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892-3332-AECB-E0A2-410DD266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547" y="26651"/>
            <a:ext cx="5678905" cy="6831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28F5B-1445-4B64-A40E-5BFF51398561}"/>
              </a:ext>
            </a:extLst>
          </p:cNvPr>
          <p:cNvSpPr txBox="1"/>
          <p:nvPr/>
        </p:nvSpPr>
        <p:spPr>
          <a:xfrm>
            <a:off x="9669378" y="2971800"/>
            <a:ext cx="1808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reduce variance by adding more samples</a:t>
            </a:r>
          </a:p>
        </p:txBody>
      </p:sp>
    </p:spTree>
    <p:extLst>
      <p:ext uri="{BB962C8B-B14F-4D97-AF65-F5344CB8AC3E}">
        <p14:creationId xmlns:p14="http://schemas.microsoft.com/office/powerpoint/2010/main" val="176371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>
                <a:solidFill>
                  <a:srgbClr val="D18362"/>
                </a:solidFill>
              </a:rPr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2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1BAB-6E2F-7385-7E24-0499B44C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E678A-46AE-75D8-9DEF-77B864D1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458"/>
          <a:stretch/>
        </p:blipFill>
        <p:spPr>
          <a:xfrm>
            <a:off x="1902685" y="1690688"/>
            <a:ext cx="8386629" cy="2508333"/>
          </a:xfrm>
        </p:spPr>
      </p:pic>
    </p:spTree>
    <p:extLst>
      <p:ext uri="{BB962C8B-B14F-4D97-AF65-F5344CB8AC3E}">
        <p14:creationId xmlns:p14="http://schemas.microsoft.com/office/powerpoint/2010/main" val="379176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1BAB-6E2F-7385-7E24-0499B44C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E678A-46AE-75D8-9DEF-77B864D1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685" y="1690688"/>
            <a:ext cx="8386629" cy="5167312"/>
          </a:xfrm>
        </p:spPr>
      </p:pic>
    </p:spTree>
    <p:extLst>
      <p:ext uri="{BB962C8B-B14F-4D97-AF65-F5344CB8AC3E}">
        <p14:creationId xmlns:p14="http://schemas.microsoft.com/office/powerpoint/2010/main" val="11006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1EA8-BFDB-8AFD-2194-01688919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variance increase? </a:t>
            </a:r>
            <a:r>
              <a:rPr lang="en-US" dirty="0">
                <a:solidFill>
                  <a:srgbClr val="CB8362"/>
                </a:solidFill>
              </a:rPr>
              <a:t>Overfitting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C3DDF3-9D55-2881-98C5-BA84053B2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993" y="1502160"/>
            <a:ext cx="7498013" cy="465646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A363AA-5D27-0E1A-BC2A-314119382F43}"/>
              </a:ext>
            </a:extLst>
          </p:cNvPr>
          <p:cNvSpPr txBox="1"/>
          <p:nvPr/>
        </p:nvSpPr>
        <p:spPr>
          <a:xfrm>
            <a:off x="2346993" y="6361999"/>
            <a:ext cx="800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Describes the training data better, but not the true underlying function (black curve)</a:t>
            </a:r>
          </a:p>
        </p:txBody>
      </p:sp>
    </p:spTree>
    <p:extLst>
      <p:ext uri="{BB962C8B-B14F-4D97-AF65-F5344CB8AC3E}">
        <p14:creationId xmlns:p14="http://schemas.microsoft.com/office/powerpoint/2010/main" val="46241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B44-09A3-54BA-9D52-468833FF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trade-off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1934D-59AA-B25E-99C8-2A1A5C0A9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927" y="1865619"/>
            <a:ext cx="5678905" cy="462725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97E574-A532-2EF8-6933-63F6BDA61169}"/>
              </a:ext>
            </a:extLst>
          </p:cNvPr>
          <p:cNvCxnSpPr>
            <a:cxnSpLocks/>
          </p:cNvCxnSpPr>
          <p:nvPr/>
        </p:nvCxnSpPr>
        <p:spPr>
          <a:xfrm flipH="1">
            <a:off x="8698832" y="4680284"/>
            <a:ext cx="661736" cy="12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4D868-D98A-DCAF-78FE-65BDC7CEB595}"/>
              </a:ext>
            </a:extLst>
          </p:cNvPr>
          <p:cNvSpPr txBox="1"/>
          <p:nvPr/>
        </p:nvSpPr>
        <p:spPr>
          <a:xfrm>
            <a:off x="9029700" y="4179247"/>
            <a:ext cx="22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datapoints</a:t>
            </a:r>
          </a:p>
        </p:txBody>
      </p:sp>
    </p:spTree>
    <p:extLst>
      <p:ext uri="{BB962C8B-B14F-4D97-AF65-F5344CB8AC3E}">
        <p14:creationId xmlns:p14="http://schemas.microsoft.com/office/powerpoint/2010/main" val="77639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>
                <a:solidFill>
                  <a:srgbClr val="D18362"/>
                </a:solidFill>
              </a:rPr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191" b="50000"/>
          <a:stretch/>
        </p:blipFill>
        <p:spPr>
          <a:xfrm>
            <a:off x="2507513" y="45033"/>
            <a:ext cx="3772971" cy="3383967"/>
          </a:xfr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9919A7-8B42-83D2-37F8-93AD090F0B6B}"/>
              </a:ext>
            </a:extLst>
          </p:cNvPr>
          <p:cNvCxnSpPr>
            <a:cxnSpLocks/>
          </p:cNvCxnSpPr>
          <p:nvPr/>
        </p:nvCxnSpPr>
        <p:spPr>
          <a:xfrm flipH="1" flipV="1">
            <a:off x="3549316" y="3043989"/>
            <a:ext cx="192505" cy="85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4E29A2-7017-5DBD-AA36-FAD0CB6F92D1}"/>
              </a:ext>
            </a:extLst>
          </p:cNvPr>
          <p:cNvSpPr txBox="1"/>
          <p:nvPr/>
        </p:nvSpPr>
        <p:spPr>
          <a:xfrm>
            <a:off x="3267247" y="3902521"/>
            <a:ext cx="22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datapoints</a:t>
            </a:r>
          </a:p>
        </p:txBody>
      </p:sp>
    </p:spTree>
    <p:extLst>
      <p:ext uri="{BB962C8B-B14F-4D97-AF65-F5344CB8AC3E}">
        <p14:creationId xmlns:p14="http://schemas.microsoft.com/office/powerpoint/2010/main" val="136062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2507513" y="45033"/>
            <a:ext cx="7574950" cy="33839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65CA0-6EAD-2501-880A-87EC7FF289DA}"/>
              </a:ext>
            </a:extLst>
          </p:cNvPr>
          <p:cNvSpPr txBox="1"/>
          <p:nvPr/>
        </p:nvSpPr>
        <p:spPr>
          <a:xfrm>
            <a:off x="4045083" y="3826042"/>
            <a:ext cx="4499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Double descent</a:t>
            </a:r>
          </a:p>
        </p:txBody>
      </p:sp>
    </p:spTree>
    <p:extLst>
      <p:ext uri="{BB962C8B-B14F-4D97-AF65-F5344CB8AC3E}">
        <p14:creationId xmlns:p14="http://schemas.microsoft.com/office/powerpoint/2010/main" val="2690933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2507513" y="45033"/>
            <a:ext cx="7574950" cy="3383967"/>
          </a:xfr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44FBB0A-1910-6C37-50EB-3835BAF9D929}"/>
              </a:ext>
            </a:extLst>
          </p:cNvPr>
          <p:cNvCxnSpPr>
            <a:cxnSpLocks/>
          </p:cNvCxnSpPr>
          <p:nvPr/>
        </p:nvCxnSpPr>
        <p:spPr>
          <a:xfrm flipH="1" flipV="1">
            <a:off x="6966284" y="2658979"/>
            <a:ext cx="409073" cy="1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623AC5-A87C-5785-1556-43259817D2F9}"/>
              </a:ext>
            </a:extLst>
          </p:cNvPr>
          <p:cNvSpPr txBox="1"/>
          <p:nvPr/>
        </p:nvSpPr>
        <p:spPr>
          <a:xfrm>
            <a:off x="6096000" y="3629344"/>
            <a:ext cx="225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Classical or under-parameterized regime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91A296-11F0-8544-BFC2-E86884B35FF9}"/>
              </a:ext>
            </a:extLst>
          </p:cNvPr>
          <p:cNvCxnSpPr>
            <a:cxnSpLocks/>
          </p:cNvCxnSpPr>
          <p:nvPr/>
        </p:nvCxnSpPr>
        <p:spPr>
          <a:xfrm flipH="1" flipV="1">
            <a:off x="8973812" y="2474312"/>
            <a:ext cx="409073" cy="1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D1C7C2-BADD-ED03-3B81-A074E1B1EA1A}"/>
              </a:ext>
            </a:extLst>
          </p:cNvPr>
          <p:cNvSpPr txBox="1"/>
          <p:nvPr/>
        </p:nvSpPr>
        <p:spPr>
          <a:xfrm>
            <a:off x="8932375" y="3693791"/>
            <a:ext cx="225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or over-parameterized regime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1103A7-834E-5EAF-CE76-69FD5F44A449}"/>
              </a:ext>
            </a:extLst>
          </p:cNvPr>
          <p:cNvCxnSpPr>
            <a:cxnSpLocks/>
          </p:cNvCxnSpPr>
          <p:nvPr/>
        </p:nvCxnSpPr>
        <p:spPr>
          <a:xfrm flipH="1" flipV="1">
            <a:off x="7520609" y="2658979"/>
            <a:ext cx="1539170" cy="227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F0CB16-9A9D-0C2C-E6E5-7E4980112A5F}"/>
              </a:ext>
            </a:extLst>
          </p:cNvPr>
          <p:cNvSpPr txBox="1"/>
          <p:nvPr/>
        </p:nvSpPr>
        <p:spPr>
          <a:xfrm>
            <a:off x="8723825" y="4828406"/>
            <a:ext cx="22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regime</a:t>
            </a:r>
          </a:p>
        </p:txBody>
      </p:sp>
    </p:spTree>
    <p:extLst>
      <p:ext uri="{BB962C8B-B14F-4D97-AF65-F5344CB8AC3E}">
        <p14:creationId xmlns:p14="http://schemas.microsoft.com/office/powerpoint/2010/main" val="346340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E6AA-AFDB-03E0-0D4A-89F09145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80C98CF7-05FB-2DA8-6EA1-898D3410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05"/>
          <a:stretch/>
        </p:blipFill>
        <p:spPr>
          <a:xfrm>
            <a:off x="2273300" y="2432844"/>
            <a:ext cx="7545614" cy="3136900"/>
          </a:xfrm>
        </p:spPr>
      </p:pic>
    </p:spTree>
    <p:extLst>
      <p:ext uri="{BB962C8B-B14F-4D97-AF65-F5344CB8AC3E}">
        <p14:creationId xmlns:p14="http://schemas.microsoft.com/office/powerpoint/2010/main" val="2431424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513" y="45033"/>
            <a:ext cx="7574950" cy="6767934"/>
          </a:xfrm>
        </p:spPr>
      </p:pic>
    </p:spTree>
    <p:extLst>
      <p:ext uri="{BB962C8B-B14F-4D97-AF65-F5344CB8AC3E}">
        <p14:creationId xmlns:p14="http://schemas.microsoft.com/office/powerpoint/2010/main" val="3104981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2507513" y="45033"/>
            <a:ext cx="7574950" cy="3383967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AA6276-6A79-8470-3E0C-F44E6D1C1145}"/>
              </a:ext>
            </a:extLst>
          </p:cNvPr>
          <p:cNvCxnSpPr/>
          <p:nvPr/>
        </p:nvCxnSpPr>
        <p:spPr>
          <a:xfrm flipH="1" flipV="1">
            <a:off x="5775158" y="3272589"/>
            <a:ext cx="577516" cy="12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DF952C-4EC1-5126-2375-B6248EF7A8A5}"/>
              </a:ext>
            </a:extLst>
          </p:cNvPr>
          <p:cNvSpPr txBox="1"/>
          <p:nvPr/>
        </p:nvSpPr>
        <p:spPr>
          <a:xfrm>
            <a:off x="5474368" y="4632158"/>
            <a:ext cx="6258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train data is very close to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Whatever is happening isn’t happening at training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happening between the data points??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06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D6F66-85A4-6094-6484-C58082077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422" y="278860"/>
            <a:ext cx="7804160" cy="48465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F3C5F-D60F-3673-7425-7BD9A213293B}"/>
              </a:ext>
            </a:extLst>
          </p:cNvPr>
          <p:cNvSpPr txBox="1"/>
          <p:nvPr/>
        </p:nvSpPr>
        <p:spPr>
          <a:xfrm>
            <a:off x="716313" y="5366085"/>
            <a:ext cx="9153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explanation: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make smoother functions with more hidden units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being smooth between the datapoints is a reasonable thing to do</a:t>
            </a:r>
          </a:p>
          <a:p>
            <a:r>
              <a:rPr lang="en-US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1825429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B9A6E4-82DA-0FBA-0BDA-7B99302B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2" y="998619"/>
            <a:ext cx="11734490" cy="3729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F0F20-C9BA-D051-30C6-80C60A85DB42}"/>
              </a:ext>
            </a:extLst>
          </p:cNvPr>
          <p:cNvSpPr txBox="1"/>
          <p:nvPr/>
        </p:nvSpPr>
        <p:spPr>
          <a:xfrm>
            <a:off x="1431758" y="5259216"/>
            <a:ext cx="9575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of these solutions are equivalent in terms of loss.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should the model choose the smooth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Tendency </a:t>
            </a:r>
            <a:r>
              <a:rPr lang="en-US" sz="2400" dirty="0"/>
              <a:t>of model to choose one solution over another is </a:t>
            </a:r>
            <a:r>
              <a:rPr lang="en-US" sz="2400" dirty="0">
                <a:solidFill>
                  <a:srgbClr val="D18362"/>
                </a:solidFill>
              </a:rPr>
              <a:t>inductive bias</a:t>
            </a:r>
          </a:p>
        </p:txBody>
      </p:sp>
    </p:spTree>
    <p:extLst>
      <p:ext uri="{BB962C8B-B14F-4D97-AF65-F5344CB8AC3E}">
        <p14:creationId xmlns:p14="http://schemas.microsoft.com/office/powerpoint/2010/main" val="3794970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>
                <a:solidFill>
                  <a:srgbClr val="D18362"/>
                </a:solidFill>
              </a:rPr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00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18D6-B2B9-8286-4296-A440E0C5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8C69-6BFA-7AA7-A949-5A2B62D27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40-dimensional data</a:t>
                </a:r>
              </a:p>
              <a:p>
                <a:r>
                  <a:rPr lang="en-US" dirty="0"/>
                  <a:t>10,000 data points</a:t>
                </a:r>
              </a:p>
              <a:p>
                <a:r>
                  <a:rPr lang="en-US" dirty="0"/>
                  <a:t>Consider quantizing each dimension into 10 bins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r>
                  <a:rPr lang="en-US" dirty="0"/>
                  <a:t> bins</a:t>
                </a:r>
              </a:p>
              <a:p>
                <a:r>
                  <a:rPr lang="en-US" dirty="0"/>
                  <a:t>1 data point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sup>
                    </m:sSup>
                  </m:oMath>
                </a14:m>
                <a:r>
                  <a:rPr lang="en-US" dirty="0"/>
                  <a:t> bins</a:t>
                </a:r>
              </a:p>
              <a:p>
                <a:r>
                  <a:rPr lang="en-US" dirty="0"/>
                  <a:t>The tendency of high-dimensional space to overwhelm the number of data points is called the </a:t>
                </a:r>
                <a:r>
                  <a:rPr lang="en-US" dirty="0">
                    <a:solidFill>
                      <a:srgbClr val="D18362"/>
                    </a:solidFill>
                  </a:rPr>
                  <a:t>curse of dimensionality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8C69-6BFA-7AA7-A949-5A2B62D27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57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DCD4-22C4-71F5-2307-5F09BFE0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properties of high-dimensional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CB8B-2A51-6692-63EE-D75CFD07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randomly sampled data points from normal are at right angles to each other with high likelihood</a:t>
            </a:r>
          </a:p>
          <a:p>
            <a:r>
              <a:rPr lang="en-US" dirty="0"/>
              <a:t>Distance from the origin of random samples is roughly constant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56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B9EF-2620-CF03-B176-FE772677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Distance from the origin of random samples is roughly constant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FBEE7-C634-D4DC-5844-53096B388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30" y="2269864"/>
            <a:ext cx="10835638" cy="3399416"/>
          </a:xfrm>
        </p:spPr>
      </p:pic>
    </p:spTree>
    <p:extLst>
      <p:ext uri="{BB962C8B-B14F-4D97-AF65-F5344CB8AC3E}">
        <p14:creationId xmlns:p14="http://schemas.microsoft.com/office/powerpoint/2010/main" val="2268807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DCD4-22C4-71F5-2307-5F09BFE0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properties of high-dimensional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CB8B-2A51-6692-63EE-D75CFD07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randomly sampled data points from normal are at right angles to each other with high likelihood</a:t>
            </a:r>
          </a:p>
          <a:p>
            <a:r>
              <a:rPr lang="en-US" dirty="0"/>
              <a:t>Distance from the origin of random samples is roughly constant</a:t>
            </a:r>
          </a:p>
          <a:p>
            <a:r>
              <a:rPr lang="en-US" dirty="0"/>
              <a:t>Most of the volume of a high dimensional orange is in the peel not in the pulp</a:t>
            </a:r>
          </a:p>
          <a:p>
            <a:r>
              <a:rPr lang="en-US" dirty="0"/>
              <a:t>Volume of a diameter one hypersphere becomes zero</a:t>
            </a:r>
          </a:p>
          <a:p>
            <a:r>
              <a:rPr lang="en-US" dirty="0"/>
              <a:t>Generate random points uniformly in hypercube, ratio of nearest to farthest becomes close to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73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>
                <a:solidFill>
                  <a:srgbClr val="D18362"/>
                </a:solidFill>
              </a:rPr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2DB1-29B6-FBEF-96DC-83FF387C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1D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CA8E5-0FDF-1982-3367-A3F602396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943" y="1512605"/>
            <a:ext cx="8651823" cy="4769053"/>
          </a:xfrm>
        </p:spPr>
      </p:pic>
    </p:spTree>
    <p:extLst>
      <p:ext uri="{BB962C8B-B14F-4D97-AF65-F5344CB8AC3E}">
        <p14:creationId xmlns:p14="http://schemas.microsoft.com/office/powerpoint/2010/main" val="108362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55F6-8FBF-CE46-F63B-7EF80C49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8CB9-D382-E271-1FEC-1CF28E6D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know bias or variance</a:t>
            </a:r>
          </a:p>
          <a:p>
            <a:r>
              <a:rPr lang="en-US" dirty="0"/>
              <a:t>Don’t know how much capacity to add </a:t>
            </a:r>
          </a:p>
          <a:p>
            <a:r>
              <a:rPr lang="en-US" dirty="0"/>
              <a:t>How do we choose capacity in practice?</a:t>
            </a:r>
          </a:p>
          <a:p>
            <a:pPr lvl="1"/>
            <a:r>
              <a:rPr lang="en-US" dirty="0"/>
              <a:t>Or model structure</a:t>
            </a:r>
          </a:p>
          <a:p>
            <a:pPr lvl="1"/>
            <a:r>
              <a:rPr lang="en-US" dirty="0"/>
              <a:t>Or training algorithm</a:t>
            </a:r>
          </a:p>
          <a:p>
            <a:pPr lvl="1"/>
            <a:r>
              <a:rPr lang="en-US" dirty="0"/>
              <a:t>Or learning rate</a:t>
            </a:r>
          </a:p>
          <a:p>
            <a:r>
              <a:rPr lang="en-US" dirty="0"/>
              <a:t>Third data set – </a:t>
            </a:r>
            <a:r>
              <a:rPr lang="en-US" dirty="0">
                <a:solidFill>
                  <a:srgbClr val="D18362"/>
                </a:solidFill>
              </a:rPr>
              <a:t>validation set</a:t>
            </a:r>
          </a:p>
          <a:p>
            <a:pPr lvl="1"/>
            <a:r>
              <a:rPr lang="en-US" dirty="0"/>
              <a:t>Train models with different hyperparameters on training set</a:t>
            </a:r>
          </a:p>
          <a:p>
            <a:pPr lvl="1"/>
            <a:r>
              <a:rPr lang="en-US" dirty="0"/>
              <a:t>Choose best hyperparameters with validation set</a:t>
            </a:r>
          </a:p>
          <a:p>
            <a:pPr lvl="1"/>
            <a:r>
              <a:rPr lang="en-US" dirty="0"/>
              <a:t>Test once with test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11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AA6773A-5A24-78A0-3BEE-5F05F922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28" y="1275047"/>
            <a:ext cx="3282295" cy="3282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F0C17-2898-F059-1D26-6C4F2CC95FB9}"/>
              </a:ext>
            </a:extLst>
          </p:cNvPr>
          <p:cNvSpPr txBox="1"/>
          <p:nvPr/>
        </p:nvSpPr>
        <p:spPr>
          <a:xfrm>
            <a:off x="3703011" y="4700478"/>
            <a:ext cx="439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CB30C9-DA78-C6BF-A517-7839229C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4692-F8BB-72D3-B529-FADB8BA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CA2B-0C19-FFFD-C8AE-1AD5B97A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 inputs</a:t>
            </a:r>
          </a:p>
          <a:p>
            <a:r>
              <a:rPr lang="en-US" dirty="0"/>
              <a:t>10 outputs </a:t>
            </a:r>
          </a:p>
          <a:p>
            <a:r>
              <a:rPr lang="en-US" dirty="0"/>
              <a:t>4000 training examples (~400 training examples per class)</a:t>
            </a:r>
          </a:p>
          <a:p>
            <a:r>
              <a:rPr lang="en-US" dirty="0"/>
              <a:t>Two hidden layers</a:t>
            </a:r>
          </a:p>
          <a:p>
            <a:pPr lvl="1"/>
            <a:r>
              <a:rPr lang="en-US" dirty="0"/>
              <a:t>100 hidden units each</a:t>
            </a:r>
          </a:p>
          <a:p>
            <a:r>
              <a:rPr lang="en-US" dirty="0"/>
              <a:t>SGD with batch size 100, learning rate 0.1</a:t>
            </a:r>
          </a:p>
          <a:p>
            <a:r>
              <a:rPr lang="en-US" dirty="0"/>
              <a:t>6000 steps (?? Epochs)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4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4361-178E-9DBC-7CC8-4E630B01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062CA-07E1-030B-5A0C-633946CC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" y="1891618"/>
            <a:ext cx="12156706" cy="35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00C4-5577-0FBA-3B85-7403E4CF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use separate </a:t>
            </a:r>
            <a:r>
              <a:rPr lang="en-US" dirty="0">
                <a:solidFill>
                  <a:srgbClr val="D18362"/>
                </a:solidFill>
              </a:rPr>
              <a:t>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DB5BE-C48E-D206-934C-D893AC43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4" y="1904052"/>
            <a:ext cx="12156706" cy="3575502"/>
          </a:xfrm>
        </p:spPr>
      </p:pic>
    </p:spTree>
    <p:extLst>
      <p:ext uri="{BB962C8B-B14F-4D97-AF65-F5344CB8AC3E}">
        <p14:creationId xmlns:p14="http://schemas.microsoft.com/office/powerpoint/2010/main" val="245815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00C4-5577-0FBA-3B85-7403E4CF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use separate </a:t>
            </a:r>
            <a:r>
              <a:rPr lang="en-US" dirty="0">
                <a:solidFill>
                  <a:srgbClr val="D18362"/>
                </a:solidFill>
              </a:rPr>
              <a:t>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DB5BE-C48E-D206-934C-D893AC43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4" y="1904052"/>
            <a:ext cx="12156706" cy="35755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F4A23B-8D27-1DE9-C8E1-F1A3760788A4}"/>
              </a:ext>
            </a:extLst>
          </p:cNvPr>
          <p:cNvSpPr txBox="1"/>
          <p:nvPr/>
        </p:nvSpPr>
        <p:spPr>
          <a:xfrm>
            <a:off x="1366221" y="5959736"/>
            <a:ext cx="50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has not </a:t>
            </a:r>
            <a:r>
              <a:rPr lang="en-US" dirty="0">
                <a:solidFill>
                  <a:srgbClr val="D18362"/>
                </a:solidFill>
              </a:rPr>
              <a:t>generalized </a:t>
            </a:r>
            <a:r>
              <a:rPr lang="en-US" dirty="0"/>
              <a:t>well to the new data</a:t>
            </a:r>
          </a:p>
        </p:txBody>
      </p:sp>
    </p:spTree>
    <p:extLst>
      <p:ext uri="{BB962C8B-B14F-4D97-AF65-F5344CB8AC3E}">
        <p14:creationId xmlns:p14="http://schemas.microsoft.com/office/powerpoint/2010/main" val="70199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>
                <a:solidFill>
                  <a:srgbClr val="D18362"/>
                </a:solidFill>
              </a:rPr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5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7981</TotalTime>
  <Words>817</Words>
  <Application>Microsoft Macintosh PowerPoint</Application>
  <PresentationFormat>Widescreen</PresentationFormat>
  <Paragraphs>154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-apple-system</vt:lpstr>
      <vt:lpstr>Arial</vt:lpstr>
      <vt:lpstr>Calibri</vt:lpstr>
      <vt:lpstr>Calibri Light</vt:lpstr>
      <vt:lpstr>Cambria Math</vt:lpstr>
      <vt:lpstr>Office Theme</vt:lpstr>
      <vt:lpstr>CM20315 - Machine Learning </vt:lpstr>
      <vt:lpstr>Measuring performance</vt:lpstr>
      <vt:lpstr>MNIST Dataset</vt:lpstr>
      <vt:lpstr>MNIST 1D Dataset</vt:lpstr>
      <vt:lpstr>Network</vt:lpstr>
      <vt:lpstr>Results</vt:lpstr>
      <vt:lpstr>Need to use separate test data</vt:lpstr>
      <vt:lpstr>Need to use separate test data</vt:lpstr>
      <vt:lpstr>Measuring performance</vt:lpstr>
      <vt:lpstr>Regression example</vt:lpstr>
      <vt:lpstr>Toy model</vt:lpstr>
      <vt:lpstr>Noise, bias, and variance</vt:lpstr>
      <vt:lpstr>Noise, bias, and variance</vt:lpstr>
      <vt:lpstr>Noise, bias, and variance</vt:lpstr>
      <vt:lpstr>Noise, bias, and variance</vt:lpstr>
      <vt:lpstr>Least squares regression only</vt:lpstr>
      <vt:lpstr>Measuring performance</vt:lpstr>
      <vt:lpstr>Variance</vt:lpstr>
      <vt:lpstr>Variance</vt:lpstr>
      <vt:lpstr>Variance</vt:lpstr>
      <vt:lpstr>Measuring performance</vt:lpstr>
      <vt:lpstr>Reducing bias</vt:lpstr>
      <vt:lpstr>Reducing bias</vt:lpstr>
      <vt:lpstr>Why does variance increase? Overfitting</vt:lpstr>
      <vt:lpstr>Bias and variance trade-off</vt:lpstr>
      <vt:lpstr>Measuring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Measuring performance</vt:lpstr>
      <vt:lpstr>Curse of dimensionality</vt:lpstr>
      <vt:lpstr>Weird properties of high-dimensional space</vt:lpstr>
      <vt:lpstr>Distance from the origin of random samples is roughly constant</vt:lpstr>
      <vt:lpstr>Weird properties of high-dimensional space</vt:lpstr>
      <vt:lpstr>Measuring performance</vt:lpstr>
      <vt:lpstr>Choosing hyperparameters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CM20315 - Machine Learning </dc:title>
  <dc:creator>Simon Prince</dc:creator>
  <cp:lastModifiedBy>Simon Prince</cp:lastModifiedBy>
  <cp:revision>4</cp:revision>
  <cp:lastPrinted>2023-11-16T11:57:56Z</cp:lastPrinted>
  <dcterms:created xsi:type="dcterms:W3CDTF">2022-11-15T19:34:03Z</dcterms:created>
  <dcterms:modified xsi:type="dcterms:W3CDTF">2023-11-21T12:58:20Z</dcterms:modified>
</cp:coreProperties>
</file>