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58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2" r:id="rId9"/>
    <p:sldId id="269" r:id="rId10"/>
    <p:sldId id="262" r:id="rId11"/>
    <p:sldId id="270" r:id="rId12"/>
    <p:sldId id="271" r:id="rId13"/>
    <p:sldId id="273" r:id="rId14"/>
    <p:sldId id="274" r:id="rId15"/>
    <p:sldId id="275" r:id="rId16"/>
    <p:sldId id="276" r:id="rId17"/>
    <p:sldId id="280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6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2" r:id="rId43"/>
    <p:sldId id="303" r:id="rId44"/>
    <p:sldId id="304" r:id="rId45"/>
    <p:sldId id="305" r:id="rId46"/>
    <p:sldId id="300" r:id="rId47"/>
    <p:sldId id="306" r:id="rId48"/>
    <p:sldId id="307" r:id="rId49"/>
    <p:sldId id="308" r:id="rId50"/>
    <p:sldId id="310" r:id="rId51"/>
    <p:sldId id="309" r:id="rId52"/>
    <p:sldId id="311" r:id="rId53"/>
    <p:sldId id="313" r:id="rId54"/>
    <p:sldId id="314" r:id="rId55"/>
    <p:sldId id="315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2"/>
    <p:restoredTop sz="81389"/>
  </p:normalViewPr>
  <p:slideViewPr>
    <p:cSldViewPr snapToGrid="0">
      <p:cViewPr varScale="1">
        <p:scale>
          <a:sx n="101" d="100"/>
          <a:sy n="101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68394-6CDF-774B-B322-37A888FB53FD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B97C2-7DE5-6041-8F64-FA0DD9E7D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4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is the highest with a median of $560,000, east $488,000, north $421,888, ne $479,388 and west $450,000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Pearson correlation coefficient: 0.46834967296334207</a:t>
            </a:r>
          </a:p>
          <a:p>
            <a:r>
              <a:rPr lang="en-SG" dirty="0"/>
              <a:t>Pearson correlation coefficient: 0.7426865170314899</a:t>
            </a:r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90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1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$500,000 2020 and central $660,000,2024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3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2020 northeast dominates 3 room at $313,000, central for 4 room at 596,500, 5 room 745,000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2024 northeast dominates 3 room at $433,888 , central for 4 room at 830,000 , 5 room 940,000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Pearson correlation coefficient: 0.36572252352772006</a:t>
            </a:r>
          </a:p>
          <a:p>
            <a:r>
              <a:rPr lang="en-SG" dirty="0"/>
              <a:t>Pearson correlation coefficient: 0.5990964078495068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SG" dirty="0"/>
            </a:br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Pearson correlation coefficient: 0.2394771358365675</a:t>
            </a:r>
          </a:p>
          <a:p>
            <a:r>
              <a:rPr lang="en-SG" dirty="0"/>
              <a:t>Pearson correlation coefficient: 0.6808525620791721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Pearson correlation coefficient: 0.7307047606373708</a:t>
            </a:r>
          </a:p>
          <a:p>
            <a:r>
              <a:rPr lang="en-SG" dirty="0"/>
              <a:t>Pearson correlation coefficient: 0.746590542785461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3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SG" dirty="0"/>
            </a:br>
            <a:r>
              <a:rPr lang="en-SG" dirty="0"/>
              <a:t>Pearson correlation coefficient: 0.30572641981047444</a:t>
            </a:r>
          </a:p>
          <a:p>
            <a:r>
              <a:rPr lang="en-SG" dirty="0"/>
              <a:t>Pearson correlation coefficient: 0.6732939700504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2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SG" dirty="0">
                <a:solidFill>
                  <a:srgbClr val="000000"/>
                </a:solidFill>
                <a:effectLst/>
              </a:rPr>
              <a:t>Pearson correlation coefficient: 0.37682508637077144 </a:t>
            </a:r>
          </a:p>
          <a:p>
            <a:r>
              <a:rPr lang="en-SG" dirty="0"/>
              <a:t>Pearson correlation coefficient: 0.6139953998403409</a:t>
            </a:r>
            <a:br>
              <a:rPr lang="en-SG" dirty="0">
                <a:effectLst/>
              </a:rPr>
            </a:br>
            <a:endParaRPr lang="en-SG" dirty="0">
              <a:effectLst/>
            </a:endParaRPr>
          </a:p>
          <a:p>
            <a:endParaRPr lang="en-SG" dirty="0"/>
          </a:p>
          <a:p>
            <a:br>
              <a:rPr lang="en-SG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B97C2-7DE5-6041-8F64-FA0DD9E7DD9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7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4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7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9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9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9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68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6/29/24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6/29/24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5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edit/Desktop/CA1%20ASSIGNMENT%201%20/ResaleTransactionsbyFlatTypebasedonregisteredcases.c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ata.gov.sg/datasets?formats=CSV&amp;agencies=Housing+and+Development+Board+%28HDB%29&amp;sort=Last+updated&amp;query=Flats+Constructed+By+Housing+And+Development+Board+Annual&amp;resultId=d_f43ed2489fad49824702c2169561a432" TargetMode="External"/><Relationship Id="rId7" Type="http://schemas.openxmlformats.org/officeDocument/2006/relationships/hyperlink" Target="https://beta.data.gov.sg/datasets?formats=CSV&amp;agencies=Housing+and+Development+Board+%28HDB%29&amp;sort=Last+updated&amp;resultId=d_8b84c4ee58e3cfc0ece0d773c8ca6abc" TargetMode="External"/><Relationship Id="rId2" Type="http://schemas.openxmlformats.org/officeDocument/2006/relationships/hyperlink" Target="http://localhost:8888/edit/Desktop/CA1%20ASSIGNMENT%201%20/FlatsConstructedByHousingAndDevelopmentBoardAnnual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888/edit/Desktop/CA1%20ASSIGNMENT%201%20/ResaleflatpricesbasedonregistrationdatefromJan2017onwards.csv" TargetMode="External"/><Relationship Id="rId5" Type="http://schemas.openxmlformats.org/officeDocument/2006/relationships/hyperlink" Target="https://beta.data.gov.sg/datasets?formats=CSV&amp;agencies=Housing+and+Development+Board+%28HDB%29&amp;sort=Last+updated&amp;query=Resale+Transactions+by+FlatT+ype+based+on+registered+cases&amp;resultId=d_27af98d638a80103319cb7499c220fe6" TargetMode="External"/><Relationship Id="rId4" Type="http://schemas.openxmlformats.org/officeDocument/2006/relationships/hyperlink" Target="http://localhost:8888/edit/Desktop/CA1%20ASSIGNMENT%201%20/ResaleTransactionsbyFlatTypebasedonregisteredcases.csv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edit/Desktop/CA1%20ASSIGNMENT%201%20/ResaleflatpricesbasedonregistrationdatefromJan2017onwards.cs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edit/Desktop/CA1%20ASSIGNMENT%201%20/FlatsConstructedByHousingAndDevelopmentBoardAnnual.csv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3" name="Rectangle 1947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63EF5-C496-CB38-9516-4C9F90FF0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404372" cy="2866405"/>
          </a:xfrm>
        </p:spPr>
        <p:txBody>
          <a:bodyPr>
            <a:normAutofit/>
          </a:bodyPr>
          <a:lstStyle/>
          <a:p>
            <a:r>
              <a:rPr lang="en-US" dirty="0"/>
              <a:t>CA1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37066-0EE6-8868-BA83-30D6917B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404372" cy="1475177"/>
          </a:xfrm>
        </p:spPr>
        <p:txBody>
          <a:bodyPr>
            <a:normAutofit/>
          </a:bodyPr>
          <a:lstStyle/>
          <a:p>
            <a:r>
              <a:rPr lang="en-US" dirty="0"/>
              <a:t>HDB analysis by Randhir Prem</a:t>
            </a:r>
          </a:p>
          <a:p>
            <a:endParaRPr lang="en-US" dirty="0"/>
          </a:p>
        </p:txBody>
      </p:sp>
      <p:cxnSp>
        <p:nvCxnSpPr>
          <p:cNvPr id="19474" name="Straight Connector 1947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Housing and Development Board - Wikipedia">
            <a:extLst>
              <a:ext uri="{FF2B5EF4-FFF2-40B4-BE49-F238E27FC236}">
                <a16:creationId xmlns:a16="http://schemas.microsoft.com/office/drawing/2014/main" id="{214C4822-E830-17B1-BB37-FED47FBB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6" y="1541166"/>
            <a:ext cx="4002456" cy="376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75" name="Group 1947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9476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7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0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ED6D27-0B0E-5BCE-F7D1-80F704D71B5F}"/>
              </a:ext>
            </a:extLst>
          </p:cNvPr>
          <p:cNvSpPr txBox="1"/>
          <p:nvPr/>
        </p:nvSpPr>
        <p:spPr>
          <a:xfrm>
            <a:off x="9862457" y="-287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12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BE8EDD-D878-3770-3793-3410A0CF303A}"/>
              </a:ext>
            </a:extLst>
          </p:cNvPr>
          <p:cNvSpPr txBox="1">
            <a:spLocks/>
          </p:cNvSpPr>
          <p:nvPr/>
        </p:nvSpPr>
        <p:spPr>
          <a:xfrm>
            <a:off x="364852" y="98622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b="0" dirty="0">
                <a:solidFill>
                  <a:srgbClr val="1A466C"/>
                </a:solidFill>
                <a:highlight>
                  <a:srgbClr val="FAFAFA"/>
                </a:highlight>
                <a:latin typeface="Helvetica Neue" panose="02000503000000020004" pitchFamily="2" charset="0"/>
                <a:hlinkClick r:id="rId2"/>
              </a:rPr>
              <a:t>ResaleTransactionsbyFlatTypebasedonregisteredcases.csv</a:t>
            </a:r>
            <a:br>
              <a:rPr lang="en-SG" sz="1200" b="0" dirty="0">
                <a:solidFill>
                  <a:srgbClr val="1A466C"/>
                </a:solidFill>
                <a:highlight>
                  <a:srgbClr val="FAFAFA"/>
                </a:highlight>
                <a:latin typeface="Helvetica Neue" panose="02000503000000020004" pitchFamily="2" charset="0"/>
              </a:rPr>
            </a:br>
            <a:br>
              <a:rPr lang="en-SG" b="0" dirty="0">
                <a:solidFill>
                  <a:srgbClr val="1A466C"/>
                </a:solidFill>
                <a:highlight>
                  <a:srgbClr val="FAFAFA"/>
                </a:highlight>
              </a:rPr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A68E0E-86B1-0535-1DA0-BC23BC269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75509"/>
              </p:ext>
            </p:extLst>
          </p:nvPr>
        </p:nvGraphicFramePr>
        <p:xfrm>
          <a:off x="364852" y="1431235"/>
          <a:ext cx="8009005" cy="365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801">
                  <a:extLst>
                    <a:ext uri="{9D8B030D-6E8A-4147-A177-3AD203B41FA5}">
                      <a16:colId xmlns:a16="http://schemas.microsoft.com/office/drawing/2014/main" val="1860899698"/>
                    </a:ext>
                  </a:extLst>
                </a:gridCol>
                <a:gridCol w="1601801">
                  <a:extLst>
                    <a:ext uri="{9D8B030D-6E8A-4147-A177-3AD203B41FA5}">
                      <a16:colId xmlns:a16="http://schemas.microsoft.com/office/drawing/2014/main" val="1404644086"/>
                    </a:ext>
                  </a:extLst>
                </a:gridCol>
                <a:gridCol w="1601801">
                  <a:extLst>
                    <a:ext uri="{9D8B030D-6E8A-4147-A177-3AD203B41FA5}">
                      <a16:colId xmlns:a16="http://schemas.microsoft.com/office/drawing/2014/main" val="2071797212"/>
                    </a:ext>
                  </a:extLst>
                </a:gridCol>
                <a:gridCol w="1601801">
                  <a:extLst>
                    <a:ext uri="{9D8B030D-6E8A-4147-A177-3AD203B41FA5}">
                      <a16:colId xmlns:a16="http://schemas.microsoft.com/office/drawing/2014/main" val="2484200790"/>
                    </a:ext>
                  </a:extLst>
                </a:gridCol>
                <a:gridCol w="1601801">
                  <a:extLst>
                    <a:ext uri="{9D8B030D-6E8A-4147-A177-3AD203B41FA5}">
                      <a16:colId xmlns:a16="http://schemas.microsoft.com/office/drawing/2014/main" val="4176146849"/>
                    </a:ext>
                  </a:extLst>
                </a:gridCol>
              </a:tblGrid>
              <a:tr h="476078">
                <a:tc>
                  <a:txBody>
                    <a:bodyPr/>
                    <a:lstStyle/>
                    <a:p>
                      <a:pPr algn="l"/>
                      <a:r>
                        <a:rPr lang="en-SG" sz="1000" b="1" i="0" dirty="0">
                          <a:effectLst/>
                          <a:latin typeface="Inter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 dirty="0">
                          <a:effectLst/>
                          <a:latin typeface="Inter"/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>
                          <a:effectLst/>
                          <a:latin typeface="Inter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 dirty="0">
                          <a:effectLst/>
                          <a:latin typeface="Inter"/>
                        </a:rPr>
                        <a:t>Unit of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 dirty="0">
                          <a:effectLst/>
                          <a:latin typeface="Inter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908448"/>
                  </a:ext>
                </a:extLst>
              </a:tr>
              <a:tr h="815192"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Financial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 err="1">
                          <a:effectLst/>
                          <a:latin typeface="var(--chakra-fonts-code)"/>
                        </a:rPr>
                        <a:t>financial_year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Datetime (Financial Year) "YYYY"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2896"/>
                  </a:ext>
                </a:extLst>
              </a:tr>
              <a:tr h="1793422"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Flat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flat_type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Text (General)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With effect from 2014, there are no HUDC flats under HDB's management.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514827"/>
                  </a:ext>
                </a:extLst>
              </a:tr>
              <a:tr h="570634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Resale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 err="1">
                          <a:effectLst/>
                          <a:latin typeface="var(--chakra-fonts-code)"/>
                        </a:rPr>
                        <a:t>resale_transactions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Numeric (General)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21954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5EB0E38E-24CE-0629-CDF1-36B438CB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53" y="313700"/>
            <a:ext cx="7335835" cy="1268984"/>
          </a:xfrm>
        </p:spPr>
        <p:txBody>
          <a:bodyPr/>
          <a:lstStyle/>
          <a:p>
            <a:r>
              <a:rPr lang="en-US" dirty="0"/>
              <a:t>Information about dataset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CDF81-F57E-D13E-CE93-C11534E7D26B}"/>
              </a:ext>
            </a:extLst>
          </p:cNvPr>
          <p:cNvSpPr txBox="1"/>
          <p:nvPr/>
        </p:nvSpPr>
        <p:spPr>
          <a:xfrm>
            <a:off x="364852" y="5086561"/>
            <a:ext cx="7646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 data-set is from the years 2006 to 2021. We will identify the most popular flat types based on resale transactions. We will identify the 80% of the bulk of flats to use for the next set of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2A6916D-80B5-2DF1-4CF4-EF9B4936D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405382"/>
            <a:ext cx="7990514" cy="4769937"/>
          </a:xfrm>
        </p:spPr>
      </p:pic>
    </p:spTree>
    <p:extLst>
      <p:ext uri="{BB962C8B-B14F-4D97-AF65-F5344CB8AC3E}">
        <p14:creationId xmlns:p14="http://schemas.microsoft.com/office/powerpoint/2010/main" val="27175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CD45C-DD76-0224-029F-8F004DF6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707984"/>
            <a:ext cx="7335835" cy="4379126"/>
          </a:xfrm>
        </p:spPr>
      </p:pic>
    </p:spTree>
    <p:extLst>
      <p:ext uri="{BB962C8B-B14F-4D97-AF65-F5344CB8AC3E}">
        <p14:creationId xmlns:p14="http://schemas.microsoft.com/office/powerpoint/2010/main" val="17367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EF3EA8-25C4-810A-2245-71409E20C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764817"/>
            <a:ext cx="9394568" cy="1773513"/>
          </a:xfrm>
        </p:spPr>
      </p:pic>
    </p:spTree>
    <p:extLst>
      <p:ext uri="{BB962C8B-B14F-4D97-AF65-F5344CB8AC3E}">
        <p14:creationId xmlns:p14="http://schemas.microsoft.com/office/powerpoint/2010/main" val="404560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1FAF6E-E193-C170-2BB7-376C81F78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74" y="1656522"/>
            <a:ext cx="8876229" cy="4430588"/>
          </a:xfrm>
        </p:spPr>
      </p:pic>
    </p:spTree>
    <p:extLst>
      <p:ext uri="{BB962C8B-B14F-4D97-AF65-F5344CB8AC3E}">
        <p14:creationId xmlns:p14="http://schemas.microsoft.com/office/powerpoint/2010/main" val="28121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218E43-CC84-7315-6649-22391697A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166" y="1709530"/>
            <a:ext cx="8286295" cy="4666626"/>
          </a:xfrm>
        </p:spPr>
      </p:pic>
    </p:spTree>
    <p:extLst>
      <p:ext uri="{BB962C8B-B14F-4D97-AF65-F5344CB8AC3E}">
        <p14:creationId xmlns:p14="http://schemas.microsoft.com/office/powerpoint/2010/main" val="417933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3DDBCE-D044-23AA-D1A4-9D5A0A67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84" y="1625457"/>
            <a:ext cx="5497057" cy="3192670"/>
          </a:xfr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C614F4-5EC0-E217-7EEC-0AE0D6EF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177" y="1625456"/>
            <a:ext cx="5926372" cy="33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FF64CA-2C03-FE92-345D-04BCA6603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4" y="1405383"/>
            <a:ext cx="8613913" cy="5114688"/>
          </a:xfrm>
        </p:spPr>
      </p:pic>
    </p:spTree>
    <p:extLst>
      <p:ext uri="{BB962C8B-B14F-4D97-AF65-F5344CB8AC3E}">
        <p14:creationId xmlns:p14="http://schemas.microsoft.com/office/powerpoint/2010/main" val="158582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818422-DF36-891C-DDFF-2B9003F9B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34" y="2039874"/>
            <a:ext cx="7197399" cy="3618804"/>
          </a:xfrm>
        </p:spPr>
      </p:pic>
    </p:spTree>
    <p:extLst>
      <p:ext uri="{BB962C8B-B14F-4D97-AF65-F5344CB8AC3E}">
        <p14:creationId xmlns:p14="http://schemas.microsoft.com/office/powerpoint/2010/main" val="171186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B19307A-2799-9D2F-5B0F-0FC66ABF7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686292"/>
            <a:ext cx="6985181" cy="4331593"/>
          </a:xfrm>
        </p:spPr>
      </p:pic>
    </p:spTree>
    <p:extLst>
      <p:ext uri="{BB962C8B-B14F-4D97-AF65-F5344CB8AC3E}">
        <p14:creationId xmlns:p14="http://schemas.microsoft.com/office/powerpoint/2010/main" val="8251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E9EE-E641-A63F-FB0B-0A54F38C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669A9-102E-8FBD-7EB4-FA3D2DF82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1409136" cy="3601212"/>
          </a:xfrm>
        </p:spPr>
        <p:txBody>
          <a:bodyPr>
            <a:normAutofit fontScale="85000" lnSpcReduction="20000"/>
          </a:bodyPr>
          <a:lstStyle/>
          <a:p>
            <a:r>
              <a:rPr lang="en-SG" dirty="0">
                <a:solidFill>
                  <a:srgbClr val="1A466C"/>
                </a:solidFill>
                <a:highlight>
                  <a:srgbClr val="FAFAFA"/>
                </a:highlight>
                <a:latin typeface="Helvetica Neue" panose="02000503000000020004" pitchFamily="2" charset="0"/>
                <a:hlinkClick r:id="rId2"/>
              </a:rPr>
              <a:t>Dataset 1 - </a:t>
            </a:r>
            <a:r>
              <a:rPr lang="en-SG" b="0" i="0" u="none" strike="noStrike" dirty="0">
                <a:solidFill>
                  <a:srgbClr val="1A466C"/>
                </a:solidFill>
                <a:effectLst/>
                <a:highlight>
                  <a:srgbClr val="FAFAFA"/>
                </a:highlight>
                <a:latin typeface="Helvetica Neue" panose="02000503000000020004" pitchFamily="2" charset="0"/>
                <a:hlinkClick r:id="rId2"/>
              </a:rPr>
              <a:t>FlatsConstructedByHousingAndDevelopmentBoardAnnual.csv</a:t>
            </a:r>
            <a:endParaRPr lang="en-SG" b="0" i="0" u="none" strike="noStrike" dirty="0">
              <a:solidFill>
                <a:srgbClr val="1A466C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pPr lvl="1"/>
            <a:r>
              <a:rPr lang="en-US" dirty="0">
                <a:hlinkClick r:id="rId3"/>
              </a:rPr>
              <a:t>https://beta.data.gov.sg/datasets?formats=CSV&amp;agencies=Housing+and+Development+Board+%28HDB%29&amp;sort=Last+updated&amp;query=Flats+Constructed+By+Housing+And+Development+Board+Annual&amp;resultId=d_f43ed2489fad49824702c2169561a432</a:t>
            </a:r>
            <a:endParaRPr lang="en-US" dirty="0"/>
          </a:p>
          <a:p>
            <a:r>
              <a:rPr lang="en-SG" b="0" i="0" u="none" strike="noStrike" dirty="0">
                <a:solidFill>
                  <a:srgbClr val="1A466C"/>
                </a:solidFill>
                <a:effectLst/>
                <a:highlight>
                  <a:srgbClr val="FAFAFA"/>
                </a:highlight>
                <a:latin typeface="Helvetica Neue" panose="02000503000000020004" pitchFamily="2" charset="0"/>
                <a:hlinkClick r:id="rId4"/>
              </a:rPr>
              <a:t>Dataset 2 - ResaleTransactionsbyFlatTypebasedonregisteredcases.csv</a:t>
            </a:r>
            <a:endParaRPr lang="en-SG" b="0" i="0" u="none" strike="noStrike" dirty="0">
              <a:solidFill>
                <a:srgbClr val="1A466C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pPr lvl="1"/>
            <a:r>
              <a:rPr lang="en-US" dirty="0">
                <a:hlinkClick r:id="rId5"/>
              </a:rPr>
              <a:t>https://beta.data.gov.sg/datasets?formats=CSV&amp;agencies=Housing+and+Development+Board+%28HDB%29&amp;sort=Last+updated&amp;query=Resale+Transactions+by+FlatT+ype+based+on+registered+cases&amp;resultId=d_27af98d638a80103319cb7499c220fe6</a:t>
            </a:r>
            <a:endParaRPr lang="en-SG" dirty="0">
              <a:solidFill>
                <a:srgbClr val="1A466C"/>
              </a:solidFill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pPr lvl="1"/>
            <a:endParaRPr lang="en-SG" b="0" i="0" u="none" strike="noStrike" dirty="0">
              <a:solidFill>
                <a:srgbClr val="1A466C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r>
              <a:rPr lang="en-SG" b="0" i="0" u="none" strike="noStrike" dirty="0">
                <a:solidFill>
                  <a:srgbClr val="296EAA"/>
                </a:solidFill>
                <a:effectLst/>
                <a:highlight>
                  <a:srgbClr val="FAFAFA"/>
                </a:highlight>
                <a:latin typeface="Helvetica Neue" panose="02000503000000020004" pitchFamily="2" charset="0"/>
                <a:hlinkClick r:id="rId6"/>
              </a:rPr>
              <a:t>Dataset 3 - ResaleflatpricesbasedonregistrationdatefromJan2017onwards.csv</a:t>
            </a:r>
            <a:endParaRPr lang="en-SG" b="0" i="0" u="none" strike="noStrike" dirty="0">
              <a:solidFill>
                <a:srgbClr val="296EAA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pPr lvl="1"/>
            <a:r>
              <a:rPr lang="en-US" dirty="0">
                <a:hlinkClick r:id="rId7"/>
              </a:rPr>
              <a:t>https://beta.data.gov.sg/datasets?formats=CSV&amp;agencies=Housing+and+Development+Board+%28HDB%29&amp;sort=Last+updated&amp;resultId=d_8b84c4ee58e3cfc0ece0d773c8ca6abc</a:t>
            </a:r>
            <a:endParaRPr lang="en-US" b="0" i="0" u="none" strike="noStrike" dirty="0">
              <a:solidFill>
                <a:srgbClr val="296EAA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endParaRPr lang="en-SG" b="0" i="0" u="none" strike="noStrike" dirty="0">
              <a:solidFill>
                <a:srgbClr val="1A466C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37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Pie charts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D9808-9C82-A39F-5101-E98BD92212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968028"/>
            <a:ext cx="4633867" cy="39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95CB6E4-87BF-0414-F6A0-334AC0CC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17" y="1654551"/>
            <a:ext cx="5016137" cy="426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A6678-A78E-8BC8-F659-5A304A4B0BED}"/>
              </a:ext>
            </a:extLst>
          </p:cNvPr>
          <p:cNvSpPr txBox="1"/>
          <p:nvPr/>
        </p:nvSpPr>
        <p:spPr>
          <a:xfrm>
            <a:off x="7852857" y="5511585"/>
            <a:ext cx="532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 : </a:t>
            </a:r>
            <a:r>
              <a:rPr lang="en-SG" dirty="0"/>
              <a:t>Total flats: 39320</a:t>
            </a:r>
          </a:p>
          <a:p>
            <a:r>
              <a:rPr lang="en-SG" dirty="0"/>
              <a:t>2013 : Total flats:  17552</a:t>
            </a:r>
          </a:p>
          <a:p>
            <a:r>
              <a:rPr lang="en-SG" dirty="0"/>
              <a:t>Total the difference is: 44.6%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43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BC6-9EED-96E8-5BFD-00655862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room Graphs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C68DE1-AF26-90B9-CDAD-798549B855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14" y="2039874"/>
            <a:ext cx="371333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D64CA95-332F-0F55-965B-6EC29A06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49" y="1975914"/>
            <a:ext cx="3713336" cy="37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53DA52E-54E1-4B55-D382-ED1C65C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5" y="2039874"/>
            <a:ext cx="3719354" cy="3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8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BC6-9EED-96E8-5BFD-00655862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room Graphs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C884A2-9A08-1756-E2D3-FF603011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" y="2039874"/>
            <a:ext cx="4047700" cy="39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311F48-C4A4-3260-8F8B-7DCF2307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20" y="2039874"/>
            <a:ext cx="3861735" cy="392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8B0C5CD-849B-E058-3A3C-1B83B803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55" y="2212109"/>
            <a:ext cx="3719354" cy="3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8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4BC6-9EED-96E8-5BFD-00655862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room Graphs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F8D1D6-B82D-C8A5-4970-FCA363CB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292"/>
            <a:ext cx="4522875" cy="438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1D3E2AC-0511-7CFB-D313-F1A51280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12" y="1869125"/>
            <a:ext cx="4058317" cy="405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9D4A670-FE8C-3E89-8CDA-5DA2FE3B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37" y="2171616"/>
            <a:ext cx="3821330" cy="36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53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7CC-185A-AAAD-0F5C-55ED3C33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C1F5-3E35-F90C-AE5A-220B2489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From the graph we can identify the following 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1.) 4 room is the most popular type of flat followed by 3 and 5 room. More than 80% of transactions. Pareto principle -  80% to explain the bulk. </a:t>
            </a:r>
          </a:p>
          <a:p>
            <a:pPr lvl="2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2009 </a:t>
            </a:r>
            <a:r>
              <a:rPr lang="en-SG" dirty="0"/>
              <a:t>10854, 14365, 10369</a:t>
            </a:r>
          </a:p>
          <a:p>
            <a:pPr lvl="2"/>
            <a:r>
              <a:rPr lang="en-SG" dirty="0"/>
              <a:t> 2013 5553, 6560, 3549</a:t>
            </a: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2.) Just before 2013 dip in resale market due to 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B</a:t>
            </a:r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idadari estate master plan announcement. </a:t>
            </a:r>
            <a:r>
              <a:rPr lang="en-SG" dirty="0"/>
              <a:t>44.6% dip.</a:t>
            </a: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3.)After the announcement the market started to recover 2014 onwards.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57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3604-AFF1-13DF-ED26-A1BD1A4F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about the dataset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18E7D-6C01-C2B2-6602-088EA067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b="0" i="0" u="none" strike="noStrike" dirty="0">
                <a:solidFill>
                  <a:srgbClr val="296EAA"/>
                </a:solidFill>
                <a:effectLst/>
                <a:highlight>
                  <a:srgbClr val="FAFAFA"/>
                </a:highlight>
                <a:latin typeface="Helvetica Neue" panose="02000503000000020004" pitchFamily="2" charset="0"/>
                <a:hlinkClick r:id="rId2"/>
              </a:rPr>
              <a:t>ResaleflatpricesbasedonregistrationdatefromJan2017onwards.csv</a:t>
            </a:r>
            <a:endParaRPr lang="en-SG" sz="1800" b="0" i="0" u="none" strike="noStrike" dirty="0">
              <a:solidFill>
                <a:srgbClr val="296EAA"/>
              </a:solidFill>
              <a:effectLst/>
              <a:highlight>
                <a:srgbClr val="FAFAFA"/>
              </a:highlight>
              <a:latin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308C3-00A1-B7E8-3D9F-79B690C2A6ED}"/>
              </a:ext>
            </a:extLst>
          </p:cNvPr>
          <p:cNvSpPr txBox="1"/>
          <p:nvPr/>
        </p:nvSpPr>
        <p:spPr>
          <a:xfrm>
            <a:off x="728870" y="2637183"/>
            <a:ext cx="7858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 data-set is from the years 2017 to 2024. 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We will create a year column and drop the year month column</a:t>
            </a: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We will see the effect of COVID in 2020 on resale price.</a:t>
            </a: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We will identify features that affect prices of resale flat. </a:t>
            </a:r>
          </a:p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We will create a separate CSV file with the URA planning region and do a left merge with pandas.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Helvetica Neue" panose="02000503000000020004" pitchFamily="2" charset="0"/>
              </a:rPr>
              <a:t>We will explore the corelation coefficient of the different planning zones – see if applicable for machine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06344-A0A4-64A2-9E38-2E36B3F27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91810"/>
              </p:ext>
            </p:extLst>
          </p:nvPr>
        </p:nvGraphicFramePr>
        <p:xfrm>
          <a:off x="565150" y="835540"/>
          <a:ext cx="11229285" cy="552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57">
                  <a:extLst>
                    <a:ext uri="{9D8B030D-6E8A-4147-A177-3AD203B41FA5}">
                      <a16:colId xmlns:a16="http://schemas.microsoft.com/office/drawing/2014/main" val="1323479532"/>
                    </a:ext>
                  </a:extLst>
                </a:gridCol>
                <a:gridCol w="2245857">
                  <a:extLst>
                    <a:ext uri="{9D8B030D-6E8A-4147-A177-3AD203B41FA5}">
                      <a16:colId xmlns:a16="http://schemas.microsoft.com/office/drawing/2014/main" val="3211353747"/>
                    </a:ext>
                  </a:extLst>
                </a:gridCol>
                <a:gridCol w="2245857">
                  <a:extLst>
                    <a:ext uri="{9D8B030D-6E8A-4147-A177-3AD203B41FA5}">
                      <a16:colId xmlns:a16="http://schemas.microsoft.com/office/drawing/2014/main" val="1313938263"/>
                    </a:ext>
                  </a:extLst>
                </a:gridCol>
                <a:gridCol w="2245857">
                  <a:extLst>
                    <a:ext uri="{9D8B030D-6E8A-4147-A177-3AD203B41FA5}">
                      <a16:colId xmlns:a16="http://schemas.microsoft.com/office/drawing/2014/main" val="2730437064"/>
                    </a:ext>
                  </a:extLst>
                </a:gridCol>
                <a:gridCol w="2245857">
                  <a:extLst>
                    <a:ext uri="{9D8B030D-6E8A-4147-A177-3AD203B41FA5}">
                      <a16:colId xmlns:a16="http://schemas.microsoft.com/office/drawing/2014/main" val="3499716944"/>
                    </a:ext>
                  </a:extLst>
                </a:gridCol>
              </a:tblGrid>
              <a:tr h="230271">
                <a:tc>
                  <a:txBody>
                    <a:bodyPr/>
                    <a:lstStyle/>
                    <a:p>
                      <a:pPr algn="l"/>
                      <a:r>
                        <a:rPr lang="en-SG" sz="1000" b="1" i="0" dirty="0">
                          <a:effectLst/>
                          <a:latin typeface="Inter"/>
                        </a:rPr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>
                          <a:effectLst/>
                          <a:latin typeface="Inter"/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>
                          <a:effectLst/>
                          <a:latin typeface="Inter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>
                          <a:effectLst/>
                          <a:latin typeface="Inter"/>
                        </a:rPr>
                        <a:t>Unit of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i="0">
                          <a:effectLst/>
                          <a:latin typeface="Inter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479358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Month of sale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534037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town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Designated residential area with its own amenities, infrastructure, and community facilities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226374"/>
                  </a:ext>
                </a:extLst>
              </a:tr>
              <a:tr h="536183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Flat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 err="1">
                          <a:effectLst/>
                          <a:latin typeface="var(--chakra-fonts-code)"/>
                        </a:rPr>
                        <a:t>flat_type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Classification of units by room size. They range from 2 to 5 rooms, 3Gen units, and Executive units.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91355"/>
                  </a:ext>
                </a:extLst>
              </a:tr>
              <a:tr h="536183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Classification of units by room size. They range from 2 to 5 rooms, 3Gen units, and Executive units.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223491"/>
                  </a:ext>
                </a:extLst>
              </a:tr>
              <a:tr h="374190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Street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street_name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A HDB building comprising multiple flats or apartments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46423"/>
                  </a:ext>
                </a:extLst>
              </a:tr>
              <a:tr h="374190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Storey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storey_range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Estimated range of floors the unit sold was located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678004"/>
                  </a:ext>
                </a:extLst>
              </a:tr>
              <a:tr h="374190"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Floor area sqm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 err="1">
                          <a:effectLst/>
                          <a:latin typeface="var(--chakra-fonts-code)"/>
                        </a:rPr>
                        <a:t>floor_area_sqm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Total interior space within the unit, measured in square 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02568"/>
                  </a:ext>
                </a:extLst>
              </a:tr>
              <a:tr h="705505"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Flat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flat_model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Classification of units by generation of which the flat was made, ranging from New Generation, DBSS, Improved, Apartment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098947"/>
                  </a:ext>
                </a:extLst>
              </a:tr>
              <a:tr h="790165"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Lease commence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 err="1">
                          <a:effectLst/>
                          <a:latin typeface="var(--chakra-fonts-code)"/>
                        </a:rPr>
                        <a:t>lease_commence_date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Year (YYYY)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Starting point of a lease agreement, marking the beginning of the lease term during which the tenant has the right to use and occupy the leased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867787"/>
                  </a:ext>
                </a:extLst>
              </a:tr>
              <a:tr h="374190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Remaining 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remaining_lease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Remaining amount of time left on the lease.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38851"/>
                  </a:ext>
                </a:extLst>
              </a:tr>
              <a:tr h="230271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Resale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resale_price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  <a:latin typeface="var(--chakra-fonts-code)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  <a:latin typeface="var(--chakra-fonts-code)"/>
                        </a:rPr>
                        <a:t>Cost of the flat sold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038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6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12FB427-40E4-1291-91B6-8B93CCED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122" y="1425488"/>
            <a:ext cx="6559826" cy="4764120"/>
          </a:xfrm>
        </p:spPr>
      </p:pic>
    </p:spTree>
    <p:extLst>
      <p:ext uri="{BB962C8B-B14F-4D97-AF65-F5344CB8AC3E}">
        <p14:creationId xmlns:p14="http://schemas.microsoft.com/office/powerpoint/2010/main" val="2392975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9D9A35-CD15-EB99-71B8-39C4ADCCE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0" y="1944844"/>
            <a:ext cx="8625962" cy="3445566"/>
          </a:xfrm>
        </p:spPr>
      </p:pic>
    </p:spTree>
    <p:extLst>
      <p:ext uri="{BB962C8B-B14F-4D97-AF65-F5344CB8AC3E}">
        <p14:creationId xmlns:p14="http://schemas.microsoft.com/office/powerpoint/2010/main" val="1736440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8FEBA9B-5E35-137B-847C-5B2F6E897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4" y="1405382"/>
            <a:ext cx="10137913" cy="5450310"/>
          </a:xfrm>
        </p:spPr>
      </p:pic>
    </p:spTree>
    <p:extLst>
      <p:ext uri="{BB962C8B-B14F-4D97-AF65-F5344CB8AC3E}">
        <p14:creationId xmlns:p14="http://schemas.microsoft.com/office/powerpoint/2010/main" val="18797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3604-AFF1-13DF-ED26-A1BD1A4F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Information about the dataset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9EAA4C-3E1D-7D17-0171-5630BB9344A9}"/>
              </a:ext>
            </a:extLst>
          </p:cNvPr>
          <p:cNvSpPr txBox="1">
            <a:spLocks/>
          </p:cNvSpPr>
          <p:nvPr/>
        </p:nvSpPr>
        <p:spPr>
          <a:xfrm>
            <a:off x="565149" y="1621971"/>
            <a:ext cx="10081080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b="0" dirty="0">
                <a:solidFill>
                  <a:srgbClr val="1A466C"/>
                </a:solidFill>
                <a:highlight>
                  <a:srgbClr val="FAFAFA"/>
                </a:highlight>
                <a:hlinkClick r:id="rId2"/>
              </a:rPr>
              <a:t>FlatsConstructedByHousingAndDevelopmentBoardAnnual.csv</a:t>
            </a:r>
            <a:br>
              <a:rPr lang="en-SG" b="0" dirty="0">
                <a:solidFill>
                  <a:srgbClr val="1A466C"/>
                </a:solidFill>
                <a:highlight>
                  <a:srgbClr val="FAFAFA"/>
                </a:highlight>
              </a:rPr>
            </a:br>
            <a:endParaRPr lang="en-US" dirty="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F1D64F7-BBFF-58E9-C52D-8CB929FA3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310885"/>
              </p:ext>
            </p:extLst>
          </p:nvPr>
        </p:nvGraphicFramePr>
        <p:xfrm>
          <a:off x="565150" y="2160018"/>
          <a:ext cx="7335835" cy="126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67">
                  <a:extLst>
                    <a:ext uri="{9D8B030D-6E8A-4147-A177-3AD203B41FA5}">
                      <a16:colId xmlns:a16="http://schemas.microsoft.com/office/drawing/2014/main" val="1323479532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3211353747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1313938263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2730437064"/>
                    </a:ext>
                  </a:extLst>
                </a:gridCol>
                <a:gridCol w="1467167">
                  <a:extLst>
                    <a:ext uri="{9D8B030D-6E8A-4147-A177-3AD203B41FA5}">
                      <a16:colId xmlns:a16="http://schemas.microsoft.com/office/drawing/2014/main" val="3499716944"/>
                    </a:ext>
                  </a:extLst>
                </a:gridCol>
              </a:tblGrid>
              <a:tr h="413552">
                <a:tc>
                  <a:txBody>
                    <a:bodyPr/>
                    <a:lstStyle/>
                    <a:p>
                      <a:pPr algn="l"/>
                      <a:r>
                        <a:rPr lang="en-SG" sz="1000" b="1" dirty="0">
                          <a:effectLst/>
                        </a:rPr>
                        <a:t>Title</a:t>
                      </a:r>
                      <a:endParaRPr lang="en-SG" sz="1000" b="1" i="0" dirty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dirty="0">
                          <a:effectLst/>
                        </a:rPr>
                        <a:t>Column name</a:t>
                      </a:r>
                      <a:endParaRPr lang="en-SG" sz="1000" b="1" i="0" dirty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dirty="0">
                          <a:effectLst/>
                        </a:rPr>
                        <a:t>Data type</a:t>
                      </a:r>
                      <a:endParaRPr lang="en-SG" sz="1000" b="1" i="0" dirty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dirty="0">
                          <a:effectLst/>
                        </a:rPr>
                        <a:t>Unit of measure</a:t>
                      </a:r>
                      <a:endParaRPr lang="en-SG" sz="1000" b="1" i="0" dirty="0">
                        <a:effectLst/>
                        <a:latin typeface="Inte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1" dirty="0">
                          <a:effectLst/>
                        </a:rPr>
                        <a:t>Description</a:t>
                      </a:r>
                      <a:endParaRPr lang="en-SG" sz="1000" b="1" i="0" dirty="0">
                        <a:effectLst/>
                        <a:latin typeface="Inte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479358"/>
                  </a:ext>
                </a:extLst>
              </a:tr>
              <a:tr h="441878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</a:rPr>
                        <a:t>Year</a:t>
                      </a:r>
                      <a:endParaRPr lang="en-SG" sz="1000" b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year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Datetime (Year) "YYYY"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-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-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38851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algn="l"/>
                      <a:r>
                        <a:rPr lang="en-SG" sz="1000" b="0">
                          <a:effectLst/>
                        </a:rPr>
                        <a:t>Flats Constructed</a:t>
                      </a:r>
                      <a:endParaRPr lang="en-SG" sz="1000" b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 err="1">
                          <a:effectLst/>
                        </a:rPr>
                        <a:t>flats_constructed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Numeric (General)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No. of Flats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000" b="0" dirty="0">
                          <a:effectLst/>
                        </a:rPr>
                        <a:t>-</a:t>
                      </a:r>
                      <a:endParaRPr lang="en-SG" sz="1000" b="0" dirty="0">
                        <a:effectLst/>
                        <a:latin typeface="var(--chakra-fonts-code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0385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22FCB0C-EB7D-4118-FA2F-624A3DDAC31A}"/>
              </a:ext>
            </a:extLst>
          </p:cNvPr>
          <p:cNvSpPr txBox="1"/>
          <p:nvPr/>
        </p:nvSpPr>
        <p:spPr>
          <a:xfrm>
            <a:off x="478064" y="4262931"/>
            <a:ext cx="992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The data-set is from the years 1977-2017. A line-graph will be used to show the trend key peaks will be used to identify town creations. Evidence will be more BTO homes built.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43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CDC1ED-856B-C727-05D6-8CC76771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1830868"/>
            <a:ext cx="10335513" cy="4256241"/>
          </a:xfrm>
        </p:spPr>
      </p:pic>
    </p:spTree>
    <p:extLst>
      <p:ext uri="{BB962C8B-B14F-4D97-AF65-F5344CB8AC3E}">
        <p14:creationId xmlns:p14="http://schemas.microsoft.com/office/powerpoint/2010/main" val="125309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EAC1AB2-4BD0-E0D6-F7E9-3B0606E5D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527492"/>
            <a:ext cx="8082461" cy="47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548C26B-E17D-77DC-CF63-0DB061C5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75" y="2039874"/>
            <a:ext cx="9184881" cy="2745202"/>
          </a:xfrm>
        </p:spPr>
      </p:pic>
    </p:spTree>
    <p:extLst>
      <p:ext uri="{BB962C8B-B14F-4D97-AF65-F5344CB8AC3E}">
        <p14:creationId xmlns:p14="http://schemas.microsoft.com/office/powerpoint/2010/main" val="373475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291E2D-91A4-E032-D1D0-520503033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55" y="1712361"/>
            <a:ext cx="8284161" cy="3702418"/>
          </a:xfrm>
        </p:spPr>
      </p:pic>
    </p:spTree>
    <p:extLst>
      <p:ext uri="{BB962C8B-B14F-4D97-AF65-F5344CB8AC3E}">
        <p14:creationId xmlns:p14="http://schemas.microsoft.com/office/powerpoint/2010/main" val="1665732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32AEC7-5B3F-967E-8824-3028DD53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317288"/>
            <a:ext cx="7802787" cy="53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31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1A20DD3-6D1E-32C2-07F0-5939D2A8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6" y="2366376"/>
            <a:ext cx="9234704" cy="2125247"/>
          </a:xfrm>
        </p:spPr>
      </p:pic>
    </p:spTree>
    <p:extLst>
      <p:ext uri="{BB962C8B-B14F-4D97-AF65-F5344CB8AC3E}">
        <p14:creationId xmlns:p14="http://schemas.microsoft.com/office/powerpoint/2010/main" val="1329566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4C0AC3-7E45-AF37-4B72-827C6FF8D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" y="1521107"/>
            <a:ext cx="7757215" cy="5091728"/>
          </a:xfrm>
        </p:spPr>
      </p:pic>
    </p:spTree>
    <p:extLst>
      <p:ext uri="{BB962C8B-B14F-4D97-AF65-F5344CB8AC3E}">
        <p14:creationId xmlns:p14="http://schemas.microsoft.com/office/powerpoint/2010/main" val="334673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7BB2F07-A704-2918-4BF6-A894DE79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2" y="1654812"/>
            <a:ext cx="4608808" cy="4728740"/>
          </a:xfrm>
        </p:spPr>
      </p:pic>
    </p:spTree>
    <p:extLst>
      <p:ext uri="{BB962C8B-B14F-4D97-AF65-F5344CB8AC3E}">
        <p14:creationId xmlns:p14="http://schemas.microsoft.com/office/powerpoint/2010/main" val="343426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0E8B4A-2F39-B98F-40E1-FF651B156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86" y="1420429"/>
            <a:ext cx="8574157" cy="4912467"/>
          </a:xfrm>
        </p:spPr>
      </p:pic>
    </p:spTree>
    <p:extLst>
      <p:ext uri="{BB962C8B-B14F-4D97-AF65-F5344CB8AC3E}">
        <p14:creationId xmlns:p14="http://schemas.microsoft.com/office/powerpoint/2010/main" val="1389288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FBD693-2561-8CB0-E057-97ACA687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13" y="1590261"/>
            <a:ext cx="8259092" cy="4666848"/>
          </a:xfrm>
        </p:spPr>
      </p:pic>
    </p:spTree>
    <p:extLst>
      <p:ext uri="{BB962C8B-B14F-4D97-AF65-F5344CB8AC3E}">
        <p14:creationId xmlns:p14="http://schemas.microsoft.com/office/powerpoint/2010/main" val="34547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7D04F7-4B7D-E552-70DC-9B7B3EBC0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1574701"/>
            <a:ext cx="8530725" cy="4643420"/>
          </a:xfrm>
        </p:spPr>
      </p:pic>
    </p:spTree>
    <p:extLst>
      <p:ext uri="{BB962C8B-B14F-4D97-AF65-F5344CB8AC3E}">
        <p14:creationId xmlns:p14="http://schemas.microsoft.com/office/powerpoint/2010/main" val="1414049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 Overall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CFD7-053E-EDB8-3485-800F650F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SG" dirty="0">
                <a:solidFill>
                  <a:srgbClr val="000000"/>
                </a:solidFill>
              </a:rPr>
              <a:t>T</a:t>
            </a:r>
            <a:r>
              <a:rPr lang="en-SG" dirty="0">
                <a:solidFill>
                  <a:srgbClr val="000000"/>
                </a:solidFill>
                <a:effectLst/>
              </a:rPr>
              <a:t>he maximum price in the year 2024 at $ 1588000.0 for type 5 ROOM in central region, BUKIT MERAH town. </a:t>
            </a:r>
          </a:p>
          <a:p>
            <a:pPr algn="l"/>
            <a:r>
              <a:rPr lang="en-SG" dirty="0">
                <a:solidFill>
                  <a:srgbClr val="000000"/>
                </a:solidFill>
                <a:effectLst/>
              </a:rPr>
              <a:t>The minimum price in the year 2020 at $ 140000.0 for type 3 ROOM in central region, TOA PAYOH town. </a:t>
            </a:r>
          </a:p>
          <a:p>
            <a:pPr marL="0" indent="0" algn="l" rtl="0">
              <a:buNone/>
            </a:pPr>
            <a:b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3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 North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CFD7-053E-EDB8-3485-800F650F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35947"/>
            <a:ext cx="7335835" cy="3601212"/>
          </a:xfrm>
        </p:spPr>
        <p:txBody>
          <a:bodyPr>
            <a:normAutofit fontScale="55000" lnSpcReduction="20000"/>
          </a:bodyPr>
          <a:lstStyle/>
          <a:p>
            <a:r>
              <a:rPr lang="en-SG" dirty="0"/>
              <a:t>The maximum price in the year 2024 at $ 1410000.0 for type EXECUTIVE in north region, BUKIT TIMAH town.</a:t>
            </a:r>
          </a:p>
          <a:p>
            <a:r>
              <a:rPr lang="en-SG" dirty="0"/>
              <a:t> The minimum price in the year 2023 at $ 150000.0 for type 2 ROOM in north region, WOODLANDS town. </a:t>
            </a:r>
          </a:p>
          <a:p>
            <a:r>
              <a:rPr lang="en-SG" dirty="0"/>
              <a:t>The maximum price in the year 2023 at $ 570000.0 for type 3 ROOM in north region, BUKIT TIMAH town. </a:t>
            </a:r>
          </a:p>
          <a:p>
            <a:r>
              <a:rPr lang="en-SG" dirty="0"/>
              <a:t>The minimum price in the year 2019 at $ 178000.0 for type 3 ROOM in north region, WOODLANDS town. </a:t>
            </a:r>
          </a:p>
          <a:p>
            <a:r>
              <a:rPr lang="en-SG" dirty="0"/>
              <a:t>The maximum price in the year 2024 at $ 900000.0 for type 4 ROOM in north region, BUKIT TIMAH town. </a:t>
            </a:r>
          </a:p>
          <a:p>
            <a:r>
              <a:rPr lang="en-SG" dirty="0"/>
              <a:t>The minimum price in the year 2020 at $ 218000.0 for type 4 ROOM in north region, WOODLANDS town. </a:t>
            </a:r>
          </a:p>
          <a:p>
            <a:r>
              <a:rPr lang="en-SG" dirty="0"/>
              <a:t>The maximum price in the year 2024 at $ 1222800.0 for type 5 ROOM in north region, BUKIT TIMAH town. </a:t>
            </a:r>
          </a:p>
          <a:p>
            <a:r>
              <a:rPr lang="en-SG" dirty="0"/>
              <a:t>The minimum price in the year 2019 at $ 270000.0 for type 5 ROOM in north region, WOODLANDS town. </a:t>
            </a:r>
            <a:b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61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 Central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CFD7-053E-EDB8-3485-800F650F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98" y="1628394"/>
            <a:ext cx="7335835" cy="3601212"/>
          </a:xfrm>
        </p:spPr>
        <p:txBody>
          <a:bodyPr>
            <a:normAutofit fontScale="55000" lnSpcReduction="20000"/>
          </a:bodyPr>
          <a:lstStyle/>
          <a:p>
            <a:r>
              <a:rPr lang="en-SG" dirty="0"/>
              <a:t>The maximum price in the year 2024 at $ 1588000.0 for type 5 ROOM in central region, BUKIT MERAH town. </a:t>
            </a:r>
          </a:p>
          <a:p>
            <a:r>
              <a:rPr lang="en-SG" dirty="0"/>
              <a:t>The minimum price in the year 2020 at $ 140000.0 for type 3 ROOM in central region, TOA PAYOH town. </a:t>
            </a:r>
          </a:p>
          <a:p>
            <a:r>
              <a:rPr lang="en-SG" dirty="0"/>
              <a:t>The maximum price in the year 2024 at $ 1280000.0 for type 3 ROOM in central region, KALLANG/WHAMPOA town. </a:t>
            </a:r>
          </a:p>
          <a:p>
            <a:r>
              <a:rPr lang="en-SG" dirty="0"/>
              <a:t>The minimum price in the year 2020 at $ 140000.0 for type 3 ROOM in central region, TOA PAYOH town.</a:t>
            </a:r>
          </a:p>
          <a:p>
            <a:r>
              <a:rPr lang="en-SG" dirty="0"/>
              <a:t> The maximum price in the year 2023 at $ 1500000.0 for type 4 ROOM in central region, BUKIT MERAH town. </a:t>
            </a:r>
          </a:p>
          <a:p>
            <a:r>
              <a:rPr lang="en-SG" dirty="0"/>
              <a:t>The minimum price in the year 2019 at $ 275000.0 for type 4 ROOM in central region, TOA PAYOH town. </a:t>
            </a:r>
          </a:p>
          <a:p>
            <a:r>
              <a:rPr lang="en-SG" dirty="0"/>
              <a:t>The maximum price in the year 2024 at $ 1588000.0 for type 5 ROOM in central region, BUKIT MERAH town. </a:t>
            </a:r>
          </a:p>
          <a:p>
            <a:r>
              <a:rPr lang="en-SG" dirty="0"/>
              <a:t>The minimum price in the year 2020 at $ 420000.0 for type 5 ROOM in central region, GEYLANG town.</a:t>
            </a:r>
            <a:b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06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 North-East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CFD7-053E-EDB8-3485-800F650F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28394"/>
            <a:ext cx="7335835" cy="3601212"/>
          </a:xfrm>
        </p:spPr>
        <p:txBody>
          <a:bodyPr>
            <a:normAutofit fontScale="55000" lnSpcReduction="20000"/>
          </a:bodyPr>
          <a:lstStyle/>
          <a:p>
            <a:r>
              <a:rPr lang="en-SG" dirty="0"/>
              <a:t>The maximum price in the year 2024 at $ 1268000.0 for type 5 ROOM in northeast region, ANG MO KIO town.</a:t>
            </a:r>
          </a:p>
          <a:p>
            <a:r>
              <a:rPr lang="en-SG" dirty="0"/>
              <a:t>The minimum price in the year 2018 at $ 170000.0 for type 3 ROOM in northeast region, SERANGOON town. </a:t>
            </a:r>
          </a:p>
          <a:p>
            <a:r>
              <a:rPr lang="en-SG" dirty="0"/>
              <a:t>The maximum price in the year 2024 at $ 780000.0 for type 3 ROOM in northeast region, ANG MO KIO town. </a:t>
            </a:r>
          </a:p>
          <a:p>
            <a:r>
              <a:rPr lang="en-SG" dirty="0"/>
              <a:t>The minimum price in the year 2018 at $ 170000.0 for type 3 ROOM in northeast region, SERANGOON town.</a:t>
            </a:r>
          </a:p>
          <a:p>
            <a:r>
              <a:rPr lang="en-SG" dirty="0"/>
              <a:t> The maximum price in the year 2024 at $ 1038888.0 for type 4 ROOM in northeast region, ANG MO KIO town. </a:t>
            </a:r>
          </a:p>
          <a:p>
            <a:r>
              <a:rPr lang="en-SG" dirty="0"/>
              <a:t>The minimum price in the year 2018 at $ 271000.0 for type 4 ROOM in northeast region, SENGKANG town. </a:t>
            </a:r>
          </a:p>
          <a:p>
            <a:r>
              <a:rPr lang="en-SG" dirty="0"/>
              <a:t>The maximum price in the year 2024 at $ 1268000.0 for type 5 ROOM in northeast region, ANG MO KIO town.</a:t>
            </a:r>
          </a:p>
          <a:p>
            <a:r>
              <a:rPr lang="en-SG" dirty="0"/>
              <a:t> The minimum price in the year 2019 at $ 345000.0 for type 5 ROOM in northeast region, SENGKANG town. </a:t>
            </a: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79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 West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CFD7-053E-EDB8-3485-800F650F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28394"/>
            <a:ext cx="7335835" cy="3601212"/>
          </a:xfrm>
        </p:spPr>
        <p:txBody>
          <a:bodyPr>
            <a:normAutofit fontScale="55000" lnSpcReduction="20000"/>
          </a:bodyPr>
          <a:lstStyle/>
          <a:p>
            <a:r>
              <a:rPr lang="en-SG" dirty="0"/>
              <a:t>The maximum price in the year 2024 at $ 1300000.0 for type 5 ROOM in west region, CLEMENTI town. </a:t>
            </a:r>
          </a:p>
          <a:p>
            <a:r>
              <a:rPr lang="en-SG" dirty="0"/>
              <a:t>The minimum price in the year 2018 at $ 175000.0 for type 2 ROOM in west region, JURONG WEST town.</a:t>
            </a:r>
          </a:p>
          <a:p>
            <a:r>
              <a:rPr lang="en-SG" dirty="0"/>
              <a:t>The maximum price in the year 2024 at $ 820000.0 for type 3 ROOM in west region, CLEMENTI town. </a:t>
            </a:r>
          </a:p>
          <a:p>
            <a:r>
              <a:rPr lang="en-SG" dirty="0"/>
              <a:t>The minimum price in the year 2018 at $ 175000.0 for type 3 ROOM in west region, JURONG WEST town. </a:t>
            </a:r>
          </a:p>
          <a:p>
            <a:r>
              <a:rPr lang="en-SG" dirty="0"/>
              <a:t>The maximum price in the year 2024 at $ 1158000.0 for type 4 ROOM in west region, CLEMENTI town. </a:t>
            </a:r>
          </a:p>
          <a:p>
            <a:r>
              <a:rPr lang="en-SG" dirty="0"/>
              <a:t>The minimum price in the year 2019 at $ 235000.0 for type 4 ROOM in west region, BUKIT PANJANG town. </a:t>
            </a:r>
          </a:p>
          <a:p>
            <a:r>
              <a:rPr lang="en-SG" dirty="0"/>
              <a:t>The maximum price in the year 2024 at $ 1300000.0 for type 5 ROOM in west region, CLEMENTI town. </a:t>
            </a:r>
          </a:p>
          <a:p>
            <a:r>
              <a:rPr lang="en-SG" dirty="0"/>
              <a:t>The minimum price in the year 2020 at $ 300000.0 for type 5 ROOM in west region, JURONG EAST town.</a:t>
            </a:r>
            <a:b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SG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4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stats East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3CFD7-053E-EDB8-3485-800F650F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SG" dirty="0"/>
              <a:t>The maximum price in the year 2022 at $ 1238000.0 for type EXECUTIVE in east region, PASIR RIS town. </a:t>
            </a:r>
          </a:p>
          <a:p>
            <a:r>
              <a:rPr lang="en-SG" dirty="0"/>
              <a:t>The minimum price in the year 2023 at $ 150000.0 for type 3 ROOM in east region, TAMPINES town. </a:t>
            </a:r>
          </a:p>
          <a:p>
            <a:r>
              <a:rPr lang="en-SG" dirty="0"/>
              <a:t>The maximum price in the year 2024 at $ 643500.0 for type 3 ROOM in east region, PASIR RIS town.</a:t>
            </a:r>
          </a:p>
          <a:p>
            <a:r>
              <a:rPr lang="en-SG" dirty="0"/>
              <a:t> The minimum price in the year 2023 at $ 150000.0 for type 3 ROOM in east region, TAMPINES town. </a:t>
            </a:r>
          </a:p>
          <a:p>
            <a:r>
              <a:rPr lang="en-SG" dirty="0"/>
              <a:t>The maximum price in the year 2024 at $ 893000.0 for type 4 ROOM in east region, BEDOK town. </a:t>
            </a:r>
          </a:p>
          <a:p>
            <a:r>
              <a:rPr lang="en-SG" dirty="0"/>
              <a:t>The minimum price in the year 2020 at $ 250000.0 for type 4 ROOM in east region, TAMPINES town. </a:t>
            </a:r>
          </a:p>
          <a:p>
            <a:r>
              <a:rPr lang="en-SG" dirty="0"/>
              <a:t>The maximum price in the year 2023 at $ 888000.0 for type 5 ROOM in east region, BEDOK town. </a:t>
            </a:r>
          </a:p>
          <a:p>
            <a:r>
              <a:rPr lang="en-SG" dirty="0"/>
              <a:t>The minimum price in the year 2020 at $ 725000.0 for type 5 ROOM in east region, TAMPINES town.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34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Plot Overall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7118C55-0F20-0D97-14C7-DA9CA9729A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90" y="1617248"/>
            <a:ext cx="7910275" cy="42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97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Box Plot 2020 &amp; 2024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AAE66EF-87D6-6BDC-DCA6-5289F89096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5" y="2029846"/>
            <a:ext cx="5615862" cy="343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2682375-FE68-3095-E9A3-6B45822A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27" y="2146852"/>
            <a:ext cx="6104649" cy="33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621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Box Plot 2020 3,4 &amp; 5 room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1B283CC-E4FB-E4CF-A842-7C2E993CF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4" y="927911"/>
            <a:ext cx="10864356" cy="57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71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Box Plot 2024 3,4 &amp; 5 room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5F11B0-F987-FF96-83D4-956E19D61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28" y="888890"/>
            <a:ext cx="10938098" cy="5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320F3-E92C-7A59-32DE-07D3EBEDA6A7}"/>
              </a:ext>
            </a:extLst>
          </p:cNvPr>
          <p:cNvSpPr txBox="1"/>
          <p:nvPr/>
        </p:nvSpPr>
        <p:spPr>
          <a:xfrm>
            <a:off x="3049229" y="3244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Pearson correlation coefficient: 0.5990964078495068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0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7" name="Content Placeholder 6" descr="A screenshot of a data&#10;&#10;Description automatically generated">
            <a:extLst>
              <a:ext uri="{FF2B5EF4-FFF2-40B4-BE49-F238E27FC236}">
                <a16:creationId xmlns:a16="http://schemas.microsoft.com/office/drawing/2014/main" id="{D44E4AC3-D08F-00A6-4A9E-9DD35474A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9" y="1638820"/>
            <a:ext cx="8747439" cy="4874274"/>
          </a:xfrm>
        </p:spPr>
      </p:pic>
    </p:spTree>
    <p:extLst>
      <p:ext uri="{BB962C8B-B14F-4D97-AF65-F5344CB8AC3E}">
        <p14:creationId xmlns:p14="http://schemas.microsoft.com/office/powerpoint/2010/main" val="1518731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Scatterplot overall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96D42D-1892-724B-71A8-308BA89BC1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0" y="1319929"/>
            <a:ext cx="4882511" cy="484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4EF50DD-2761-694F-1821-EB10AB1C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765" y="815447"/>
            <a:ext cx="5453128" cy="540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1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Scatterplot North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754C14FB-B5CB-DF7D-1C92-026FF62D5D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94" y="1133340"/>
            <a:ext cx="5166358" cy="51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3263E8C3-20FE-5BB2-5F4D-E2F5CEB7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318" y="1002890"/>
            <a:ext cx="5576734" cy="553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238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Scatterplot Central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59E4B81-CFCD-885E-C36B-673A8E01D4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0" y="971220"/>
            <a:ext cx="5530645" cy="548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A215464-939C-9A1D-96D1-ECD946BC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9939"/>
            <a:ext cx="4903214" cy="481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02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Scatterplot North East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2CE2FDA-21F6-383A-F852-4FD461B0F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9" y="1334678"/>
            <a:ext cx="4808769" cy="47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0D21744-6936-927B-5007-8577E2AD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654" y="754034"/>
            <a:ext cx="5569350" cy="55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879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Scatterplot West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B542533F-A45F-C50E-9322-7E0ECC4DB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19" y="1449939"/>
            <a:ext cx="4661284" cy="462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26FE20D2-4E29-9AF0-C7A9-95E7F32F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318" y="1179871"/>
            <a:ext cx="5234695" cy="519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04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Scatterplot East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61467F4-1C79-591B-15B4-6E0F7E8CC4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4" y="1449938"/>
            <a:ext cx="4976975" cy="493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DFF9EDD-446A-173F-83D7-0FB9038D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33" y="1449938"/>
            <a:ext cx="4977248" cy="493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22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4" y="180955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B648-0DCF-D104-2DA6-14B73A7B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93" y="1051732"/>
            <a:ext cx="7335835" cy="36012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Only HDB and a Pandemic can impact the resale market by affecting supply and most effectively by creating a new town. Bidadari estate. Watch when the new paya </a:t>
            </a:r>
            <a:r>
              <a:rPr lang="en-US" dirty="0" err="1"/>
              <a:t>lebar</a:t>
            </a:r>
            <a:r>
              <a:rPr lang="en-US" dirty="0"/>
              <a:t> estate is launched.</a:t>
            </a:r>
          </a:p>
          <a:p>
            <a:r>
              <a:rPr lang="en-US" dirty="0"/>
              <a:t>Area affects price generally.</a:t>
            </a:r>
          </a:p>
          <a:p>
            <a:r>
              <a:rPr lang="en-US" dirty="0"/>
              <a:t>The most popular flat type is a 4 room flat this is evident in supply.</a:t>
            </a:r>
          </a:p>
          <a:p>
            <a:r>
              <a:rPr lang="en-US" dirty="0"/>
              <a:t>The dataset is ideal for machine learning as per the coefficient correlation and can be enhanced further by slicing by level of the flats i.e., hi low floors and sub-setting the regions into 3 quadrants. Closer to the CBD and away from the CBD</a:t>
            </a:r>
          </a:p>
          <a:p>
            <a:r>
              <a:rPr lang="en-US" dirty="0"/>
              <a:t>Properties in central are generally high. The correlation coefficient is generally good for the two sets investigated.</a:t>
            </a:r>
          </a:p>
          <a:p>
            <a:r>
              <a:rPr lang="en-US" dirty="0"/>
              <a:t>Generally, if the access to the CBD and good schools are good, the flat can fetch a good resale price. </a:t>
            </a:r>
          </a:p>
        </p:txBody>
      </p:sp>
    </p:spTree>
    <p:extLst>
      <p:ext uri="{BB962C8B-B14F-4D97-AF65-F5344CB8AC3E}">
        <p14:creationId xmlns:p14="http://schemas.microsoft.com/office/powerpoint/2010/main" val="426368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422F4F7-8FC0-307D-35BF-E39009CA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49" y="1939061"/>
            <a:ext cx="9265821" cy="4397571"/>
          </a:xfrm>
        </p:spPr>
      </p:pic>
    </p:spTree>
    <p:extLst>
      <p:ext uri="{BB962C8B-B14F-4D97-AF65-F5344CB8AC3E}">
        <p14:creationId xmlns:p14="http://schemas.microsoft.com/office/powerpoint/2010/main" val="402449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443A21-0C93-0A13-C409-319FC4AE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60" y="1828800"/>
            <a:ext cx="7777046" cy="4642507"/>
          </a:xfrm>
        </p:spPr>
      </p:pic>
    </p:spTree>
    <p:extLst>
      <p:ext uri="{BB962C8B-B14F-4D97-AF65-F5344CB8AC3E}">
        <p14:creationId xmlns:p14="http://schemas.microsoft.com/office/powerpoint/2010/main" val="180971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F22C-F889-C73B-03E1-085A3CB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3D583-D5E7-86D9-5A6F-02F537BD62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43" y="1811751"/>
            <a:ext cx="6304618" cy="416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1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7CC-185A-AAAD-0F5C-55ED3C33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C1F5-3E35-F90C-AE5A-220B2489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From the graph we can identify the following 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1.) 1984 was a significant year with 67017 flats constructed 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2.) Just before 2000, 1998 to 1999 there was many flats constructed </a:t>
            </a:r>
          </a:p>
          <a:p>
            <a:pPr lvl="1"/>
            <a:r>
              <a:rPr lang="en-SG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3.) 2013, 2015 and onwards it is increasing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3478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2207</Words>
  <Application>Microsoft Macintosh PowerPoint</Application>
  <PresentationFormat>Widescreen</PresentationFormat>
  <Paragraphs>262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Aptos</vt:lpstr>
      <vt:lpstr>Arial</vt:lpstr>
      <vt:lpstr>Courier New</vt:lpstr>
      <vt:lpstr>Helvetica Neue</vt:lpstr>
      <vt:lpstr>Inter</vt:lpstr>
      <vt:lpstr>Neue Haas Grotesk Text Pro</vt:lpstr>
      <vt:lpstr>var(--chakra-fonts-code)</vt:lpstr>
      <vt:lpstr>PunchcardVTI</vt:lpstr>
      <vt:lpstr>CA1 Assignment</vt:lpstr>
      <vt:lpstr>Dataset </vt:lpstr>
      <vt:lpstr>Information about the dataset 1</vt:lpstr>
      <vt:lpstr>The code</vt:lpstr>
      <vt:lpstr>The code</vt:lpstr>
      <vt:lpstr>The code</vt:lpstr>
      <vt:lpstr>The code</vt:lpstr>
      <vt:lpstr>The graph</vt:lpstr>
      <vt:lpstr>Summary for dataset 1</vt:lpstr>
      <vt:lpstr>Information about dataset 2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Pie charts</vt:lpstr>
      <vt:lpstr>3 room Graphs</vt:lpstr>
      <vt:lpstr>4 room Graphs</vt:lpstr>
      <vt:lpstr>5 room Graphs</vt:lpstr>
      <vt:lpstr>Summary for dataset 2</vt:lpstr>
      <vt:lpstr>Information about the dataset 3</vt:lpstr>
      <vt:lpstr>PowerPoint Presentation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code</vt:lpstr>
      <vt:lpstr>The stats Overall</vt:lpstr>
      <vt:lpstr>The stats North</vt:lpstr>
      <vt:lpstr>The stats Central</vt:lpstr>
      <vt:lpstr>The stats North-East</vt:lpstr>
      <vt:lpstr>The stats West</vt:lpstr>
      <vt:lpstr>The stats East</vt:lpstr>
      <vt:lpstr>Box Plot Overall</vt:lpstr>
      <vt:lpstr>Box Plot 2020 &amp; 2024</vt:lpstr>
      <vt:lpstr>Box Plot 2020 3,4 &amp; 5 room</vt:lpstr>
      <vt:lpstr>Box Plot 2024 3,4 &amp; 5 room</vt:lpstr>
      <vt:lpstr>Scatterplot overall</vt:lpstr>
      <vt:lpstr>Scatterplot North</vt:lpstr>
      <vt:lpstr>Scatterplot Central</vt:lpstr>
      <vt:lpstr>Scatterplot North East</vt:lpstr>
      <vt:lpstr>Scatterplot West</vt:lpstr>
      <vt:lpstr>Scatterplot East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RANDHIR PREM</dc:creator>
  <cp:lastModifiedBy>RANDHIR PREM</cp:lastModifiedBy>
  <cp:revision>1</cp:revision>
  <dcterms:created xsi:type="dcterms:W3CDTF">2024-06-28T07:40:28Z</dcterms:created>
  <dcterms:modified xsi:type="dcterms:W3CDTF">2024-06-28T18:13:11Z</dcterms:modified>
</cp:coreProperties>
</file>