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BDCF-51C5-FC2C-8A69-8B412159BDC3}" v="2130" dt="2021-03-18T06:28:41.906"/>
    <p1510:client id="{AFF80B5C-4DC6-AA0B-CD1D-9363E454E08B}" v="8" dt="2021-03-18T13:05:20.822"/>
    <p1510:client id="{D72C1A95-54F9-DAFE-2BD4-6945B483E354}" v="876" dt="2021-03-18T06:52:12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Gradient Boosting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Ririn Diar </a:t>
            </a:r>
            <a:r>
              <a:rPr lang="en-US" err="1">
                <a:cs typeface="Calibri"/>
              </a:rPr>
              <a:t>Astanti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Dr.Eng</a:t>
            </a:r>
          </a:p>
          <a:p>
            <a:r>
              <a:rPr lang="en-US">
                <a:cs typeface="Calibri"/>
              </a:rPr>
              <a:t>The </a:t>
            </a:r>
            <a:r>
              <a:rPr lang="en-US" err="1">
                <a:cs typeface="Calibri"/>
              </a:rPr>
              <a:t>Jin</a:t>
            </a:r>
            <a:r>
              <a:rPr lang="en-US">
                <a:cs typeface="Calibri"/>
              </a:rPr>
              <a:t> Ai, </a:t>
            </a:r>
            <a:r>
              <a:rPr lang="en-US" err="1">
                <a:cs typeface="Calibri"/>
              </a:rPr>
              <a:t>Dr.Eng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5AF0-8E98-473C-9882-FA0B7259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Hasil dan </a:t>
            </a:r>
            <a:r>
              <a:rPr lang="en-US" err="1">
                <a:cs typeface="Calibri Light"/>
              </a:rPr>
              <a:t>Interpretasi</a:t>
            </a:r>
            <a:r>
              <a:rPr lang="en-US">
                <a:cs typeface="Calibri Light"/>
              </a:rPr>
              <a:t> Hasil </a:t>
            </a:r>
            <a:endParaRPr lang="en-US"/>
          </a:p>
        </p:txBody>
      </p:sp>
      <p:pic>
        <p:nvPicPr>
          <p:cNvPr id="4" name="Picture 4" descr="A picture containing text, aquatic bird, bird, plant&#10;&#10;Description automatically generated">
            <a:extLst>
              <a:ext uri="{FF2B5EF4-FFF2-40B4-BE49-F238E27FC236}">
                <a16:creationId xmlns:a16="http://schemas.microsoft.com/office/drawing/2014/main" id="{4B4DA997-EEA1-4B5E-B3A9-D69EBA2A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63" y="2468667"/>
            <a:ext cx="7361663" cy="27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1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E35A-27BC-42A3-9CB7-421087F6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Langkah 4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840C-E270-4690-A175-C7B77528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Setelah </a:t>
            </a:r>
            <a:r>
              <a:rPr lang="en-US" err="1">
                <a:cs typeface="Calibri"/>
              </a:rPr>
              <a:t>kita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mendapatkan</a:t>
            </a:r>
            <a:r>
              <a:rPr lang="en-US">
                <a:cs typeface="Calibri"/>
              </a:rPr>
              <a:t> Model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xgboost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langkah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selanjutnya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adalah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melakukan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evaluasi</a:t>
            </a:r>
            <a:r>
              <a:rPr lang="en-US">
                <a:cs typeface="Calibri"/>
              </a:rPr>
              <a:t> model </a:t>
            </a:r>
            <a:r>
              <a:rPr lang="en-US" err="1">
                <a:cs typeface="Calibri"/>
              </a:rPr>
              <a:t>tersebut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Gunakan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fungsi</a:t>
            </a:r>
          </a:p>
          <a:p>
            <a:pPr marL="914400" lvl="2" indent="0">
              <a:buNone/>
            </a:pPr>
            <a:r>
              <a:rPr lang="en-US" sz="3600">
                <a:cs typeface="Calibri"/>
              </a:rPr>
              <a:t>Predict()</a:t>
            </a:r>
          </a:p>
        </p:txBody>
      </p:sp>
    </p:spTree>
    <p:extLst>
      <p:ext uri="{BB962C8B-B14F-4D97-AF65-F5344CB8AC3E}">
        <p14:creationId xmlns:p14="http://schemas.microsoft.com/office/powerpoint/2010/main" val="186332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326C-4610-4889-8040-2714A11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Langkah 5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045-7F4E-4C65-B78A-6D941448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Mengkonversi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hasil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dari</a:t>
            </a:r>
            <a:r>
              <a:rPr lang="en-US">
                <a:cs typeface="Calibri"/>
              </a:rPr>
              <a:t> Langkah 4 </a:t>
            </a:r>
            <a:r>
              <a:rPr lang="en-US" err="1">
                <a:cs typeface="Calibri"/>
              </a:rPr>
              <a:t>ke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dalam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bentuk</a:t>
            </a:r>
            <a:r>
              <a:rPr lang="en-US">
                <a:cs typeface="Calibri"/>
              </a:rPr>
              <a:t> data frame (</a:t>
            </a:r>
            <a:r>
              <a:rPr lang="en-US" err="1">
                <a:cs typeface="Calibri"/>
              </a:rPr>
              <a:t>tabel</a:t>
            </a:r>
            <a:r>
              <a:rPr lang="en-US">
                <a:cs typeface="Calibri"/>
              </a:rPr>
              <a:t>) dan </a:t>
            </a:r>
            <a:r>
              <a:rPr lang="en-US" err="1">
                <a:cs typeface="Calibri"/>
              </a:rPr>
              <a:t>beri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nama</a:t>
            </a:r>
            <a:r>
              <a:rPr lang="en-US">
                <a:cs typeface="Calibri"/>
              </a:rPr>
              <a:t> pada </a:t>
            </a:r>
            <a:r>
              <a:rPr lang="en-US" err="1">
                <a:cs typeface="Calibri"/>
              </a:rPr>
              <a:t>kolomnya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CAFDEB-ED7D-409F-B90C-BE82947AA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8321"/>
              </p:ext>
            </p:extLst>
          </p:nvPr>
        </p:nvGraphicFramePr>
        <p:xfrm>
          <a:off x="2225183" y="3085171"/>
          <a:ext cx="7146073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073">
                  <a:extLst>
                    <a:ext uri="{9D8B030D-6E8A-4147-A177-3AD203B41FA5}">
                      <a16:colId xmlns:a16="http://schemas.microsoft.com/office/drawing/2014/main" val="3719280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&lt;- predict(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xgb_model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as.matrix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X_test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), reshape = TRUE)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610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xgb_preds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as.data.frame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xgb_preds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97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colnames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xgb_preds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 &lt;- levels(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iris$Species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30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xgb_preds</a:t>
                      </a:r>
                      <a:endParaRPr lang="en-US" b="0" err="1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7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9DDB4-56D1-418F-99FD-5DF082C04E90}"/>
              </a:ext>
            </a:extLst>
          </p:cNvPr>
          <p:cNvSpPr txBox="1"/>
          <p:nvPr/>
        </p:nvSpPr>
        <p:spPr>
          <a:xfrm>
            <a:off x="7567961" y="96086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15354A"/>
                </a:solidFill>
                <a:latin typeface="maven pro"/>
              </a:rPr>
              <a:t>Total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nilai</a:t>
            </a:r>
            <a:r>
              <a:rPr lang="en-US">
                <a:solidFill>
                  <a:srgbClr val="15354A"/>
                </a:solidFill>
                <a:latin typeface="maven pro"/>
              </a:rPr>
              <a:t> per baris = 1,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mencerminkan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nilai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probabilitas</a:t>
            </a:r>
            <a:r>
              <a:rPr lang="en-US">
                <a:solidFill>
                  <a:srgbClr val="15354A"/>
                </a:solidFill>
                <a:latin typeface="maven pro"/>
              </a:rPr>
              <a:t>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endParaRPr lang="en-US">
              <a:solidFill>
                <a:srgbClr val="15354A"/>
              </a:solidFill>
              <a:latin typeface="maven pro"/>
            </a:endParaRPr>
          </a:p>
          <a:p>
            <a:r>
              <a:rPr lang="en-US">
                <a:solidFill>
                  <a:srgbClr val="15354A"/>
                </a:solidFill>
                <a:latin typeface="maven pro"/>
              </a:rPr>
              <a:t>Kolom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dengan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nilai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probabilitas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terbesar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menggambarkan</a:t>
            </a:r>
            <a:r>
              <a:rPr lang="en-US">
                <a:solidFill>
                  <a:srgbClr val="15354A"/>
                </a:solidFill>
                <a:latin typeface="maven pro"/>
              </a:rPr>
              <a:t>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kategori</a:t>
            </a:r>
            <a:r>
              <a:rPr lang="en-US">
                <a:solidFill>
                  <a:srgbClr val="15354A"/>
                </a:solidFill>
                <a:latin typeface="maven pro"/>
              </a:rPr>
              <a:t> yang </a:t>
            </a:r>
            <a:r>
              <a:rPr lang="en-US" err="1">
                <a:solidFill>
                  <a:srgbClr val="15354A"/>
                </a:solidFill>
                <a:latin typeface="maven pro"/>
              </a:rPr>
              <a:t>diprediksi</a:t>
            </a:r>
            <a:r>
              <a:rPr lang="en-US">
                <a:solidFill>
                  <a:srgbClr val="15354A"/>
                </a:solidFill>
                <a:latin typeface="maven pro"/>
              </a:rPr>
              <a:t> oleh model </a:t>
            </a:r>
            <a:endParaRPr lang="en-US">
              <a:solidFill>
                <a:srgbClr val="15354A"/>
              </a:solidFill>
              <a:latin typeface="maven pro"/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6F8F0738-2522-45B3-8888-589D6B24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17" y="904249"/>
            <a:ext cx="4685370" cy="215018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F08D5813-01EE-42BF-805E-56E136967DD8}"/>
              </a:ext>
            </a:extLst>
          </p:cNvPr>
          <p:cNvSpPr/>
          <p:nvPr/>
        </p:nvSpPr>
        <p:spPr>
          <a:xfrm>
            <a:off x="6257283" y="1123707"/>
            <a:ext cx="975731" cy="48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D0A4-48EB-4398-B3A9-1E039944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Tambahan</a:t>
            </a:r>
            <a:r>
              <a:rPr lang="en-US">
                <a:cs typeface="Calibri Light"/>
              </a:rPr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5D16-9DAE-4AC4-BE1B-514C54FD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Jika </a:t>
            </a:r>
            <a:r>
              <a:rPr lang="en-US" err="1">
                <a:cs typeface="Calibri"/>
              </a:rPr>
              <a:t>akan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menambahkan</a:t>
            </a:r>
            <a:r>
              <a:rPr lang="en-US">
                <a:cs typeface="Calibri"/>
              </a:rPr>
              <a:t> 2 </a:t>
            </a:r>
            <a:r>
              <a:rPr lang="en-US" err="1">
                <a:cs typeface="Calibri"/>
              </a:rPr>
              <a:t>kolom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untuk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menggabarkan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prediksi</a:t>
            </a:r>
            <a:r>
              <a:rPr lang="en-US">
                <a:cs typeface="Calibri"/>
              </a:rPr>
              <a:t> dan </a:t>
            </a:r>
            <a:r>
              <a:rPr lang="en-US" err="1">
                <a:cs typeface="Calibri"/>
              </a:rPr>
              <a:t>aktual</a:t>
            </a:r>
            <a:r>
              <a:rPr lang="en-US">
                <a:cs typeface="Calibri"/>
              </a:rPr>
              <a:t>:</a:t>
            </a: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36FE49-75CF-4B70-8EAC-A5877D503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95017"/>
              </p:ext>
            </p:extLst>
          </p:nvPr>
        </p:nvGraphicFramePr>
        <p:xfrm>
          <a:off x="1485534" y="3295531"/>
          <a:ext cx="7913956" cy="1241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956">
                  <a:extLst>
                    <a:ext uri="{9D8B030D-6E8A-4147-A177-3AD203B41FA5}">
                      <a16:colId xmlns:a16="http://schemas.microsoft.com/office/drawing/2014/main" val="690042389"/>
                    </a:ext>
                  </a:extLst>
                </a:gridCol>
              </a:tblGrid>
              <a:tr h="65048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xgb_preds$PredictedClass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&lt;- apply(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, 1, function(y)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colnames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)[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which.max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(y)])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30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xgb_preds$ActualClass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&lt;- levels(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iris$Species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)[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y_test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+ 1]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430469"/>
                  </a:ext>
                </a:extLst>
              </a:tr>
              <a:tr h="297365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xgb_preds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993002"/>
                  </a:ext>
                </a:extLst>
              </a:tr>
            </a:tbl>
          </a:graphicData>
        </a:graphic>
      </p:graphicFrame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CAF824A-C822-43F5-8595-51E5CE1F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98" y="4524264"/>
            <a:ext cx="3839736" cy="140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43AC-7868-479C-A3C9-F5E36F32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Langkah 6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21D0EB-6AAE-4328-BB3D-D310CCEB9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334609"/>
              </p:ext>
            </p:extLst>
          </p:nvPr>
        </p:nvGraphicFramePr>
        <p:xfrm>
          <a:off x="838200" y="1825625"/>
          <a:ext cx="9820340" cy="93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340">
                  <a:extLst>
                    <a:ext uri="{9D8B030D-6E8A-4147-A177-3AD203B41FA5}">
                      <a16:colId xmlns:a16="http://schemas.microsoft.com/office/drawing/2014/main" val="1734285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accuracy &lt;- sum(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xgb_preds$PredictedClass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==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xgb_preds$ActualClass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 / 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nrow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xgb_preds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90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43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9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54B1-1004-4F1C-9482-7109BAB7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Langkah 7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1D63-E346-4CD6-B459-10AF736C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Jika </a:t>
            </a:r>
            <a:r>
              <a:rPr lang="en-US" err="1">
                <a:cs typeface="Calibri"/>
              </a:rPr>
              <a:t>ingin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mengecek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jika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terdapat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klasifikasi</a:t>
            </a:r>
            <a:r>
              <a:rPr lang="en-US">
                <a:cs typeface="Calibri"/>
              </a:rPr>
              <a:t> yang </a:t>
            </a:r>
            <a:r>
              <a:rPr lang="en-US" err="1">
                <a:cs typeface="Calibri"/>
              </a:rPr>
              <a:t>tidak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tepat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dapat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dicek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dengan</a:t>
            </a:r>
            <a:r>
              <a:rPr lang="en-US">
                <a:cs typeface="Calibri"/>
              </a:rPr>
              <a:t> confusion matrix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err="1">
                <a:ea typeface="+mn-lt"/>
                <a:cs typeface="+mn-lt"/>
              </a:rPr>
              <a:t>confusionMatrix</a:t>
            </a:r>
            <a:r>
              <a:rPr lang="en-US" sz="2000">
                <a:ea typeface="+mn-lt"/>
                <a:cs typeface="+mn-lt"/>
              </a:rPr>
              <a:t>(factor(</a:t>
            </a:r>
            <a:r>
              <a:rPr lang="en-US" sz="2000" err="1">
                <a:ea typeface="+mn-lt"/>
                <a:cs typeface="+mn-lt"/>
              </a:rPr>
              <a:t>xgb_preds$ActualClass</a:t>
            </a:r>
            <a:r>
              <a:rPr lang="en-US" sz="2000">
                <a:ea typeface="+mn-lt"/>
                <a:cs typeface="+mn-lt"/>
              </a:rPr>
              <a:t>), factor(</a:t>
            </a:r>
            <a:r>
              <a:rPr lang="en-US" sz="2000" err="1">
                <a:ea typeface="+mn-lt"/>
                <a:cs typeface="+mn-lt"/>
              </a:rPr>
              <a:t>xgb_preds$PredictedClass</a:t>
            </a:r>
            <a:r>
              <a:rPr lang="en-US" sz="2000">
                <a:ea typeface="+mn-lt"/>
                <a:cs typeface="+mn-lt"/>
              </a:rPr>
              <a:t>))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68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C83B2E4-FAF7-4AB0-876D-AEE348A2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8" y="2046"/>
            <a:ext cx="5605346" cy="57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A7E9-26EE-4AEF-92A1-4C4029F9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B975D-9EF8-4BD4-9168-B812604C5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>
                <a:ea typeface="+mn-lt"/>
                <a:cs typeface="+mn-lt"/>
              </a:rPr>
              <a:t>Gradient boosting </a:t>
            </a:r>
            <a:r>
              <a:rPr lang="en-US" err="1">
                <a:ea typeface="+mn-lt"/>
                <a:cs typeface="+mn-lt"/>
              </a:rPr>
              <a:t>merupakan</a:t>
            </a:r>
            <a:r>
              <a:rPr lang="en-US">
                <a:ea typeface="+mn-lt"/>
                <a:cs typeface="+mn-lt"/>
              </a:rPr>
              <a:t> salah </a:t>
            </a:r>
            <a:r>
              <a:rPr lang="en-US" err="1">
                <a:ea typeface="+mn-lt"/>
                <a:cs typeface="+mn-lt"/>
              </a:rPr>
              <a:t>satu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teknik</a:t>
            </a:r>
            <a:r>
              <a:rPr lang="en-US">
                <a:ea typeface="+mn-lt"/>
                <a:cs typeface="+mn-lt"/>
              </a:rPr>
              <a:t> yang paling </a:t>
            </a:r>
            <a:r>
              <a:rPr lang="en-US" err="1">
                <a:ea typeface="+mn-lt"/>
                <a:cs typeface="+mn-lt"/>
              </a:rPr>
              <a:t>efektif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membangun</a:t>
            </a:r>
            <a:r>
              <a:rPr lang="en-US">
                <a:ea typeface="+mn-lt"/>
                <a:cs typeface="+mn-lt"/>
              </a:rPr>
              <a:t> model </a:t>
            </a:r>
            <a:r>
              <a:rPr lang="en-US" i="1">
                <a:ea typeface="+mn-lt"/>
                <a:cs typeface="+mn-lt"/>
              </a:rPr>
              <a:t>machine learning.</a:t>
            </a:r>
          </a:p>
          <a:p>
            <a:r>
              <a:rPr lang="en-US">
                <a:ea typeface="+mn-lt"/>
                <a:cs typeface="+mn-lt"/>
              </a:rPr>
              <a:t>Teknik </a:t>
            </a:r>
            <a:r>
              <a:rPr lang="en-US" err="1">
                <a:ea typeface="+mn-lt"/>
                <a:cs typeface="+mn-lt"/>
              </a:rPr>
              <a:t>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digunakan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berdasarkan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pertimbangan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meningkatkan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performansi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WEAK LEARNER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menghasilkan</a:t>
            </a:r>
            <a:r>
              <a:rPr lang="en-US">
                <a:ea typeface="+mn-lt"/>
                <a:cs typeface="+mn-lt"/>
              </a:rPr>
              <a:t> model yang </a:t>
            </a:r>
            <a:r>
              <a:rPr lang="en-US" err="1">
                <a:ea typeface="+mn-lt"/>
                <a:cs typeface="+mn-lt"/>
              </a:rPr>
              <a:t>lebih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akurat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ditandai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error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kecil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lvl="1"/>
            <a:r>
              <a:rPr lang="en-US" i="1">
                <a:ea typeface="+mn-lt"/>
                <a:cs typeface="+mn-lt"/>
              </a:rPr>
              <a:t>WEAK LEARNER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adalah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LEARNER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Predictive Power</a:t>
            </a:r>
            <a:r>
              <a:rPr lang="en-US">
                <a:ea typeface="+mn-lt"/>
                <a:cs typeface="+mn-lt"/>
              </a:rPr>
              <a:t> yang paling </a:t>
            </a:r>
            <a:r>
              <a:rPr lang="en-US" err="1">
                <a:ea typeface="+mn-lt"/>
                <a:cs typeface="+mn-lt"/>
              </a:rPr>
              <a:t>lemah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kecil</a:t>
            </a:r>
            <a:r>
              <a:rPr lang="en-US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8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F937-78F6-42DF-974E-4852E600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Elemen Gradient Boosting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0DFB-7691-4562-B506-E4C02AE41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Arial"/>
                <a:ea typeface="+mn-lt"/>
                <a:cs typeface="+mn-lt"/>
              </a:rPr>
              <a:t>Weak Learners</a:t>
            </a:r>
            <a:r>
              <a:rPr lang="en-US">
                <a:latin typeface="Arial"/>
                <a:ea typeface="+mn-lt"/>
                <a:cs typeface="+mn-lt"/>
              </a:rPr>
              <a:t> – simple decision trees yang </a:t>
            </a:r>
            <a:r>
              <a:rPr lang="en-US" err="1">
                <a:latin typeface="Arial"/>
                <a:ea typeface="+mn-lt"/>
                <a:cs typeface="+mn-lt"/>
              </a:rPr>
              <a:t>dibangun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berdasarkan</a:t>
            </a:r>
            <a:r>
              <a:rPr lang="en-US">
                <a:latin typeface="Arial"/>
                <a:ea typeface="+mn-lt"/>
                <a:cs typeface="+mn-lt"/>
              </a:rPr>
              <a:t> purity score </a:t>
            </a:r>
            <a:endParaRPr lang="en-US" i="1">
              <a:latin typeface="Arial"/>
              <a:ea typeface="+mn-lt"/>
              <a:cs typeface="+mn-lt"/>
            </a:endParaRPr>
          </a:p>
          <a:p>
            <a:r>
              <a:rPr lang="en-US" b="1">
                <a:latin typeface="Arial"/>
                <a:ea typeface="+mn-lt"/>
                <a:cs typeface="+mn-lt"/>
              </a:rPr>
              <a:t>Loss Function</a:t>
            </a:r>
            <a:r>
              <a:rPr lang="en-US">
                <a:latin typeface="Arial"/>
                <a:ea typeface="+mn-lt"/>
                <a:cs typeface="+mn-lt"/>
              </a:rPr>
              <a:t> – a differentiable function yang </a:t>
            </a:r>
            <a:r>
              <a:rPr lang="en-US" err="1">
                <a:latin typeface="Arial"/>
                <a:ea typeface="+mn-lt"/>
                <a:cs typeface="+mn-lt"/>
              </a:rPr>
              <a:t>akan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kita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minimumkan</a:t>
            </a:r>
            <a:r>
              <a:rPr lang="en-US">
                <a:latin typeface="Arial"/>
                <a:ea typeface="+mn-lt"/>
                <a:cs typeface="+mn-lt"/>
              </a:rPr>
              <a:t> </a:t>
            </a:r>
          </a:p>
          <a:p>
            <a:pPr lvl="1"/>
            <a:r>
              <a:rPr lang="en-US" sz="2800" err="1">
                <a:latin typeface="Arial"/>
                <a:ea typeface="+mn-lt"/>
                <a:cs typeface="+mn-lt"/>
              </a:rPr>
              <a:t>Misalnya</a:t>
            </a:r>
            <a:r>
              <a:rPr lang="en-US" sz="2800">
                <a:latin typeface="Arial"/>
                <a:ea typeface="+mn-lt"/>
                <a:cs typeface="+mn-lt"/>
              </a:rPr>
              <a:t>: </a:t>
            </a:r>
          </a:p>
          <a:p>
            <a:pPr lvl="2"/>
            <a:r>
              <a:rPr lang="en-US" sz="2800" err="1">
                <a:latin typeface="Arial"/>
                <a:ea typeface="+mn-lt"/>
                <a:cs typeface="+mn-lt"/>
              </a:rPr>
              <a:t>untuk</a:t>
            </a:r>
            <a:r>
              <a:rPr lang="en-US" sz="2800"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latin typeface="Arial"/>
                <a:ea typeface="+mn-lt"/>
                <a:cs typeface="+mn-lt"/>
              </a:rPr>
              <a:t>regresi</a:t>
            </a:r>
            <a:r>
              <a:rPr lang="en-US" sz="2800">
                <a:latin typeface="Arial"/>
                <a:ea typeface="+mn-lt"/>
                <a:cs typeface="+mn-lt"/>
              </a:rPr>
              <a:t> linear: MSE</a:t>
            </a:r>
            <a:endParaRPr lang="en-US" sz="2800">
              <a:latin typeface="Arial"/>
              <a:cs typeface="Calibri" panose="020F0502020204030204"/>
            </a:endParaRPr>
          </a:p>
          <a:p>
            <a:pPr lvl="2"/>
            <a:r>
              <a:rPr lang="en-US" sz="2800" err="1">
                <a:latin typeface="Arial"/>
                <a:ea typeface="+mn-lt"/>
                <a:cs typeface="+mn-lt"/>
              </a:rPr>
              <a:t>untuk</a:t>
            </a:r>
            <a:r>
              <a:rPr lang="en-US" sz="2800">
                <a:latin typeface="Arial"/>
                <a:ea typeface="+mn-lt"/>
                <a:cs typeface="+mn-lt"/>
              </a:rPr>
              <a:t> </a:t>
            </a:r>
            <a:r>
              <a:rPr lang="en-US" sz="2800" err="1">
                <a:latin typeface="Arial"/>
                <a:ea typeface="+mn-lt"/>
                <a:cs typeface="+mn-lt"/>
              </a:rPr>
              <a:t>klasifikasi</a:t>
            </a:r>
            <a:r>
              <a:rPr lang="en-US" sz="2800">
                <a:latin typeface="Arial"/>
                <a:ea typeface="+mn-lt"/>
                <a:cs typeface="+mn-lt"/>
              </a:rPr>
              <a:t> : Log Loss  </a:t>
            </a:r>
            <a:endParaRPr lang="en-US" sz="2800">
              <a:latin typeface="Arial"/>
              <a:cs typeface="Calibri" panose="020F0502020204030204"/>
            </a:endParaRPr>
          </a:p>
          <a:p>
            <a:r>
              <a:rPr lang="en-US" b="1">
                <a:latin typeface="Arial"/>
                <a:ea typeface="+mn-lt"/>
                <a:cs typeface="+mn-lt"/>
              </a:rPr>
              <a:t>Additive Models</a:t>
            </a:r>
            <a:r>
              <a:rPr lang="en-US">
                <a:latin typeface="Arial"/>
                <a:ea typeface="+mn-lt"/>
                <a:cs typeface="+mn-lt"/>
              </a:rPr>
              <a:t> – additional trees yang </a:t>
            </a:r>
            <a:r>
              <a:rPr lang="en-US" err="1">
                <a:latin typeface="Arial"/>
                <a:ea typeface="+mn-lt"/>
                <a:cs typeface="+mn-lt"/>
              </a:rPr>
              <a:t>akan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ditambahkan</a:t>
            </a:r>
            <a:r>
              <a:rPr lang="en-US">
                <a:latin typeface="Arial"/>
                <a:ea typeface="+mn-lt"/>
                <a:cs typeface="+mn-lt"/>
              </a:rPr>
              <a:t> </a:t>
            </a:r>
            <a:r>
              <a:rPr lang="en-US" err="1">
                <a:latin typeface="Arial"/>
                <a:ea typeface="+mn-lt"/>
                <a:cs typeface="+mn-lt"/>
              </a:rPr>
              <a:t>jika</a:t>
            </a:r>
            <a:r>
              <a:rPr lang="en-US">
                <a:latin typeface="Arial"/>
                <a:ea typeface="+mn-lt"/>
                <a:cs typeface="+mn-lt"/>
              </a:rPr>
              <a:t> </a:t>
            </a:r>
            <a:r>
              <a:rPr lang="en-US" err="1">
                <a:latin typeface="Arial"/>
                <a:ea typeface="+mn-lt"/>
                <a:cs typeface="+mn-lt"/>
              </a:rPr>
              <a:t>diperlukan</a:t>
            </a:r>
            <a:r>
              <a:rPr lang="en-US">
                <a:latin typeface="Arial"/>
                <a:ea typeface="+mn-lt"/>
                <a:cs typeface="+mn-lt"/>
              </a:rPr>
              <a:t>. Selain </a:t>
            </a:r>
            <a:r>
              <a:rPr lang="en-US" err="1">
                <a:latin typeface="Arial"/>
                <a:ea typeface="+mn-lt"/>
                <a:cs typeface="+mn-lt"/>
              </a:rPr>
              <a:t>itu</a:t>
            </a:r>
            <a:r>
              <a:rPr lang="en-US">
                <a:latin typeface="Arial"/>
                <a:ea typeface="+mn-lt"/>
                <a:cs typeface="+mn-lt"/>
              </a:rPr>
              <a:t> </a:t>
            </a:r>
            <a:r>
              <a:rPr lang="id">
                <a:latin typeface="Arial"/>
                <a:ea typeface="+mn-lt"/>
                <a:cs typeface="+mn-lt"/>
              </a:rPr>
              <a:t>prosedur penurunan gradien fungsional digunakan untuk meminimalkan </a:t>
            </a:r>
            <a:r>
              <a:rPr lang="id" err="1">
                <a:latin typeface="Arial"/>
                <a:ea typeface="+mn-lt"/>
                <a:cs typeface="+mn-lt"/>
              </a:rPr>
              <a:t>loss</a:t>
            </a:r>
            <a:r>
              <a:rPr lang="id">
                <a:latin typeface="Arial"/>
                <a:ea typeface="+mn-lt"/>
                <a:cs typeface="+mn-lt"/>
              </a:rPr>
              <a:t> saat menambahkan </a:t>
            </a:r>
            <a:r>
              <a:rPr lang="id" err="1">
                <a:latin typeface="Arial"/>
                <a:ea typeface="+mn-lt"/>
                <a:cs typeface="+mn-lt"/>
              </a:rPr>
              <a:t>additional</a:t>
            </a:r>
            <a:r>
              <a:rPr lang="id">
                <a:latin typeface="Arial"/>
                <a:ea typeface="+mn-lt"/>
                <a:cs typeface="+mn-lt"/>
              </a:rPr>
              <a:t> </a:t>
            </a:r>
            <a:r>
              <a:rPr lang="id" err="1">
                <a:latin typeface="Arial"/>
                <a:ea typeface="+mn-lt"/>
                <a:cs typeface="+mn-lt"/>
              </a:rPr>
              <a:t>trees</a:t>
            </a:r>
            <a:endParaRPr lang="id">
              <a:latin typeface="Arial"/>
              <a:ea typeface="+mn-lt"/>
              <a:cs typeface="+mn-lt"/>
            </a:endParaRPr>
          </a:p>
          <a:p>
            <a:endParaRPr lang="en-US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92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724E-0A3E-4656-9A67-7E79672E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Latihan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6C5F-3D4C-42C8-9712-F9FC19769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Gunakan</a:t>
            </a:r>
            <a:r>
              <a:rPr lang="en-US">
                <a:cs typeface="Calibri"/>
              </a:rPr>
              <a:t> Data Iris pada R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6551-1010-45B8-A6A0-28F4D8A6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Library yang </a:t>
            </a:r>
            <a:r>
              <a:rPr lang="en-US" err="1">
                <a:cs typeface="Calibri Light"/>
              </a:rPr>
              <a:t>digunakan</a:t>
            </a:r>
            <a:endParaRPr lang="en-US" err="1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35370A-077F-4D23-B27B-5528FB1DA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17466"/>
              </p:ext>
            </p:extLst>
          </p:nvPr>
        </p:nvGraphicFramePr>
        <p:xfrm>
          <a:off x="1691268" y="2053683"/>
          <a:ext cx="3809463" cy="124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497">
                  <a:extLst>
                    <a:ext uri="{9D8B030D-6E8A-4147-A177-3AD203B41FA5}">
                      <a16:colId xmlns:a16="http://schemas.microsoft.com/office/drawing/2014/main" val="2006997511"/>
                    </a:ext>
                  </a:extLst>
                </a:gridCol>
                <a:gridCol w="2422966">
                  <a:extLst>
                    <a:ext uri="{9D8B030D-6E8A-4147-A177-3AD203B41FA5}">
                      <a16:colId xmlns:a16="http://schemas.microsoft.com/office/drawing/2014/main" val="4012022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9525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library(</a:t>
                      </a:r>
                      <a:r>
                        <a:rPr lang="en-US" sz="1800" b="1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xgboost</a:t>
                      </a: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3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library(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caTools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905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library(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effectLst/>
                        </a:rPr>
                        <a:t>dplyr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881741"/>
                  </a:ext>
                </a:extLst>
              </a:tr>
              <a:tr h="297365">
                <a:tc>
                  <a:txBody>
                    <a:bodyPr/>
                    <a:lstStyle/>
                    <a:p>
                      <a:pPr algn="r" fontAlgn="t"/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library(caret)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79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2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E919-6AD3-458B-80CF-9B28226C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xgboost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E8F8-4F8E-4082-B8D3-8D2B4AC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singkatan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dari</a:t>
            </a:r>
            <a:r>
              <a:rPr lang="en-US">
                <a:ea typeface="+mn-lt"/>
                <a:cs typeface="+mn-lt"/>
              </a:rPr>
              <a:t>  </a:t>
            </a:r>
            <a:r>
              <a:rPr lang="en-US" i="1" err="1">
                <a:ea typeface="+mn-lt"/>
                <a:cs typeface="+mn-lt"/>
              </a:rPr>
              <a:t>eXtreme</a:t>
            </a:r>
            <a:r>
              <a:rPr lang="en-US" i="1">
                <a:ea typeface="+mn-lt"/>
                <a:cs typeface="+mn-lt"/>
              </a:rPr>
              <a:t> Gradient Boosting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/>
            <a:r>
              <a:rPr lang="en-US" err="1">
                <a:ea typeface="+mn-lt"/>
                <a:cs typeface="+mn-lt"/>
              </a:rPr>
              <a:t>Merupakan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algoritma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memenangkan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kompetisi-kompetisi</a:t>
            </a:r>
            <a:r>
              <a:rPr lang="en-US">
                <a:ea typeface="+mn-lt"/>
                <a:cs typeface="+mn-lt"/>
              </a:rPr>
              <a:t> Kaggle..</a:t>
            </a:r>
            <a:endParaRPr lang="en-US"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digunakan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baik</a:t>
            </a:r>
            <a:r>
              <a:rPr lang="en-US">
                <a:ea typeface="+mn-lt"/>
                <a:cs typeface="+mn-lt"/>
              </a:rPr>
              <a:t> pada </a:t>
            </a:r>
            <a:r>
              <a:rPr lang="en-US" err="1">
                <a:ea typeface="+mn-lt"/>
                <a:cs typeface="+mn-lt"/>
              </a:rPr>
              <a:t>regresi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maupun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klasifikasi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/>
            <a:r>
              <a:rPr lang="en-US" err="1">
                <a:ea typeface="+mn-lt"/>
                <a:cs typeface="+mn-lt"/>
              </a:rPr>
              <a:t>Algoritma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dijalankan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menambahkan</a:t>
            </a:r>
            <a:r>
              <a:rPr lang="en-US">
                <a:ea typeface="+mn-lt"/>
                <a:cs typeface="+mn-lt"/>
              </a:rPr>
              <a:t> weak learner </a:t>
            </a:r>
            <a:r>
              <a:rPr lang="en-US" err="1">
                <a:ea typeface="+mn-lt"/>
                <a:cs typeface="+mn-lt"/>
              </a:rPr>
              <a:t>sampai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</a:t>
            </a:r>
            <a:r>
              <a:rPr lang="en-US">
                <a:ea typeface="+mn-lt"/>
                <a:cs typeface="+mn-lt"/>
              </a:rPr>
              <a:t> improvement yang </a:t>
            </a:r>
            <a:r>
              <a:rPr lang="en-US" err="1">
                <a:ea typeface="+mn-lt"/>
                <a:cs typeface="+mn-lt"/>
              </a:rPr>
              <a:t>didapatkan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 err="1">
                <a:cs typeface="Calibri"/>
              </a:rPr>
              <a:t>XGBoost</a:t>
            </a:r>
            <a:r>
              <a:rPr lang="en-US">
                <a:cs typeface="Calibri"/>
              </a:rPr>
              <a:t> </a:t>
            </a:r>
            <a:r>
              <a:rPr lang="en-US" err="1">
                <a:ea typeface="+mn-lt"/>
                <a:cs typeface="+mn-lt"/>
              </a:rPr>
              <a:t>menggunakan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DMatrix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merupakan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struktur</a:t>
            </a:r>
            <a:r>
              <a:rPr lang="en-US">
                <a:ea typeface="+mn-lt"/>
                <a:cs typeface="+mn-lt"/>
              </a:rPr>
              <a:t> data </a:t>
            </a:r>
            <a:r>
              <a:rPr lang="en-US" err="1">
                <a:ea typeface="+mn-lt"/>
                <a:cs typeface="+mn-lt"/>
              </a:rPr>
              <a:t>spesifik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digunakan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mengoptimalkan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penggunaan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memori</a:t>
            </a:r>
            <a:r>
              <a:rPr lang="en-US">
                <a:ea typeface="+mn-lt"/>
                <a:cs typeface="+mn-lt"/>
              </a:rPr>
              <a:t> dan </a:t>
            </a:r>
            <a:r>
              <a:rPr lang="en-US" err="1">
                <a:ea typeface="+mn-lt"/>
                <a:cs typeface="+mn-lt"/>
              </a:rPr>
              <a:t>kecepatan</a:t>
            </a:r>
            <a:r>
              <a:rPr lang="en-US">
                <a:ea typeface="+mn-lt"/>
                <a:cs typeface="+mn-lt"/>
              </a:rPr>
              <a:t> training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71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3E6E-C467-48E9-B846-E452B2F1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Langkah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A99A-C614-4036-B77C-083B26C6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Pisahkan</a:t>
            </a:r>
            <a:r>
              <a:rPr lang="en-US">
                <a:cs typeface="Calibri"/>
              </a:rPr>
              <a:t> data </a:t>
            </a:r>
            <a:r>
              <a:rPr lang="en-US" err="1">
                <a:cs typeface="Calibri"/>
              </a:rPr>
              <a:t>menjadi</a:t>
            </a:r>
            <a:r>
              <a:rPr lang="en-US">
                <a:cs typeface="Calibri"/>
              </a:rPr>
              <a:t> Train dan Test</a:t>
            </a: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BA4616-1B4A-4F57-9529-BA33FBBA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929830"/>
              </p:ext>
            </p:extLst>
          </p:nvPr>
        </p:nvGraphicFramePr>
        <p:xfrm>
          <a:off x="3382536" y="2759926"/>
          <a:ext cx="7162051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051">
                  <a:extLst>
                    <a:ext uri="{9D8B030D-6E8A-4147-A177-3AD203B41FA5}">
                      <a16:colId xmlns:a16="http://schemas.microsoft.com/office/drawing/2014/main" val="3306814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Arial"/>
                        </a:rPr>
                        <a:t>set.seed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rial"/>
                        </a:rPr>
                        <a:t>(42)</a:t>
                      </a:r>
                      <a:endParaRPr lang="en-US" b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497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sample_split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sample.split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(Y =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iris$Species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SplitRatio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= 0.7)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912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train_set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subset(x = iris,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sample_split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== TRUE)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test_set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subset(x = iris,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sample_split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== FALSE)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1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US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37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y_train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as.integer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train_set$Species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 - 1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5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y_test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as.integer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test_set$Species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) - 1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X_train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train_set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%&gt;% select(-Species)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8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X_test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test_set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%&gt;% select(-Species)</a:t>
                      </a: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181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4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B06CCA-06C5-430B-B898-1310A2DF4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017040"/>
              </p:ext>
            </p:extLst>
          </p:nvPr>
        </p:nvGraphicFramePr>
        <p:xfrm>
          <a:off x="1312127" y="1537552"/>
          <a:ext cx="9868469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8469">
                  <a:extLst>
                    <a:ext uri="{9D8B030D-6E8A-4147-A177-3AD203B41FA5}">
                      <a16:colId xmlns:a16="http://schemas.microsoft.com/office/drawing/2014/main" val="2696126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xgb_train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&lt;-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xgb.DMatrix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(data =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as.matrix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X_train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), label =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y_train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)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77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xgb_test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&lt;-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xgb.DMatrix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(data =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as.matrix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X_test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), label =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y_test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33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xgb_params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&lt;- list</a:t>
                      </a:r>
                      <a:r>
                        <a:rPr lang="en-US" b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b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07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booster = "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gbtree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57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eta = 0.01,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4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max_depth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= 8,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785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gamma = 4,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37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subsample = 0.75,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164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colsample_bytree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= 1,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13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objective = "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multi:softprob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8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eval_metric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= "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mlogloss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",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45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num_class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= length(levels(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iris$Species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))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57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b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8416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7D82722-01E8-41A3-9773-E99BF754D7AB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Langkah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7F20A0-F66A-43D0-92B2-819420D75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3405"/>
              </p:ext>
            </p:extLst>
          </p:nvPr>
        </p:nvGraphicFramePr>
        <p:xfrm>
          <a:off x="838200" y="1825625"/>
          <a:ext cx="7746379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6379">
                  <a:extLst>
                    <a:ext uri="{9D8B030D-6E8A-4147-A177-3AD203B41FA5}">
                      <a16:colId xmlns:a16="http://schemas.microsoft.com/office/drawing/2014/main" val="717368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xgb_model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&lt;- </a:t>
                      </a: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xgb.train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(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36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params =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xgb_params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78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data =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xgb_train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31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nrounds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 = 5000,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7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verbose = 1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2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67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err="1">
                          <a:solidFill>
                            <a:schemeClr val="tx1"/>
                          </a:solidFill>
                          <a:effectLst/>
                        </a:rPr>
                        <a:t>xgb_model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95250" marR="95250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83067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DB13CDF-2883-4517-B5AB-A58E5A032B09}"/>
              </a:ext>
            </a:extLst>
          </p:cNvPr>
          <p:cNvSpPr>
            <a:spLocks noGrp="1"/>
          </p:cNvSpPr>
          <p:nvPr/>
        </p:nvSpPr>
        <p:spPr>
          <a:xfrm>
            <a:off x="776868" y="3502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Langkah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Gradient Boosting</vt:lpstr>
      <vt:lpstr>Gradient Boosting</vt:lpstr>
      <vt:lpstr>Elemen Gradient Boosting</vt:lpstr>
      <vt:lpstr>Latihan </vt:lpstr>
      <vt:lpstr>Library yang digunakan</vt:lpstr>
      <vt:lpstr>xgboost</vt:lpstr>
      <vt:lpstr>Langkah 1</vt:lpstr>
      <vt:lpstr>PowerPoint Presentation</vt:lpstr>
      <vt:lpstr>PowerPoint Presentation</vt:lpstr>
      <vt:lpstr>Hasil dan Interpretasi Hasil </vt:lpstr>
      <vt:lpstr>Langkah 4</vt:lpstr>
      <vt:lpstr>Langkah 5</vt:lpstr>
      <vt:lpstr>PowerPoint Presentation</vt:lpstr>
      <vt:lpstr>Tambahan </vt:lpstr>
      <vt:lpstr>Langkah 6</vt:lpstr>
      <vt:lpstr>Langkah 7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2021-03-18T05:39:00Z</dcterms:created>
  <dcterms:modified xsi:type="dcterms:W3CDTF">2023-09-17T08:54:45Z</dcterms:modified>
</cp:coreProperties>
</file>