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Lst>
  <p:sldSz cy="5143500" cx="9144000"/>
  <p:notesSz cx="6858000" cy="9144000"/>
  <p:embeddedFontLst>
    <p:embeddedFont>
      <p:font typeface="Raleway"/>
      <p:regular r:id="rId91"/>
      <p:bold r:id="rId92"/>
      <p:italic r:id="rId93"/>
      <p:boldItalic r:id="rId94"/>
    </p:embeddedFont>
    <p:embeddedFont>
      <p:font typeface="Lato"/>
      <p:regular r:id="rId95"/>
      <p:bold r:id="rId96"/>
      <p:italic r:id="rId97"/>
      <p:boldItalic r:id="rId98"/>
    </p:embeddedFont>
    <p:embeddedFont>
      <p:font typeface="Roboto Mono"/>
      <p:regular r:id="rId99"/>
      <p:bold r:id="rId100"/>
      <p:italic r:id="rId101"/>
      <p:boldItalic r:id="rId10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A75A35-3B01-49CC-AE9E-0F10DFD258E1}">
  <a:tblStyle styleId="{B9A75A35-3B01-49CC-AE9E-0F10DFD258E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2" Type="http://schemas.openxmlformats.org/officeDocument/2006/relationships/font" Target="fonts/RobotoMono-boldItalic.fntdata"/><Relationship Id="rId101" Type="http://schemas.openxmlformats.org/officeDocument/2006/relationships/font" Target="fonts/RobotoMono-italic.fntdata"/><Relationship Id="rId100" Type="http://schemas.openxmlformats.org/officeDocument/2006/relationships/font" Target="fonts/RobotoMono-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Lato-regular.fntdata"/><Relationship Id="rId94" Type="http://schemas.openxmlformats.org/officeDocument/2006/relationships/font" Target="fonts/Raleway-boldItalic.fntdata"/><Relationship Id="rId97" Type="http://schemas.openxmlformats.org/officeDocument/2006/relationships/font" Target="fonts/Lato-italic.fntdata"/><Relationship Id="rId96" Type="http://schemas.openxmlformats.org/officeDocument/2006/relationships/font" Target="fonts/Lato-bold.fntdata"/><Relationship Id="rId11" Type="http://schemas.openxmlformats.org/officeDocument/2006/relationships/slide" Target="slides/slide5.xml"/><Relationship Id="rId99" Type="http://schemas.openxmlformats.org/officeDocument/2006/relationships/font" Target="fonts/RobotoMono-regular.fntdata"/><Relationship Id="rId10" Type="http://schemas.openxmlformats.org/officeDocument/2006/relationships/slide" Target="slides/slide4.xml"/><Relationship Id="rId98" Type="http://schemas.openxmlformats.org/officeDocument/2006/relationships/font" Target="fonts/Lato-bold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font" Target="fonts/Raleway-regular.fntdata"/><Relationship Id="rId90" Type="http://schemas.openxmlformats.org/officeDocument/2006/relationships/slide" Target="slides/slide84.xml"/><Relationship Id="rId93" Type="http://schemas.openxmlformats.org/officeDocument/2006/relationships/font" Target="fonts/Raleway-italic.fntdata"/><Relationship Id="rId92" Type="http://schemas.openxmlformats.org/officeDocument/2006/relationships/font" Target="fonts/Raleway-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SoWkIImgAStDuU8g038oapCB4lDA59Hy4pFp548oYb8JKvGK4eiL70iAkBWIaqioon9BKi4y85RGjLC0KLOAxgab2W55-IcboIKAIPKAdYceqi4P-UKmUImo7a1RKekmIBZbvvUa5YbmfQIYMCtba9gN0dGp0000"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ROzD2i8m48NtESMZ-rwW2sat_Ym4GIymPWOQq2GaKwMtDsrHhBW82Vc-zv9firBIuNup9fQ3iowILrH7SXwNFWbn1SheObmBNHwznIa5ApdFodnZ35br3rAP8sMXtYm83NQYKuG7gxYEEF2NFIaVlsmDpdruOY_4alw0RGXQm59ThzZx3SFoqy-o-fvfnNCP_WK0"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NO-_3e8m4CRtFiM5lI_0GC3HKGPT2tmg1bhj5J0nlhlNsiJ4BhtUx_kJrXoC3yiyAUi6KB7pRcFuWWnJzvtffKXEx-Qxix21YcRVd9B2tCpp7nxH9RQXK--SsiAlEPJJg5IqalRZvHfqbRTKKWixq06F1HnKtke9voXAbb9eZt65t2oTZ1obgrYPk1tWVxYMjtpm0m00" TargetMode="Externa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id/docs/Web/JavaScript/Reference/Global_Objects/Promise" TargetMode="Externa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mozilla.org/id/docs/Web/JavaScript/Reference/Global_Objects/Promise"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RP312i8m38RlVOgm-rx0mvWWucKWAEmSr-2AsfGswkiRD-Wixb0e-R-l_4sR1ACy7tTZWbxSu09wWQf3v-4yHa9R0IROXb02FLsWvtYZ-8lfT1uQWuEu5mfDgXwewsR9OGD7JW8TfOHNolH2p4xprHK-ZVo60w7L82D_J-vuwhIYxfcbL7DUzB2qqiHIyHdJahUwiWy0" TargetMode="Externa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7bf158774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7bf158774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http://www.plantuml.com/plantuml/uml/SoWkIImgAStDuU8g038oapCB4lDA59Hy4pFp548oYb8JKvGK4eiL70iAkBWIaqioon9BKi4y85RGjLC0KLOAxgab2W55-IcboIKAIPKAdYceqi4P-UKmUImo7a1RKekmIBZbvvUa5YbmfQIYMCtba9gN0dGp0000</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7bf15877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7bf15877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7bf1587746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7bf1587746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http://www.plantuml.com/plantuml/uml/ROzD2i8m48NtESMZ-rwW2sat_Ym4GIymPWOQq2GaKwMtDsrHhBW82Vc-zv9firBIuNup9fQ3iowILrH7SXwNFWbn1SheObmBNHwznIa5ApdFodnZ35br3rAP8sMXtYm83NQYKuG7gxYEEF2NFIaVlsmDpdruOY_4alw0RGXQm59ThzZx3SFoqy-o-fvfnNCP_WK0</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becc17b3b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becc17b3b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becc17b3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7becc17b3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bf1587746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bf1587746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bf1587746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bf158774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7bf158774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7bf158774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7bf158774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7bf158774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7becc17b3b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7becc17b3b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06a1480e5_1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6a1480e5_1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bf158774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bf158774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7bf158774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7bf158774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http://www.plantuml.com/plantuml/uml/NO-_3e8m4CRtFiM5lI_0GC3HKGPT2tmg1bhj5J0nlhlNsiJ4BhtUx_kJrXoC3yiyAUi6KB7pRcFuWWnJzvtffKXEx-Qxix21YcRVd9B2tCpp7nxH9RQXK--SsiAlEPJJg5IqalRZvHfqbRTKKWixq06F1HnKtke9voXAbb9eZt65t2oTZ1obgrYPk1tWVxYMjtpm0m00</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bf1587746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bf1587746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7bf1587746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bf1587746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becc17b3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7becc17b3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7bf1587746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7bf1587746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7bf1587746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7bf1587746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7bf158774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7bf158774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7becc17b3b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7becc17b3b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bf1587746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bf1587746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06a1480e5_1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6a1480e5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7bf1587746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7bf1587746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7bfd6e831b_8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bfd6e831b_8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7becc17b3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7becc17b3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https://developer.mozilla.org/id/docs/Web/JavaScript/Reference/Global_Objects/Promise</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7bfd6e831b_3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7bfd6e831b_3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7bfd6e831b_3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bfd6e831b_3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7bfd6e831b_3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bfd6e831b_3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https://developer.mozilla.org/id/docs/Web/JavaScript/Reference/Global_Objects/Promise</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7bf1587746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7bf1587746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7bf1587746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7bf1587746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bf1587746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bf1587746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7bf158774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7bf158774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7becc17b3b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7becc17b3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7bf158774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bf158774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7becc17b3b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7becc17b3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bf158774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bf158774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7bf1587746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7bf1587746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7bf158774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7bf158774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7becc17b3b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7becc17b3b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bf1587746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bf1587746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7bf1587746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7bf1587746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7bf1587746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7bf1587746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7becc17b3b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7becc17b3b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becc17b3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7becc17b3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7bf8cbc1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7bf8cbc1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bf8cbc1b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bf8cbc1b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7bf1587746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7bf1587746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7becc17b3b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7becc17b3b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7bf8cbc1b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7bf8cbc1b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7bf8cbc1b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7bf8cbc1b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7bf1587746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7bf1587746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7becc17b3b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becc17b3b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7becc17b3b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7becc17b3b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7bf8cbc1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bf8cbc1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7becc17b3b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becc17b3b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7bf8cbc1b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7bf8cbc1b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7becc17b3b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7becc17b3b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bf8cbc1b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bf8cbc1b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7bf8cbc1b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bf8cbc1b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7bf8cbc1b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bf8cbc1b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bf15877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bf15877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7bf158774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7bf158774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7bf8cbc1b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7bf8cbc1b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7bf8cbc1b2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7bf8cbc1b2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bf158774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bf158774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becc17b3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becc17b3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7bf8cbc1b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bf8cbc1b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7bf15877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7bf15877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7bf8cbc1b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bf8cbc1b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http://www.plantuml.com/plantuml/uml/RP312i8m38RlVOgm-rx0mvWWucKWAEmSr-2AsfGswkiRD-Wixb0e-R-l_4sR1ACy7tTZWbxSu09wWQf3v-4yHa9R0IROXb02FLsWvtYZ-8lfT1uQWuEu5mfDgXwewsR9OGD7JW8TfOHNolH2p4xprHK-ZVo60w7L82D_J-vuwhIYxfcbL7DUzB2qqiHIyHdJahUwiWy0</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7bf8cbc1b2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bf8cbc1b2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7bf8cbc1b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7bf8cbc1b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7bf8cbc1b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7bf8cbc1b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bf158774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bf158774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7bf8cbc1b2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7bf8cbc1b2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7bf8cbc1b2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7bf8cbc1b2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7bf8cbc1b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7bf8cbc1b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7becc17b3b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becc17b3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7bf8cbc1b2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7bf8cbc1b2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7bf158774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7bf158774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7bf8cbc1b2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7bf8cbc1b2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7bf8cbc1b2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7bf8cbc1b2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806a1480e5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806a1480e5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7becc17b3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7becc17b3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github.com/khannedy/belajar-javascript-async/blob/master/code/before/set-timeout.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github.com/khannedy/belajar-javascript-async/blob/master/code/before/ajax.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khannedy/belajar-javascript-async/blob/master/code/before/ajax.html"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github.com/khannedy/belajar-javascript-async/blob/master/code/before/ajax.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github.com/khannedy/belajar-javascript-async/blob/master/code/before/ajax.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github.com/khannedy/belajar-javascript-async/blob/master/code/before/promise.html"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github.com/khannedy/belajar-javascript-async/blob/master/code/before/promise.html"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github.com/khannedy/belajar-javascript-async/blob/master/code/before/promise.html"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github.com/khannedy/belajar-javascript-async/blob/master/code/before/promise.html"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github.com/khannedy/belajar-javascript-async/blob/master/code/before/promise.html"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developer.mozilla.org/en-US/docs/Web/API/Fetch_API"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chrome.google.com/webstore/detail/allow-cors-access-control/lhobafahddgcelffkeicbaginigeejlf" TargetMode="External"/><Relationship Id="rId4" Type="http://schemas.openxmlformats.org/officeDocument/2006/relationships/hyperlink" Target="https://www.npmjs.com/package/live-server"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github.com/khannedy/belajar-javascript-async/blob/master/code/before/fetch.html"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github.com/khannedy/belajar-javascript-async/blob/master/code/before/async-await.html"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hyperlink" Target="https://github.com/khannedy/belajar-javascript-async/blob/master/code/before/async-await.html"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hyperlink" Target="https://developer.mozilla.org/en-US/docs/Web/API/Web_Workers_API"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github.com/khannedy/belajar-javascript-async/blob/master/code/before/web-worker.html"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github.com/khannedy/belajar-javascript-async/blob/master/code/before/web-worker.htm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JavaScript Async </a:t>
            </a:r>
            <a:endParaRPr/>
          </a:p>
          <a:p>
            <a:pPr indent="0" lvl="0" marL="0" rtl="0" algn="l">
              <a:spcBef>
                <a:spcPts val="0"/>
              </a:spcBef>
              <a:spcAft>
                <a:spcPts val="0"/>
              </a:spcAft>
              <a:buNone/>
            </a:pPr>
            <a:r>
              <a:rPr lang="id"/>
              <a:t>(Materi Lama)</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Synchronous </a:t>
            </a:r>
            <a:endParaRPr/>
          </a:p>
        </p:txBody>
      </p:sp>
      <p:pic>
        <p:nvPicPr>
          <p:cNvPr id="140" name="Google Shape;140;p22"/>
          <p:cNvPicPr preferRelativeResize="0"/>
          <p:nvPr/>
        </p:nvPicPr>
        <p:blipFill>
          <a:blip r:embed="rId3">
            <a:alphaModFix/>
          </a:blip>
          <a:stretch>
            <a:fillRect/>
          </a:stretch>
        </p:blipFill>
        <p:spPr>
          <a:xfrm>
            <a:off x="3657600" y="2029900"/>
            <a:ext cx="1828800" cy="2533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Asynchronous?</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Walaupun secara default proses di JavaScript dieksekusi secara Synchronous, namun kita bisa membuatnya menjadi Asynchronous.</a:t>
            </a:r>
            <a:endParaRPr/>
          </a:p>
          <a:p>
            <a:pPr indent="-311150" lvl="0" marL="457200" rtl="0" algn="l">
              <a:spcBef>
                <a:spcPts val="0"/>
              </a:spcBef>
              <a:spcAft>
                <a:spcPts val="0"/>
              </a:spcAft>
              <a:buSzPts val="1300"/>
              <a:buChar char="●"/>
            </a:pPr>
            <a:r>
              <a:rPr lang="id"/>
              <a:t>Berbeda dengan proses Synchronous, pada proses Asynchronous, JavaScript tidak akan menunggu proses tersebut selesai, melainkan JavaScript akan melanjutkan baris selanjutnya, tanpa harus menunggu proses Asynchronous selesai.</a:t>
            </a:r>
            <a:endParaRPr/>
          </a:p>
          <a:p>
            <a:pPr indent="-311150" lvl="0" marL="457200" rtl="0" algn="l">
              <a:spcBef>
                <a:spcPts val="0"/>
              </a:spcBef>
              <a:spcAft>
                <a:spcPts val="0"/>
              </a:spcAft>
              <a:buSzPts val="1300"/>
              <a:buChar char="●"/>
            </a:pPr>
            <a:r>
              <a:rPr lang="id"/>
              <a:t>Proses Asynchronous juga biasa disebut Non-Blocking.</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Asynchronous</a:t>
            </a:r>
            <a:endParaRPr/>
          </a:p>
        </p:txBody>
      </p:sp>
      <p:pic>
        <p:nvPicPr>
          <p:cNvPr id="152" name="Google Shape;152;p24"/>
          <p:cNvPicPr preferRelativeResize="0"/>
          <p:nvPr/>
        </p:nvPicPr>
        <p:blipFill>
          <a:blip r:embed="rId3">
            <a:alphaModFix/>
          </a:blip>
          <a:stretch>
            <a:fillRect/>
          </a:stretch>
        </p:blipFill>
        <p:spPr>
          <a:xfrm>
            <a:off x="3314700" y="2203175"/>
            <a:ext cx="2514600" cy="2286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Callback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Callback?</a:t>
            </a:r>
            <a:endParaRPr/>
          </a:p>
        </p:txBody>
      </p:sp>
      <p:sp>
        <p:nvSpPr>
          <p:cNvPr id="163" name="Google Shape;16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Callback, merupakan mekanisme untuk memanggil kembali kode yang ada di program dari proses Async</a:t>
            </a:r>
            <a:endParaRPr/>
          </a:p>
          <a:p>
            <a:pPr indent="-311150" lvl="0" marL="457200" rtl="0" algn="l">
              <a:spcBef>
                <a:spcPts val="0"/>
              </a:spcBef>
              <a:spcAft>
                <a:spcPts val="0"/>
              </a:spcAft>
              <a:buSzPts val="1300"/>
              <a:buChar char="●"/>
            </a:pPr>
            <a:r>
              <a:rPr lang="id"/>
              <a:t>Callback biasanya dibuat dalam bentuk function, dan function tersebut akan dieksekusi saat proses Async selesai</a:t>
            </a:r>
            <a:endParaRPr/>
          </a:p>
          <a:p>
            <a:pPr indent="-311150" lvl="0" marL="457200" rtl="0" algn="l">
              <a:spcBef>
                <a:spcPts val="0"/>
              </a:spcBef>
              <a:spcAft>
                <a:spcPts val="0"/>
              </a:spcAft>
              <a:buSzPts val="1300"/>
              <a:buChar char="●"/>
            </a:pPr>
            <a:r>
              <a:rPr lang="id"/>
              <a:t>Dengan menggunakan Callback, program bisa menerima informasi yang dibutuhkan dari proses yang berjalan secara Async</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Async </a:t>
            </a:r>
            <a:r>
              <a:rPr lang="id"/>
              <a:t>Method</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Ada banyak method Async yang terdapat di JavaScript, yang akan kita bahas kali ini adalah :</a:t>
            </a:r>
            <a:endParaRPr/>
          </a:p>
          <a:p>
            <a:pPr indent="-311150" lvl="0" marL="457200" rtl="0" algn="l">
              <a:spcBef>
                <a:spcPts val="1600"/>
              </a:spcBef>
              <a:spcAft>
                <a:spcPts val="0"/>
              </a:spcAft>
              <a:buSzPts val="1300"/>
              <a:buChar char="●"/>
            </a:pPr>
            <a:r>
              <a:rPr lang="id"/>
              <a:t>setTimeout(handler, time), digunakan untuk menjalankan proses Async sekali dalam waktu tertentu.</a:t>
            </a:r>
            <a:endParaRPr/>
          </a:p>
          <a:p>
            <a:pPr indent="-311150" lvl="0" marL="457200" rtl="0" algn="l">
              <a:spcBef>
                <a:spcPts val="0"/>
              </a:spcBef>
              <a:spcAft>
                <a:spcPts val="0"/>
              </a:spcAft>
              <a:buSzPts val="1300"/>
              <a:buChar char="●"/>
            </a:pPr>
            <a:r>
              <a:rPr lang="id"/>
              <a:t>setInterval(handler, time), digunakan untuk menjalankan proses Async secara periodik dalam waktu tertentu.</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setTimeout</a:t>
            </a:r>
            <a:endParaRPr/>
          </a:p>
        </p:txBody>
      </p:sp>
      <p:sp>
        <p:nvSpPr>
          <p:cNvPr id="175" name="Google Shape;175;p28"/>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setTimeout(function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5000);</a:t>
            </a:r>
            <a:endParaRPr>
              <a:solidFill>
                <a:srgbClr val="FFFFFF"/>
              </a:solidFill>
              <a:latin typeface="Roboto Mono"/>
              <a:ea typeface="Roboto Mono"/>
              <a:cs typeface="Roboto Mono"/>
              <a:sym typeface="Roboto Mon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setInterval</a:t>
            </a:r>
            <a:endParaRPr/>
          </a:p>
        </p:txBody>
      </p:sp>
      <p:sp>
        <p:nvSpPr>
          <p:cNvPr id="181" name="Google Shape;181;p29"/>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setInterval(function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5000);</a:t>
            </a:r>
            <a:endParaRPr>
              <a:solidFill>
                <a:srgbClr val="FFFFFF"/>
              </a:solidFill>
              <a:latin typeface="Roboto Mono"/>
              <a:ea typeface="Roboto Mono"/>
              <a:cs typeface="Roboto Mono"/>
              <a:sym typeface="Roboto Mon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187" name="Google Shape;187;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https://github.com/khannedy/belajar-javascript-async/blob/master/code/before/set-timeout.html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License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Dokumen ini boleh Anda gunakan atau ubah untuk keperluan non komersial</a:t>
            </a:r>
            <a:endParaRPr/>
          </a:p>
          <a:p>
            <a:pPr indent="-311150" lvl="0" marL="457200" rtl="0" algn="l">
              <a:spcBef>
                <a:spcPts val="0"/>
              </a:spcBef>
              <a:spcAft>
                <a:spcPts val="0"/>
              </a:spcAft>
              <a:buSzPts val="1300"/>
              <a:buChar char="●"/>
            </a:pPr>
            <a:r>
              <a:rPr lang="id"/>
              <a:t>Tapi Anda wajib mencantumkan sumber dan pemilik dokumen ini</a:t>
            </a:r>
            <a:endParaRPr/>
          </a:p>
          <a:p>
            <a:pPr indent="-311150" lvl="0" marL="457200" rtl="0" algn="l">
              <a:spcBef>
                <a:spcPts val="0"/>
              </a:spcBef>
              <a:spcAft>
                <a:spcPts val="0"/>
              </a:spcAft>
              <a:buSzPts val="1300"/>
              <a:buChar char="●"/>
            </a:pPr>
            <a:r>
              <a:rPr lang="id"/>
              <a:t>Untuk keperluan komersial, silahkan hubungi pemilik dokumen ini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AJAX?</a:t>
            </a:r>
            <a:endParaRPr/>
          </a:p>
        </p:txBody>
      </p:sp>
      <p:sp>
        <p:nvSpPr>
          <p:cNvPr id="198" name="Google Shape;198;p3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singkatan dari </a:t>
            </a:r>
            <a:r>
              <a:rPr b="1" lang="id"/>
              <a:t>Asynchronous</a:t>
            </a:r>
            <a:r>
              <a:rPr b="1" lang="id"/>
              <a:t> JavaScript and XML</a:t>
            </a:r>
            <a:endParaRPr b="1"/>
          </a:p>
          <a:p>
            <a:pPr indent="-311150" lvl="0" marL="457200" rtl="0" algn="l">
              <a:spcBef>
                <a:spcPts val="0"/>
              </a:spcBef>
              <a:spcAft>
                <a:spcPts val="0"/>
              </a:spcAft>
              <a:buSzPts val="1300"/>
              <a:buChar char="●"/>
            </a:pPr>
            <a:r>
              <a:rPr lang="id"/>
              <a:t>AJAX dapat digunakan untuk mengambil data dari server setelah halaman web tampil</a:t>
            </a:r>
            <a:endParaRPr/>
          </a:p>
          <a:p>
            <a:pPr indent="-311150" lvl="0" marL="457200" rtl="0" algn="l">
              <a:spcBef>
                <a:spcPts val="0"/>
              </a:spcBef>
              <a:spcAft>
                <a:spcPts val="0"/>
              </a:spcAft>
              <a:buSzPts val="1300"/>
              <a:buChar char="●"/>
            </a:pPr>
            <a:r>
              <a:rPr lang="id"/>
              <a:t>AJAX dapat digunakan untuk mengubah tampilan web tanpa harus me-load ulang web</a:t>
            </a:r>
            <a:endParaRPr/>
          </a:p>
          <a:p>
            <a:pPr indent="-311150" lvl="0" marL="457200" rtl="0" algn="l">
              <a:spcBef>
                <a:spcPts val="0"/>
              </a:spcBef>
              <a:spcAft>
                <a:spcPts val="0"/>
              </a:spcAft>
              <a:buSzPts val="1300"/>
              <a:buChar char="●"/>
            </a:pPr>
            <a:r>
              <a:rPr lang="id"/>
              <a:t>AJAX dapat mengirim data ke server secara async di background</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Cara Kerja AJAX</a:t>
            </a:r>
            <a:endParaRPr/>
          </a:p>
        </p:txBody>
      </p:sp>
      <p:pic>
        <p:nvPicPr>
          <p:cNvPr id="204" name="Google Shape;204;p33"/>
          <p:cNvPicPr preferRelativeResize="0"/>
          <p:nvPr/>
        </p:nvPicPr>
        <p:blipFill>
          <a:blip r:embed="rId3">
            <a:alphaModFix/>
          </a:blip>
          <a:stretch>
            <a:fillRect/>
          </a:stretch>
        </p:blipFill>
        <p:spPr>
          <a:xfrm>
            <a:off x="2881300" y="2132275"/>
            <a:ext cx="3381375" cy="2333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AJAX</a:t>
            </a:r>
            <a:endParaRPr/>
          </a:p>
        </p:txBody>
      </p:sp>
      <p:sp>
        <p:nvSpPr>
          <p:cNvPr id="210" name="Google Shape;210;p34"/>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ajax = new XMLHttpRequest();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ajax.open("METHOD", "url");</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rPr lang="id">
                <a:solidFill>
                  <a:srgbClr val="FFFFFF"/>
                </a:solidFill>
                <a:latin typeface="Roboto Mono"/>
                <a:ea typeface="Roboto Mono"/>
                <a:cs typeface="Roboto Mono"/>
                <a:sym typeface="Roboto Mono"/>
              </a:rPr>
              <a:t>ajax.send()</a:t>
            </a:r>
            <a:endParaRPr>
              <a:solidFill>
                <a:srgbClr val="FFFFFF"/>
              </a:solidFill>
              <a:latin typeface="Roboto Mono"/>
              <a:ea typeface="Roboto Mono"/>
              <a:cs typeface="Roboto Mono"/>
              <a:sym typeface="Roboto Mon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16" name="Google Shape;216;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a:t>
            </a:r>
            <a:r>
              <a:rPr lang="id"/>
              <a:t> Callback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 Callback</a:t>
            </a:r>
            <a:endParaRPr/>
          </a:p>
        </p:txBody>
      </p:sp>
      <p:sp>
        <p:nvSpPr>
          <p:cNvPr id="227" name="Google Shape;227;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biasanya digunakan untuk mengirim data ke Server atau menerima data dari Server</a:t>
            </a:r>
            <a:endParaRPr/>
          </a:p>
          <a:p>
            <a:pPr indent="-311150" lvl="0" marL="457200" rtl="0" algn="l">
              <a:spcBef>
                <a:spcPts val="0"/>
              </a:spcBef>
              <a:spcAft>
                <a:spcPts val="0"/>
              </a:spcAft>
              <a:buSzPts val="1300"/>
              <a:buChar char="●"/>
            </a:pPr>
            <a:r>
              <a:rPr lang="id"/>
              <a:t>Tiap request AJAX yang dilakukan, biasanya kita ingin mendapat informasi response yang diberikan oleh Server</a:t>
            </a:r>
            <a:endParaRPr/>
          </a:p>
          <a:p>
            <a:pPr indent="-311150" lvl="0" marL="457200" rtl="0" algn="l">
              <a:spcBef>
                <a:spcPts val="0"/>
              </a:spcBef>
              <a:spcAft>
                <a:spcPts val="0"/>
              </a:spcAft>
              <a:buSzPts val="1300"/>
              <a:buChar char="●"/>
            </a:pPr>
            <a:r>
              <a:rPr lang="id"/>
              <a:t>Kita tidak bisa langsung mengambil response AJAX, karena proses AJAX adalah Async, sehingga kita perlu menunggu sampai proses Async nya selesai.</a:t>
            </a:r>
            <a:endParaRPr/>
          </a:p>
          <a:p>
            <a:pPr indent="-311150" lvl="0" marL="457200" rtl="0" algn="l">
              <a:spcBef>
                <a:spcPts val="0"/>
              </a:spcBef>
              <a:spcAft>
                <a:spcPts val="0"/>
              </a:spcAft>
              <a:buSzPts val="1300"/>
              <a:buChar char="●"/>
            </a:pPr>
            <a:r>
              <a:rPr lang="id"/>
              <a:t>Untuk mendapatkan informasi AJAX, kita bisa menggunakan AJAX Callback, yang akan dieksekusi setelah proses AJAX selesai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AJAX Callback</a:t>
            </a:r>
            <a:endParaRPr/>
          </a:p>
        </p:txBody>
      </p:sp>
      <p:sp>
        <p:nvSpPr>
          <p:cNvPr id="233" name="Google Shape;233;p38"/>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ajax = new XMLHttpRequest();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ajax.onload = function(){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response = ajax.responseText;</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ajax.open("METHOD", "url");</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ajax.send()</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39" name="Google Shape;239;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 Error Callback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AJAX Error Callback</a:t>
            </a:r>
            <a:endParaRPr/>
          </a:p>
        </p:txBody>
      </p:sp>
      <p:sp>
        <p:nvSpPr>
          <p:cNvPr id="250" name="Google Shape;250;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AJAX adalah proses komunikasi Client dan Server</a:t>
            </a:r>
            <a:endParaRPr/>
          </a:p>
          <a:p>
            <a:pPr indent="-311150" lvl="0" marL="457200" rtl="0" algn="l">
              <a:spcBef>
                <a:spcPts val="0"/>
              </a:spcBef>
              <a:spcAft>
                <a:spcPts val="0"/>
              </a:spcAft>
              <a:buSzPts val="1300"/>
              <a:buChar char="●"/>
            </a:pPr>
            <a:r>
              <a:rPr lang="id"/>
              <a:t>Dalam komunikasi Client dan Server, kita tidak bisa selalu menganggap proses tersebut akan berjalan lancar.</a:t>
            </a:r>
            <a:endParaRPr/>
          </a:p>
          <a:p>
            <a:pPr indent="-311150" lvl="0" marL="457200" rtl="0" algn="l">
              <a:spcBef>
                <a:spcPts val="0"/>
              </a:spcBef>
              <a:spcAft>
                <a:spcPts val="0"/>
              </a:spcAft>
              <a:buSzPts val="1300"/>
              <a:buChar char="●"/>
            </a:pPr>
            <a:r>
              <a:rPr lang="id"/>
              <a:t>Akan ada banyak hal-hal yang bisa mengganggu proses AJAX yang bisa menyebabkan error, seperti; koneksi internet bermasalah, error dari server, data dari client tidak valid, dan lain-lain.</a:t>
            </a:r>
            <a:endParaRPr/>
          </a:p>
          <a:p>
            <a:pPr indent="-311150" lvl="0" marL="457200" rtl="0" algn="l">
              <a:spcBef>
                <a:spcPts val="0"/>
              </a:spcBef>
              <a:spcAft>
                <a:spcPts val="0"/>
              </a:spcAft>
              <a:buSzPts val="1300"/>
              <a:buChar char="●"/>
            </a:pPr>
            <a:r>
              <a:rPr lang="id"/>
              <a:t>Hal-hal error seperti ini perlu ditangani pada kode program kita. Dan kita bisa menggunakan Error Callback di AJAX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00" name="Google Shape;100;p15"/>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AJAX Callback</a:t>
            </a:r>
            <a:endParaRPr/>
          </a:p>
        </p:txBody>
      </p:sp>
      <p:sp>
        <p:nvSpPr>
          <p:cNvPr id="256" name="Google Shape;256;p42"/>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ajax = new XMLHttpRequest();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ajax.onload = function(){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if (ajax.status === 200){</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r>
              <a:rPr lang="id">
                <a:solidFill>
                  <a:srgbClr val="FFFFFF"/>
                </a:solidFill>
                <a:latin typeface="Roboto Mono"/>
                <a:ea typeface="Roboto Mono"/>
                <a:cs typeface="Roboto Mono"/>
                <a:sym typeface="Roboto Mono"/>
              </a:rPr>
              <a:t>const response = ajax.responseText;</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else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error handler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ajax.open("METHOD", "url");</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ajax.send()</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62" name="Google Shape;262;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Callback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Dynamic Callback</a:t>
            </a:r>
            <a:endParaRPr/>
          </a:p>
        </p:txBody>
      </p:sp>
      <p:sp>
        <p:nvSpPr>
          <p:cNvPr id="273" name="Google Shape;273;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dalam membuat program JavaScript, kita ingin membuat callback yang dinamis.</a:t>
            </a:r>
            <a:endParaRPr/>
          </a:p>
          <a:p>
            <a:pPr indent="-311150" lvl="0" marL="457200" rtl="0" algn="l">
              <a:spcBef>
                <a:spcPts val="0"/>
              </a:spcBef>
              <a:spcAft>
                <a:spcPts val="0"/>
              </a:spcAft>
              <a:buSzPts val="1300"/>
              <a:buChar char="●"/>
            </a:pPr>
            <a:r>
              <a:rPr lang="id"/>
              <a:t>Bisa berubah-ubah sesuai kebutuhan kita</a:t>
            </a:r>
            <a:endParaRPr/>
          </a:p>
          <a:p>
            <a:pPr indent="-311150" lvl="0" marL="457200" rtl="0" algn="l">
              <a:spcBef>
                <a:spcPts val="0"/>
              </a:spcBef>
              <a:spcAft>
                <a:spcPts val="0"/>
              </a:spcAft>
              <a:buSzPts val="1300"/>
              <a:buChar char="●"/>
            </a:pPr>
            <a:r>
              <a:rPr lang="id"/>
              <a:t>Untuk membuat Dynamic Callback, kita bisa memanfaatkan function as argument di JavaScript, dimana callback function nya kita masukkan dalam argument, sehingga bisa diubah sesuai dengan keinginan kita</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279" name="Google Shape;279;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https://github.com/khannedy/belajar-javascript-async/blob/master/code/before/ajax.html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Masalah dengan Callback</a:t>
            </a:r>
            <a:endParaRPr/>
          </a:p>
        </p:txBody>
      </p:sp>
      <p:sp>
        <p:nvSpPr>
          <p:cNvPr id="290" name="Google Shape;290;p48"/>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doFirst(data, 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r>
              <a:rPr lang="id">
                <a:solidFill>
                  <a:srgbClr val="FFFFFF"/>
                </a:solidFill>
                <a:latin typeface="Roboto Mono"/>
                <a:ea typeface="Roboto Mono"/>
                <a:cs typeface="Roboto Mono"/>
                <a:sym typeface="Roboto Mono"/>
              </a:rPr>
              <a:t>doSecond(data, 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doThird(data, function ()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Callback Hell</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Promise?</a:t>
            </a:r>
            <a:endParaRPr/>
          </a:p>
        </p:txBody>
      </p:sp>
      <p:sp>
        <p:nvSpPr>
          <p:cNvPr id="296" name="Google Shape;296;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Promise merupakan proxy untuk sebuah nilai di masa depan (Future) yang belum diketahui saat pembuatan Promise tersebut.</a:t>
            </a:r>
            <a:endParaRPr/>
          </a:p>
          <a:p>
            <a:pPr indent="-311150" lvl="0" marL="457200" rtl="0" algn="l">
              <a:spcBef>
                <a:spcPts val="0"/>
              </a:spcBef>
              <a:spcAft>
                <a:spcPts val="0"/>
              </a:spcAft>
              <a:buSzPts val="1300"/>
              <a:buChar char="●"/>
            </a:pPr>
            <a:r>
              <a:rPr lang="id"/>
              <a:t>Biasa Promise digunakan sebagai proxy untuk proses Async.</a:t>
            </a:r>
            <a:endParaRPr/>
          </a:p>
          <a:p>
            <a:pPr indent="-311150" lvl="0" marL="457200" rtl="0" algn="l">
              <a:spcBef>
                <a:spcPts val="0"/>
              </a:spcBef>
              <a:spcAft>
                <a:spcPts val="0"/>
              </a:spcAft>
              <a:buSzPts val="1300"/>
              <a:buChar char="●"/>
            </a:pPr>
            <a:r>
              <a:rPr lang="id"/>
              <a:t>Penggunaan Promise sangat mudah, dan lebih mirip dengan kode Synchronous.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State</a:t>
            </a:r>
            <a:endParaRPr/>
          </a:p>
        </p:txBody>
      </p:sp>
      <p:graphicFrame>
        <p:nvGraphicFramePr>
          <p:cNvPr id="302" name="Google Shape;302;p50"/>
          <p:cNvGraphicFramePr/>
          <p:nvPr/>
        </p:nvGraphicFramePr>
        <p:xfrm>
          <a:off x="952500" y="2190750"/>
          <a:ext cx="3000000" cy="3000000"/>
        </p:xfrm>
        <a:graphic>
          <a:graphicData uri="http://schemas.openxmlformats.org/drawingml/2006/table">
            <a:tbl>
              <a:tblPr>
                <a:noFill/>
                <a:tableStyleId>{B9A75A35-3B01-49CC-AE9E-0F10DFD258E1}</a:tableStyleId>
              </a:tblPr>
              <a:tblGrid>
                <a:gridCol w="1809750"/>
                <a:gridCol w="1809750"/>
                <a:gridCol w="1809750"/>
                <a:gridCol w="1809750"/>
              </a:tblGrid>
              <a:tr h="381000">
                <a:tc>
                  <a:txBody>
                    <a:bodyPr/>
                    <a:lstStyle/>
                    <a:p>
                      <a:pPr indent="0" lvl="0" marL="0" rtl="0" algn="l">
                        <a:spcBef>
                          <a:spcPts val="0"/>
                        </a:spcBef>
                        <a:spcAft>
                          <a:spcPts val="0"/>
                        </a:spcAft>
                        <a:buNone/>
                      </a:pPr>
                      <a:r>
                        <a:rPr lang="id"/>
                        <a:t>state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pending</a:t>
                      </a:r>
                      <a:endParaRPr/>
                    </a:p>
                  </a:txBody>
                  <a:tcPr marT="91425" marB="91425" marR="91425" marL="91425"/>
                </a:tc>
                <a:tc>
                  <a:txBody>
                    <a:bodyPr/>
                    <a:lstStyle/>
                    <a:p>
                      <a:pPr indent="0" lvl="0" marL="0" rtl="0" algn="l">
                        <a:spcBef>
                          <a:spcPts val="0"/>
                        </a:spcBef>
                        <a:spcAft>
                          <a:spcPts val="0"/>
                        </a:spcAft>
                        <a:buNone/>
                      </a:pPr>
                      <a:r>
                        <a:rPr lang="id"/>
                        <a:t>fulfilled</a:t>
                      </a:r>
                      <a:endParaRPr/>
                    </a:p>
                  </a:txBody>
                  <a:tcPr marT="91425" marB="91425" marR="91425" marL="91425"/>
                </a:tc>
                <a:tc>
                  <a:txBody>
                    <a:bodyPr/>
                    <a:lstStyle/>
                    <a:p>
                      <a:pPr indent="0" lvl="0" marL="0" rtl="0" algn="l">
                        <a:spcBef>
                          <a:spcPts val="0"/>
                        </a:spcBef>
                        <a:spcAft>
                          <a:spcPts val="0"/>
                        </a:spcAft>
                        <a:buNone/>
                      </a:pPr>
                      <a:r>
                        <a:rPr lang="id"/>
                        <a:t>rejected</a:t>
                      </a:r>
                      <a:endParaRPr/>
                    </a:p>
                  </a:txBody>
                  <a:tcPr marT="91425" marB="91425" marR="91425" marL="91425"/>
                </a:tc>
              </a:tr>
              <a:tr h="381000">
                <a:tc>
                  <a:txBody>
                    <a:bodyPr/>
                    <a:lstStyle/>
                    <a:p>
                      <a:pPr indent="0" lvl="0" marL="0" rtl="0" algn="l">
                        <a:spcBef>
                          <a:spcPts val="0"/>
                        </a:spcBef>
                        <a:spcAft>
                          <a:spcPts val="0"/>
                        </a:spcAft>
                        <a:buNone/>
                      </a:pPr>
                      <a:r>
                        <a:rPr lang="id"/>
                        <a:t>result</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undefined</a:t>
                      </a:r>
                      <a:endParaRPr/>
                    </a:p>
                  </a:txBody>
                  <a:tcPr marT="91425" marB="91425" marR="91425" marL="91425"/>
                </a:tc>
                <a:tc>
                  <a:txBody>
                    <a:bodyPr/>
                    <a:lstStyle/>
                    <a:p>
                      <a:pPr indent="0" lvl="0" marL="0" rtl="0" algn="l">
                        <a:spcBef>
                          <a:spcPts val="0"/>
                        </a:spcBef>
                        <a:spcAft>
                          <a:spcPts val="0"/>
                        </a:spcAft>
                        <a:buNone/>
                      </a:pPr>
                      <a:r>
                        <a:rPr lang="id"/>
                        <a:t>value</a:t>
                      </a:r>
                      <a:endParaRPr/>
                    </a:p>
                  </a:txBody>
                  <a:tcPr marT="91425" marB="91425" marR="91425" marL="91425"/>
                </a:tc>
                <a:tc>
                  <a:txBody>
                    <a:bodyPr/>
                    <a:lstStyle/>
                    <a:p>
                      <a:pPr indent="0" lvl="0" marL="0" rtl="0" algn="l">
                        <a:spcBef>
                          <a:spcPts val="0"/>
                        </a:spcBef>
                        <a:spcAft>
                          <a:spcPts val="0"/>
                        </a:spcAft>
                        <a:buNone/>
                      </a:pPr>
                      <a:r>
                        <a:rPr lang="id"/>
                        <a:t>error</a:t>
                      </a:r>
                      <a:endParaRPr/>
                    </a:p>
                  </a:txBody>
                  <a:tcPr marT="91425" marB="91425" marR="91425" marL="91425"/>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Promise</a:t>
            </a:r>
            <a:endParaRPr/>
          </a:p>
        </p:txBody>
      </p:sp>
      <p:sp>
        <p:nvSpPr>
          <p:cNvPr id="308" name="Google Shape;308;p51"/>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const promise = new Promise(function (resolve, reject)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if(success){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resolve(value)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}else{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reject(error)</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14" name="Google Shape;314;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Then Method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Then Method</a:t>
            </a:r>
            <a:endParaRPr/>
          </a:p>
        </p:txBody>
      </p:sp>
      <p:sp>
        <p:nvSpPr>
          <p:cNvPr id="325" name="Google Shape;325;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Pertanyaannya, bagaimana cara mendapatkan value yang ada di Promise ketika value nya sudah ada?</a:t>
            </a:r>
            <a:endParaRPr/>
          </a:p>
          <a:p>
            <a:pPr indent="-311150" lvl="0" marL="457200" rtl="0" algn="l">
              <a:spcBef>
                <a:spcPts val="0"/>
              </a:spcBef>
              <a:spcAft>
                <a:spcPts val="0"/>
              </a:spcAft>
              <a:buSzPts val="1300"/>
              <a:buChar char="●"/>
            </a:pPr>
            <a:r>
              <a:rPr lang="id"/>
              <a:t>Promise memiliki method yang bernama then. Then method ini bisa digunakan sebagai callback ketika value pada Promise telah di resolve. </a:t>
            </a:r>
            <a:endParaRPr/>
          </a:p>
          <a:p>
            <a:pPr indent="-311150" lvl="0" marL="457200" rtl="0" algn="l">
              <a:spcBef>
                <a:spcPts val="0"/>
              </a:spcBef>
              <a:spcAft>
                <a:spcPts val="0"/>
              </a:spcAft>
              <a:buSzPts val="1300"/>
              <a:buChar char="●"/>
            </a:pPr>
            <a:r>
              <a:rPr lang="id"/>
              <a:t>Yang menarik menggunakan Then Method adalah, kita bisa membuat chain method, sehingga tidak akan terjebak pada Callback Hell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Then pada Promise</a:t>
            </a:r>
            <a:endParaRPr/>
          </a:p>
        </p:txBody>
      </p:sp>
      <p:sp>
        <p:nvSpPr>
          <p:cNvPr id="331" name="Google Shape;331;p55"/>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otherValueAgain;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37" name="Google Shape;337;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5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Catch Method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Catch Method</a:t>
            </a:r>
            <a:endParaRPr/>
          </a:p>
        </p:txBody>
      </p:sp>
      <p:sp>
        <p:nvSpPr>
          <p:cNvPr id="348" name="Google Shape;348;p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AJAX, jika terjadi error, kita bisa menggunakan Error Callback, bagaimana dengan Promise?</a:t>
            </a:r>
            <a:endParaRPr/>
          </a:p>
          <a:p>
            <a:pPr indent="-311150" lvl="0" marL="457200" rtl="0" algn="l">
              <a:spcBef>
                <a:spcPts val="0"/>
              </a:spcBef>
              <a:spcAft>
                <a:spcPts val="0"/>
              </a:spcAft>
              <a:buSzPts val="1300"/>
              <a:buChar char="●"/>
            </a:pPr>
            <a:r>
              <a:rPr lang="id"/>
              <a:t>Promise memiliki method yang bernama Catch. Catch Method ini digunakan sebagai Error Callback yang bisa gunakan seperti Then Method.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Catch pada Promise</a:t>
            </a:r>
            <a:endParaRPr/>
          </a:p>
        </p:txBody>
      </p:sp>
      <p:sp>
        <p:nvSpPr>
          <p:cNvPr id="354" name="Google Shape;354;p59"/>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.catch(function(error){</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60" name="Google Shape;360;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Finally Method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Sudah Menguasai</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HTML</a:t>
            </a:r>
            <a:endParaRPr/>
          </a:p>
          <a:p>
            <a:pPr indent="-311150" lvl="0" marL="457200" rtl="0" algn="l">
              <a:spcBef>
                <a:spcPts val="0"/>
              </a:spcBef>
              <a:spcAft>
                <a:spcPts val="0"/>
              </a:spcAft>
              <a:buSzPts val="1300"/>
              <a:buChar char="-"/>
            </a:pPr>
            <a:r>
              <a:rPr lang="id"/>
              <a:t>JavaScript Dasar</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Finally Method</a:t>
            </a:r>
            <a:endParaRPr/>
          </a:p>
        </p:txBody>
      </p:sp>
      <p:sp>
        <p:nvSpPr>
          <p:cNvPr id="371" name="Google Shape;371;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ingin menjalankan kode tertentu, baik itu saat sukses ataupun error.</a:t>
            </a:r>
            <a:endParaRPr/>
          </a:p>
          <a:p>
            <a:pPr indent="-311150" lvl="0" marL="457200" rtl="0" algn="l">
              <a:spcBef>
                <a:spcPts val="0"/>
              </a:spcBef>
              <a:spcAft>
                <a:spcPts val="0"/>
              </a:spcAft>
              <a:buSzPts val="1300"/>
              <a:buChar char="●"/>
            </a:pPr>
            <a:r>
              <a:rPr lang="id"/>
              <a:t>Hal ini bisa dilakukan juga di Promise, menggunakan Finally Method</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Finally pada Promise</a:t>
            </a:r>
            <a:endParaRPr/>
          </a:p>
        </p:txBody>
      </p:sp>
      <p:sp>
        <p:nvSpPr>
          <p:cNvPr id="377" name="Google Shape;377;p63"/>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return otherValue;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.finally(function(){</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383" name="Google Shape;383;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All Method</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Promise All Method</a:t>
            </a:r>
            <a:endParaRPr/>
          </a:p>
        </p:txBody>
      </p:sp>
      <p:sp>
        <p:nvSpPr>
          <p:cNvPr id="394" name="Google Shape;39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Kadang kita perlu berhadapan dengan beberapa proses Async sekaligus.</a:t>
            </a:r>
            <a:endParaRPr/>
          </a:p>
          <a:p>
            <a:pPr indent="-311150" lvl="0" marL="457200" rtl="0" algn="l">
              <a:spcBef>
                <a:spcPts val="0"/>
              </a:spcBef>
              <a:spcAft>
                <a:spcPts val="0"/>
              </a:spcAft>
              <a:buSzPts val="1300"/>
              <a:buChar char="●"/>
            </a:pPr>
            <a:r>
              <a:rPr lang="id"/>
              <a:t>Misal, mengambil detail data produk dari Server pada satu halaman web, dimana satu halaman bisa menampilkan lebih dari satu produk.</a:t>
            </a:r>
            <a:endParaRPr/>
          </a:p>
          <a:p>
            <a:pPr indent="-311150" lvl="0" marL="457200" rtl="0" algn="l">
              <a:spcBef>
                <a:spcPts val="0"/>
              </a:spcBef>
              <a:spcAft>
                <a:spcPts val="0"/>
              </a:spcAft>
              <a:buSzPts val="1300"/>
              <a:buChar char="●"/>
            </a:pPr>
            <a:r>
              <a:rPr lang="id"/>
              <a:t>Menggunakan Promise satu per satu sangatlah menyulitkan  jika terlalu banyak, tapi untungnya Promisa memiliki method All.</a:t>
            </a:r>
            <a:endParaRPr/>
          </a:p>
          <a:p>
            <a:pPr indent="-311150" lvl="0" marL="457200" rtl="0" algn="l">
              <a:spcBef>
                <a:spcPts val="0"/>
              </a:spcBef>
              <a:spcAft>
                <a:spcPts val="0"/>
              </a:spcAft>
              <a:buSzPts val="1300"/>
              <a:buChar char="●"/>
            </a:pPr>
            <a:r>
              <a:rPr lang="id"/>
              <a:t>All method bisa kita gunakan untuk menggabungkan beberapa Promise, menjadi Promise baru yang berisi data Array hasil Promise-Promise tersebut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All pada Promise</a:t>
            </a:r>
            <a:endParaRPr/>
          </a:p>
        </p:txBody>
      </p:sp>
      <p:sp>
        <p:nvSpPr>
          <p:cNvPr id="400" name="Google Shape;400;p67"/>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Promise.all([promise1, promise2, promise...])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.then(function(values){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with values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06" name="Google Shape;406;p6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https://github.com/khannedy/belajar-javascript-async/blob/master/code/before/promise.html</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Fetch API</a:t>
            </a:r>
            <a:endParaRPr/>
          </a:p>
        </p:txBody>
      </p:sp>
      <p:sp>
        <p:nvSpPr>
          <p:cNvPr id="417" name="Google Shape;417;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Fetch API adalah API baru untuk melakukan AJAX</a:t>
            </a:r>
            <a:endParaRPr/>
          </a:p>
          <a:p>
            <a:pPr indent="-311150" lvl="0" marL="457200" rtl="0" algn="l">
              <a:spcBef>
                <a:spcPts val="0"/>
              </a:spcBef>
              <a:spcAft>
                <a:spcPts val="0"/>
              </a:spcAft>
              <a:buSzPts val="1300"/>
              <a:buChar char="●"/>
            </a:pPr>
            <a:r>
              <a:rPr lang="id"/>
              <a:t>Tidak seperti AJAX yang menggunakan Callback, Fetch API menggunakan Promise, sehingga kita bisa mudah menggunakan Fetch API dibanding AJAX</a:t>
            </a:r>
            <a:endParaRPr/>
          </a:p>
          <a:p>
            <a:pPr indent="-298450" lvl="0" marL="457200" rtl="0" algn="l">
              <a:spcBef>
                <a:spcPts val="0"/>
              </a:spcBef>
              <a:spcAft>
                <a:spcPts val="0"/>
              </a:spcAft>
              <a:buSzPts val="1100"/>
              <a:buFont typeface="Arial"/>
              <a:buChar char="●"/>
            </a:pPr>
            <a:r>
              <a:rPr lang="id" sz="1100" u="sng">
                <a:solidFill>
                  <a:schemeClr val="hlink"/>
                </a:solidFill>
                <a:latin typeface="Arial"/>
                <a:ea typeface="Arial"/>
                <a:cs typeface="Arial"/>
                <a:sym typeface="Arial"/>
                <a:hlinkClick r:id="rId3"/>
              </a:rPr>
              <a:t>https://developer.mozilla.org/en-US/docs/Web/API/Fetch_API</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Fetch API</a:t>
            </a:r>
            <a:endParaRPr/>
          </a:p>
        </p:txBody>
      </p:sp>
      <p:sp>
        <p:nvSpPr>
          <p:cNvPr id="423" name="Google Shape;423;p71"/>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fetch(url, config)</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.then(function(response){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.catch(function(error){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 do something here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endParaRPr>
              <a:solidFill>
                <a:srgbClr val="FFFFFF"/>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Perangkat Lunak</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Google Chrome</a:t>
            </a:r>
            <a:endParaRPr/>
          </a:p>
          <a:p>
            <a:pPr indent="-298450" lvl="1" marL="914400" rtl="0" algn="l">
              <a:spcBef>
                <a:spcPts val="0"/>
              </a:spcBef>
              <a:spcAft>
                <a:spcPts val="0"/>
              </a:spcAft>
              <a:buSzPts val="1100"/>
              <a:buChar char="-"/>
            </a:pPr>
            <a:r>
              <a:rPr lang="id"/>
              <a:t>Allow CORS Plugin : </a:t>
            </a:r>
            <a:r>
              <a:rPr lang="id" sz="1100" u="sng">
                <a:solidFill>
                  <a:schemeClr val="hlink"/>
                </a:solidFill>
                <a:latin typeface="Arial"/>
                <a:ea typeface="Arial"/>
                <a:cs typeface="Arial"/>
                <a:sym typeface="Arial"/>
                <a:hlinkClick r:id="rId3"/>
              </a:rPr>
              <a:t>https://chrome.google.com/webstore/detail/allow-cors-access-control/lhobafahddgcelffkeicbaginigeejlf</a:t>
            </a:r>
            <a:endParaRPr/>
          </a:p>
          <a:p>
            <a:pPr indent="-311150" lvl="0" marL="457200" rtl="0" algn="l">
              <a:spcBef>
                <a:spcPts val="0"/>
              </a:spcBef>
              <a:spcAft>
                <a:spcPts val="0"/>
              </a:spcAft>
              <a:buSzPts val="1300"/>
              <a:buChar char="-"/>
            </a:pPr>
            <a:r>
              <a:rPr lang="id"/>
              <a:t>NodeJS</a:t>
            </a:r>
            <a:endParaRPr/>
          </a:p>
          <a:p>
            <a:pPr indent="-298450" lvl="1" marL="914400" rtl="0" algn="l">
              <a:spcBef>
                <a:spcPts val="0"/>
              </a:spcBef>
              <a:spcAft>
                <a:spcPts val="0"/>
              </a:spcAft>
              <a:buSzPts val="1100"/>
              <a:buChar char="-"/>
            </a:pPr>
            <a:r>
              <a:rPr lang="id"/>
              <a:t>live-server : </a:t>
            </a:r>
            <a:br>
              <a:rPr lang="id"/>
            </a:br>
            <a:r>
              <a:rPr lang="id" u="sng">
                <a:solidFill>
                  <a:schemeClr val="hlink"/>
                </a:solidFill>
                <a:latin typeface="Arial"/>
                <a:ea typeface="Arial"/>
                <a:cs typeface="Arial"/>
                <a:sym typeface="Arial"/>
                <a:hlinkClick r:id="rId4"/>
              </a:rPr>
              <a:t>https://www.npmjs.com/package/live-server</a:t>
            </a:r>
            <a:endParaRPr/>
          </a:p>
          <a:p>
            <a:pPr indent="-311150" lvl="0" marL="457200" rtl="0" algn="l">
              <a:spcBef>
                <a:spcPts val="0"/>
              </a:spcBef>
              <a:spcAft>
                <a:spcPts val="0"/>
              </a:spcAft>
              <a:buSzPts val="1300"/>
              <a:buChar char="-"/>
            </a:pPr>
            <a:r>
              <a:rPr lang="id"/>
              <a:t>Code Editor </a:t>
            </a:r>
            <a:endParaRPr/>
          </a:p>
          <a:p>
            <a:pPr indent="-298450" lvl="1" marL="914400" rtl="0" algn="l">
              <a:spcBef>
                <a:spcPts val="0"/>
              </a:spcBef>
              <a:spcAft>
                <a:spcPts val="0"/>
              </a:spcAft>
              <a:buSzPts val="1100"/>
              <a:buChar char="-"/>
            </a:pPr>
            <a:r>
              <a:rPr lang="id"/>
              <a:t>JetBrains WebStorm</a:t>
            </a:r>
            <a:endParaRPr/>
          </a:p>
          <a:p>
            <a:pPr indent="-298450" lvl="1" marL="914400" rtl="0" algn="l">
              <a:spcBef>
                <a:spcPts val="0"/>
              </a:spcBef>
              <a:spcAft>
                <a:spcPts val="0"/>
              </a:spcAft>
              <a:buSzPts val="1100"/>
              <a:buChar char="-"/>
            </a:pPr>
            <a:r>
              <a:rPr lang="id"/>
              <a:t>VisualStudio Code</a:t>
            </a:r>
            <a:br>
              <a:rPr lang="id"/>
            </a:b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29" name="Google Shape;429;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https://github.com/khannedy/belajar-javascript-async/blob/master/code/before/fetch.html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7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a:t>
            </a:r>
            <a:endParaRPr/>
          </a:p>
        </p:txBody>
      </p:sp>
      <p:sp>
        <p:nvSpPr>
          <p:cNvPr id="440" name="Google Shape;440;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 Await adalah fitur baru JavaScript yang digunakan untuk mempermudah proses pembuatan code Promise.</a:t>
            </a:r>
            <a:endParaRPr/>
          </a:p>
          <a:p>
            <a:pPr indent="-311150" lvl="0" marL="457200" rtl="0" algn="l">
              <a:spcBef>
                <a:spcPts val="0"/>
              </a:spcBef>
              <a:spcAft>
                <a:spcPts val="0"/>
              </a:spcAft>
              <a:buSzPts val="1300"/>
              <a:buChar char="●"/>
            </a:pPr>
            <a:r>
              <a:rPr lang="id"/>
              <a:t>Dengan menggunakan Async Await, kita bisa membuat kode Asynchronous dengan gaya Synchronous</a:t>
            </a:r>
            <a:endParaRPr/>
          </a:p>
          <a:p>
            <a:pPr indent="-311150" lvl="0" marL="457200" rtl="0" algn="l">
              <a:spcBef>
                <a:spcPts val="0"/>
              </a:spcBef>
              <a:spcAft>
                <a:spcPts val="0"/>
              </a:spcAft>
              <a:buSzPts val="1300"/>
              <a:buChar char="●"/>
            </a:pPr>
            <a:r>
              <a:rPr lang="id"/>
              <a:t>Async digunakan untuk menandakan bahwa Function tersebut adalah Async, dan mengembalikan Promise</a:t>
            </a:r>
            <a:endParaRPr/>
          </a:p>
          <a:p>
            <a:pPr indent="-311150" lvl="0" marL="457200" rtl="0" algn="l">
              <a:spcBef>
                <a:spcPts val="0"/>
              </a:spcBef>
              <a:spcAft>
                <a:spcPts val="0"/>
              </a:spcAft>
              <a:buSzPts val="1300"/>
              <a:buChar char="●"/>
            </a:pPr>
            <a:r>
              <a:rPr lang="id"/>
              <a:t>Await digunakan untuk mendapatkan value hasil dari Function yang mengembalikan Promise.</a:t>
            </a:r>
            <a:endParaRPr/>
          </a:p>
          <a:p>
            <a:pPr indent="-311150" lvl="0" marL="457200" rtl="0" algn="l">
              <a:spcBef>
                <a:spcPts val="0"/>
              </a:spcBef>
              <a:spcAft>
                <a:spcPts val="0"/>
              </a:spcAft>
              <a:buSzPts val="1300"/>
              <a:buChar char="●"/>
            </a:pPr>
            <a:r>
              <a:rPr lang="id"/>
              <a:t>Await hanya bisa digunakan dalam Async Function</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Async Await</a:t>
            </a:r>
            <a:endParaRPr/>
          </a:p>
        </p:txBody>
      </p:sp>
      <p:sp>
        <p:nvSpPr>
          <p:cNvPr id="446" name="Google Shape;446;p75"/>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async function onSearch(keyword){</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products = await searchProducts(keyword);</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clearProducts();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displayProducts(products);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52" name="Google Shape;452;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https://github.com/khannedy/belajar-javascript-async/blob/master/code/before/async-await.html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Error Handler</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Error Handler</a:t>
            </a:r>
            <a:endParaRPr/>
          </a:p>
        </p:txBody>
      </p:sp>
      <p:sp>
        <p:nvSpPr>
          <p:cNvPr id="463" name="Google Shape;463;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Callback dan Promise, ada mekanisme Error Handler yang bisa dilakukan. Bagaimana dengan Async Await?</a:t>
            </a:r>
            <a:endParaRPr/>
          </a:p>
          <a:p>
            <a:pPr indent="-311150" lvl="0" marL="457200" rtl="0" algn="l">
              <a:spcBef>
                <a:spcPts val="0"/>
              </a:spcBef>
              <a:spcAft>
                <a:spcPts val="0"/>
              </a:spcAft>
              <a:buSzPts val="1300"/>
              <a:buChar char="●"/>
            </a:pPr>
            <a:r>
              <a:rPr lang="id"/>
              <a:t>Pada Async Await, kita bisa menggunakan gara </a:t>
            </a:r>
            <a:r>
              <a:rPr lang="id"/>
              <a:t>Synchronous</a:t>
            </a:r>
            <a:r>
              <a:rPr lang="id"/>
              <a:t> untuk menggunakan Error Handler nya, yaitu menggunakan try-catch dan try-catch-finally</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Async Await Error Handler</a:t>
            </a:r>
            <a:endParaRPr/>
          </a:p>
        </p:txBody>
      </p:sp>
      <p:sp>
        <p:nvSpPr>
          <p:cNvPr id="469" name="Google Shape;469;p79"/>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async function onSearch(keyword){</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try{</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r>
              <a:rPr lang="id">
                <a:solidFill>
                  <a:schemeClr val="lt1"/>
                </a:solidFill>
                <a:latin typeface="Roboto Mono"/>
                <a:ea typeface="Roboto Mono"/>
                <a:cs typeface="Roboto Mono"/>
                <a:sym typeface="Roboto Mono"/>
              </a:rPr>
              <a:t>const products = await searchProducts(keyword);</a:t>
            </a:r>
            <a:br>
              <a:rPr lang="id">
                <a:solidFill>
                  <a:schemeClr val="lt1"/>
                </a:solidFill>
                <a:latin typeface="Roboto Mono"/>
                <a:ea typeface="Roboto Mono"/>
                <a:cs typeface="Roboto Mono"/>
                <a:sym typeface="Roboto Mono"/>
              </a:rPr>
            </a:br>
            <a:r>
              <a:rPr lang="id">
                <a:solidFill>
                  <a:schemeClr val="lt1"/>
                </a:solidFill>
                <a:latin typeface="Roboto Mono"/>
                <a:ea typeface="Roboto Mono"/>
                <a:cs typeface="Roboto Mono"/>
                <a:sym typeface="Roboto Mono"/>
              </a:rPr>
              <a:t>		clearProducts();</a:t>
            </a:r>
            <a:br>
              <a:rPr lang="id">
                <a:solidFill>
                  <a:schemeClr val="lt1"/>
                </a:solidFill>
                <a:latin typeface="Roboto Mono"/>
                <a:ea typeface="Roboto Mono"/>
                <a:cs typeface="Roboto Mono"/>
                <a:sym typeface="Roboto Mono"/>
              </a:rPr>
            </a:br>
            <a:r>
              <a:rPr lang="id">
                <a:solidFill>
                  <a:schemeClr val="lt1"/>
                </a:solidFill>
                <a:latin typeface="Roboto Mono"/>
                <a:ea typeface="Roboto Mono"/>
                <a:cs typeface="Roboto Mono"/>
                <a:sym typeface="Roboto Mono"/>
              </a:rPr>
              <a:t>		displayProducts(products);</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}catch(error){</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}finally{</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475" name="Google Shape;475;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https://github.com/khannedy/belajar-javascript-async/blob/master/code/before/async-await.html</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8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yang akan dipelajari?</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Asynchronous</a:t>
            </a:r>
            <a:r>
              <a:rPr lang="id"/>
              <a:t>  </a:t>
            </a:r>
            <a:endParaRPr/>
          </a:p>
          <a:p>
            <a:pPr indent="-311150" lvl="0" marL="457200" rtl="0" algn="l">
              <a:spcBef>
                <a:spcPts val="0"/>
              </a:spcBef>
              <a:spcAft>
                <a:spcPts val="0"/>
              </a:spcAft>
              <a:buSzPts val="1300"/>
              <a:buChar char="-"/>
            </a:pPr>
            <a:r>
              <a:rPr lang="id"/>
              <a:t>Callback</a:t>
            </a:r>
            <a:endParaRPr/>
          </a:p>
          <a:p>
            <a:pPr indent="-311150" lvl="0" marL="457200" rtl="0" algn="l">
              <a:spcBef>
                <a:spcPts val="0"/>
              </a:spcBef>
              <a:spcAft>
                <a:spcPts val="0"/>
              </a:spcAft>
              <a:buSzPts val="1300"/>
              <a:buChar char="-"/>
            </a:pPr>
            <a:r>
              <a:rPr lang="id"/>
              <a:t>AJAX</a:t>
            </a:r>
            <a:endParaRPr/>
          </a:p>
          <a:p>
            <a:pPr indent="-311150" lvl="0" marL="457200" rtl="0" algn="l">
              <a:spcBef>
                <a:spcPts val="0"/>
              </a:spcBef>
              <a:spcAft>
                <a:spcPts val="0"/>
              </a:spcAft>
              <a:buSzPts val="1300"/>
              <a:buChar char="-"/>
            </a:pPr>
            <a:r>
              <a:rPr lang="id"/>
              <a:t>Promise</a:t>
            </a:r>
            <a:endParaRPr/>
          </a:p>
          <a:p>
            <a:pPr indent="-311150" lvl="0" marL="457200" rtl="0" algn="l">
              <a:spcBef>
                <a:spcPts val="0"/>
              </a:spcBef>
              <a:spcAft>
                <a:spcPts val="0"/>
              </a:spcAft>
              <a:buSzPts val="1300"/>
              <a:buChar char="-"/>
            </a:pPr>
            <a:r>
              <a:rPr lang="id"/>
              <a:t>Async Await</a:t>
            </a:r>
            <a:endParaRPr/>
          </a:p>
          <a:p>
            <a:pPr indent="-311150" lvl="0" marL="457200" rtl="0" algn="l">
              <a:spcBef>
                <a:spcPts val="0"/>
              </a:spcBef>
              <a:spcAft>
                <a:spcPts val="0"/>
              </a:spcAft>
              <a:buSzPts val="1300"/>
              <a:buChar char="-"/>
            </a:pPr>
            <a:r>
              <a:rPr lang="id"/>
              <a:t>Web Worker</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Sebelum Belajar Web Worker</a:t>
            </a:r>
            <a:endParaRPr/>
          </a:p>
        </p:txBody>
      </p:sp>
      <p:sp>
        <p:nvSpPr>
          <p:cNvPr id="486" name="Google Shape;486;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JavaScript adalah Single Thread, artinya walaupun proses yang kita buat adalah Async, tapi tetap akan dijalankan dalam Thread yang sama.</a:t>
            </a:r>
            <a:endParaRPr/>
          </a:p>
          <a:p>
            <a:pPr indent="-311150" lvl="0" marL="457200" rtl="0" algn="l">
              <a:spcBef>
                <a:spcPts val="0"/>
              </a:spcBef>
              <a:spcAft>
                <a:spcPts val="0"/>
              </a:spcAft>
              <a:buSzPts val="1300"/>
              <a:buChar char="●"/>
            </a:pPr>
            <a:r>
              <a:rPr lang="id"/>
              <a:t>Kemampuan satu Thread dalam mengelola beberapa pekerjaan, dinamakan Concurrent.</a:t>
            </a:r>
            <a:endParaRPr/>
          </a:p>
          <a:p>
            <a:pPr indent="-311150" lvl="0" marL="457200" rtl="0" algn="l">
              <a:spcBef>
                <a:spcPts val="0"/>
              </a:spcBef>
              <a:spcAft>
                <a:spcPts val="0"/>
              </a:spcAft>
              <a:buSzPts val="1300"/>
              <a:buChar char="●"/>
            </a:pPr>
            <a:r>
              <a:rPr lang="id"/>
              <a:t>Kemampuan menjalankan beberapa Thread untuk mengelola satu atau lebih pekerjaan, dinamakan Paralel. </a:t>
            </a:r>
            <a:endParaRPr/>
          </a:p>
          <a:p>
            <a:pPr indent="-311150" lvl="0" marL="457200" rtl="0" algn="l">
              <a:spcBef>
                <a:spcPts val="0"/>
              </a:spcBef>
              <a:spcAft>
                <a:spcPts val="0"/>
              </a:spcAft>
              <a:buSzPts val="1300"/>
              <a:buChar char="●"/>
            </a:pPr>
            <a:r>
              <a:rPr lang="id"/>
              <a:t>Dan untuk membuat proses secara </a:t>
            </a:r>
            <a:r>
              <a:rPr lang="id"/>
              <a:t>Paralel</a:t>
            </a:r>
            <a:r>
              <a:rPr lang="id"/>
              <a:t>, kita bisa menggunakan Web Worker</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sp>
        <p:nvSpPr>
          <p:cNvPr id="492" name="Google Shape;492;p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Web Worker adalah kemampuan yang untuk menjalankan proses di Thread yang berbeda dibanding Main Thread. </a:t>
            </a:r>
            <a:endParaRPr/>
          </a:p>
          <a:p>
            <a:pPr indent="-311150" lvl="0" marL="457200" rtl="0" algn="l">
              <a:spcBef>
                <a:spcPts val="0"/>
              </a:spcBef>
              <a:spcAft>
                <a:spcPts val="0"/>
              </a:spcAft>
              <a:buSzPts val="1300"/>
              <a:buChar char="-"/>
            </a:pPr>
            <a:r>
              <a:rPr lang="id"/>
              <a:t>Keuntungan menggunakan Web Worker adalah, jika terdapat proses yang membutuhkan waktu lama, Web kita tidak akan Freeze, karena proses tersebut bisa kita jalankan di Thread yang berbeda dari Main Thread (yang biasa digunakan oleh UI)</a:t>
            </a:r>
            <a:endParaRPr/>
          </a:p>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https://developer.mozilla.org/en-US/docs/Web/API/Web_Workers_API</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a:t>
            </a:r>
            <a:endParaRPr/>
          </a:p>
        </p:txBody>
      </p:sp>
      <p:pic>
        <p:nvPicPr>
          <p:cNvPr id="498" name="Google Shape;498;p84"/>
          <p:cNvPicPr preferRelativeResize="0"/>
          <p:nvPr/>
        </p:nvPicPr>
        <p:blipFill>
          <a:blip r:embed="rId3">
            <a:alphaModFix/>
          </a:blip>
          <a:stretch>
            <a:fillRect/>
          </a:stretch>
        </p:blipFill>
        <p:spPr>
          <a:xfrm>
            <a:off x="3228975" y="2006250"/>
            <a:ext cx="2686050" cy="268605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Pelajari :</a:t>
            </a:r>
            <a:endParaRPr/>
          </a:p>
          <a:p>
            <a:pPr indent="0" lvl="0" marL="0" rtl="0" algn="l">
              <a:spcBef>
                <a:spcPts val="0"/>
              </a:spcBef>
              <a:spcAft>
                <a:spcPts val="0"/>
              </a:spcAft>
              <a:buNone/>
            </a:pPr>
            <a:r>
              <a:t/>
            </a:r>
            <a:endParaRPr/>
          </a:p>
          <a:p>
            <a:pPr indent="0" lvl="0" marL="0" rtl="0" algn="l">
              <a:spcBef>
                <a:spcPts val="0"/>
              </a:spcBef>
              <a:spcAft>
                <a:spcPts val="0"/>
              </a:spcAft>
              <a:buNone/>
            </a:pPr>
            <a:r>
              <a:rPr lang="id"/>
              <a:t>C</a:t>
            </a:r>
            <a:r>
              <a:rPr lang="id"/>
              <a:t>oncurrency VS Parallelism</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Web Worker</a:t>
            </a:r>
            <a:endParaRPr/>
          </a:p>
        </p:txBody>
      </p:sp>
      <p:sp>
        <p:nvSpPr>
          <p:cNvPr id="509" name="Google Shape;509;p86"/>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1600"/>
              </a:spcAft>
              <a:buNone/>
            </a:pPr>
            <a:r>
              <a:rPr lang="id">
                <a:solidFill>
                  <a:srgbClr val="FFFFFF"/>
                </a:solidFill>
                <a:latin typeface="Roboto Mono"/>
                <a:ea typeface="Roboto Mono"/>
                <a:cs typeface="Roboto Mono"/>
                <a:sym typeface="Roboto Mono"/>
              </a:rPr>
              <a:t>const worker = new Worker(“file.js”);</a:t>
            </a:r>
            <a:endParaRPr>
              <a:solidFill>
                <a:srgbClr val="FFFFFF"/>
              </a:solidFill>
              <a:latin typeface="Roboto Mono"/>
              <a:ea typeface="Roboto Mono"/>
              <a:cs typeface="Roboto Mono"/>
              <a:sym typeface="Roboto Mono"/>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515" name="Google Shape;515;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https://github.com/khannedy/belajar-javascript-async/blob/master/code/before/web-worker.html</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a:t>
            </a:r>
            <a:endParaRPr/>
          </a:p>
        </p:txBody>
      </p:sp>
      <p:sp>
        <p:nvSpPr>
          <p:cNvPr id="526" name="Google Shape;526;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Web Worker adalah proses Async, dan untuk berkomunikasi dengan Web Worker, kita akan menggunakan Event Listener</a:t>
            </a:r>
            <a:endParaRPr/>
          </a:p>
          <a:p>
            <a:pPr indent="-311150" lvl="0" marL="457200" rtl="0" algn="l">
              <a:spcBef>
                <a:spcPts val="0"/>
              </a:spcBef>
              <a:spcAft>
                <a:spcPts val="0"/>
              </a:spcAft>
              <a:buSzPts val="1300"/>
              <a:buChar char="-"/>
            </a:pPr>
            <a:r>
              <a:rPr lang="id"/>
              <a:t>Untuk mengirim data ke Web Worker atau ke Main Thread, kita bisa menggunakan method postMessage</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 (1)</a:t>
            </a:r>
            <a:endParaRPr/>
          </a:p>
        </p:txBody>
      </p:sp>
      <p:sp>
        <p:nvSpPr>
          <p:cNvPr id="532" name="Google Shape;532;p90"/>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const worker = new Worker(“file.js”);</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worker.addEventListener("message", function (event)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data = event.data;</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rPr lang="id">
                <a:solidFill>
                  <a:srgbClr val="FFFFFF"/>
                </a:solidFill>
                <a:latin typeface="Roboto Mono"/>
                <a:ea typeface="Roboto Mono"/>
                <a:cs typeface="Roboto Mono"/>
                <a:sym typeface="Roboto Mono"/>
              </a:rPr>
              <a:t>worker.postMessage(message)</a:t>
            </a:r>
            <a:endParaRPr>
              <a:solidFill>
                <a:srgbClr val="FFFFFF"/>
              </a:solidFill>
              <a:latin typeface="Roboto Mono"/>
              <a:ea typeface="Roboto Mono"/>
              <a:cs typeface="Roboto Mono"/>
              <a:sym typeface="Roboto Mono"/>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Worker Communication (2)</a:t>
            </a:r>
            <a:endParaRPr/>
          </a:p>
        </p:txBody>
      </p:sp>
      <p:sp>
        <p:nvSpPr>
          <p:cNvPr id="538" name="Google Shape;538;p91"/>
          <p:cNvSpPr txBox="1"/>
          <p:nvPr>
            <p:ph idx="1" type="body"/>
          </p:nvPr>
        </p:nvSpPr>
        <p:spPr>
          <a:xfrm>
            <a:off x="729450" y="2078875"/>
            <a:ext cx="7688700" cy="22611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latin typeface="Roboto Mono"/>
                <a:ea typeface="Roboto Mono"/>
                <a:cs typeface="Roboto Mono"/>
                <a:sym typeface="Roboto Mono"/>
              </a:rPr>
              <a:t>// worker-file.js</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addEventListener("message", function (event) {</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const data = event.data;</a:t>
            </a:r>
            <a:endParaRPr>
              <a:solidFill>
                <a:srgbClr val="FFFFFF"/>
              </a:solidFill>
              <a:latin typeface="Roboto Mono"/>
              <a:ea typeface="Roboto Mono"/>
              <a:cs typeface="Roboto Mono"/>
              <a:sym typeface="Roboto Mono"/>
            </a:endParaRPr>
          </a:p>
          <a:p>
            <a:pPr indent="0" lvl="0" marL="0" rtl="0" algn="l">
              <a:spcBef>
                <a:spcPts val="1600"/>
              </a:spcBef>
              <a:spcAft>
                <a:spcPts val="0"/>
              </a:spcAft>
              <a:buNone/>
            </a:pPr>
            <a:r>
              <a:rPr lang="id">
                <a:solidFill>
                  <a:srgbClr val="FFFFFF"/>
                </a:solidFill>
                <a:latin typeface="Roboto Mono"/>
                <a:ea typeface="Roboto Mono"/>
                <a:cs typeface="Roboto Mono"/>
                <a:sym typeface="Roboto Mono"/>
              </a:rPr>
              <a:t>    // send back</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    postMessage(message)</a:t>
            </a:r>
            <a:br>
              <a:rPr lang="id">
                <a:solidFill>
                  <a:srgbClr val="FFFFFF"/>
                </a:solidFill>
                <a:latin typeface="Roboto Mono"/>
                <a:ea typeface="Roboto Mono"/>
                <a:cs typeface="Roboto Mono"/>
                <a:sym typeface="Roboto Mono"/>
              </a:rPr>
            </a:br>
            <a:r>
              <a:rPr lang="id">
                <a:solidFill>
                  <a:srgbClr val="FFFFFF"/>
                </a:solidFill>
                <a:latin typeface="Roboto Mono"/>
                <a:ea typeface="Roboto Mono"/>
                <a:cs typeface="Roboto Mono"/>
                <a:sym typeface="Roboto Mono"/>
              </a:rPr>
              <a:t>});</a:t>
            </a:r>
            <a:endParaRPr>
              <a:solidFill>
                <a:srgbClr val="FFFFFF"/>
              </a:solidFill>
              <a:latin typeface="Roboto Mono"/>
              <a:ea typeface="Roboto Mono"/>
              <a:cs typeface="Roboto Mono"/>
              <a:sym typeface="Roboto Mono"/>
            </a:endParaRPr>
          </a:p>
          <a:p>
            <a:pPr indent="0" lvl="0" marL="0" rtl="0" algn="l">
              <a:spcBef>
                <a:spcPts val="1600"/>
              </a:spcBef>
              <a:spcAft>
                <a:spcPts val="1600"/>
              </a:spcAft>
              <a:buNone/>
            </a:pPr>
            <a:r>
              <a:t/>
            </a:r>
            <a:endParaRPr>
              <a:solidFill>
                <a:srgbClr val="FFFFFF"/>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t>
            </a:r>
            <a:r>
              <a:rPr lang="id"/>
              <a:t>Asynchronous</a:t>
            </a:r>
            <a:r>
              <a:rPr lang="id"/>
              <a:t>?</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Let’s Code!</a:t>
            </a:r>
            <a:endParaRPr/>
          </a:p>
        </p:txBody>
      </p:sp>
      <p:sp>
        <p:nvSpPr>
          <p:cNvPr id="544" name="Google Shape;544;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sz="1100" u="sng">
                <a:solidFill>
                  <a:schemeClr val="hlink"/>
                </a:solidFill>
                <a:latin typeface="Arial"/>
                <a:ea typeface="Arial"/>
                <a:cs typeface="Arial"/>
                <a:sym typeface="Arial"/>
                <a:hlinkClick r:id="rId3"/>
              </a:rPr>
              <a:t>https://github.com/khannedy/belajar-javascript-async/blob/master/code/before/web-worker.html</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Selanjutnya?</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Selanjutnya Belajar Apa?</a:t>
            </a:r>
            <a:endParaRPr/>
          </a:p>
        </p:txBody>
      </p:sp>
      <p:sp>
        <p:nvSpPr>
          <p:cNvPr id="555" name="Google Shape;555;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RxJS (Reactive Extensions Library for JavaScript)</a:t>
            </a:r>
            <a:endParaRPr/>
          </a:p>
          <a:p>
            <a:pPr indent="-311150" lvl="0" marL="457200" rtl="0" algn="l">
              <a:spcBef>
                <a:spcPts val="0"/>
              </a:spcBef>
              <a:spcAft>
                <a:spcPts val="0"/>
              </a:spcAft>
              <a:buSzPts val="1300"/>
              <a:buChar char="●"/>
            </a:pPr>
            <a:r>
              <a:rPr lang="id"/>
              <a:t>Web Socket</a:t>
            </a:r>
            <a:endParaRPr/>
          </a:p>
          <a:p>
            <a:pPr indent="-311150" lvl="0" marL="457200" rtl="0" algn="l">
              <a:spcBef>
                <a:spcPts val="0"/>
              </a:spcBef>
              <a:spcAft>
                <a:spcPts val="0"/>
              </a:spcAft>
              <a:buSzPts val="1300"/>
              <a:buChar char="●"/>
            </a:pPr>
            <a:r>
              <a:rPr lang="id"/>
              <a:t>Cara Kerja Non-Blocking</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5"/>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id"/>
              <a:t>Keep Learning</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566" name="Google Shape;566;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a:t>
            </a:r>
            <a:r>
              <a:rPr lang="id"/>
              <a:t>Synchronous?</a:t>
            </a:r>
            <a:endParaRPr/>
          </a:p>
        </p:txBody>
      </p:sp>
      <p:sp>
        <p:nvSpPr>
          <p:cNvPr id="134" name="Google Shape;134;p2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Program dalam JavaScript secara default akan dieksekusi baris per baris</a:t>
            </a:r>
            <a:endParaRPr/>
          </a:p>
          <a:p>
            <a:pPr indent="-311150" lvl="0" marL="457200" rtl="0" algn="l">
              <a:spcBef>
                <a:spcPts val="0"/>
              </a:spcBef>
              <a:spcAft>
                <a:spcPts val="0"/>
              </a:spcAft>
              <a:buSzPts val="1300"/>
              <a:buChar char="●"/>
            </a:pPr>
            <a:r>
              <a:rPr lang="id"/>
              <a:t>Secara default, proses di JavaScript akan dieksekusi secara Synchronous, artinya baris selanjutnya akan dieksekusi setelah baris sebelumnya selesai dikerjakan</a:t>
            </a:r>
            <a:endParaRPr/>
          </a:p>
          <a:p>
            <a:pPr indent="-311150" lvl="0" marL="457200" rtl="0" algn="l">
              <a:spcBef>
                <a:spcPts val="0"/>
              </a:spcBef>
              <a:spcAft>
                <a:spcPts val="0"/>
              </a:spcAft>
              <a:buSzPts val="1300"/>
              <a:buChar char="●"/>
            </a:pPr>
            <a:r>
              <a:rPr lang="id"/>
              <a:t>Proses Synchronous juga biasa disebut Blocking, karena harus menunggu tiap proses selesai, baru proses selanjutnya bisa dilakukan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