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5"/>
    <p:sldMasterId id="214748367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Lst>
  <p:sldSz cy="5143500" cx="9144000"/>
  <p:notesSz cx="6858000" cy="9144000"/>
  <p:embeddedFontLst>
    <p:embeddedFont>
      <p:font typeface="Raleway"/>
      <p:regular r:id="rId96"/>
      <p:bold r:id="rId97"/>
      <p:italic r:id="rId98"/>
      <p:boldItalic r:id="rId99"/>
    </p:embeddedFont>
    <p:embeddedFont>
      <p:font typeface="Lato"/>
      <p:regular r:id="rId100"/>
      <p:bold r:id="rId101"/>
      <p:italic r:id="rId102"/>
      <p:boldItalic r:id="rId10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0F68A7B-7153-481D-BDB9-1375BA4CD6A5}">
  <a:tblStyle styleId="{30F68A7B-7153-481D-BDB9-1375BA4CD6A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103" Type="http://schemas.openxmlformats.org/officeDocument/2006/relationships/font" Target="fonts/Lato-boldItalic.fntdata"/><Relationship Id="rId102" Type="http://schemas.openxmlformats.org/officeDocument/2006/relationships/font" Target="fonts/Lato-italic.fntdata"/><Relationship Id="rId101" Type="http://schemas.openxmlformats.org/officeDocument/2006/relationships/font" Target="fonts/Lato-bold.fntdata"/><Relationship Id="rId100" Type="http://schemas.openxmlformats.org/officeDocument/2006/relationships/font" Target="fonts/Lato-regular.fntdata"/><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95" Type="http://schemas.openxmlformats.org/officeDocument/2006/relationships/slide" Target="slides/slide88.xml"/><Relationship Id="rId94" Type="http://schemas.openxmlformats.org/officeDocument/2006/relationships/slide" Target="slides/slide87.xml"/><Relationship Id="rId97" Type="http://schemas.openxmlformats.org/officeDocument/2006/relationships/font" Target="fonts/Raleway-bold.fntdata"/><Relationship Id="rId96" Type="http://schemas.openxmlformats.org/officeDocument/2006/relationships/font" Target="fonts/Raleway-regular.fntdata"/><Relationship Id="rId11" Type="http://schemas.openxmlformats.org/officeDocument/2006/relationships/slide" Target="slides/slide4.xml"/><Relationship Id="rId99" Type="http://schemas.openxmlformats.org/officeDocument/2006/relationships/font" Target="fonts/Raleway-boldItalic.fntdata"/><Relationship Id="rId10" Type="http://schemas.openxmlformats.org/officeDocument/2006/relationships/slide" Target="slides/slide3.xml"/><Relationship Id="rId98" Type="http://schemas.openxmlformats.org/officeDocument/2006/relationships/font" Target="fonts/Raleway-italic.fntdata"/><Relationship Id="rId13" Type="http://schemas.openxmlformats.org/officeDocument/2006/relationships/slide" Target="slides/slide6.xml"/><Relationship Id="rId12" Type="http://schemas.openxmlformats.org/officeDocument/2006/relationships/slide" Target="slides/slide5.xml"/><Relationship Id="rId91" Type="http://schemas.openxmlformats.org/officeDocument/2006/relationships/slide" Target="slides/slide84.xml"/><Relationship Id="rId90" Type="http://schemas.openxmlformats.org/officeDocument/2006/relationships/slide" Target="slides/slide83.xml"/><Relationship Id="rId93" Type="http://schemas.openxmlformats.org/officeDocument/2006/relationships/slide" Target="slides/slide86.xml"/><Relationship Id="rId92" Type="http://schemas.openxmlformats.org/officeDocument/2006/relationships/slide" Target="slides/slide8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 Id="rId84" Type="http://schemas.openxmlformats.org/officeDocument/2006/relationships/slide" Target="slides/slide77.xml"/><Relationship Id="rId83" Type="http://schemas.openxmlformats.org/officeDocument/2006/relationships/slide" Target="slides/slide76.xml"/><Relationship Id="rId86" Type="http://schemas.openxmlformats.org/officeDocument/2006/relationships/slide" Target="slides/slide79.xml"/><Relationship Id="rId85" Type="http://schemas.openxmlformats.org/officeDocument/2006/relationships/slide" Target="slides/slide78.xml"/><Relationship Id="rId88" Type="http://schemas.openxmlformats.org/officeDocument/2006/relationships/slide" Target="slides/slide81.xml"/><Relationship Id="rId87" Type="http://schemas.openxmlformats.org/officeDocument/2006/relationships/slide" Target="slides/slide80.xml"/><Relationship Id="rId89" Type="http://schemas.openxmlformats.org/officeDocument/2006/relationships/slide" Target="slides/slide82.xml"/><Relationship Id="rId80" Type="http://schemas.openxmlformats.org/officeDocument/2006/relationships/slide" Target="slides/slide73.xml"/><Relationship Id="rId82" Type="http://schemas.openxmlformats.org/officeDocument/2006/relationships/slide" Target="slides/slide75.xml"/><Relationship Id="rId81"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75" Type="http://schemas.openxmlformats.org/officeDocument/2006/relationships/slide" Target="slides/slide68.xml"/><Relationship Id="rId74" Type="http://schemas.openxmlformats.org/officeDocument/2006/relationships/slide" Target="slides/slide67.xml"/><Relationship Id="rId77" Type="http://schemas.openxmlformats.org/officeDocument/2006/relationships/slide" Target="slides/slide70.xml"/><Relationship Id="rId76" Type="http://schemas.openxmlformats.org/officeDocument/2006/relationships/slide" Target="slides/slide69.xml"/><Relationship Id="rId79" Type="http://schemas.openxmlformats.org/officeDocument/2006/relationships/slide" Target="slides/slide72.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62" Type="http://schemas.openxmlformats.org/officeDocument/2006/relationships/slide" Target="slides/slide55.xml"/><Relationship Id="rId61" Type="http://schemas.openxmlformats.org/officeDocument/2006/relationships/slide" Target="slides/slide54.xml"/><Relationship Id="rId64" Type="http://schemas.openxmlformats.org/officeDocument/2006/relationships/slide" Target="slides/slide57.xml"/><Relationship Id="rId63" Type="http://schemas.openxmlformats.org/officeDocument/2006/relationships/slide" Target="slides/slide56.xml"/><Relationship Id="rId66" Type="http://schemas.openxmlformats.org/officeDocument/2006/relationships/slide" Target="slides/slide59.xml"/><Relationship Id="rId65" Type="http://schemas.openxmlformats.org/officeDocument/2006/relationships/slide" Target="slides/slide58.xml"/><Relationship Id="rId68" Type="http://schemas.openxmlformats.org/officeDocument/2006/relationships/slide" Target="slides/slide61.xml"/><Relationship Id="rId67" Type="http://schemas.openxmlformats.org/officeDocument/2006/relationships/slide" Target="slides/slide60.xml"/><Relationship Id="rId60" Type="http://schemas.openxmlformats.org/officeDocument/2006/relationships/slide" Target="slides/slide53.xml"/><Relationship Id="rId69" Type="http://schemas.openxmlformats.org/officeDocument/2006/relationships/slide" Target="slides/slide6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55" Type="http://schemas.openxmlformats.org/officeDocument/2006/relationships/slide" Target="slides/slide48.xml"/><Relationship Id="rId54" Type="http://schemas.openxmlformats.org/officeDocument/2006/relationships/slide" Target="slides/slide47.xml"/><Relationship Id="rId57" Type="http://schemas.openxmlformats.org/officeDocument/2006/relationships/slide" Target="slides/slide50.xml"/><Relationship Id="rId56" Type="http://schemas.openxmlformats.org/officeDocument/2006/relationships/slide" Target="slides/slide49.xml"/><Relationship Id="rId59" Type="http://schemas.openxmlformats.org/officeDocument/2006/relationships/slide" Target="slides/slide52.xml"/><Relationship Id="rId58"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35a3e95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35a3e95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e35a3e95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e35a3e95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e150e28d66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e150e28d66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e35a3e954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e35a3e954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35a3e954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35a3e954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35a3e954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35a3e954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35a3e954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35a3e954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e35a3e954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e35a3e954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e35a3e954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e35a3e954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e35a3e954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e35a3e954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150e28d6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150e28d6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35a3e954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35a3e954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35a3e9546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35a3e9546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35a3e9546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35a3e9546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e35a3e9546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e35a3e9546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e35a3e9546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e35a3e9546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35a3e9546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35a3e9546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35a3e9546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35a3e9546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e35a3e9546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e35a3e9546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e35a3e9546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e35a3e9546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35a3e9546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35a3e9546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150e28d66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150e28d66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e35a3e9546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e35a3e9546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e35a3e9546_0_1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e35a3e9546_0_1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e35a3e9546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4" name="Google Shape;344;ge35a3e9546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e35a3e9546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e35a3e9546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35a3e954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35a3e954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e35a3e9546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e35a3e9546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e35a3e9546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e35a3e9546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35a3e954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35a3e954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e35a3e9546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e35a3e9546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e35a3e9546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e35a3e9546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150e28d66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150e28d66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e35a3e9546_0_2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e35a3e9546_0_2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35a3e954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35a3e954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e35a3e9546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e35a3e9546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e35a3e9546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e35a3e9546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e35a3e9546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e35a3e9546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35a3e9546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35a3e9546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e35a3e9546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e35a3e9546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35a3e9546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35a3e9546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e35a3e9546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e35a3e9546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e35a3e9546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e35a3e9546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150e28d66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150e28d66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e35a3e9546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e35a3e9546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e35a3e9546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e35a3e9546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e35a3e9546_0_2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e35a3e9546_0_2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e35a3e9546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9" name="Google Shape;469;ge35a3e9546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35a3e9546_0_2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35a3e9546_0_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e35a3e954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e35a3e954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e35a3e9546_0_3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e35a3e9546_0_3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e35a3e9546_0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e35a3e9546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e35a3e9546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e35a3e9546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e35a3e954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e35a3e954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e35a3e95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e35a3e95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e35a3e9546_0_3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e35a3e9546_0_3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e35a3e9546_0_3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e35a3e9546_0_3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e35a3e9546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e35a3e9546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e35a3e9546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e35a3e9546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35a3e9546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35a3e9546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e35a3e9546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e35a3e9546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e35a3e9546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e35a3e9546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e35a3e954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e35a3e954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e35a3e9546_0_3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e35a3e9546_0_3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e35a3e9546_0_3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e35a3e9546_0_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35a3e95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35a3e95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8" name="Shape 568"/>
        <p:cNvGrpSpPr/>
        <p:nvPr/>
      </p:nvGrpSpPr>
      <p:grpSpPr>
        <a:xfrm>
          <a:off x="0" y="0"/>
          <a:ext cx="0" cy="0"/>
          <a:chOff x="0" y="0"/>
          <a:chExt cx="0" cy="0"/>
        </a:xfrm>
      </p:grpSpPr>
      <p:sp>
        <p:nvSpPr>
          <p:cNvPr id="569" name="Google Shape;569;ge35a3e9546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0" name="Google Shape;570;ge35a3e9546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e35a3e954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e35a3e954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ge35a3e9546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1" name="Google Shape;581;ge35a3e9546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ge3acefbfc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7" name="Google Shape;587;ge3acefbfc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ge35a3e9546_0_4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4" name="Google Shape;594;ge35a3e9546_0_4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e3acefbfc3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9" name="Google Shape;599;ge3acefbfc3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e3acefbfc3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e3acefbfc3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ge3acefbfc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1" name="Google Shape;611;ge3acefbfc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e3acefbfc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e3acefbfc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e3acefbfc3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e3acefbfc3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35a3e95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35a3e95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e3acefbfc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e3acefbfc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ge3acefbfc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5" name="Google Shape;635;ge3acefbfc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e3acefbfc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e3acefbfc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e35a3e9546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e35a3e9546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e3acefbfc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e3acefbfc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e3acefbfc3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e3acefbfc3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ge3acefbfc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4" name="Google Shape;664;ge3acefbfc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e35a3e954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e35a3e954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e150e28d66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e150e28d66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35a3e95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35a3e95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whatismyipaddres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 Id="rId3" Type="http://schemas.openxmlformats.org/officeDocument/2006/relationships/hyperlink" Target="https://www.whatismyip.com/dns-lookup/"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 Id="rId3" Type="http://schemas.openxmlformats.org/officeDocument/2006/relationships/image" Target="../media/image8.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 Id="rId3" Type="http://schemas.openxmlformats.org/officeDocument/2006/relationships/hyperlink" Target="https://www.programmerzamannow.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image" Target="../media/image1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 Id="rId3" Type="http://schemas.openxmlformats.org/officeDocument/2006/relationships/hyperlink" Target="https://www.programmerzamannow.com/" TargetMode="External"/><Relationship Id="rId4" Type="http://schemas.openxmlformats.org/officeDocument/2006/relationships/hyperlink" Target="https://www.programmerzamannow.com/premium-membership/" TargetMode="External"/><Relationship Id="rId5" Type="http://schemas.openxmlformats.org/officeDocument/2006/relationships/hyperlink" Target="https://www.programmerzamannow.com/?search=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 Id="rId3" Type="http://schemas.openxmlformats.org/officeDocument/2006/relationships/image" Target="../media/image1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 Id="rId3" Type="http://schemas.openxmlformats.org/officeDocument/2006/relationships/image" Target="../media/image1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 Id="rId3" Type="http://schemas.openxmlformats.org/officeDocument/2006/relationships/image" Target="../media/image4.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 Id="rId3" Type="http://schemas.openxmlformats.org/officeDocument/2006/relationships/image" Target="../media/image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 Id="rId3" Type="http://schemas.openxmlformats.org/officeDocument/2006/relationships/hyperlink" Target="https://en.wikipedia.org/wiki/List_of_HTTP_header_field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image" Target="../media/image1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 Id="rId3" Type="http://schemas.openxmlformats.org/officeDocument/2006/relationships/hyperlink" Target="https://en.wikipedia.org/wiki/List_of_HTTP_status_codes"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 Id="rId3"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 Id="rId3" Type="http://schemas.openxmlformats.org/officeDocument/2006/relationships/hyperlink" Target="https://developer.mozilla.org/en-US/docs/Web/HTTP/Status#information_responses"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 Id="rId3" Type="http://schemas.openxmlformats.org/officeDocument/2006/relationships/hyperlink" Target="https://developer.mozilla.org/en-US/docs/Web/HTTP/Status#successful_responses" TargetMode="Externa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 Id="rId3" Type="http://schemas.openxmlformats.org/officeDocument/2006/relationships/hyperlink" Target="https://developer.mozilla.org/en-US/docs/Web/HTTP/Status#redirection_messages" TargetMode="Externa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 Id="rId3" Type="http://schemas.openxmlformats.org/officeDocument/2006/relationships/hyperlink" Target="https://developer.mozilla.org/en-US/docs/Web/HTTP/Status#client_error_responses" TargetMode="Externa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 Id="rId3" Type="http://schemas.openxmlformats.org/officeDocument/2006/relationships/hyperlink" Target="https://developer.mozilla.org/en-US/docs/Web/HTTP/Status#server_error_responses" TargetMode="Externa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0.xml"/><Relationship Id="rId3" Type="http://schemas.openxmlformats.org/officeDocument/2006/relationships/hyperlink" Target="https://developer.mozilla.org/en-US/docs/Web/HTTP/Basics_of_HTTP/MIME_types/Common_types" TargetMode="Externa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3.xml"/><Relationship Id="rId3" Type="http://schemas.openxmlformats.org/officeDocument/2006/relationships/image" Target="../media/image16.png"/><Relationship Id="rId4" Type="http://schemas.openxmlformats.org/officeDocument/2006/relationships/image" Target="../media/image1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7.xml"/><Relationship Id="rId3" Type="http://schemas.openxmlformats.org/officeDocument/2006/relationships/image" Target="../media/image15.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9.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1.xml"/><Relationship Id="rId3" Type="http://schemas.openxmlformats.org/officeDocument/2006/relationships/image" Target="../media/image18.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2.xml"/><Relationship Id="rId3" Type="http://schemas.openxmlformats.org/officeDocument/2006/relationships/hyperlink" Target="https://developer.mozilla.org/en-US/docs/Web/HTTP/Headers/Set-Cookie" TargetMode="Externa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5.xml"/><Relationship Id="rId3" Type="http://schemas.openxmlformats.org/officeDocument/2006/relationships/image" Target="../media/image19.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6.xml"/><Relationship Id="rId3" Type="http://schemas.openxmlformats.org/officeDocument/2006/relationships/hyperlink" Target="https://developer.mozilla.org/en-US/docs/Web/HTTP/Headers/Cache-Control"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HTTP</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Stateless</a:t>
            </a:r>
            <a:endParaRPr/>
          </a:p>
        </p:txBody>
      </p:sp>
      <p:sp>
        <p:nvSpPr>
          <p:cNvPr id="218" name="Google Shape;218;p3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merupakan protokol yang stateless</a:t>
            </a:r>
            <a:endParaRPr/>
          </a:p>
          <a:p>
            <a:pPr indent="-311150" lvl="0" marL="457200" rtl="0" algn="l">
              <a:spcBef>
                <a:spcPts val="0"/>
              </a:spcBef>
              <a:spcAft>
                <a:spcPts val="0"/>
              </a:spcAft>
              <a:buSzPts val="1300"/>
              <a:buChar char="●"/>
            </a:pPr>
            <a:r>
              <a:rPr lang="id"/>
              <a:t>Artinya tiap HTTP Request merupakan request yang independen, tidak ada keterkaitan atau hubungan dengan HTTP Request sebelum atau setelah nya</a:t>
            </a:r>
            <a:endParaRPr/>
          </a:p>
          <a:p>
            <a:pPr indent="-311150" lvl="0" marL="457200" rtl="0" algn="l">
              <a:spcBef>
                <a:spcPts val="0"/>
              </a:spcBef>
              <a:spcAft>
                <a:spcPts val="0"/>
              </a:spcAft>
              <a:buSzPts val="1300"/>
              <a:buChar char="●"/>
            </a:pPr>
            <a:r>
              <a:rPr lang="id"/>
              <a:t>Hal ini dilakukan agar HTTP Request tidak harus dilakukan dalam sequence, sehingga client bisa melakukan HTTP Request secara bebas tanpa ada aturan harus dimulai dari mana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Session</a:t>
            </a:r>
            <a:endParaRPr/>
          </a:p>
        </p:txBody>
      </p:sp>
      <p:sp>
        <p:nvSpPr>
          <p:cNvPr id="224" name="Google Shape;224;p3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Jika HTTP merupakan protokol yang stateless, bagaimana dengan session? Misal client harus login terlebih dahulu sebelum berinteraksi?</a:t>
            </a:r>
            <a:endParaRPr/>
          </a:p>
          <a:p>
            <a:pPr indent="-311150" lvl="0" marL="457200" rtl="0" algn="l">
              <a:spcBef>
                <a:spcPts val="0"/>
              </a:spcBef>
              <a:spcAft>
                <a:spcPts val="0"/>
              </a:spcAft>
              <a:buSzPts val="1300"/>
              <a:buChar char="●"/>
            </a:pPr>
            <a:r>
              <a:rPr lang="id"/>
              <a:t>Untuk menangani permasalahan seperti ini, HTTP memiliki fitur yang bernama HTTP Cookie</a:t>
            </a:r>
            <a:endParaRPr/>
          </a:p>
          <a:p>
            <a:pPr indent="-311150" lvl="0" marL="457200" rtl="0" algn="l">
              <a:spcBef>
                <a:spcPts val="0"/>
              </a:spcBef>
              <a:spcAft>
                <a:spcPts val="0"/>
              </a:spcAft>
              <a:buSzPts val="1300"/>
              <a:buChar char="●"/>
            </a:pPr>
            <a:r>
              <a:rPr lang="id"/>
              <a:t>HTTP Cookie memaksa client menyimpan informasi yang diberikan oleh server</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6"/>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Version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Version</a:t>
            </a:r>
            <a:endParaRPr/>
          </a:p>
        </p:txBody>
      </p:sp>
      <p:sp>
        <p:nvSpPr>
          <p:cNvPr id="235" name="Google Shape;235;p3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Spesifikasi HTTP selalu diperbaharui</a:t>
            </a:r>
            <a:endParaRPr/>
          </a:p>
          <a:p>
            <a:pPr indent="-311150" lvl="0" marL="457200" rtl="0" algn="l">
              <a:spcBef>
                <a:spcPts val="0"/>
              </a:spcBef>
              <a:spcAft>
                <a:spcPts val="0"/>
              </a:spcAft>
              <a:buSzPts val="1300"/>
              <a:buChar char="●"/>
            </a:pPr>
            <a:r>
              <a:rPr lang="id"/>
              <a:t>Saat ini, kebanyakan web berjalan di HTTP/1.1 atau HTTP2</a:t>
            </a:r>
            <a:endParaRPr/>
          </a:p>
          <a:p>
            <a:pPr indent="-311150" lvl="0" marL="457200" rtl="0" algn="l">
              <a:spcBef>
                <a:spcPts val="0"/>
              </a:spcBef>
              <a:spcAft>
                <a:spcPts val="0"/>
              </a:spcAft>
              <a:buSzPts val="1300"/>
              <a:buChar char="●"/>
            </a:pPr>
            <a:r>
              <a:rPr lang="id"/>
              <a:t>HTTP2 mulai hadir sekitar tahun 2015, dan saat ini sudah banyak diadopsi oleh semua Web di Dunia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HTTP/1.1 vs HTTP/2</a:t>
            </a:r>
            <a:endParaRPr/>
          </a:p>
        </p:txBody>
      </p:sp>
      <p:sp>
        <p:nvSpPr>
          <p:cNvPr id="241" name="Google Shape;241;p3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ini HTTP/1.1 merupakan fallback protocol, dimana Web Browser secara default akan melakukan request menggunakan HTTP/2, jika web server tidak mendukung, maka web browser akan melakukan fallback ke protocol HTTP/1.1</a:t>
            </a:r>
            <a:endParaRPr/>
          </a:p>
          <a:p>
            <a:pPr indent="-311150" lvl="0" marL="457200" rtl="0" algn="l">
              <a:spcBef>
                <a:spcPts val="0"/>
              </a:spcBef>
              <a:spcAft>
                <a:spcPts val="0"/>
              </a:spcAft>
              <a:buSzPts val="1300"/>
              <a:buChar char="●"/>
            </a:pPr>
            <a:r>
              <a:rPr lang="id"/>
              <a:t>Secara garis besar, spesifikasi HTTP/2 sama dengan HTTP/1.1, yang membedakan adalah pada HTTP/2, HTTP Request yang dikirim dalam bentuk teks, secara otomatis menjadi binary, sehingga lebih cepat dibandingkan HTTP/1.1</a:t>
            </a:r>
            <a:endParaRPr/>
          </a:p>
          <a:p>
            <a:pPr indent="-311150" lvl="0" marL="457200" rtl="0" algn="l">
              <a:spcBef>
                <a:spcPts val="0"/>
              </a:spcBef>
              <a:spcAft>
                <a:spcPts val="0"/>
              </a:spcAft>
              <a:buSzPts val="1300"/>
              <a:buChar char="●"/>
            </a:pPr>
            <a:r>
              <a:rPr lang="id"/>
              <a:t>Selain itu di HTTP/2, menggunakan algoritma kompresi untuk memperkecil request dan mendukung </a:t>
            </a:r>
            <a:r>
              <a:rPr lang="id"/>
              <a:t>multiplexing, sehingga bisa mengirim beberapa request dalam satu connection yang sama</a:t>
            </a:r>
            <a:endParaRPr/>
          </a:p>
          <a:p>
            <a:pPr indent="-311150" lvl="0" marL="457200" rtl="0" algn="l">
              <a:spcBef>
                <a:spcPts val="0"/>
              </a:spcBef>
              <a:spcAft>
                <a:spcPts val="0"/>
              </a:spcAft>
              <a:buSzPts val="1300"/>
              <a:buChar char="●"/>
            </a:pPr>
            <a:r>
              <a:rPr lang="id"/>
              <a:t>Dari sisi pembuatan aplikasi, tidak ada perbedaan, semua ini biasanya sudah diurus secara otomatis oleh Web Server yang kita gunakan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HTTPS</a:t>
            </a:r>
            <a:endParaRPr/>
          </a:p>
        </p:txBody>
      </p:sp>
      <p:sp>
        <p:nvSpPr>
          <p:cNvPr id="247" name="Google Shape;247;p3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Secara default, HTTP tidaklah aman</a:t>
            </a:r>
            <a:endParaRPr/>
          </a:p>
          <a:p>
            <a:pPr indent="-311150" lvl="0" marL="457200" rtl="0" algn="l">
              <a:spcBef>
                <a:spcPts val="0"/>
              </a:spcBef>
              <a:spcAft>
                <a:spcPts val="0"/>
              </a:spcAft>
              <a:buSzPts val="1300"/>
              <a:buChar char="●"/>
            </a:pPr>
            <a:r>
              <a:rPr lang="id"/>
              <a:t>HTTPS merupakan HTTP dengan enkripsi</a:t>
            </a:r>
            <a:endParaRPr/>
          </a:p>
          <a:p>
            <a:pPr indent="-311150" lvl="0" marL="457200" rtl="0" algn="l">
              <a:spcBef>
                <a:spcPts val="0"/>
              </a:spcBef>
              <a:spcAft>
                <a:spcPts val="0"/>
              </a:spcAft>
              <a:buSzPts val="1300"/>
              <a:buChar char="●"/>
            </a:pPr>
            <a:r>
              <a:rPr lang="id"/>
              <a:t>Perbedaan HTTP dan HTTPS adalah, pada HTTPS menggunakan SSL (Secure Sockets Layer) untuk melakukan enkripsi HTTP Request dan HTTP Response</a:t>
            </a:r>
            <a:endParaRPr/>
          </a:p>
          <a:p>
            <a:pPr indent="-311150" lvl="0" marL="457200" rtl="0" algn="l">
              <a:spcBef>
                <a:spcPts val="0"/>
              </a:spcBef>
              <a:spcAft>
                <a:spcPts val="0"/>
              </a:spcAft>
              <a:buSzPts val="1300"/>
              <a:buChar char="●"/>
            </a:pPr>
            <a:r>
              <a:rPr lang="id"/>
              <a:t>Hasilnya HTTPS jauh lebih aman dibanding dengan HTTP biasa</a:t>
            </a:r>
            <a:endParaRPr/>
          </a:p>
          <a:p>
            <a:pPr indent="-311150" lvl="0" marL="457200" rtl="0" algn="l">
              <a:spcBef>
                <a:spcPts val="0"/>
              </a:spcBef>
              <a:spcAft>
                <a:spcPts val="0"/>
              </a:spcAft>
              <a:buSzPts val="1300"/>
              <a:buChar char="●"/>
            </a:pPr>
            <a:r>
              <a:rPr lang="id"/>
              <a:t>Web yang menggunakan HTTPS akan menggunakan https:// pada url nya, dan yang hanya menggunakan HTTP tanpa enkripsi, akan menggunakan http://</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Terminology</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Terminology</a:t>
            </a:r>
            <a:endParaRPr/>
          </a:p>
        </p:txBody>
      </p:sp>
      <p:sp>
        <p:nvSpPr>
          <p:cNvPr id="258" name="Google Shape;258;p4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Saat kita belajar HTTP, ada banyak sekali menggunakan terminologi, istilah atau teknologi</a:t>
            </a:r>
            <a:endParaRPr/>
          </a:p>
          <a:p>
            <a:pPr indent="-311150" lvl="0" marL="457200" rtl="0" algn="l">
              <a:spcBef>
                <a:spcPts val="0"/>
              </a:spcBef>
              <a:spcAft>
                <a:spcPts val="0"/>
              </a:spcAft>
              <a:buSzPts val="1300"/>
              <a:buChar char="●"/>
            </a:pPr>
            <a:r>
              <a:rPr lang="id"/>
              <a:t>Dan kita perlu mengerti tentang hal tersebut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Browser</a:t>
            </a:r>
            <a:endParaRPr/>
          </a:p>
        </p:txBody>
      </p:sp>
      <p:sp>
        <p:nvSpPr>
          <p:cNvPr id="264" name="Google Shape;264;p4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Merupakan aplikasi yang digunakan untuk mengakses Web menggunakan protokol HTTP</a:t>
            </a:r>
            <a:endParaRPr/>
          </a:p>
          <a:p>
            <a:pPr indent="-311150" lvl="0" marL="457200" rtl="0" algn="l">
              <a:spcBef>
                <a:spcPts val="0"/>
              </a:spcBef>
              <a:spcAft>
                <a:spcPts val="0"/>
              </a:spcAft>
              <a:buSzPts val="1300"/>
              <a:buChar char="●"/>
            </a:pPr>
            <a:r>
              <a:rPr lang="id"/>
              <a:t>Contohnya aplikasi Google Chrome, Firefox, Opera, Safari, dan lain-lain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TCP</a:t>
            </a:r>
            <a:endParaRPr/>
          </a:p>
        </p:txBody>
      </p:sp>
      <p:sp>
        <p:nvSpPr>
          <p:cNvPr id="270" name="Google Shape;270;p4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TCP singkatan dari Transmission Control Protocol, adalah salah satu protokol dalam jaringan komputer yang biasa digunakan oleh web, email, FTP atau lainnya</a:t>
            </a:r>
            <a:endParaRPr/>
          </a:p>
          <a:p>
            <a:pPr indent="-311150" lvl="0" marL="457200" rtl="0" algn="l">
              <a:spcBef>
                <a:spcPts val="0"/>
              </a:spcBef>
              <a:spcAft>
                <a:spcPts val="0"/>
              </a:spcAft>
              <a:buSzPts val="1300"/>
              <a:buChar char="●"/>
            </a:pPr>
            <a:r>
              <a:rPr lang="id"/>
              <a:t>Jika kita menggunakan jaringan internet, kemungkinan besar kita akan menggunakan protocol TCP untuk melakukan koneksi jaringan nya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IP</a:t>
            </a:r>
            <a:endParaRPr/>
          </a:p>
        </p:txBody>
      </p:sp>
      <p:sp>
        <p:nvSpPr>
          <p:cNvPr id="276" name="Google Shape;276;p4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IP singkatan dari Internet Protocol</a:t>
            </a:r>
            <a:endParaRPr/>
          </a:p>
          <a:p>
            <a:pPr indent="-311150" lvl="0" marL="457200" rtl="0" algn="l">
              <a:spcBef>
                <a:spcPts val="0"/>
              </a:spcBef>
              <a:spcAft>
                <a:spcPts val="0"/>
              </a:spcAft>
              <a:buSzPts val="1300"/>
              <a:buChar char="●"/>
            </a:pPr>
            <a:r>
              <a:rPr lang="id"/>
              <a:t>IP digunakan sebagai identitas komputer di jaringan</a:t>
            </a:r>
            <a:endParaRPr/>
          </a:p>
          <a:p>
            <a:pPr indent="-311150" lvl="0" marL="457200" rtl="0" algn="l">
              <a:spcBef>
                <a:spcPts val="0"/>
              </a:spcBef>
              <a:spcAft>
                <a:spcPts val="0"/>
              </a:spcAft>
              <a:buSzPts val="1300"/>
              <a:buChar char="●"/>
            </a:pPr>
            <a:r>
              <a:rPr lang="id"/>
              <a:t>Setiap komputer baik itu client dan server akan memiliki IP</a:t>
            </a:r>
            <a:endParaRPr/>
          </a:p>
          <a:p>
            <a:pPr indent="-311150" lvl="0" marL="457200" rtl="0" algn="l">
              <a:spcBef>
                <a:spcPts val="0"/>
              </a:spcBef>
              <a:spcAft>
                <a:spcPts val="0"/>
              </a:spcAft>
              <a:buSzPts val="1300"/>
              <a:buChar char="●"/>
            </a:pPr>
            <a:r>
              <a:rPr lang="id"/>
              <a:t>Untuk mengecek IP jaringan kita di internet, contohnya kita bisa mengakses web </a:t>
            </a:r>
            <a:r>
              <a:rPr lang="id" u="sng">
                <a:solidFill>
                  <a:schemeClr val="hlink"/>
                </a:solidFill>
                <a:hlinkClick r:id="rId3"/>
              </a:rPr>
              <a:t>https://whatismyipaddress.com/</a:t>
            </a:r>
            <a:r>
              <a:rPr lang="id"/>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a:t>
            </a:r>
            <a:endParaRPr/>
          </a:p>
        </p:txBody>
      </p:sp>
      <p:sp>
        <p:nvSpPr>
          <p:cNvPr id="282" name="Google Shape;282;p45"/>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URL singkatan dari Uniform Resource Locator</a:t>
            </a:r>
            <a:endParaRPr/>
          </a:p>
          <a:p>
            <a:pPr indent="-311150" lvl="0" marL="457200" rtl="0" algn="l">
              <a:spcBef>
                <a:spcPts val="0"/>
              </a:spcBef>
              <a:spcAft>
                <a:spcPts val="0"/>
              </a:spcAft>
              <a:buSzPts val="1300"/>
              <a:buChar char="●"/>
            </a:pPr>
            <a:r>
              <a:rPr lang="id"/>
              <a:t>URL merupakan alamat dari sebuah resource di Web</a:t>
            </a:r>
            <a:endParaRPr/>
          </a:p>
          <a:p>
            <a:pPr indent="0" lvl="0" marL="0" rtl="0" algn="l">
              <a:spcBef>
                <a:spcPts val="1600"/>
              </a:spcBef>
              <a:spcAft>
                <a:spcPts val="16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DNS</a:t>
            </a:r>
            <a:endParaRPr/>
          </a:p>
        </p:txBody>
      </p:sp>
      <p:sp>
        <p:nvSpPr>
          <p:cNvPr id="288" name="Google Shape;288;p4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DNS singkatan dari Domain Name Server</a:t>
            </a:r>
            <a:endParaRPr/>
          </a:p>
          <a:p>
            <a:pPr indent="-311150" lvl="0" marL="457200" rtl="0" algn="l">
              <a:spcBef>
                <a:spcPts val="0"/>
              </a:spcBef>
              <a:spcAft>
                <a:spcPts val="0"/>
              </a:spcAft>
              <a:buSzPts val="1300"/>
              <a:buChar char="●"/>
            </a:pPr>
            <a:r>
              <a:rPr lang="id"/>
              <a:t>DNS merupakan tempat yang berisi data katalog pemetaan antara nama domain di URL menuju lokasi IP komputer</a:t>
            </a:r>
            <a:endParaRPr/>
          </a:p>
          <a:p>
            <a:pPr indent="-311150" lvl="0" marL="457200" rtl="0" algn="l">
              <a:spcBef>
                <a:spcPts val="0"/>
              </a:spcBef>
              <a:spcAft>
                <a:spcPts val="0"/>
              </a:spcAft>
              <a:buSzPts val="1300"/>
              <a:buChar char="●"/>
            </a:pPr>
            <a:r>
              <a:rPr lang="id"/>
              <a:t>Saat Web Browser mengakses sebuah domain di web, sebenarnya prosesnya akan bertanya ke DNS untuk mendapatkan IP, lalu Web Browser akan melakukan request ke IP tersebut</a:t>
            </a:r>
            <a:endParaRPr/>
          </a:p>
          <a:p>
            <a:pPr indent="-311150" lvl="0" marL="457200" rtl="0" algn="l">
              <a:spcBef>
                <a:spcPts val="0"/>
              </a:spcBef>
              <a:spcAft>
                <a:spcPts val="0"/>
              </a:spcAft>
              <a:buSzPts val="1300"/>
              <a:buChar char="●"/>
            </a:pPr>
            <a:r>
              <a:rPr lang="id"/>
              <a:t>Untuk mengecek IP sebuah domain, kita bisa gunakan website </a:t>
            </a:r>
            <a:r>
              <a:rPr lang="id" u="sng">
                <a:solidFill>
                  <a:schemeClr val="hlink"/>
                </a:solidFill>
                <a:hlinkClick r:id="rId3"/>
              </a:rPr>
              <a:t>https://www.whatismyip.com/dns-lookup/</a:t>
            </a:r>
            <a:r>
              <a:rPr lang="id"/>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Web Server</a:t>
            </a:r>
            <a:endParaRPr/>
          </a:p>
        </p:txBody>
      </p:sp>
      <p:sp>
        <p:nvSpPr>
          <p:cNvPr id="294" name="Google Shape;294;p4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Web Server merupakan aplikasi yang berjalan di jaringan Internet yang bertugas sebagai server</a:t>
            </a:r>
            <a:endParaRPr/>
          </a:p>
          <a:p>
            <a:pPr indent="-311150" lvl="0" marL="457200" rtl="0" algn="l">
              <a:spcBef>
                <a:spcPts val="0"/>
              </a:spcBef>
              <a:spcAft>
                <a:spcPts val="0"/>
              </a:spcAft>
              <a:buSzPts val="1300"/>
              <a:buChar char="●"/>
            </a:pPr>
            <a:r>
              <a:rPr lang="id"/>
              <a:t>Web Server berisi informasi dan data yang biasa diakses oleh client</a:t>
            </a:r>
            <a:endParaRPr/>
          </a:p>
          <a:p>
            <a:pPr indent="-311150" lvl="0" marL="457200" rtl="0" algn="l">
              <a:spcBef>
                <a:spcPts val="0"/>
              </a:spcBef>
              <a:spcAft>
                <a:spcPts val="0"/>
              </a:spcAft>
              <a:buSzPts val="1300"/>
              <a:buChar char="●"/>
            </a:pPr>
            <a:r>
              <a:rPr lang="id"/>
              <a:t>Web Server akan menerima request dari client, dan membalas request tersebut berupa informasi yang diminta oleh client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Flow</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Flow</a:t>
            </a:r>
            <a:endParaRPr/>
          </a:p>
        </p:txBody>
      </p:sp>
      <p:sp>
        <p:nvSpPr>
          <p:cNvPr id="305" name="Google Shape;305;p4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Bagaimana alur kerja HTTP?</a:t>
            </a:r>
            <a:endParaRPr/>
          </a:p>
          <a:p>
            <a:pPr indent="-311150" lvl="0" marL="457200" rtl="0" algn="l">
              <a:spcBef>
                <a:spcPts val="0"/>
              </a:spcBef>
              <a:spcAft>
                <a:spcPts val="0"/>
              </a:spcAft>
              <a:buSzPts val="1300"/>
              <a:buChar char="●"/>
            </a:pPr>
            <a:r>
              <a:rPr lang="id"/>
              <a:t>Dalam HTTP, biasanya terdapat dua pihak yang terlibat, yaitu Client dan Server</a:t>
            </a:r>
            <a:endParaRPr/>
          </a:p>
          <a:p>
            <a:pPr indent="-311150" lvl="0" marL="457200" rtl="0" algn="l">
              <a:spcBef>
                <a:spcPts val="0"/>
              </a:spcBef>
              <a:spcAft>
                <a:spcPts val="0"/>
              </a:spcAft>
              <a:buSzPts val="1300"/>
              <a:buChar char="●"/>
            </a:pPr>
            <a:r>
              <a:rPr lang="id"/>
              <a:t>Client akan mengirimkan Request</a:t>
            </a:r>
            <a:endParaRPr/>
          </a:p>
          <a:p>
            <a:pPr indent="-311150" lvl="0" marL="457200" rtl="0" algn="l">
              <a:spcBef>
                <a:spcPts val="0"/>
              </a:spcBef>
              <a:spcAft>
                <a:spcPts val="0"/>
              </a:spcAft>
              <a:buSzPts val="1300"/>
              <a:buChar char="●"/>
            </a:pPr>
            <a:r>
              <a:rPr lang="id"/>
              <a:t>dan Server akan menerima Request dan membalas dengan Response</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Server</a:t>
            </a:r>
            <a:endParaRPr/>
          </a:p>
        </p:txBody>
      </p:sp>
      <p:sp>
        <p:nvSpPr>
          <p:cNvPr id="311" name="Google Shape;311;p5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Server merupakan sebuah komputer, dimana semua informasi disimpan pada komputer tersebut</a:t>
            </a:r>
            <a:endParaRPr/>
          </a:p>
          <a:p>
            <a:pPr indent="-311150" lvl="0" marL="457200" rtl="0" algn="l">
              <a:spcBef>
                <a:spcPts val="0"/>
              </a:spcBef>
              <a:spcAft>
                <a:spcPts val="0"/>
              </a:spcAft>
              <a:buSzPts val="1300"/>
              <a:buChar char="●"/>
            </a:pPr>
            <a:r>
              <a:rPr lang="id"/>
              <a:t>Komputer server biasanya menjalankan aplikasi Web Server agar bisa menerima protocol HTTP</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HTTP Flow</a:t>
            </a:r>
            <a:endParaRPr/>
          </a:p>
        </p:txBody>
      </p:sp>
      <p:pic>
        <p:nvPicPr>
          <p:cNvPr id="317" name="Google Shape;317;p51"/>
          <p:cNvPicPr preferRelativeResize="0"/>
          <p:nvPr/>
        </p:nvPicPr>
        <p:blipFill>
          <a:blip r:embed="rId3">
            <a:alphaModFix/>
          </a:blip>
          <a:stretch>
            <a:fillRect/>
          </a:stretch>
        </p:blipFill>
        <p:spPr>
          <a:xfrm>
            <a:off x="1106600" y="2006250"/>
            <a:ext cx="6930811" cy="29848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5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Client</a:t>
            </a:r>
            <a:endParaRPr/>
          </a:p>
        </p:txBody>
      </p:sp>
      <p:sp>
        <p:nvSpPr>
          <p:cNvPr id="323" name="Google Shape;323;p5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Client merupakan komputer yang bertugas mengirim HTTP Request ke komputer Server</a:t>
            </a:r>
            <a:endParaRPr/>
          </a:p>
          <a:p>
            <a:pPr indent="-311150" lvl="0" marL="457200" rtl="0" algn="l">
              <a:spcBef>
                <a:spcPts val="0"/>
              </a:spcBef>
              <a:spcAft>
                <a:spcPts val="0"/>
              </a:spcAft>
              <a:buSzPts val="1300"/>
              <a:buChar char="●"/>
            </a:pPr>
            <a:r>
              <a:rPr lang="id"/>
              <a:t>Untuk mengirim request HTTP, biasanya client akan menggunakan aplikasi Web Browser</a:t>
            </a:r>
            <a:endParaRPr/>
          </a:p>
          <a:p>
            <a:pPr indent="-311150" lvl="0" marL="457200" rtl="0" algn="l">
              <a:spcBef>
                <a:spcPts val="0"/>
              </a:spcBef>
              <a:spcAft>
                <a:spcPts val="0"/>
              </a:spcAft>
              <a:buSzPts val="1300"/>
              <a:buChar char="●"/>
            </a:pPr>
            <a:r>
              <a:rPr lang="id"/>
              <a:t>Client dan Server harus terkoneksi dalam jaringan yang sama, agar bisa berkomunikasi</a:t>
            </a:r>
            <a:endParaRPr/>
          </a:p>
          <a:p>
            <a:pPr indent="-311150" lvl="0" marL="457200" rtl="0" algn="l">
              <a:spcBef>
                <a:spcPts val="0"/>
              </a:spcBef>
              <a:spcAft>
                <a:spcPts val="0"/>
              </a:spcAft>
              <a:buSzPts val="1300"/>
              <a:buChar char="●"/>
            </a:pPr>
            <a:r>
              <a:rPr lang="id"/>
              <a:t>Misal saja, client dan server terhubung dalam jaringan internet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HTTP Flow</a:t>
            </a:r>
            <a:endParaRPr/>
          </a:p>
        </p:txBody>
      </p:sp>
      <p:pic>
        <p:nvPicPr>
          <p:cNvPr id="329" name="Google Shape;329;p53"/>
          <p:cNvPicPr preferRelativeResize="0"/>
          <p:nvPr/>
        </p:nvPicPr>
        <p:blipFill>
          <a:blip r:embed="rId3">
            <a:alphaModFix/>
          </a:blip>
          <a:stretch>
            <a:fillRect/>
          </a:stretch>
        </p:blipFill>
        <p:spPr>
          <a:xfrm>
            <a:off x="812488" y="2006250"/>
            <a:ext cx="7519032" cy="2984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Request</a:t>
            </a:r>
            <a:endParaRPr/>
          </a:p>
        </p:txBody>
      </p:sp>
      <p:sp>
        <p:nvSpPr>
          <p:cNvPr id="335" name="Google Shape;335;p5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Client akan mengirim request ke Server dalam bentuk HTTP Request</a:t>
            </a:r>
            <a:endParaRPr/>
          </a:p>
          <a:p>
            <a:pPr indent="-311150" lvl="0" marL="457200" rtl="0" algn="l">
              <a:spcBef>
                <a:spcPts val="0"/>
              </a:spcBef>
              <a:spcAft>
                <a:spcPts val="0"/>
              </a:spcAft>
              <a:buSzPts val="1300"/>
              <a:buChar char="●"/>
            </a:pPr>
            <a:r>
              <a:rPr lang="id"/>
              <a:t>HTTP Request berisikan informasi seperti lokasi resource, data yang dikirim jika ada, dan lain-lain</a:t>
            </a:r>
            <a:endParaRPr/>
          </a:p>
          <a:p>
            <a:pPr indent="-311150" lvl="0" marL="457200" rtl="0" algn="l">
              <a:spcBef>
                <a:spcPts val="0"/>
              </a:spcBef>
              <a:spcAft>
                <a:spcPts val="0"/>
              </a:spcAft>
              <a:buSzPts val="1300"/>
              <a:buChar char="●"/>
            </a:pPr>
            <a:r>
              <a:rPr lang="id"/>
              <a:t>HTTP Request akan diterima oleh Server</a:t>
            </a:r>
            <a:endParaRPr/>
          </a:p>
          <a:p>
            <a:pPr indent="-311150" lvl="0" marL="457200" rtl="0" algn="l">
              <a:spcBef>
                <a:spcPts val="0"/>
              </a:spcBef>
              <a:spcAft>
                <a:spcPts val="0"/>
              </a:spcAft>
              <a:buSzPts val="1300"/>
              <a:buChar char="●"/>
            </a:pPr>
            <a:r>
              <a:rPr lang="id"/>
              <a:t>Selanjutnya Server akan memproses request yang diminta oleh Client tersebut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HTTP Flow</a:t>
            </a:r>
            <a:endParaRPr/>
          </a:p>
        </p:txBody>
      </p:sp>
      <p:pic>
        <p:nvPicPr>
          <p:cNvPr id="341" name="Google Shape;341;p55"/>
          <p:cNvPicPr preferRelativeResize="0"/>
          <p:nvPr/>
        </p:nvPicPr>
        <p:blipFill>
          <a:blip r:embed="rId3">
            <a:alphaModFix/>
          </a:blip>
          <a:stretch>
            <a:fillRect/>
          </a:stretch>
        </p:blipFill>
        <p:spPr>
          <a:xfrm>
            <a:off x="988775" y="2006250"/>
            <a:ext cx="7166444" cy="29848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5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Response</a:t>
            </a:r>
            <a:endParaRPr/>
          </a:p>
        </p:txBody>
      </p:sp>
      <p:sp>
        <p:nvSpPr>
          <p:cNvPr id="347" name="Google Shape;347;p5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Server memproses HTTP Request yang dikirim oleh Client</a:t>
            </a:r>
            <a:endParaRPr/>
          </a:p>
          <a:p>
            <a:pPr indent="-311150" lvl="0" marL="457200" rtl="0" algn="l">
              <a:spcBef>
                <a:spcPts val="0"/>
              </a:spcBef>
              <a:spcAft>
                <a:spcPts val="0"/>
              </a:spcAft>
              <a:buSzPts val="1300"/>
              <a:buChar char="●"/>
            </a:pPr>
            <a:r>
              <a:rPr lang="id"/>
              <a:t>Server akan membahas dengan HTTP Response</a:t>
            </a:r>
            <a:endParaRPr/>
          </a:p>
          <a:p>
            <a:pPr indent="-311150" lvl="0" marL="457200" rtl="0" algn="l">
              <a:spcBef>
                <a:spcPts val="0"/>
              </a:spcBef>
              <a:spcAft>
                <a:spcPts val="0"/>
              </a:spcAft>
              <a:buSzPts val="1300"/>
              <a:buChar char="●"/>
            </a:pPr>
            <a:r>
              <a:rPr lang="id"/>
              <a:t>HTTP Response biasanya berisikan data yang diminta oleh Client dalam HTTP Request</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HTTP Flow</a:t>
            </a:r>
            <a:endParaRPr/>
          </a:p>
        </p:txBody>
      </p:sp>
      <p:pic>
        <p:nvPicPr>
          <p:cNvPr id="353" name="Google Shape;353;p57"/>
          <p:cNvPicPr preferRelativeResize="0"/>
          <p:nvPr/>
        </p:nvPicPr>
        <p:blipFill>
          <a:blip r:embed="rId3">
            <a:alphaModFix/>
          </a:blip>
          <a:stretch>
            <a:fillRect/>
          </a:stretch>
        </p:blipFill>
        <p:spPr>
          <a:xfrm>
            <a:off x="1253338" y="2006250"/>
            <a:ext cx="6637322" cy="2984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Browser Network Tool</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Browser Network Tool</a:t>
            </a:r>
            <a:endParaRPr/>
          </a:p>
        </p:txBody>
      </p:sp>
      <p:sp>
        <p:nvSpPr>
          <p:cNvPr id="364" name="Google Shape;364;p5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Untuk lebih mempermudah melihat apa yang dilakukan di belakang Web Browser, biasanya Web Browser memiliki fitur Network Tool</a:t>
            </a:r>
            <a:endParaRPr/>
          </a:p>
          <a:p>
            <a:pPr indent="-311150" lvl="0" marL="457200" rtl="0" algn="l">
              <a:spcBef>
                <a:spcPts val="0"/>
              </a:spcBef>
              <a:spcAft>
                <a:spcPts val="0"/>
              </a:spcAft>
              <a:buSzPts val="1300"/>
              <a:buChar char="●"/>
            </a:pPr>
            <a:r>
              <a:rPr lang="id"/>
              <a:t>Contohnya di browser seperti Google Chrome dan Firefox sudah memiliki Network Tool</a:t>
            </a:r>
            <a:endParaRPr/>
          </a:p>
          <a:p>
            <a:pPr indent="-311150" lvl="0" marL="457200" rtl="0" algn="l">
              <a:spcBef>
                <a:spcPts val="0"/>
              </a:spcBef>
              <a:spcAft>
                <a:spcPts val="0"/>
              </a:spcAft>
              <a:buSzPts val="1300"/>
              <a:buChar char="●"/>
            </a:pPr>
            <a:r>
              <a:rPr lang="id"/>
              <a:t>Dengan Network Tool, kita bisa melihat semua detail HTTP Request dan HTTP Response yang dilakukan oleh Client dan Server</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Tugas</a:t>
            </a:r>
            <a:endParaRPr/>
          </a:p>
        </p:txBody>
      </p:sp>
      <p:sp>
        <p:nvSpPr>
          <p:cNvPr id="370" name="Google Shape;370;p6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Buka website </a:t>
            </a:r>
            <a:r>
              <a:rPr lang="id" u="sng">
                <a:solidFill>
                  <a:schemeClr val="hlink"/>
                </a:solidFill>
                <a:hlinkClick r:id="rId3"/>
              </a:rPr>
              <a:t>https://www.programmerzamannow.com</a:t>
            </a:r>
            <a:r>
              <a:rPr lang="id"/>
              <a:t> </a:t>
            </a:r>
            <a:endParaRPr/>
          </a:p>
          <a:p>
            <a:pPr indent="-311150" lvl="0" marL="457200" rtl="0" algn="l">
              <a:spcBef>
                <a:spcPts val="0"/>
              </a:spcBef>
              <a:spcAft>
                <a:spcPts val="0"/>
              </a:spcAft>
              <a:buSzPts val="1300"/>
              <a:buChar char="●"/>
            </a:pPr>
            <a:r>
              <a:rPr lang="id"/>
              <a:t>Lalu lihat informasi HTTP Request dan HTTP Response yang terjadi menggunakan Network Tool yang terdapat di Web Browser yang kita gunakan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Request dan Response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Message</a:t>
            </a:r>
            <a:endParaRPr/>
          </a:p>
        </p:txBody>
      </p:sp>
      <p:sp>
        <p:nvSpPr>
          <p:cNvPr id="381" name="Google Shape;381;p6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Request dan HTTP Response, sebenarnya adalah sebuah HTTP Message</a:t>
            </a:r>
            <a:endParaRPr/>
          </a:p>
          <a:p>
            <a:pPr indent="-311150" lvl="0" marL="457200" rtl="0" algn="l">
              <a:spcBef>
                <a:spcPts val="0"/>
              </a:spcBef>
              <a:spcAft>
                <a:spcPts val="0"/>
              </a:spcAft>
              <a:buSzPts val="1300"/>
              <a:buChar char="●"/>
            </a:pPr>
            <a:r>
              <a:rPr lang="id"/>
              <a:t>HTTP Message memiliki standarisasi format </a:t>
            </a:r>
            <a:endParaRPr/>
          </a:p>
          <a:p>
            <a:pPr indent="-311150" lvl="0" marL="457200" rtl="0" algn="l">
              <a:spcBef>
                <a:spcPts val="0"/>
              </a:spcBef>
              <a:spcAft>
                <a:spcPts val="0"/>
              </a:spcAft>
              <a:buSzPts val="1300"/>
              <a:buChar char="●"/>
            </a:pPr>
            <a:r>
              <a:rPr lang="id"/>
              <a:t>Dengan demikian, jika kita ingin membuat Client dan Server sendiri, sebenarnya bisa kita lakukan, asal kita mengikuti standarisasi format HTTP Message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Message untuk Request</a:t>
            </a:r>
            <a:endParaRPr/>
          </a:p>
        </p:txBody>
      </p:sp>
      <p:pic>
        <p:nvPicPr>
          <p:cNvPr id="387" name="Google Shape;387;p63"/>
          <p:cNvPicPr preferRelativeResize="0"/>
          <p:nvPr/>
        </p:nvPicPr>
        <p:blipFill>
          <a:blip r:embed="rId3">
            <a:alphaModFix/>
          </a:blip>
          <a:stretch>
            <a:fillRect/>
          </a:stretch>
        </p:blipFill>
        <p:spPr>
          <a:xfrm>
            <a:off x="1386513" y="2006250"/>
            <a:ext cx="6370965" cy="2984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Agenda</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Pengenalan HTTP</a:t>
            </a:r>
            <a:endParaRPr/>
          </a:p>
          <a:p>
            <a:pPr indent="-311150" lvl="0" marL="457200" rtl="0" algn="l">
              <a:spcBef>
                <a:spcPts val="0"/>
              </a:spcBef>
              <a:spcAft>
                <a:spcPts val="0"/>
              </a:spcAft>
              <a:buSzPts val="1300"/>
              <a:buChar char="●"/>
            </a:pPr>
            <a:r>
              <a:rPr lang="id"/>
              <a:t>URL</a:t>
            </a:r>
            <a:endParaRPr/>
          </a:p>
          <a:p>
            <a:pPr indent="-311150" lvl="0" marL="457200" rtl="0" algn="l">
              <a:spcBef>
                <a:spcPts val="0"/>
              </a:spcBef>
              <a:spcAft>
                <a:spcPts val="0"/>
              </a:spcAft>
              <a:buSzPts val="1300"/>
              <a:buChar char="●"/>
            </a:pPr>
            <a:r>
              <a:rPr lang="id"/>
              <a:t>HTTP Method</a:t>
            </a:r>
            <a:endParaRPr/>
          </a:p>
          <a:p>
            <a:pPr indent="-311150" lvl="0" marL="457200" rtl="0" algn="l">
              <a:spcBef>
                <a:spcPts val="0"/>
              </a:spcBef>
              <a:spcAft>
                <a:spcPts val="0"/>
              </a:spcAft>
              <a:buSzPts val="1300"/>
              <a:buChar char="●"/>
            </a:pPr>
            <a:r>
              <a:rPr lang="id"/>
              <a:t>HTTP Header</a:t>
            </a:r>
            <a:endParaRPr/>
          </a:p>
          <a:p>
            <a:pPr indent="-311150" lvl="0" marL="457200" rtl="0" algn="l">
              <a:spcBef>
                <a:spcPts val="0"/>
              </a:spcBef>
              <a:spcAft>
                <a:spcPts val="0"/>
              </a:spcAft>
              <a:buSzPts val="1300"/>
              <a:buChar char="●"/>
            </a:pPr>
            <a:r>
              <a:rPr lang="id"/>
              <a:t>HTTP Body</a:t>
            </a:r>
            <a:endParaRPr/>
          </a:p>
          <a:p>
            <a:pPr indent="-311150" lvl="0" marL="457200" rtl="0" algn="l">
              <a:spcBef>
                <a:spcPts val="0"/>
              </a:spcBef>
              <a:spcAft>
                <a:spcPts val="0"/>
              </a:spcAft>
              <a:buSzPts val="1300"/>
              <a:buChar char="●"/>
            </a:pPr>
            <a:r>
              <a:rPr lang="id"/>
              <a:t>HTTP Response</a:t>
            </a:r>
            <a:endParaRPr/>
          </a:p>
          <a:p>
            <a:pPr indent="-311150" lvl="0" marL="457200" rtl="0" algn="l">
              <a:spcBef>
                <a:spcPts val="0"/>
              </a:spcBef>
              <a:spcAft>
                <a:spcPts val="0"/>
              </a:spcAft>
              <a:buSzPts val="1300"/>
              <a:buChar char="●"/>
            </a:pPr>
            <a:r>
              <a:rPr lang="id"/>
              <a:t>HTTP Cookie</a:t>
            </a:r>
            <a:endParaRPr/>
          </a:p>
          <a:p>
            <a:pPr indent="-311150" lvl="0" marL="457200" rtl="0" algn="l">
              <a:spcBef>
                <a:spcPts val="0"/>
              </a:spcBef>
              <a:spcAft>
                <a:spcPts val="0"/>
              </a:spcAft>
              <a:buSzPts val="1300"/>
              <a:buChar char="●"/>
            </a:pPr>
            <a:r>
              <a:rPr lang="id"/>
              <a:t>Dan lain-lain</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Message untuk Response</a:t>
            </a:r>
            <a:endParaRPr/>
          </a:p>
        </p:txBody>
      </p:sp>
      <p:pic>
        <p:nvPicPr>
          <p:cNvPr id="393" name="Google Shape;393;p64"/>
          <p:cNvPicPr preferRelativeResize="0"/>
          <p:nvPr/>
        </p:nvPicPr>
        <p:blipFill>
          <a:blip r:embed="rId3">
            <a:alphaModFix/>
          </a:blip>
          <a:stretch>
            <a:fillRect/>
          </a:stretch>
        </p:blipFill>
        <p:spPr>
          <a:xfrm>
            <a:off x="1379863" y="2006250"/>
            <a:ext cx="6384263" cy="2984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Method</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Method</a:t>
            </a:r>
            <a:endParaRPr/>
          </a:p>
        </p:txBody>
      </p:sp>
      <p:sp>
        <p:nvSpPr>
          <p:cNvPr id="404" name="Google Shape;404;p6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Dalam HTTP Request, hal yang pertama kita perlu tentukan adalah HTTP Method</a:t>
            </a:r>
            <a:endParaRPr/>
          </a:p>
          <a:p>
            <a:pPr indent="-311150" lvl="0" marL="457200" rtl="0" algn="l">
              <a:spcBef>
                <a:spcPts val="0"/>
              </a:spcBef>
              <a:spcAft>
                <a:spcPts val="0"/>
              </a:spcAft>
              <a:buSzPts val="1300"/>
              <a:buChar char="●"/>
            </a:pPr>
            <a:r>
              <a:rPr lang="id"/>
              <a:t>HTTP Method mirip seperti kategori request</a:t>
            </a:r>
            <a:endParaRPr/>
          </a:p>
          <a:p>
            <a:pPr indent="-311150" lvl="0" marL="457200" rtl="0" algn="l">
              <a:spcBef>
                <a:spcPts val="0"/>
              </a:spcBef>
              <a:spcAft>
                <a:spcPts val="0"/>
              </a:spcAft>
              <a:buSzPts val="1300"/>
              <a:buChar char="●"/>
            </a:pPr>
            <a:r>
              <a:rPr lang="id"/>
              <a:t>Ada banyak HTTP Method yang dapat kita gunakan ketika membuat HTTP Request, dan kita bisa sesuaikan sesuai dengan kebutuhan yang kita inginkan</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6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Message</a:t>
            </a:r>
            <a:endParaRPr/>
          </a:p>
        </p:txBody>
      </p:sp>
      <p:pic>
        <p:nvPicPr>
          <p:cNvPr id="410" name="Google Shape;410;p67"/>
          <p:cNvPicPr preferRelativeResize="0"/>
          <p:nvPr/>
        </p:nvPicPr>
        <p:blipFill>
          <a:blip r:embed="rId3">
            <a:alphaModFix/>
          </a:blip>
          <a:stretch>
            <a:fillRect/>
          </a:stretch>
        </p:blipFill>
        <p:spPr>
          <a:xfrm>
            <a:off x="1386513" y="2006250"/>
            <a:ext cx="6370965" cy="2984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Jenis HTTP Method (1)</a:t>
            </a:r>
            <a:endParaRPr/>
          </a:p>
        </p:txBody>
      </p:sp>
      <p:graphicFrame>
        <p:nvGraphicFramePr>
          <p:cNvPr id="416" name="Google Shape;416;p68"/>
          <p:cNvGraphicFramePr/>
          <p:nvPr/>
        </p:nvGraphicFramePr>
        <p:xfrm>
          <a:off x="952500" y="2000250"/>
          <a:ext cx="3000000" cy="3000000"/>
        </p:xfrm>
        <a:graphic>
          <a:graphicData uri="http://schemas.openxmlformats.org/drawingml/2006/table">
            <a:tbl>
              <a:tblPr>
                <a:noFill/>
                <a:tableStyleId>{30F68A7B-7153-481D-BDB9-1375BA4CD6A5}</a:tableStyleId>
              </a:tblPr>
              <a:tblGrid>
                <a:gridCol w="1768475"/>
                <a:gridCol w="5470525"/>
              </a:tblGrid>
              <a:tr h="381000">
                <a:tc>
                  <a:txBody>
                    <a:bodyPr/>
                    <a:lstStyle/>
                    <a:p>
                      <a:pPr indent="0" lvl="0" marL="0" rtl="0" algn="l">
                        <a:spcBef>
                          <a:spcPts val="0"/>
                        </a:spcBef>
                        <a:spcAft>
                          <a:spcPts val="0"/>
                        </a:spcAft>
                        <a:buNone/>
                      </a:pPr>
                      <a:r>
                        <a:rPr lang="id"/>
                        <a:t>HTTP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GET</a:t>
                      </a:r>
                      <a:endParaRPr/>
                    </a:p>
                  </a:txBody>
                  <a:tcPr marT="91425" marB="91425" marR="91425" marL="91425"/>
                </a:tc>
                <a:tc>
                  <a:txBody>
                    <a:bodyPr/>
                    <a:lstStyle/>
                    <a:p>
                      <a:pPr indent="0" lvl="0" marL="0" rtl="0" algn="l">
                        <a:spcBef>
                          <a:spcPts val="0"/>
                        </a:spcBef>
                        <a:spcAft>
                          <a:spcPts val="0"/>
                        </a:spcAft>
                        <a:buNone/>
                      </a:pPr>
                      <a:r>
                        <a:rPr lang="id"/>
                        <a:t>GET method digunakan untuk melakukan request data. Request menggunakan GET hanya untuk menerima data, bukan untuk mengirim data</a:t>
                      </a:r>
                      <a:endParaRPr/>
                    </a:p>
                  </a:txBody>
                  <a:tcPr marT="91425" marB="91425" marR="91425" marL="91425"/>
                </a:tc>
              </a:tr>
              <a:tr h="381000">
                <a:tc>
                  <a:txBody>
                    <a:bodyPr/>
                    <a:lstStyle/>
                    <a:p>
                      <a:pPr indent="0" lvl="0" marL="0" rtl="0" algn="l">
                        <a:spcBef>
                          <a:spcPts val="0"/>
                        </a:spcBef>
                        <a:spcAft>
                          <a:spcPts val="0"/>
                        </a:spcAft>
                        <a:buNone/>
                      </a:pPr>
                      <a:r>
                        <a:rPr lang="id"/>
                        <a:t>HEAD</a:t>
                      </a:r>
                      <a:endParaRPr/>
                    </a:p>
                  </a:txBody>
                  <a:tcPr marT="91425" marB="91425" marR="91425" marL="91425"/>
                </a:tc>
                <a:tc>
                  <a:txBody>
                    <a:bodyPr/>
                    <a:lstStyle/>
                    <a:p>
                      <a:pPr indent="0" lvl="0" marL="0" rtl="0" algn="l">
                        <a:spcBef>
                          <a:spcPts val="0"/>
                        </a:spcBef>
                        <a:spcAft>
                          <a:spcPts val="0"/>
                        </a:spcAft>
                        <a:buNone/>
                      </a:pPr>
                      <a:r>
                        <a:rPr lang="id"/>
                        <a:t>HEAD method digunakan sama seperti dengan GET, tapi tanpa membutuhkan response body</a:t>
                      </a:r>
                      <a:endParaRPr/>
                    </a:p>
                  </a:txBody>
                  <a:tcPr marT="91425" marB="91425" marR="91425" marL="91425"/>
                </a:tc>
              </a:tr>
              <a:tr h="381000">
                <a:tc>
                  <a:txBody>
                    <a:bodyPr/>
                    <a:lstStyle/>
                    <a:p>
                      <a:pPr indent="0" lvl="0" marL="0" rtl="0" algn="l">
                        <a:spcBef>
                          <a:spcPts val="0"/>
                        </a:spcBef>
                        <a:spcAft>
                          <a:spcPts val="0"/>
                        </a:spcAft>
                        <a:buNone/>
                      </a:pPr>
                      <a:r>
                        <a:rPr lang="id"/>
                        <a:t>POST</a:t>
                      </a:r>
                      <a:endParaRPr/>
                    </a:p>
                  </a:txBody>
                  <a:tcPr marT="91425" marB="91425" marR="91425" marL="91425"/>
                </a:tc>
                <a:tc>
                  <a:txBody>
                    <a:bodyPr/>
                    <a:lstStyle/>
                    <a:p>
                      <a:pPr indent="0" lvl="0" marL="0" rtl="0" algn="l">
                        <a:spcBef>
                          <a:spcPts val="0"/>
                        </a:spcBef>
                        <a:spcAft>
                          <a:spcPts val="0"/>
                        </a:spcAft>
                        <a:buNone/>
                      </a:pPr>
                      <a:r>
                        <a:rPr lang="id"/>
                        <a:t>POST method digunakan untuk mengirim data ke Server, biasa POST digunakan untuk mengirim data baru sehingga biasanya memiliki request body</a:t>
                      </a:r>
                      <a:endParaRPr/>
                    </a:p>
                  </a:txBody>
                  <a:tcPr marT="91425" marB="91425" marR="91425" marL="91425"/>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Jenis HTTP Method (2)</a:t>
            </a:r>
            <a:endParaRPr/>
          </a:p>
        </p:txBody>
      </p:sp>
      <p:graphicFrame>
        <p:nvGraphicFramePr>
          <p:cNvPr id="422" name="Google Shape;422;p69"/>
          <p:cNvGraphicFramePr/>
          <p:nvPr/>
        </p:nvGraphicFramePr>
        <p:xfrm>
          <a:off x="952500" y="2000250"/>
          <a:ext cx="3000000" cy="3000000"/>
        </p:xfrm>
        <a:graphic>
          <a:graphicData uri="http://schemas.openxmlformats.org/drawingml/2006/table">
            <a:tbl>
              <a:tblPr>
                <a:noFill/>
                <a:tableStyleId>{30F68A7B-7153-481D-BDB9-1375BA4CD6A5}</a:tableStyleId>
              </a:tblPr>
              <a:tblGrid>
                <a:gridCol w="1768475"/>
                <a:gridCol w="5470525"/>
              </a:tblGrid>
              <a:tr h="381000">
                <a:tc>
                  <a:txBody>
                    <a:bodyPr/>
                    <a:lstStyle/>
                    <a:p>
                      <a:pPr indent="0" lvl="0" marL="0" rtl="0" algn="l">
                        <a:spcBef>
                          <a:spcPts val="0"/>
                        </a:spcBef>
                        <a:spcAft>
                          <a:spcPts val="0"/>
                        </a:spcAft>
                        <a:buNone/>
                      </a:pPr>
                      <a:r>
                        <a:rPr lang="id"/>
                        <a:t>HTTP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PUT</a:t>
                      </a:r>
                      <a:endParaRPr/>
                    </a:p>
                  </a:txBody>
                  <a:tcPr marT="91425" marB="91425" marR="91425" marL="91425"/>
                </a:tc>
                <a:tc>
                  <a:txBody>
                    <a:bodyPr/>
                    <a:lstStyle/>
                    <a:p>
                      <a:pPr indent="0" lvl="0" marL="0" rtl="0" algn="l">
                        <a:spcBef>
                          <a:spcPts val="0"/>
                        </a:spcBef>
                        <a:spcAft>
                          <a:spcPts val="0"/>
                        </a:spcAft>
                        <a:buNone/>
                      </a:pPr>
                      <a:r>
                        <a:rPr lang="id"/>
                        <a:t>PUT method digunakan untuk mengganti semua data yang terdapat di Server dengan data baru yang dikirim di request</a:t>
                      </a:r>
                      <a:endParaRPr/>
                    </a:p>
                  </a:txBody>
                  <a:tcPr marT="91425" marB="91425" marR="91425" marL="91425"/>
                </a:tc>
              </a:tr>
              <a:tr h="381000">
                <a:tc>
                  <a:txBody>
                    <a:bodyPr/>
                    <a:lstStyle/>
                    <a:p>
                      <a:pPr indent="0" lvl="0" marL="0" rtl="0" algn="l">
                        <a:spcBef>
                          <a:spcPts val="0"/>
                        </a:spcBef>
                        <a:spcAft>
                          <a:spcPts val="0"/>
                        </a:spcAft>
                        <a:buNone/>
                      </a:pPr>
                      <a:r>
                        <a:rPr lang="id"/>
                        <a:t>DELETE</a:t>
                      </a:r>
                      <a:endParaRPr/>
                    </a:p>
                  </a:txBody>
                  <a:tcPr marT="91425" marB="91425" marR="91425" marL="91425"/>
                </a:tc>
                <a:tc>
                  <a:txBody>
                    <a:bodyPr/>
                    <a:lstStyle/>
                    <a:p>
                      <a:pPr indent="0" lvl="0" marL="0" rtl="0" algn="l">
                        <a:spcBef>
                          <a:spcPts val="0"/>
                        </a:spcBef>
                        <a:spcAft>
                          <a:spcPts val="0"/>
                        </a:spcAft>
                        <a:buNone/>
                      </a:pPr>
                      <a:r>
                        <a:rPr lang="id"/>
                        <a:t>DELETE method digunakan untuk menghapus data</a:t>
                      </a:r>
                      <a:endParaRPr/>
                    </a:p>
                  </a:txBody>
                  <a:tcPr marT="91425" marB="91425" marR="91425" marL="91425"/>
                </a:tc>
              </a:tr>
              <a:tr h="381000">
                <a:tc>
                  <a:txBody>
                    <a:bodyPr/>
                    <a:lstStyle/>
                    <a:p>
                      <a:pPr indent="0" lvl="0" marL="0" rtl="0" algn="l">
                        <a:spcBef>
                          <a:spcPts val="0"/>
                        </a:spcBef>
                        <a:spcAft>
                          <a:spcPts val="0"/>
                        </a:spcAft>
                        <a:buNone/>
                      </a:pPr>
                      <a:r>
                        <a:rPr lang="id"/>
                        <a:t>PATCH</a:t>
                      </a:r>
                      <a:endParaRPr/>
                    </a:p>
                  </a:txBody>
                  <a:tcPr marT="91425" marB="91425" marR="91425" marL="91425"/>
                </a:tc>
                <a:tc>
                  <a:txBody>
                    <a:bodyPr/>
                    <a:lstStyle/>
                    <a:p>
                      <a:pPr indent="0" lvl="0" marL="0" rtl="0" algn="l">
                        <a:spcBef>
                          <a:spcPts val="0"/>
                        </a:spcBef>
                        <a:spcAft>
                          <a:spcPts val="0"/>
                        </a:spcAft>
                        <a:buNone/>
                      </a:pPr>
                      <a:r>
                        <a:rPr lang="id"/>
                        <a:t>PATCH method digunakan untuk mengubah sebagian data</a:t>
                      </a:r>
                      <a:endParaRPr/>
                    </a:p>
                  </a:txBody>
                  <a:tcPr marT="91425" marB="91425" marR="91425" marL="91425"/>
                </a:tc>
              </a:tr>
              <a:tr h="381000">
                <a:tc>
                  <a:txBody>
                    <a:bodyPr/>
                    <a:lstStyle/>
                    <a:p>
                      <a:pPr indent="0" lvl="0" marL="0" rtl="0" algn="l">
                        <a:spcBef>
                          <a:spcPts val="0"/>
                        </a:spcBef>
                        <a:spcAft>
                          <a:spcPts val="0"/>
                        </a:spcAft>
                        <a:buNone/>
                      </a:pPr>
                      <a:r>
                        <a:rPr lang="id"/>
                        <a:t>OPTIONS</a:t>
                      </a:r>
                      <a:endParaRPr/>
                    </a:p>
                  </a:txBody>
                  <a:tcPr marT="91425" marB="91425" marR="91425" marL="91425"/>
                </a:tc>
                <a:tc>
                  <a:txBody>
                    <a:bodyPr/>
                    <a:lstStyle/>
                    <a:p>
                      <a:pPr indent="0" lvl="0" marL="0" rtl="0" algn="l">
                        <a:spcBef>
                          <a:spcPts val="0"/>
                        </a:spcBef>
                        <a:spcAft>
                          <a:spcPts val="0"/>
                        </a:spcAft>
                        <a:buNone/>
                      </a:pPr>
                      <a:r>
                        <a:rPr lang="id"/>
                        <a:t>OPTIONS method digunakan untuk mendeskripsikan opsi komunikasi yang tersedia</a:t>
                      </a:r>
                      <a:endParaRPr/>
                    </a:p>
                  </a:txBody>
                  <a:tcPr marT="91425" marB="91425" marR="91425" marL="91425"/>
                </a:tc>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7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Jenis HTTP Method (3)</a:t>
            </a:r>
            <a:endParaRPr/>
          </a:p>
        </p:txBody>
      </p:sp>
      <p:graphicFrame>
        <p:nvGraphicFramePr>
          <p:cNvPr id="428" name="Google Shape;428;p70"/>
          <p:cNvGraphicFramePr/>
          <p:nvPr/>
        </p:nvGraphicFramePr>
        <p:xfrm>
          <a:off x="952500" y="2000250"/>
          <a:ext cx="3000000" cy="3000000"/>
        </p:xfrm>
        <a:graphic>
          <a:graphicData uri="http://schemas.openxmlformats.org/drawingml/2006/table">
            <a:tbl>
              <a:tblPr>
                <a:noFill/>
                <a:tableStyleId>{30F68A7B-7153-481D-BDB9-1375BA4CD6A5}</a:tableStyleId>
              </a:tblPr>
              <a:tblGrid>
                <a:gridCol w="1768475"/>
                <a:gridCol w="5470525"/>
              </a:tblGrid>
              <a:tr h="381000">
                <a:tc>
                  <a:txBody>
                    <a:bodyPr/>
                    <a:lstStyle/>
                    <a:p>
                      <a:pPr indent="0" lvl="0" marL="0" rtl="0" algn="l">
                        <a:spcBef>
                          <a:spcPts val="0"/>
                        </a:spcBef>
                        <a:spcAft>
                          <a:spcPts val="0"/>
                        </a:spcAft>
                        <a:buNone/>
                      </a:pPr>
                      <a:r>
                        <a:rPr lang="id"/>
                        <a:t>HTTP Method</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TRACE</a:t>
                      </a:r>
                      <a:endParaRPr/>
                    </a:p>
                  </a:txBody>
                  <a:tcPr marT="91425" marB="91425" marR="91425" marL="91425"/>
                </a:tc>
                <a:tc>
                  <a:txBody>
                    <a:bodyPr/>
                    <a:lstStyle/>
                    <a:p>
                      <a:pPr indent="0" lvl="0" marL="0" rtl="0" algn="l">
                        <a:spcBef>
                          <a:spcPts val="0"/>
                        </a:spcBef>
                        <a:spcAft>
                          <a:spcPts val="0"/>
                        </a:spcAft>
                        <a:buNone/>
                      </a:pPr>
                      <a:r>
                        <a:rPr lang="id"/>
                        <a:t>TRACE method merupakan request method untuk debugging. Response TRACE method akan mengembalikan seluruh informasi yang dikirim oleh Client. Saat membuat web, sangat direkomendasikan untuk tidak mengaktifkan TRACE method ketika sudah live di production</a:t>
                      </a:r>
                      <a:endParaRPr/>
                    </a:p>
                  </a:txBody>
                  <a:tcPr marT="91425" marB="91425" marR="91425" marL="91425"/>
                </a:tc>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7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URL</a:t>
            </a:r>
            <a:endParaRPr/>
          </a:p>
        </p:txBody>
      </p:sp>
      <p:sp>
        <p:nvSpPr>
          <p:cNvPr id="439" name="Google Shape;439;p7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URL singkatan dari Uniform Resource Locator</a:t>
            </a:r>
            <a:endParaRPr/>
          </a:p>
          <a:p>
            <a:pPr indent="-311150" lvl="0" marL="457200" rtl="0" algn="l">
              <a:spcBef>
                <a:spcPts val="0"/>
              </a:spcBef>
              <a:spcAft>
                <a:spcPts val="0"/>
              </a:spcAft>
              <a:buSzPts val="1300"/>
              <a:buChar char="●"/>
            </a:pPr>
            <a:r>
              <a:rPr lang="id"/>
              <a:t>URL merupakan alamat dari sebuah resource di Web</a:t>
            </a:r>
            <a:endParaRPr/>
          </a:p>
          <a:p>
            <a:pPr indent="-311150" lvl="0" marL="457200" rtl="0" algn="l">
              <a:spcBef>
                <a:spcPts val="0"/>
              </a:spcBef>
              <a:spcAft>
                <a:spcPts val="0"/>
              </a:spcAft>
              <a:buSzPts val="1300"/>
              <a:buChar char="●"/>
            </a:pPr>
            <a:r>
              <a:rPr lang="id"/>
              <a:t>URL wajib kita gunakan untuk menuju informasi resource yang akan kita tuju dalam Web</a:t>
            </a:r>
            <a:endParaRPr/>
          </a:p>
          <a:p>
            <a:pPr indent="-311150" lvl="0" marL="457200" rtl="0" algn="l">
              <a:spcBef>
                <a:spcPts val="0"/>
              </a:spcBef>
              <a:spcAft>
                <a:spcPts val="0"/>
              </a:spcAft>
              <a:buSzPts val="1300"/>
              <a:buChar char="●"/>
            </a:pPr>
            <a:r>
              <a:rPr lang="id"/>
              <a:t>Tanpa URL, Client atau Server tidak akan mengerti informasi apa yang ingin kita cari</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7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Anatomi URL</a:t>
            </a:r>
            <a:endParaRPr/>
          </a:p>
        </p:txBody>
      </p:sp>
      <p:sp>
        <p:nvSpPr>
          <p:cNvPr id="445" name="Google Shape;445;p7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URL terdiri dari beberapa bagian</a:t>
            </a:r>
            <a:endParaRPr/>
          </a:p>
          <a:p>
            <a:pPr indent="-311150" lvl="0" marL="457200" rtl="0" algn="l">
              <a:spcBef>
                <a:spcPts val="0"/>
              </a:spcBef>
              <a:spcAft>
                <a:spcPts val="0"/>
              </a:spcAft>
              <a:buSzPts val="1300"/>
              <a:buChar char="●"/>
            </a:pPr>
            <a:r>
              <a:rPr lang="id"/>
              <a:t>Beberapa bagian wajib ada, beberapa bagian tidak wajib ada</a:t>
            </a:r>
            <a:endParaRPr/>
          </a:p>
          <a:p>
            <a:pPr indent="-311150" lvl="0" marL="457200" rtl="0" algn="l">
              <a:spcBef>
                <a:spcPts val="0"/>
              </a:spcBef>
              <a:spcAft>
                <a:spcPts val="0"/>
              </a:spcAft>
              <a:buSzPts val="1300"/>
              <a:buChar char="●"/>
            </a:pPr>
            <a:r>
              <a:rPr lang="id"/>
              <a:t>Berikut adalah contoh URL :</a:t>
            </a:r>
            <a:endParaRPr/>
          </a:p>
          <a:p>
            <a:pPr indent="-298450" lvl="1" marL="914400" rtl="0" algn="l">
              <a:spcBef>
                <a:spcPts val="0"/>
              </a:spcBef>
              <a:spcAft>
                <a:spcPts val="0"/>
              </a:spcAft>
              <a:buSzPts val="1100"/>
              <a:buChar char="○"/>
            </a:pPr>
            <a:r>
              <a:rPr lang="id" u="sng">
                <a:solidFill>
                  <a:schemeClr val="hlink"/>
                </a:solidFill>
                <a:hlinkClick r:id="rId3"/>
              </a:rPr>
              <a:t>https://www.programmerzamannow.com/</a:t>
            </a:r>
            <a:r>
              <a:rPr lang="id"/>
              <a:t> </a:t>
            </a:r>
            <a:endParaRPr/>
          </a:p>
          <a:p>
            <a:pPr indent="-298450" lvl="1" marL="914400" rtl="0" algn="l">
              <a:spcBef>
                <a:spcPts val="0"/>
              </a:spcBef>
              <a:spcAft>
                <a:spcPts val="0"/>
              </a:spcAft>
              <a:buSzPts val="1100"/>
              <a:buChar char="○"/>
            </a:pPr>
            <a:r>
              <a:rPr lang="id" u="sng">
                <a:solidFill>
                  <a:schemeClr val="hlink"/>
                </a:solidFill>
                <a:hlinkClick r:id="rId4"/>
              </a:rPr>
              <a:t>https://www.programmerzamannow.com/premium-membership/</a:t>
            </a:r>
            <a:endParaRPr/>
          </a:p>
          <a:p>
            <a:pPr indent="-298450" lvl="1" marL="914400" rtl="0" algn="l">
              <a:spcBef>
                <a:spcPts val="0"/>
              </a:spcBef>
              <a:spcAft>
                <a:spcPts val="0"/>
              </a:spcAft>
              <a:buSzPts val="1100"/>
              <a:buChar char="○"/>
            </a:pPr>
            <a:r>
              <a:rPr lang="id" u="sng">
                <a:solidFill>
                  <a:schemeClr val="hlink"/>
                </a:solidFill>
                <a:hlinkClick r:id="rId5"/>
              </a:rPr>
              <a:t>https://www.programmerzamannow.com/?search=java</a:t>
            </a:r>
            <a:r>
              <a:rPr lang="id"/>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HTTP</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7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Schema</a:t>
            </a:r>
            <a:endParaRPr/>
          </a:p>
        </p:txBody>
      </p:sp>
      <p:sp>
        <p:nvSpPr>
          <p:cNvPr id="451" name="Google Shape;451;p7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Bagian awal di URL adalah schema yang mengindikasikan protocol yang perlu digunakan oleh Client</a:t>
            </a:r>
            <a:endParaRPr/>
          </a:p>
          <a:p>
            <a:pPr indent="-311150" lvl="0" marL="457200" rtl="0" algn="l">
              <a:spcBef>
                <a:spcPts val="0"/>
              </a:spcBef>
              <a:spcAft>
                <a:spcPts val="0"/>
              </a:spcAft>
              <a:buSzPts val="1300"/>
              <a:buChar char="●"/>
            </a:pPr>
            <a:r>
              <a:rPr lang="id"/>
              <a:t>Biasanya dalam URL website, schema protocol tersebut adalah http dan https</a:t>
            </a:r>
            <a:endParaRPr/>
          </a:p>
        </p:txBody>
      </p:sp>
      <p:pic>
        <p:nvPicPr>
          <p:cNvPr id="452" name="Google Shape;452;p74"/>
          <p:cNvPicPr preferRelativeResize="0"/>
          <p:nvPr/>
        </p:nvPicPr>
        <p:blipFill>
          <a:blip r:embed="rId3">
            <a:alphaModFix/>
          </a:blip>
          <a:stretch>
            <a:fillRect/>
          </a:stretch>
        </p:blipFill>
        <p:spPr>
          <a:xfrm>
            <a:off x="823913" y="3196800"/>
            <a:ext cx="7496175" cy="1333500"/>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7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Authority</a:t>
            </a:r>
            <a:endParaRPr/>
          </a:p>
        </p:txBody>
      </p:sp>
      <p:sp>
        <p:nvSpPr>
          <p:cNvPr id="458" name="Google Shape;458;p75"/>
          <p:cNvSpPr txBox="1"/>
          <p:nvPr>
            <p:ph idx="1" type="body"/>
          </p:nvPr>
        </p:nvSpPr>
        <p:spPr>
          <a:xfrm>
            <a:off x="729450" y="189772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Selanjutnya, dipisahkan dengan tanda :// diikuti dengan authority, yang terdiri dari nama domain dan nomor port yang dipisah menggunakan titik dua</a:t>
            </a:r>
            <a:endParaRPr/>
          </a:p>
          <a:p>
            <a:pPr indent="-311150" lvl="0" marL="457200" rtl="0" algn="l">
              <a:spcBef>
                <a:spcPts val="0"/>
              </a:spcBef>
              <a:spcAft>
                <a:spcPts val="0"/>
              </a:spcAft>
              <a:buSzPts val="1300"/>
              <a:buChar char="●"/>
            </a:pPr>
            <a:r>
              <a:rPr lang="id"/>
              <a:t>Nama domain nanti akan ditanyakan ke DNS untuk mendapatkan alamat IP nya</a:t>
            </a:r>
            <a:endParaRPr/>
          </a:p>
          <a:p>
            <a:pPr indent="-311150" lvl="0" marL="457200" rtl="0" algn="l">
              <a:spcBef>
                <a:spcPts val="0"/>
              </a:spcBef>
              <a:spcAft>
                <a:spcPts val="0"/>
              </a:spcAft>
              <a:buSzPts val="1300"/>
              <a:buChar char="●"/>
            </a:pPr>
            <a:r>
              <a:rPr lang="id"/>
              <a:t>Namun kita juga bisa langsung menggunakan IP jika memang website tersebut tidak memiliki nama domain</a:t>
            </a:r>
            <a:endParaRPr/>
          </a:p>
          <a:p>
            <a:pPr indent="-311150" lvl="0" marL="457200" rtl="0" algn="l">
              <a:spcBef>
                <a:spcPts val="0"/>
              </a:spcBef>
              <a:spcAft>
                <a:spcPts val="0"/>
              </a:spcAft>
              <a:buSzPts val="1300"/>
              <a:buChar char="●"/>
            </a:pPr>
            <a:r>
              <a:rPr lang="id"/>
              <a:t>Nomor port tidak wajib, tanpa nomor port, secara default bernilai 80 untuk http, dan 443 untuk https</a:t>
            </a:r>
            <a:endParaRPr/>
          </a:p>
        </p:txBody>
      </p:sp>
      <p:pic>
        <p:nvPicPr>
          <p:cNvPr id="459" name="Google Shape;459;p75"/>
          <p:cNvPicPr preferRelativeResize="0"/>
          <p:nvPr/>
        </p:nvPicPr>
        <p:blipFill>
          <a:blip r:embed="rId3">
            <a:alphaModFix/>
          </a:blip>
          <a:stretch>
            <a:fillRect/>
          </a:stretch>
        </p:blipFill>
        <p:spPr>
          <a:xfrm>
            <a:off x="285750" y="3664250"/>
            <a:ext cx="8572500" cy="13335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7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Path</a:t>
            </a:r>
            <a:endParaRPr/>
          </a:p>
        </p:txBody>
      </p:sp>
      <p:sp>
        <p:nvSpPr>
          <p:cNvPr id="465" name="Google Shape;465;p7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Selanjutnya setelah Authority, bagian selanjutnya adalah tidak wajib, yaitu Path</a:t>
            </a:r>
            <a:endParaRPr/>
          </a:p>
          <a:p>
            <a:pPr indent="-311150" lvl="0" marL="457200" rtl="0" algn="l">
              <a:spcBef>
                <a:spcPts val="0"/>
              </a:spcBef>
              <a:spcAft>
                <a:spcPts val="0"/>
              </a:spcAft>
              <a:buSzPts val="1300"/>
              <a:buChar char="●"/>
            </a:pPr>
            <a:r>
              <a:rPr lang="id"/>
              <a:t>Path biasanya berisikan informasi menuju ke resource yang kita tuju</a:t>
            </a:r>
            <a:endParaRPr/>
          </a:p>
          <a:p>
            <a:pPr indent="-311150" lvl="0" marL="457200" rtl="0" algn="l">
              <a:spcBef>
                <a:spcPts val="0"/>
              </a:spcBef>
              <a:spcAft>
                <a:spcPts val="0"/>
              </a:spcAft>
              <a:buSzPts val="1300"/>
              <a:buChar char="●"/>
            </a:pPr>
            <a:r>
              <a:rPr lang="id"/>
              <a:t>Path terlihat seperti kumpulan folder dan diakhiri dengan file yang ingin kita akses</a:t>
            </a:r>
            <a:endParaRPr/>
          </a:p>
        </p:txBody>
      </p:sp>
      <p:pic>
        <p:nvPicPr>
          <p:cNvPr id="466" name="Google Shape;466;p76"/>
          <p:cNvPicPr preferRelativeResize="0"/>
          <p:nvPr/>
        </p:nvPicPr>
        <p:blipFill>
          <a:blip r:embed="rId3">
            <a:alphaModFix/>
          </a:blip>
          <a:stretch>
            <a:fillRect/>
          </a:stretch>
        </p:blipFill>
        <p:spPr>
          <a:xfrm>
            <a:off x="381000" y="3251900"/>
            <a:ext cx="8382000" cy="133350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0" name="Shape 470"/>
        <p:cNvGrpSpPr/>
        <p:nvPr/>
      </p:nvGrpSpPr>
      <p:grpSpPr>
        <a:xfrm>
          <a:off x="0" y="0"/>
          <a:ext cx="0" cy="0"/>
          <a:chOff x="0" y="0"/>
          <a:chExt cx="0" cy="0"/>
        </a:xfrm>
      </p:grpSpPr>
      <p:sp>
        <p:nvSpPr>
          <p:cNvPr id="471" name="Google Shape;471;p7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Parameters</a:t>
            </a:r>
            <a:endParaRPr/>
          </a:p>
        </p:txBody>
      </p:sp>
      <p:sp>
        <p:nvSpPr>
          <p:cNvPr id="472" name="Google Shape;472;p7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Selanjutnya, dalam URL juga bisa terdapat informasi parameters, namun ini tidak wajib</a:t>
            </a:r>
            <a:endParaRPr/>
          </a:p>
          <a:p>
            <a:pPr indent="-311150" lvl="0" marL="457200" rtl="0" algn="l">
              <a:spcBef>
                <a:spcPts val="0"/>
              </a:spcBef>
              <a:spcAft>
                <a:spcPts val="0"/>
              </a:spcAft>
              <a:buSzPts val="1300"/>
              <a:buChar char="●"/>
            </a:pPr>
            <a:r>
              <a:rPr lang="id"/>
              <a:t>Parameter dipisah oleh karakter ? setelah Authority atau Path</a:t>
            </a:r>
            <a:endParaRPr/>
          </a:p>
          <a:p>
            <a:pPr indent="-311150" lvl="0" marL="457200" rtl="0" algn="l">
              <a:spcBef>
                <a:spcPts val="0"/>
              </a:spcBef>
              <a:spcAft>
                <a:spcPts val="0"/>
              </a:spcAft>
              <a:buSzPts val="1300"/>
              <a:buChar char="●"/>
            </a:pPr>
            <a:r>
              <a:rPr lang="id"/>
              <a:t>Parameter merupakan informasi tambahan yang berisi key=value, jika ingin menambahkan lebih dari satu parameter, kita bisa tambahkan parameter dengan menggunakan karakter &amp;</a:t>
            </a:r>
            <a:endParaRPr/>
          </a:p>
        </p:txBody>
      </p:sp>
      <p:pic>
        <p:nvPicPr>
          <p:cNvPr id="473" name="Google Shape;473;p77"/>
          <p:cNvPicPr preferRelativeResize="0"/>
          <p:nvPr/>
        </p:nvPicPr>
        <p:blipFill>
          <a:blip r:embed="rId3">
            <a:alphaModFix/>
          </a:blip>
          <a:stretch>
            <a:fillRect/>
          </a:stretch>
        </p:blipFill>
        <p:spPr>
          <a:xfrm>
            <a:off x="381000" y="3244050"/>
            <a:ext cx="8382000" cy="133350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Anchor</a:t>
            </a:r>
            <a:endParaRPr/>
          </a:p>
        </p:txBody>
      </p:sp>
      <p:sp>
        <p:nvSpPr>
          <p:cNvPr id="479" name="Google Shape;479;p7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Anchor merupakan merupakan bagian yang tidak wajib di URL</a:t>
            </a:r>
            <a:endParaRPr/>
          </a:p>
          <a:p>
            <a:pPr indent="-311150" lvl="0" marL="457200" rtl="0" algn="l">
              <a:spcBef>
                <a:spcPts val="0"/>
              </a:spcBef>
              <a:spcAft>
                <a:spcPts val="0"/>
              </a:spcAft>
              <a:buSzPts val="1300"/>
              <a:buChar char="●"/>
            </a:pPr>
            <a:r>
              <a:rPr lang="id"/>
              <a:t>Anchor merupakan representasi bookmark dalam sebuah halaman website</a:t>
            </a:r>
            <a:endParaRPr/>
          </a:p>
          <a:p>
            <a:pPr indent="-311150" lvl="0" marL="457200" rtl="0" algn="l">
              <a:spcBef>
                <a:spcPts val="0"/>
              </a:spcBef>
              <a:spcAft>
                <a:spcPts val="0"/>
              </a:spcAft>
              <a:buSzPts val="1300"/>
              <a:buChar char="●"/>
            </a:pPr>
            <a:r>
              <a:rPr lang="id"/>
              <a:t>Misal jika dalam website terdapat banyak sekali bagian informasi, kita bisa gunakan anchor sebagai bookmark ke tiap bagian informasi tersebut agar lebih mudah diakses</a:t>
            </a:r>
            <a:endParaRPr/>
          </a:p>
        </p:txBody>
      </p:sp>
      <p:pic>
        <p:nvPicPr>
          <p:cNvPr id="480" name="Google Shape;480;p78"/>
          <p:cNvPicPr preferRelativeResize="0"/>
          <p:nvPr/>
        </p:nvPicPr>
        <p:blipFill>
          <a:blip r:embed="rId3">
            <a:alphaModFix/>
          </a:blip>
          <a:stretch>
            <a:fillRect/>
          </a:stretch>
        </p:blipFill>
        <p:spPr>
          <a:xfrm>
            <a:off x="381000" y="3401575"/>
            <a:ext cx="8382000" cy="13335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9"/>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Header</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Header</a:t>
            </a:r>
            <a:endParaRPr/>
          </a:p>
        </p:txBody>
      </p:sp>
      <p:sp>
        <p:nvSpPr>
          <p:cNvPr id="491" name="Google Shape;491;p8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Header merupakan informasi tambahan yang biasa dikirim di Request atau Response</a:t>
            </a:r>
            <a:endParaRPr/>
          </a:p>
          <a:p>
            <a:pPr indent="-311150" lvl="0" marL="457200" rtl="0" algn="l">
              <a:spcBef>
                <a:spcPts val="0"/>
              </a:spcBef>
              <a:spcAft>
                <a:spcPts val="0"/>
              </a:spcAft>
              <a:buSzPts val="1300"/>
              <a:buChar char="●"/>
            </a:pPr>
            <a:r>
              <a:rPr lang="id"/>
              <a:t>HTTP Header biasanya digunakan agar informasi tidak harus dikirim melalui Request Body atau Response Body</a:t>
            </a:r>
            <a:endParaRPr/>
          </a:p>
          <a:p>
            <a:pPr indent="-311150" lvl="0" marL="457200" rtl="0" algn="l">
              <a:spcBef>
                <a:spcPts val="0"/>
              </a:spcBef>
              <a:spcAft>
                <a:spcPts val="0"/>
              </a:spcAft>
              <a:buSzPts val="1300"/>
              <a:buChar char="●"/>
            </a:pPr>
            <a:r>
              <a:rPr lang="id"/>
              <a:t>HTTP Header berisi key : value, dan saat ini sudah banyak sekali standarisasi nama key pada HTTP Header</a:t>
            </a:r>
            <a:endParaRPr/>
          </a:p>
          <a:p>
            <a:pPr indent="-311150" lvl="0" marL="457200" rtl="0" algn="l">
              <a:spcBef>
                <a:spcPts val="0"/>
              </a:spcBef>
              <a:spcAft>
                <a:spcPts val="0"/>
              </a:spcAft>
              <a:buSzPts val="1300"/>
              <a:buChar char="●"/>
            </a:pPr>
            <a:r>
              <a:rPr lang="id" u="sng">
                <a:solidFill>
                  <a:schemeClr val="hlink"/>
                </a:solidFill>
                <a:hlinkClick r:id="rId3"/>
              </a:rPr>
              <a:t>https://en.wikipedia.org/wiki/List_of_HTTP_header_fields</a:t>
            </a:r>
            <a:r>
              <a:rPr lang="id"/>
              <a:t> </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8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Message</a:t>
            </a:r>
            <a:endParaRPr/>
          </a:p>
        </p:txBody>
      </p:sp>
      <p:pic>
        <p:nvPicPr>
          <p:cNvPr id="497" name="Google Shape;497;p81"/>
          <p:cNvPicPr preferRelativeResize="0"/>
          <p:nvPr/>
        </p:nvPicPr>
        <p:blipFill>
          <a:blip r:embed="rId3">
            <a:alphaModFix/>
          </a:blip>
          <a:stretch>
            <a:fillRect/>
          </a:stretch>
        </p:blipFill>
        <p:spPr>
          <a:xfrm>
            <a:off x="1386513" y="2006250"/>
            <a:ext cx="6370965" cy="2984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8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HTTP Header</a:t>
            </a:r>
            <a:endParaRPr/>
          </a:p>
        </p:txBody>
      </p:sp>
      <p:graphicFrame>
        <p:nvGraphicFramePr>
          <p:cNvPr id="503" name="Google Shape;503;p82"/>
          <p:cNvGraphicFramePr/>
          <p:nvPr/>
        </p:nvGraphicFramePr>
        <p:xfrm>
          <a:off x="952500" y="2190750"/>
          <a:ext cx="3000000" cy="3000000"/>
        </p:xfrm>
        <a:graphic>
          <a:graphicData uri="http://schemas.openxmlformats.org/drawingml/2006/table">
            <a:tbl>
              <a:tblPr>
                <a:noFill/>
                <a:tableStyleId>{30F68A7B-7153-481D-BDB9-1375BA4CD6A5}</a:tableStyleId>
              </a:tblPr>
              <a:tblGrid>
                <a:gridCol w="2209575"/>
                <a:gridCol w="5029425"/>
              </a:tblGrid>
              <a:tr h="381000">
                <a:tc>
                  <a:txBody>
                    <a:bodyPr/>
                    <a:lstStyle/>
                    <a:p>
                      <a:pPr indent="0" lvl="0" marL="0" rtl="0" algn="l">
                        <a:spcBef>
                          <a:spcPts val="0"/>
                        </a:spcBef>
                        <a:spcAft>
                          <a:spcPts val="0"/>
                        </a:spcAft>
                        <a:buNone/>
                      </a:pPr>
                      <a:r>
                        <a:rPr lang="id"/>
                        <a:t>HTTP Header</a:t>
                      </a:r>
                      <a:endParaRPr/>
                    </a:p>
                  </a:txBody>
                  <a:tcPr marT="91425" marB="91425" marR="91425" marL="91425">
                    <a:solidFill>
                      <a:srgbClr val="CCCCCC"/>
                    </a:solidFill>
                  </a:tcPr>
                </a:tc>
                <a:tc>
                  <a:txBody>
                    <a:bodyPr/>
                    <a:lstStyle/>
                    <a:p>
                      <a:pPr indent="0" lvl="0" marL="0" rtl="0" algn="l">
                        <a:spcBef>
                          <a:spcPts val="0"/>
                        </a:spcBef>
                        <a:spcAft>
                          <a:spcPts val="0"/>
                        </a:spcAft>
                        <a:buNone/>
                      </a:pPr>
                      <a:r>
                        <a:rPr lang="id"/>
                        <a:t>Keterangan</a:t>
                      </a:r>
                      <a:endParaRPr/>
                    </a:p>
                  </a:txBody>
                  <a:tcPr marT="91425" marB="91425" marR="91425" marL="91425">
                    <a:solidFill>
                      <a:srgbClr val="CCCCCC"/>
                    </a:solidFill>
                  </a:tcPr>
                </a:tc>
              </a:tr>
              <a:tr h="381000">
                <a:tc>
                  <a:txBody>
                    <a:bodyPr/>
                    <a:lstStyle/>
                    <a:p>
                      <a:pPr indent="0" lvl="0" marL="0" rtl="0" algn="l">
                        <a:spcBef>
                          <a:spcPts val="0"/>
                        </a:spcBef>
                        <a:spcAft>
                          <a:spcPts val="0"/>
                        </a:spcAft>
                        <a:buNone/>
                      </a:pPr>
                      <a:r>
                        <a:rPr lang="id"/>
                        <a:t>Host</a:t>
                      </a:r>
                      <a:endParaRPr/>
                    </a:p>
                  </a:txBody>
                  <a:tcPr marT="91425" marB="91425" marR="91425" marL="91425"/>
                </a:tc>
                <a:tc>
                  <a:txBody>
                    <a:bodyPr/>
                    <a:lstStyle/>
                    <a:p>
                      <a:pPr indent="0" lvl="0" marL="0" rtl="0" algn="l">
                        <a:spcBef>
                          <a:spcPts val="0"/>
                        </a:spcBef>
                        <a:spcAft>
                          <a:spcPts val="0"/>
                        </a:spcAft>
                        <a:buNone/>
                      </a:pPr>
                      <a:r>
                        <a:rPr lang="id"/>
                        <a:t>Authority pada URL (wajib sejak versi HTTP/1.1)</a:t>
                      </a:r>
                      <a:endParaRPr/>
                    </a:p>
                  </a:txBody>
                  <a:tcPr marT="91425" marB="91425" marR="91425" marL="91425"/>
                </a:tc>
              </a:tr>
              <a:tr h="381000">
                <a:tc>
                  <a:txBody>
                    <a:bodyPr/>
                    <a:lstStyle/>
                    <a:p>
                      <a:pPr indent="0" lvl="0" marL="0" rtl="0" algn="l">
                        <a:spcBef>
                          <a:spcPts val="0"/>
                        </a:spcBef>
                        <a:spcAft>
                          <a:spcPts val="0"/>
                        </a:spcAft>
                        <a:buNone/>
                      </a:pPr>
                      <a:r>
                        <a:rPr lang="id"/>
                        <a:t>Content-Type</a:t>
                      </a:r>
                      <a:endParaRPr/>
                    </a:p>
                  </a:txBody>
                  <a:tcPr marT="91425" marB="91425" marR="91425" marL="91425"/>
                </a:tc>
                <a:tc>
                  <a:txBody>
                    <a:bodyPr/>
                    <a:lstStyle/>
                    <a:p>
                      <a:pPr indent="0" lvl="0" marL="0" rtl="0" algn="l">
                        <a:spcBef>
                          <a:spcPts val="0"/>
                        </a:spcBef>
                        <a:spcAft>
                          <a:spcPts val="0"/>
                        </a:spcAft>
                        <a:buNone/>
                      </a:pPr>
                      <a:r>
                        <a:rPr lang="id"/>
                        <a:t>Tipe data dari HTTP Body</a:t>
                      </a:r>
                      <a:endParaRPr/>
                    </a:p>
                  </a:txBody>
                  <a:tcPr marT="91425" marB="91425" marR="91425" marL="91425"/>
                </a:tc>
              </a:tr>
              <a:tr h="381000">
                <a:tc>
                  <a:txBody>
                    <a:bodyPr/>
                    <a:lstStyle/>
                    <a:p>
                      <a:pPr indent="0" lvl="0" marL="0" rtl="0" algn="l">
                        <a:spcBef>
                          <a:spcPts val="0"/>
                        </a:spcBef>
                        <a:spcAft>
                          <a:spcPts val="0"/>
                        </a:spcAft>
                        <a:buNone/>
                      </a:pPr>
                      <a:r>
                        <a:rPr lang="id"/>
                        <a:t>User-Agent</a:t>
                      </a:r>
                      <a:endParaRPr/>
                    </a:p>
                  </a:txBody>
                  <a:tcPr marT="91425" marB="91425" marR="91425" marL="91425"/>
                </a:tc>
                <a:tc>
                  <a:txBody>
                    <a:bodyPr/>
                    <a:lstStyle/>
                    <a:p>
                      <a:pPr indent="0" lvl="0" marL="0" rtl="0" algn="l">
                        <a:spcBef>
                          <a:spcPts val="0"/>
                        </a:spcBef>
                        <a:spcAft>
                          <a:spcPts val="0"/>
                        </a:spcAft>
                        <a:buNone/>
                      </a:pPr>
                      <a:r>
                        <a:rPr lang="id"/>
                        <a:t>Informasi user agent (seperti browser dan sistem operasi)</a:t>
                      </a:r>
                      <a:endParaRPr/>
                    </a:p>
                  </a:txBody>
                  <a:tcPr marT="91425" marB="91425" marR="91425" marL="91425"/>
                </a:tc>
              </a:tr>
              <a:tr h="381000">
                <a:tc>
                  <a:txBody>
                    <a:bodyPr/>
                    <a:lstStyle/>
                    <a:p>
                      <a:pPr indent="0" lvl="0" marL="0" rtl="0" algn="l">
                        <a:spcBef>
                          <a:spcPts val="0"/>
                        </a:spcBef>
                        <a:spcAft>
                          <a:spcPts val="0"/>
                        </a:spcAft>
                        <a:buNone/>
                      </a:pPr>
                      <a:r>
                        <a:rPr lang="id"/>
                        <a:t>Accept</a:t>
                      </a:r>
                      <a:endParaRPr/>
                    </a:p>
                  </a:txBody>
                  <a:tcPr marT="91425" marB="91425" marR="91425" marL="91425"/>
                </a:tc>
                <a:tc>
                  <a:txBody>
                    <a:bodyPr/>
                    <a:lstStyle/>
                    <a:p>
                      <a:pPr indent="0" lvl="0" marL="0" rtl="0" algn="l">
                        <a:spcBef>
                          <a:spcPts val="0"/>
                        </a:spcBef>
                        <a:spcAft>
                          <a:spcPts val="0"/>
                        </a:spcAft>
                        <a:buNone/>
                      </a:pPr>
                      <a:r>
                        <a:rPr lang="id"/>
                        <a:t>Tipe data yang diterima oleh Client</a:t>
                      </a:r>
                      <a:endParaRPr/>
                    </a:p>
                  </a:txBody>
                  <a:tcPr marT="91425" marB="91425" marR="91425" marL="91425"/>
                </a:tc>
              </a:tr>
              <a:tr h="381000">
                <a:tc>
                  <a:txBody>
                    <a:bodyPr/>
                    <a:lstStyle/>
                    <a:p>
                      <a:pPr indent="0" lvl="0" marL="0" rtl="0" algn="l">
                        <a:spcBef>
                          <a:spcPts val="0"/>
                        </a:spcBef>
                        <a:spcAft>
                          <a:spcPts val="0"/>
                        </a:spcAft>
                        <a:buNone/>
                      </a:pPr>
                      <a:r>
                        <a:rPr lang="id"/>
                        <a:t>Authorization</a:t>
                      </a:r>
                      <a:endParaRPr/>
                    </a:p>
                  </a:txBody>
                  <a:tcPr marT="91425" marB="91425" marR="91425" marL="91425"/>
                </a:tc>
                <a:tc>
                  <a:txBody>
                    <a:bodyPr/>
                    <a:lstStyle/>
                    <a:p>
                      <a:pPr indent="0" lvl="0" marL="0" rtl="0" algn="l">
                        <a:spcBef>
                          <a:spcPts val="0"/>
                        </a:spcBef>
                        <a:spcAft>
                          <a:spcPts val="0"/>
                        </a:spcAft>
                        <a:buNone/>
                      </a:pPr>
                      <a:r>
                        <a:rPr lang="id"/>
                        <a:t>Credential untuk autentikasi (misal username + password)</a:t>
                      </a:r>
                      <a:endParaRPr/>
                    </a:p>
                  </a:txBody>
                  <a:tcPr marT="91425" marB="91425" marR="91425" marL="91425"/>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8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Status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Pengenalan HTTP</a:t>
            </a:r>
            <a:endParaRPr/>
          </a:p>
        </p:txBody>
      </p:sp>
      <p:sp>
        <p:nvSpPr>
          <p:cNvPr id="194" name="Google Shape;194;p3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singkatan dari Hypertext Transfer Protocol</a:t>
            </a:r>
            <a:endParaRPr/>
          </a:p>
          <a:p>
            <a:pPr indent="-311150" lvl="0" marL="457200" rtl="0" algn="l">
              <a:spcBef>
                <a:spcPts val="0"/>
              </a:spcBef>
              <a:spcAft>
                <a:spcPts val="0"/>
              </a:spcAft>
              <a:buSzPts val="1300"/>
              <a:buChar char="●"/>
            </a:pPr>
            <a:r>
              <a:rPr lang="id"/>
              <a:t>HTTP merupakan protokol untuk melakukan transmisi hypermedia document, seperti HTML, JavaScript, CSS, Image, Audio, Video dan lain-lain</a:t>
            </a:r>
            <a:endParaRPr/>
          </a:p>
          <a:p>
            <a:pPr indent="-311150" lvl="0" marL="457200" rtl="0" algn="l">
              <a:spcBef>
                <a:spcPts val="0"/>
              </a:spcBef>
              <a:spcAft>
                <a:spcPts val="0"/>
              </a:spcAft>
              <a:buSzPts val="1300"/>
              <a:buChar char="●"/>
            </a:pPr>
            <a:r>
              <a:rPr lang="id"/>
              <a:t>HTTP awalnya di desain untuk komunikasi antara Web Browser dan Web Server, namun saat ini sering juga digunakan untuk kebutuhan lain</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8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Status</a:t>
            </a:r>
            <a:endParaRPr/>
          </a:p>
        </p:txBody>
      </p:sp>
      <p:sp>
        <p:nvSpPr>
          <p:cNvPr id="514" name="Google Shape;514;p8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Status merupakan kode HTTP Response yang mengindikasikan apakah sebuah request yang diterima Server sukses, gagal atau ada hal lain yang harus diketahui oleh Client</a:t>
            </a:r>
            <a:endParaRPr/>
          </a:p>
          <a:p>
            <a:pPr indent="-311150" lvl="0" marL="457200" rtl="0" algn="l">
              <a:spcBef>
                <a:spcPts val="0"/>
              </a:spcBef>
              <a:spcAft>
                <a:spcPts val="0"/>
              </a:spcAft>
              <a:buSzPts val="1300"/>
              <a:buChar char="●"/>
            </a:pPr>
            <a:r>
              <a:rPr lang="id"/>
              <a:t>HTTP status diklasifikasikan dalam lima grup, yaitu :</a:t>
            </a:r>
            <a:endParaRPr/>
          </a:p>
          <a:p>
            <a:pPr indent="-311150" lvl="0" marL="457200" rtl="0" algn="l">
              <a:spcBef>
                <a:spcPts val="0"/>
              </a:spcBef>
              <a:spcAft>
                <a:spcPts val="0"/>
              </a:spcAft>
              <a:buSzPts val="1300"/>
              <a:buChar char="●"/>
            </a:pPr>
            <a:r>
              <a:rPr lang="id"/>
              <a:t>Informational Response (100-199)</a:t>
            </a:r>
            <a:endParaRPr/>
          </a:p>
          <a:p>
            <a:pPr indent="-311150" lvl="0" marL="457200" rtl="0" algn="l">
              <a:spcBef>
                <a:spcPts val="0"/>
              </a:spcBef>
              <a:spcAft>
                <a:spcPts val="0"/>
              </a:spcAft>
              <a:buSzPts val="1300"/>
              <a:buChar char="●"/>
            </a:pPr>
            <a:r>
              <a:rPr lang="id"/>
              <a:t>Successful Response (200-299)</a:t>
            </a:r>
            <a:endParaRPr/>
          </a:p>
          <a:p>
            <a:pPr indent="-311150" lvl="0" marL="457200" rtl="0" algn="l">
              <a:spcBef>
                <a:spcPts val="0"/>
              </a:spcBef>
              <a:spcAft>
                <a:spcPts val="0"/>
              </a:spcAft>
              <a:buSzPts val="1300"/>
              <a:buChar char="●"/>
            </a:pPr>
            <a:r>
              <a:rPr lang="id"/>
              <a:t>Redirect (300-399)</a:t>
            </a:r>
            <a:endParaRPr/>
          </a:p>
          <a:p>
            <a:pPr indent="-311150" lvl="0" marL="457200" rtl="0" algn="l">
              <a:spcBef>
                <a:spcPts val="0"/>
              </a:spcBef>
              <a:spcAft>
                <a:spcPts val="0"/>
              </a:spcAft>
              <a:buSzPts val="1300"/>
              <a:buChar char="●"/>
            </a:pPr>
            <a:r>
              <a:rPr lang="id"/>
              <a:t>Client Error (400-499)</a:t>
            </a:r>
            <a:endParaRPr/>
          </a:p>
          <a:p>
            <a:pPr indent="-311150" lvl="0" marL="457200" rtl="0" algn="l">
              <a:spcBef>
                <a:spcPts val="0"/>
              </a:spcBef>
              <a:spcAft>
                <a:spcPts val="0"/>
              </a:spcAft>
              <a:buSzPts val="1300"/>
              <a:buChar char="●"/>
            </a:pPr>
            <a:r>
              <a:rPr lang="id"/>
              <a:t>Server Error (500-599)</a:t>
            </a:r>
            <a:endParaRPr/>
          </a:p>
          <a:p>
            <a:pPr indent="-311150" lvl="0" marL="457200" rtl="0" algn="l">
              <a:spcBef>
                <a:spcPts val="0"/>
              </a:spcBef>
              <a:spcAft>
                <a:spcPts val="0"/>
              </a:spcAft>
              <a:buSzPts val="1300"/>
              <a:buChar char="●"/>
            </a:pPr>
            <a:r>
              <a:rPr lang="id" u="sng">
                <a:solidFill>
                  <a:schemeClr val="hlink"/>
                </a:solidFill>
                <a:hlinkClick r:id="rId3"/>
              </a:rPr>
              <a:t>https://en.wikipedia.org/wiki/List_of_HTTP_status_codes</a:t>
            </a:r>
            <a:r>
              <a:rPr lang="id"/>
              <a:t> </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8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Response</a:t>
            </a:r>
            <a:endParaRPr/>
          </a:p>
        </p:txBody>
      </p:sp>
      <p:pic>
        <p:nvPicPr>
          <p:cNvPr id="520" name="Google Shape;520;p85"/>
          <p:cNvPicPr preferRelativeResize="0"/>
          <p:nvPr/>
        </p:nvPicPr>
        <p:blipFill>
          <a:blip r:embed="rId3">
            <a:alphaModFix/>
          </a:blip>
          <a:stretch>
            <a:fillRect/>
          </a:stretch>
        </p:blipFill>
        <p:spPr>
          <a:xfrm>
            <a:off x="1379863" y="2006250"/>
            <a:ext cx="6384263" cy="2984850"/>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Informational Response (100-199)</a:t>
            </a:r>
            <a:endParaRPr/>
          </a:p>
        </p:txBody>
      </p:sp>
      <p:sp>
        <p:nvSpPr>
          <p:cNvPr id="526" name="Google Shape;526;p8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Informational response mengindikasi bahwa request telah diterima dan dimengerti</a:t>
            </a:r>
            <a:endParaRPr/>
          </a:p>
          <a:p>
            <a:pPr indent="-311150" lvl="0" marL="457200" rtl="0" algn="l">
              <a:spcBef>
                <a:spcPts val="0"/>
              </a:spcBef>
              <a:spcAft>
                <a:spcPts val="0"/>
              </a:spcAft>
              <a:buSzPts val="1300"/>
              <a:buChar char="●"/>
            </a:pPr>
            <a:r>
              <a:rPr lang="id"/>
              <a:t>Namun client diminta untuk menunggu tahapan akhir response</a:t>
            </a:r>
            <a:endParaRPr/>
          </a:p>
          <a:p>
            <a:pPr indent="-311150" lvl="0" marL="457200" rtl="0" algn="l">
              <a:spcBef>
                <a:spcPts val="0"/>
              </a:spcBef>
              <a:spcAft>
                <a:spcPts val="0"/>
              </a:spcAft>
              <a:buSzPts val="1300"/>
              <a:buChar char="●"/>
            </a:pPr>
            <a:r>
              <a:rPr lang="id"/>
              <a:t>Pada kenyataannya, informational response sangat jarang sekali digunakan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https://developer.mozilla.org/en-US/docs/Web/HTTP/Status#information_responses</a:t>
            </a:r>
            <a:r>
              <a:rPr lang="id"/>
              <a:t> </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8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Successful Response (200-299)</a:t>
            </a:r>
            <a:endParaRPr/>
          </a:p>
        </p:txBody>
      </p:sp>
      <p:sp>
        <p:nvSpPr>
          <p:cNvPr id="532" name="Google Shape;532;p8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Successful Response merupakan kode yang mengindikasi bahwa request yang dikirim oleh client telah diterima, dimengerti dan sukses diproses oleh Server</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https://developer.mozilla.org/en-US/docs/Web/HTTP/Status#successful_responses</a:t>
            </a:r>
            <a:r>
              <a:rPr lang="id"/>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Redirect (300-399)</a:t>
            </a:r>
            <a:endParaRPr/>
          </a:p>
        </p:txBody>
      </p:sp>
      <p:sp>
        <p:nvSpPr>
          <p:cNvPr id="538" name="Google Shape;538;p8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Redirect status code mengindikasi bahwa client harus melakukan aksi selanjutnya untuk menyelesaikan request</a:t>
            </a:r>
            <a:endParaRPr/>
          </a:p>
          <a:p>
            <a:pPr indent="-311150" lvl="0" marL="457200" rtl="0" algn="l">
              <a:spcBef>
                <a:spcPts val="0"/>
              </a:spcBef>
              <a:spcAft>
                <a:spcPts val="0"/>
              </a:spcAft>
              <a:buSzPts val="1300"/>
              <a:buChar char="●"/>
            </a:pPr>
            <a:r>
              <a:rPr lang="id"/>
              <a:t>Biasanya redirect status code digunakan ketika lokasi sebuah resource berubah, sehingga Server meminta Client untuk berpindah ke URL lain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https://developer.mozilla.org/en-US/docs/Web/HTTP/Status#redirection_messages</a:t>
            </a:r>
            <a:r>
              <a:rPr lang="id"/>
              <a:t> </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8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Client Error (400-499)</a:t>
            </a:r>
            <a:endParaRPr/>
          </a:p>
        </p:txBody>
      </p:sp>
      <p:sp>
        <p:nvSpPr>
          <p:cNvPr id="544" name="Google Shape;544;p8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Client error status code merupakan indikasi bahwa request yang dikirim oleh Client tidak diterima oleh Server dikarenakan request yang dikirim dianggap tidak valid</a:t>
            </a:r>
            <a:endParaRPr/>
          </a:p>
          <a:p>
            <a:pPr indent="-311150" lvl="0" marL="457200" rtl="0" algn="l">
              <a:spcBef>
                <a:spcPts val="0"/>
              </a:spcBef>
              <a:spcAft>
                <a:spcPts val="0"/>
              </a:spcAft>
              <a:buSzPts val="1300"/>
              <a:buChar char="●"/>
            </a:pPr>
            <a:r>
              <a:rPr lang="id"/>
              <a:t>Contohnya client mengirim body yang salah, client melakukan request ke tanpa autentikasi di resource yang mewajibkan autentikasi, dan lain-lain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https://developer.mozilla.org/en-US/docs/Web/HTTP/Status#client_error_responses</a:t>
            </a:r>
            <a:r>
              <a:rPr lang="id"/>
              <a:t>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9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Server Error (500-599)</a:t>
            </a:r>
            <a:endParaRPr/>
          </a:p>
        </p:txBody>
      </p:sp>
      <p:sp>
        <p:nvSpPr>
          <p:cNvPr id="550" name="Google Shape;550;p9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Server error status code mengindikasi bahwa terjadi kesalahan di Server</a:t>
            </a:r>
            <a:endParaRPr/>
          </a:p>
          <a:p>
            <a:pPr indent="-311150" lvl="0" marL="457200" rtl="0" algn="l">
              <a:spcBef>
                <a:spcPts val="0"/>
              </a:spcBef>
              <a:spcAft>
                <a:spcPts val="0"/>
              </a:spcAft>
              <a:buSzPts val="1300"/>
              <a:buChar char="●"/>
            </a:pPr>
            <a:r>
              <a:rPr lang="id"/>
              <a:t>Biasanya ini terjadi ketika ada masalah di Server, seperti misalnya tidak bisa terkoneksi ke basis data, terdapat jaringan error di server, dan lain-lain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https://developer.mozilla.org/en-US/docs/Web/HTTP/Status#server_error_responses</a:t>
            </a:r>
            <a:r>
              <a:rPr lang="id"/>
              <a:t>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Body</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9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Body</a:t>
            </a:r>
            <a:endParaRPr/>
          </a:p>
        </p:txBody>
      </p:sp>
      <p:sp>
        <p:nvSpPr>
          <p:cNvPr id="561" name="Google Shape;561;p9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Body merupakan data yang bisa dikirim di HTTP Request, atau data yang diterima dari HTTP Response</a:t>
            </a:r>
            <a:endParaRPr/>
          </a:p>
          <a:p>
            <a:pPr indent="-311150" lvl="0" marL="457200" rtl="0" algn="l">
              <a:spcBef>
                <a:spcPts val="0"/>
              </a:spcBef>
              <a:spcAft>
                <a:spcPts val="0"/>
              </a:spcAft>
              <a:buSzPts val="1300"/>
              <a:buChar char="●"/>
            </a:pPr>
            <a:r>
              <a:rPr lang="id"/>
              <a:t>Artinya client bisa mengirim data ke server menggunakan HTTP Body, begitu juga sebaliknya</a:t>
            </a:r>
            <a:endParaRPr/>
          </a:p>
          <a:p>
            <a:pPr indent="-311150" lvl="0" marL="457200" rtl="0" algn="l">
              <a:spcBef>
                <a:spcPts val="0"/>
              </a:spcBef>
              <a:spcAft>
                <a:spcPts val="0"/>
              </a:spcAft>
              <a:buSzPts val="1300"/>
              <a:buChar char="●"/>
            </a:pPr>
            <a:r>
              <a:rPr lang="id"/>
              <a:t>Server bisa memberikan body di response menggunakan HTTP Body</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9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Response</a:t>
            </a:r>
            <a:endParaRPr/>
          </a:p>
        </p:txBody>
      </p:sp>
      <p:pic>
        <p:nvPicPr>
          <p:cNvPr id="567" name="Google Shape;567;p93"/>
          <p:cNvPicPr preferRelativeResize="0"/>
          <p:nvPr/>
        </p:nvPicPr>
        <p:blipFill>
          <a:blip r:embed="rId3">
            <a:alphaModFix/>
          </a:blip>
          <a:stretch>
            <a:fillRect/>
          </a:stretch>
        </p:blipFill>
        <p:spPr>
          <a:xfrm>
            <a:off x="1379863" y="2006250"/>
            <a:ext cx="6384263" cy="2984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Client Server</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mengikuti arsitektur client dan server</a:t>
            </a:r>
            <a:endParaRPr/>
          </a:p>
          <a:p>
            <a:pPr indent="-311150" lvl="0" marL="457200" rtl="0" algn="l">
              <a:spcBef>
                <a:spcPts val="0"/>
              </a:spcBef>
              <a:spcAft>
                <a:spcPts val="0"/>
              </a:spcAft>
              <a:buSzPts val="1300"/>
              <a:buChar char="●"/>
            </a:pPr>
            <a:r>
              <a:rPr lang="id"/>
              <a:t>Client mengirimkan HTTP Request untuk meminta atau mengirim informasi ke server</a:t>
            </a:r>
            <a:endParaRPr/>
          </a:p>
          <a:p>
            <a:pPr indent="-311150" lvl="0" marL="457200" rtl="0" algn="l">
              <a:spcBef>
                <a:spcPts val="0"/>
              </a:spcBef>
              <a:spcAft>
                <a:spcPts val="0"/>
              </a:spcAft>
              <a:buSzPts val="1300"/>
              <a:buChar char="●"/>
            </a:pPr>
            <a:r>
              <a:rPr lang="id"/>
              <a:t>Dan server membalasnya dengan HTTP Response dari HTTP Request yang diterima</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1" name="Shape 571"/>
        <p:cNvGrpSpPr/>
        <p:nvPr/>
      </p:nvGrpSpPr>
      <p:grpSpPr>
        <a:xfrm>
          <a:off x="0" y="0"/>
          <a:ext cx="0" cy="0"/>
          <a:chOff x="0" y="0"/>
          <a:chExt cx="0" cy="0"/>
        </a:xfrm>
      </p:grpSpPr>
      <p:sp>
        <p:nvSpPr>
          <p:cNvPr id="572" name="Google Shape;572;p9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Content-Type</a:t>
            </a:r>
            <a:endParaRPr/>
          </a:p>
        </p:txBody>
      </p:sp>
      <p:sp>
        <p:nvSpPr>
          <p:cNvPr id="573" name="Google Shape;573;p9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Body erat kaitannya dengan Header key Content-Type</a:t>
            </a:r>
            <a:endParaRPr/>
          </a:p>
          <a:p>
            <a:pPr indent="-311150" lvl="0" marL="457200" rtl="0" algn="l">
              <a:spcBef>
                <a:spcPts val="0"/>
              </a:spcBef>
              <a:spcAft>
                <a:spcPts val="0"/>
              </a:spcAft>
              <a:buSzPts val="1300"/>
              <a:buChar char="●"/>
            </a:pPr>
            <a:r>
              <a:rPr lang="id"/>
              <a:t>Biasanya agar client dan server mudah mengerti isi HTTP Body, HTTP Message akan memiliki Header Content-Type, yang berisi informasi tipe data HTTP Body</a:t>
            </a:r>
            <a:endParaRPr/>
          </a:p>
          <a:p>
            <a:pPr indent="-311150" lvl="0" marL="457200" rtl="0" algn="l">
              <a:spcBef>
                <a:spcPts val="0"/>
              </a:spcBef>
              <a:spcAft>
                <a:spcPts val="0"/>
              </a:spcAft>
              <a:buSzPts val="1300"/>
              <a:buChar char="●"/>
            </a:pPr>
            <a:r>
              <a:rPr lang="id"/>
              <a:t>HTTP Body bisa berisikan teks (html, javascript, css, json) atau binary (image, video, audio)</a:t>
            </a:r>
            <a:endParaRPr/>
          </a:p>
          <a:p>
            <a:pPr indent="-311150" lvl="0" marL="457200" rtl="0" algn="l">
              <a:spcBef>
                <a:spcPts val="0"/>
              </a:spcBef>
              <a:spcAft>
                <a:spcPts val="0"/>
              </a:spcAft>
              <a:buSzPts val="1300"/>
              <a:buChar char="●"/>
            </a:pPr>
            <a:r>
              <a:rPr lang="id"/>
              <a:t>Data Content-Type sudah memiliki standarisasi, misal nya bisa kita lihat di link berikut : </a:t>
            </a:r>
            <a:r>
              <a:rPr lang="id" u="sng">
                <a:solidFill>
                  <a:schemeClr val="hlink"/>
                </a:solidFill>
                <a:hlinkClick r:id="rId3"/>
              </a:rPr>
              <a:t>https://developer.mozilla.org/en-US/docs/Web/HTTP/Basics_of_HTTP/MIME_types/Common_types</a:t>
            </a:r>
            <a:r>
              <a:rPr lang="id"/>
              <a:t> </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9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Redirect</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9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Redirect</a:t>
            </a:r>
            <a:endParaRPr/>
          </a:p>
        </p:txBody>
      </p:sp>
      <p:sp>
        <p:nvSpPr>
          <p:cNvPr id="584" name="Google Shape;584;p9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Seperti yang sudah dijelaskan pada materi HTTP Status, untuk memaksa client melakukan redirect ke halaman lain, kita bisa menggunakan http redirect status code (300-399)</a:t>
            </a:r>
            <a:endParaRPr/>
          </a:p>
          <a:p>
            <a:pPr indent="-311150" lvl="0" marL="457200" rtl="0" algn="l">
              <a:spcBef>
                <a:spcPts val="0"/>
              </a:spcBef>
              <a:spcAft>
                <a:spcPts val="0"/>
              </a:spcAft>
              <a:buSzPts val="1300"/>
              <a:buChar char="●"/>
            </a:pPr>
            <a:r>
              <a:rPr lang="id"/>
              <a:t>Lantas pertanyaannya, dari mana client tahu, harus melakukan redirect ke URL mana?</a:t>
            </a:r>
            <a:endParaRPr/>
          </a:p>
          <a:p>
            <a:pPr indent="-311150" lvl="0" marL="457200" rtl="0" algn="l">
              <a:spcBef>
                <a:spcPts val="0"/>
              </a:spcBef>
              <a:spcAft>
                <a:spcPts val="0"/>
              </a:spcAft>
              <a:buSzPts val="1300"/>
              <a:buChar char="●"/>
            </a:pPr>
            <a:r>
              <a:rPr lang="id"/>
              <a:t>Oleh karena itu, biasanya response HTTP Status redirect, selalu dibarengi dengan informasi URL redirectnya, dan itu disimpan pada header Location</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8" name="Shape 588"/>
        <p:cNvGrpSpPr/>
        <p:nvPr/>
      </p:nvGrpSpPr>
      <p:grpSpPr>
        <a:xfrm>
          <a:off x="0" y="0"/>
          <a:ext cx="0" cy="0"/>
          <a:chOff x="0" y="0"/>
          <a:chExt cx="0" cy="0"/>
        </a:xfrm>
      </p:grpSpPr>
      <p:sp>
        <p:nvSpPr>
          <p:cNvPr id="589" name="Google Shape;589;p9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HTTP Response Redirect</a:t>
            </a:r>
            <a:endParaRPr/>
          </a:p>
        </p:txBody>
      </p:sp>
      <p:pic>
        <p:nvPicPr>
          <p:cNvPr id="590" name="Google Shape;590;p97"/>
          <p:cNvPicPr preferRelativeResize="0"/>
          <p:nvPr/>
        </p:nvPicPr>
        <p:blipFill>
          <a:blip r:embed="rId3">
            <a:alphaModFix/>
          </a:blip>
          <a:stretch>
            <a:fillRect/>
          </a:stretch>
        </p:blipFill>
        <p:spPr>
          <a:xfrm>
            <a:off x="152400" y="2006250"/>
            <a:ext cx="8724900" cy="1504950"/>
          </a:xfrm>
          <a:prstGeom prst="rect">
            <a:avLst/>
          </a:prstGeom>
          <a:noFill/>
          <a:ln>
            <a:noFill/>
          </a:ln>
        </p:spPr>
      </p:pic>
      <p:pic>
        <p:nvPicPr>
          <p:cNvPr id="591" name="Google Shape;591;p97"/>
          <p:cNvPicPr preferRelativeResize="0"/>
          <p:nvPr/>
        </p:nvPicPr>
        <p:blipFill>
          <a:blip r:embed="rId4">
            <a:alphaModFix/>
          </a:blip>
          <a:stretch>
            <a:fillRect/>
          </a:stretch>
        </p:blipFill>
        <p:spPr>
          <a:xfrm>
            <a:off x="152400" y="3663600"/>
            <a:ext cx="7483781" cy="13275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5" name="Shape 595"/>
        <p:cNvGrpSpPr/>
        <p:nvPr/>
      </p:nvGrpSpPr>
      <p:grpSpPr>
        <a:xfrm>
          <a:off x="0" y="0"/>
          <a:ext cx="0" cy="0"/>
          <a:chOff x="0" y="0"/>
          <a:chExt cx="0" cy="0"/>
        </a:xfrm>
      </p:grpSpPr>
      <p:sp>
        <p:nvSpPr>
          <p:cNvPr id="596" name="Google Shape;596;p98"/>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Cookie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9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Stateless</a:t>
            </a:r>
            <a:endParaRPr/>
          </a:p>
        </p:txBody>
      </p:sp>
      <p:sp>
        <p:nvSpPr>
          <p:cNvPr id="602" name="Google Shape;602;p99"/>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didesain stateless, artinya tiap request yang dilakukan, dia tidak tahu request sebelumnya atau selanjutnya yang akan dilakukan</a:t>
            </a:r>
            <a:endParaRPr/>
          </a:p>
          <a:p>
            <a:pPr indent="-311150" lvl="0" marL="457200" rtl="0" algn="l">
              <a:spcBef>
                <a:spcPts val="0"/>
              </a:spcBef>
              <a:spcAft>
                <a:spcPts val="0"/>
              </a:spcAft>
              <a:buSzPts val="1300"/>
              <a:buChar char="●"/>
            </a:pPr>
            <a:r>
              <a:rPr lang="id"/>
              <a:t>Lantas pertanyaannya, bagaimana Server tahu, kalo Client sudah login sebelum mengakses halaman tertentu?</a:t>
            </a:r>
            <a:endParaRPr/>
          </a:p>
          <a:p>
            <a:pPr indent="-311150" lvl="0" marL="457200" rtl="0" algn="l">
              <a:spcBef>
                <a:spcPts val="0"/>
              </a:spcBef>
              <a:spcAft>
                <a:spcPts val="0"/>
              </a:spcAft>
              <a:buSzPts val="1300"/>
              <a:buChar char="●"/>
            </a:pPr>
            <a:r>
              <a:rPr lang="id"/>
              <a:t>Hal ini, biasanya menggunakan fitur HTTP Cookie</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10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Cookie</a:t>
            </a:r>
            <a:endParaRPr/>
          </a:p>
        </p:txBody>
      </p:sp>
      <p:sp>
        <p:nvSpPr>
          <p:cNvPr id="608" name="Google Shape;608;p10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Cookie merupakan informasi yang diberikan oleh server, dan client secara otomatis akan menyimpan data tersebut, contohnya di Web Browser</a:t>
            </a:r>
            <a:endParaRPr/>
          </a:p>
          <a:p>
            <a:pPr indent="-311150" lvl="0" marL="457200" rtl="0" algn="l">
              <a:spcBef>
                <a:spcPts val="0"/>
              </a:spcBef>
              <a:spcAft>
                <a:spcPts val="0"/>
              </a:spcAft>
              <a:buSzPts val="1300"/>
              <a:buChar char="●"/>
            </a:pPr>
            <a:r>
              <a:rPr lang="id"/>
              <a:t>Ketika Web Browser melakukan request selanjutnya, maka Web Browser akan menyisipkan cookie yang sudah diterima di request sebelumnya</a:t>
            </a:r>
            <a:endParaRPr/>
          </a:p>
          <a:p>
            <a:pPr indent="-311150" lvl="0" marL="457200" rtl="0" algn="l">
              <a:spcBef>
                <a:spcPts val="0"/>
              </a:spcBef>
              <a:spcAft>
                <a:spcPts val="0"/>
              </a:spcAft>
              <a:buSzPts val="1300"/>
              <a:buChar char="●"/>
            </a:pPr>
            <a:r>
              <a:rPr lang="id"/>
              <a:t>Dari cookie tersebut, Server bisa mengetahui apakah request tersebut merupakan request client yang sudah login atau belum</a:t>
            </a:r>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10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Penggunaan HTTP Cookie</a:t>
            </a:r>
            <a:endParaRPr/>
          </a:p>
        </p:txBody>
      </p:sp>
      <p:pic>
        <p:nvPicPr>
          <p:cNvPr id="614" name="Google Shape;614;p101"/>
          <p:cNvPicPr preferRelativeResize="0"/>
          <p:nvPr/>
        </p:nvPicPr>
        <p:blipFill>
          <a:blip r:embed="rId3">
            <a:alphaModFix/>
          </a:blip>
          <a:stretch>
            <a:fillRect/>
          </a:stretch>
        </p:blipFill>
        <p:spPr>
          <a:xfrm>
            <a:off x="1916500" y="2006250"/>
            <a:ext cx="5311012" cy="2984851"/>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10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Cookie di HTTP Response</a:t>
            </a:r>
            <a:endParaRPr/>
          </a:p>
        </p:txBody>
      </p:sp>
      <p:sp>
        <p:nvSpPr>
          <p:cNvPr id="620" name="Google Shape;620;p10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Informasi cookie yang diberikan dari Server, ditempatkan pada Header dengan value Set-Cookie</a:t>
            </a:r>
            <a:endParaRPr/>
          </a:p>
          <a:p>
            <a:pPr indent="-311150" lvl="0" marL="457200" rtl="0" algn="l">
              <a:spcBef>
                <a:spcPts val="0"/>
              </a:spcBef>
              <a:spcAft>
                <a:spcPts val="0"/>
              </a:spcAft>
              <a:buSzPts val="1300"/>
              <a:buChar char="●"/>
            </a:pPr>
            <a:r>
              <a:rPr lang="id"/>
              <a:t>Cookie bisa lebih dari satu, jika kita Server memberikan lebih dari satu cookie, bisa menggunakan beberapa key Set-Cookie di Header</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10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Cookie di HTTP Response</a:t>
            </a:r>
            <a:endParaRPr/>
          </a:p>
        </p:txBody>
      </p:sp>
      <p:pic>
        <p:nvPicPr>
          <p:cNvPr id="626" name="Google Shape;626;p103"/>
          <p:cNvPicPr preferRelativeResize="0"/>
          <p:nvPr/>
        </p:nvPicPr>
        <p:blipFill>
          <a:blip r:embed="rId3">
            <a:alphaModFix/>
          </a:blip>
          <a:stretch>
            <a:fillRect/>
          </a:stretch>
        </p:blipFill>
        <p:spPr>
          <a:xfrm>
            <a:off x="152400" y="2006250"/>
            <a:ext cx="8839200" cy="199872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Client Server</a:t>
            </a:r>
            <a:endParaRPr/>
          </a:p>
        </p:txBody>
      </p:sp>
      <p:pic>
        <p:nvPicPr>
          <p:cNvPr id="206" name="Google Shape;206;p32"/>
          <p:cNvPicPr preferRelativeResize="0"/>
          <p:nvPr/>
        </p:nvPicPr>
        <p:blipFill>
          <a:blip r:embed="rId3">
            <a:alphaModFix/>
          </a:blip>
          <a:stretch>
            <a:fillRect/>
          </a:stretch>
        </p:blipFill>
        <p:spPr>
          <a:xfrm>
            <a:off x="954850" y="1999250"/>
            <a:ext cx="7234289" cy="2984851"/>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10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Cookie di HTTP Request</a:t>
            </a:r>
            <a:endParaRPr/>
          </a:p>
        </p:txBody>
      </p:sp>
      <p:sp>
        <p:nvSpPr>
          <p:cNvPr id="632" name="Google Shape;632;p10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Setelah cookie dari HTTP Response diterima oleh Web Browser, maka akan disimpan di Web Browser</a:t>
            </a:r>
            <a:endParaRPr/>
          </a:p>
          <a:p>
            <a:pPr indent="-311150" lvl="0" marL="457200" rtl="0" algn="l">
              <a:spcBef>
                <a:spcPts val="0"/>
              </a:spcBef>
              <a:spcAft>
                <a:spcPts val="0"/>
              </a:spcAft>
              <a:buSzPts val="1300"/>
              <a:buChar char="●"/>
            </a:pPr>
            <a:r>
              <a:rPr lang="id"/>
              <a:t>Selanjutnya HTTP Request selanjutnya akan mengirim cookie di tiap request, dimana cookie yang dikirim bisa menggunakan Header dengan nama Cookie</a:t>
            </a:r>
            <a:endParaRPr/>
          </a:p>
          <a:p>
            <a:pPr indent="-311150" lvl="0" marL="457200" rtl="0" algn="l">
              <a:spcBef>
                <a:spcPts val="0"/>
              </a:spcBef>
              <a:spcAft>
                <a:spcPts val="0"/>
              </a:spcAft>
              <a:buSzPts val="1300"/>
              <a:buChar char="●"/>
            </a:pPr>
            <a:r>
              <a:rPr lang="id"/>
              <a:t>Berbeda dengan HTTP Response, untuk HTTP Request, Cookie harus digabung di satu header jika lebih dari satu Cookie</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105"/>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Contoh Cookie di HTTP Request</a:t>
            </a:r>
            <a:endParaRPr/>
          </a:p>
        </p:txBody>
      </p:sp>
      <p:pic>
        <p:nvPicPr>
          <p:cNvPr id="638" name="Google Shape;638;p105"/>
          <p:cNvPicPr preferRelativeResize="0"/>
          <p:nvPr/>
        </p:nvPicPr>
        <p:blipFill>
          <a:blip r:embed="rId3">
            <a:alphaModFix/>
          </a:blip>
          <a:stretch>
            <a:fillRect/>
          </a:stretch>
        </p:blipFill>
        <p:spPr>
          <a:xfrm>
            <a:off x="152400" y="2006250"/>
            <a:ext cx="8839199" cy="2007494"/>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10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Cookie Attributes</a:t>
            </a:r>
            <a:endParaRPr/>
          </a:p>
        </p:txBody>
      </p:sp>
      <p:sp>
        <p:nvSpPr>
          <p:cNvPr id="644" name="Google Shape;644;p10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Cookie memiliki atribut yang bisa ditambahkan ketika membuat cookie di HTTP Response</a:t>
            </a:r>
            <a:endParaRPr/>
          </a:p>
          <a:p>
            <a:pPr indent="-311150" lvl="0" marL="457200" rtl="0" algn="l">
              <a:spcBef>
                <a:spcPts val="0"/>
              </a:spcBef>
              <a:spcAft>
                <a:spcPts val="0"/>
              </a:spcAft>
              <a:buSzPts val="1300"/>
              <a:buChar char="●"/>
            </a:pPr>
            <a:r>
              <a:rPr lang="id"/>
              <a:t>Seperti masa berlaku cookie, apakah harus https, apakah tidak boleh diakses via script, dan lain-lain</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https://developer.mozilla.org/en-US/docs/Web/HTTP/Headers/Set-Cookie</a:t>
            </a:r>
            <a:r>
              <a:rPr lang="id"/>
              <a:t> </a:t>
            </a:r>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07"/>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Caching</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10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Caching</a:t>
            </a:r>
            <a:endParaRPr/>
          </a:p>
        </p:txBody>
      </p:sp>
      <p:sp>
        <p:nvSpPr>
          <p:cNvPr id="655" name="Google Shape;655;p108"/>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HTTP memiliki fitur yang bernama caching</a:t>
            </a:r>
            <a:endParaRPr/>
          </a:p>
          <a:p>
            <a:pPr indent="-311150" lvl="0" marL="457200" rtl="0" algn="l">
              <a:spcBef>
                <a:spcPts val="0"/>
              </a:spcBef>
              <a:spcAft>
                <a:spcPts val="0"/>
              </a:spcAft>
              <a:buSzPts val="1300"/>
              <a:buChar char="●"/>
            </a:pPr>
            <a:r>
              <a:rPr lang="id"/>
              <a:t>Caching adalah menyimpan data di client sampai batas waktu yang sudah ditentukan, sehingga jika client ingin melakukan request resource yang sama, cukup ambil resource nya di client, tanpa harus meminta ulang ke server</a:t>
            </a:r>
            <a:endParaRPr/>
          </a:p>
          <a:p>
            <a:pPr indent="-311150" lvl="0" marL="457200" rtl="0" algn="l">
              <a:spcBef>
                <a:spcPts val="0"/>
              </a:spcBef>
              <a:spcAft>
                <a:spcPts val="0"/>
              </a:spcAft>
              <a:buSzPts val="1300"/>
              <a:buChar char="●"/>
            </a:pPr>
            <a:r>
              <a:rPr lang="id"/>
              <a:t>HTTP Caching sangat cocok dilakukan untuk resource file static yang jarang berubah, seperti file gambar, audio, video dan lain-lain</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10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Diagram HTTP Caching</a:t>
            </a:r>
            <a:endParaRPr/>
          </a:p>
        </p:txBody>
      </p:sp>
      <p:pic>
        <p:nvPicPr>
          <p:cNvPr id="661" name="Google Shape;661;p109"/>
          <p:cNvPicPr preferRelativeResize="0"/>
          <p:nvPr/>
        </p:nvPicPr>
        <p:blipFill>
          <a:blip r:embed="rId3">
            <a:alphaModFix/>
          </a:blip>
          <a:stretch>
            <a:fillRect/>
          </a:stretch>
        </p:blipFill>
        <p:spPr>
          <a:xfrm>
            <a:off x="1430700" y="2006250"/>
            <a:ext cx="6282604" cy="298485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5" name="Shape 665"/>
        <p:cNvGrpSpPr/>
        <p:nvPr/>
      </p:nvGrpSpPr>
      <p:grpSpPr>
        <a:xfrm>
          <a:off x="0" y="0"/>
          <a:ext cx="0" cy="0"/>
          <a:chOff x="0" y="0"/>
          <a:chExt cx="0" cy="0"/>
        </a:xfrm>
      </p:grpSpPr>
      <p:sp>
        <p:nvSpPr>
          <p:cNvPr id="666" name="Google Shape;666;p11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Header Cache Control</a:t>
            </a:r>
            <a:endParaRPr/>
          </a:p>
        </p:txBody>
      </p:sp>
      <p:sp>
        <p:nvSpPr>
          <p:cNvPr id="667" name="Google Shape;667;p110"/>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Server ketika meminta agar client melakukan caching, maka HTTP Response perlu menambahkan informasi Cache-Control di Header</a:t>
            </a:r>
            <a:endParaRPr/>
          </a:p>
          <a:p>
            <a:pPr indent="-311150" lvl="0" marL="457200" rtl="0" algn="l">
              <a:spcBef>
                <a:spcPts val="0"/>
              </a:spcBef>
              <a:spcAft>
                <a:spcPts val="0"/>
              </a:spcAft>
              <a:buSzPts val="1300"/>
              <a:buChar char="●"/>
            </a:pPr>
            <a:r>
              <a:rPr lang="id"/>
              <a:t>Cache-Control berisi informasi seperti berapa lama client bisa menyimpan data response tersebut, sehingga tidak perlu meminta ulang ke server</a:t>
            </a:r>
            <a:endParaRPr/>
          </a:p>
          <a:p>
            <a:pPr indent="-311150" lvl="0" marL="457200" rtl="0" algn="l">
              <a:spcBef>
                <a:spcPts val="0"/>
              </a:spcBef>
              <a:spcAft>
                <a:spcPts val="0"/>
              </a:spcAft>
              <a:buSzPts val="1300"/>
              <a:buChar char="●"/>
            </a:pPr>
            <a:r>
              <a:rPr lang="id" u="sng">
                <a:solidFill>
                  <a:schemeClr val="hlink"/>
                </a:solidFill>
                <a:hlinkClick r:id="rId3"/>
              </a:rPr>
              <a:t>https://developer.mozilla.org/en-US/docs/Web/HTTP/Headers/Cache-Control</a:t>
            </a:r>
            <a:r>
              <a:rPr lang="id"/>
              <a:t>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111"/>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Teknologi Lainnya</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112"/>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Teknologi Lainnya</a:t>
            </a:r>
            <a:endParaRPr/>
          </a:p>
        </p:txBody>
      </p:sp>
      <p:sp>
        <p:nvSpPr>
          <p:cNvPr id="678" name="Google Shape;678;p112"/>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Server-Sent Event</a:t>
            </a:r>
            <a:endParaRPr/>
          </a:p>
          <a:p>
            <a:pPr indent="-311150" lvl="0" marL="457200" rtl="0" algn="l">
              <a:spcBef>
                <a:spcPts val="0"/>
              </a:spcBef>
              <a:spcAft>
                <a:spcPts val="0"/>
              </a:spcAft>
              <a:buSzPts val="1300"/>
              <a:buChar char="●"/>
            </a:pPr>
            <a:r>
              <a:rPr lang="id"/>
              <a:t>WebSocket</a:t>
            </a:r>
            <a:endParaRPr/>
          </a:p>
          <a:p>
            <a:pPr indent="-311150" lvl="0" marL="457200" rtl="0" algn="l">
              <a:spcBef>
                <a:spcPts val="0"/>
              </a:spcBef>
              <a:spcAft>
                <a:spcPts val="0"/>
              </a:spcAft>
              <a:buSzPts val="1300"/>
              <a:buChar char="●"/>
            </a:pPr>
            <a:r>
              <a:rPr lang="id"/>
              <a:t>Cross-Origin Resource Sharing</a:t>
            </a:r>
            <a:endParaRPr/>
          </a:p>
          <a:p>
            <a:pPr indent="-311150" lvl="0" marL="457200" rtl="0" algn="l">
              <a:spcBef>
                <a:spcPts val="0"/>
              </a:spcBef>
              <a:spcAft>
                <a:spcPts val="0"/>
              </a:spcAft>
              <a:buSzPts val="1300"/>
              <a:buChar char="●"/>
            </a:pPr>
            <a:r>
              <a:rPr lang="id"/>
              <a:t>RESTful API</a:t>
            </a:r>
            <a:endParaRPr/>
          </a:p>
          <a:p>
            <a:pPr indent="-311150" lvl="0" marL="457200" rtl="0" algn="l">
              <a:spcBef>
                <a:spcPts val="0"/>
              </a:spcBef>
              <a:spcAft>
                <a:spcPts val="0"/>
              </a:spcAft>
              <a:buSzPts val="1300"/>
              <a:buChar char="●"/>
            </a:pPr>
            <a:r>
              <a:rPr lang="id"/>
              <a:t>OAuth</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Plain Language and Human Readable</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HTTP didesain menggunakan bahasa yang mudah dimengerti oleh bahasa manusia, seperti :</a:t>
            </a:r>
            <a:endParaRPr/>
          </a:p>
          <a:p>
            <a:pPr indent="-311150" lvl="0" marL="457200" rtl="0" algn="l">
              <a:spcBef>
                <a:spcPts val="1600"/>
              </a:spcBef>
              <a:spcAft>
                <a:spcPts val="0"/>
              </a:spcAft>
              <a:buSzPts val="1300"/>
              <a:buChar char="●"/>
            </a:pPr>
            <a:r>
              <a:rPr lang="id"/>
              <a:t>GET</a:t>
            </a:r>
            <a:endParaRPr/>
          </a:p>
          <a:p>
            <a:pPr indent="-311150" lvl="0" marL="457200" rtl="0" algn="l">
              <a:spcBef>
                <a:spcPts val="0"/>
              </a:spcBef>
              <a:spcAft>
                <a:spcPts val="0"/>
              </a:spcAft>
              <a:buSzPts val="1300"/>
              <a:buChar char="●"/>
            </a:pPr>
            <a:r>
              <a:rPr lang="id"/>
              <a:t>POST</a:t>
            </a:r>
            <a:endParaRPr/>
          </a:p>
          <a:p>
            <a:pPr indent="-311150" lvl="0" marL="457200" rtl="0" algn="l">
              <a:spcBef>
                <a:spcPts val="0"/>
              </a:spcBef>
              <a:spcAft>
                <a:spcPts val="0"/>
              </a:spcAft>
              <a:buSzPts val="1300"/>
              <a:buChar char="●"/>
            </a:pPr>
            <a:r>
              <a:rPr lang="id"/>
              <a:t>PUT</a:t>
            </a:r>
            <a:endParaRPr/>
          </a:p>
          <a:p>
            <a:pPr indent="-311150" lvl="0" marL="457200" rtl="0" algn="l">
              <a:spcBef>
                <a:spcPts val="0"/>
              </a:spcBef>
              <a:spcAft>
                <a:spcPts val="0"/>
              </a:spcAft>
              <a:buSzPts val="1300"/>
              <a:buChar char="●"/>
            </a:pPr>
            <a:r>
              <a:rPr lang="id"/>
              <a:t>DELETE</a:t>
            </a:r>
            <a:endParaRPr/>
          </a:p>
          <a:p>
            <a:pPr indent="-311150" lvl="0" marL="457200" rtl="0" algn="l">
              <a:spcBef>
                <a:spcPts val="0"/>
              </a:spcBef>
              <a:spcAft>
                <a:spcPts val="0"/>
              </a:spcAft>
              <a:buSzPts val="1300"/>
              <a:buChar char="●"/>
            </a:pPr>
            <a:r>
              <a:rPr lang="id"/>
              <a:t>HEAD</a:t>
            </a:r>
            <a:endParaRPr/>
          </a:p>
          <a:p>
            <a:pPr indent="-311150" lvl="0" marL="457200" rtl="0" algn="l">
              <a:spcBef>
                <a:spcPts val="0"/>
              </a:spcBef>
              <a:spcAft>
                <a:spcPts val="0"/>
              </a:spcAft>
              <a:buSzPts val="1300"/>
              <a:buChar char="●"/>
            </a:pPr>
            <a:r>
              <a:rPr lang="id"/>
              <a:t>OPTION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