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Lst>
  <p:sldSz cy="5143500" cx="9144000"/>
  <p:notesSz cx="6858000" cy="9144000"/>
  <p:embeddedFontLst>
    <p:embeddedFont>
      <p:font typeface="Raleway"/>
      <p:regular r:id="rId136"/>
      <p:bold r:id="rId137"/>
      <p:italic r:id="rId138"/>
      <p:boldItalic r:id="rId139"/>
    </p:embeddedFont>
    <p:embeddedFont>
      <p:font typeface="Lato"/>
      <p:regular r:id="rId140"/>
      <p:bold r:id="rId141"/>
      <p:italic r:id="rId142"/>
      <p:boldItalic r:id="rId1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A4F2EC-3641-4D61-953E-626465467D4C}">
  <a:tblStyle styleId="{11A4F2EC-3641-4D61-953E-626465467D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3" Type="http://schemas.openxmlformats.org/officeDocument/2006/relationships/font" Target="fonts/Lato-boldItalic.fntdata"/><Relationship Id="rId142" Type="http://schemas.openxmlformats.org/officeDocument/2006/relationships/font" Target="fonts/Lato-italic.fntdata"/><Relationship Id="rId141" Type="http://schemas.openxmlformats.org/officeDocument/2006/relationships/font" Target="fonts/Lato-bold.fntdata"/><Relationship Id="rId140"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Raleway-boldItalic.fntdata"/><Relationship Id="rId138" Type="http://schemas.openxmlformats.org/officeDocument/2006/relationships/font" Target="fonts/Raleway-italic.fntdata"/><Relationship Id="rId137" Type="http://schemas.openxmlformats.org/officeDocument/2006/relationships/font" Target="fonts/Raleway-bold.fntdata"/><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font" Target="fonts/Raleway-regular.fntdata"/><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FOun3i8m40JxUyNAVJv0WG8H1HLyuR0l467xa7DKYBzZB2lbQ4Qh7LVZOkyKYR86WJjDcf8KBmwyGdodRe_idxZCyzBzhR8sn8S0eFOlpP8Dxd0zjoQmCNs9jYqCPRa_RDWtXHqcZX4r9nebX_-P7m00" TargetMode="Externa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RP2_pi8m3CHtFuMLlPM-3oO6L8c9WGMU8BH7YPIwmd5vVledAXAmNNA_EykkadcreOj4v6lhbTqX1eWvzedhMPBq3TXTe4_e_9zcINNiXuRTKGmgM28XFuYMC1SQshiL-zNX7V-L9qWRD7HyncD0Cihkcyz3Hlg_v177IFiLpsOHSVletanqT_NHf-_op2-BJVJsHpTLa6OwoGi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SoWkIImgAStDuUBAoqz9LL1oTSxFpKqjIavLKaWiLaXDXlA0iYMf2aMPwHabLWfEfIMb6GekYIM92aw9oTaA_cbfcScfC1FWGb0pae3yVAWAXzIy591b0000"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HSx12W8X4CRn-pp5XtTV82AMegv1bywJVeAaAxZs_hMhrV4_lu6PQMbQsoidaRbumfnF9MTMHmDTG3Tgw57T4zSGul37fykM4c8Yp2McBbwRYlmTrXws8NQurzY8TLL-1x2tzkitgkyi4sU_VlS6" TargetMode="Externa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HOuz2W8n44RxESN7zhc0Y2p-T8geXVLiCe55imF9M7XxtH3TydtlXKnVZBEzqfDeqY3e3ZjDIRAN3bmWlb6pM_OFd6CScn--h1KfiF70HT2TthVBiUfv8reYEBUf8rQuvz44fjYtX_J_36ldVjbLE21cJKj7lKnXFla3"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JO_D2i8m48Jl-nH3xta14IaLZoBe4wpfL4f_WadQY_ZkfY6AUzhP-NQ7hKDK7vTf59bTIrIdevicUiiA6a1RL74RjGCkNTSN_vwqon8YpuLBOiuCGHz4uzr0N-4bIDNrutPzvHppPgjHvItoIy3Uc3p53bTQzYkHSVaBCURmPMwSsm98dVhjXmy0" TargetMode="Externa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363c0527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363c0527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http://www.plantuml.com/plantuml/uml/FOun3i8m40JxUyNAVJv0WG8H1HLyuR0l467xa7DKYBzZB2lbQ4Qh7LVZOkyKYR86WJjDcf8KBmwyGdodRe_idxZCyzBzhR8sn8S0eFOlpP8Dxd0zjoQmCNs9jYqCPRa_RDWtXHqcZX4r9nebX_-P7m00</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74ae3645c_1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74ae3645c_1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774ae3645c_1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774ae3645c_1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774ae3645c_1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774ae3645c_1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774ae3645c_1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774ae3645c_1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8363c052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8363c052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774ae3645c_1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774ae3645c_1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774ae3645c_1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774ae3645c_1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774ae3645c_12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774ae3645c_1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774ae3645c_1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774ae3645c_1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5f924c5f30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5f924c5f3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363c052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363c052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774ae3645c_1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774ae3645c_1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74ae3645c_12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74ae3645c_12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774ae3645c_1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774ae3645c_12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774ae3645c_12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774ae3645c_12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774ae3645c_1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774ae3645c_1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838fc04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838fc04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774ae3645c_1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774ae3645c_1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774ae3645c_12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774ae3645c_12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774ae3645c_1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774ae3645c_1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774ae3645c_12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74ae3645c_12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f924c5f3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f924c5f3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74ae3645c_12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74ae3645c_12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774ae3645c_12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774ae3645c_12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83fb5a6c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83fb5a6c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774ae3645c_12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774ae3645c_1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774ae3645c_12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774ae3645c_12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774ae3645c_12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74ae3645c_12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774ae3645c_12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74ae3645c_12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83fb5a6c6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83fb5a6c6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848b54e6f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848b54e6f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85af6ba6de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85af6ba6de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363c0527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363c0527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5f924c5f3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f924c5f3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f9f5a84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f9f5a84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5f9f5a84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f9f5a84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f924c5f3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f924c5f3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f924c5f3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f924c5f3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363c0527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363c0527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http://www.plantuml.com/plantuml/uml/RP2_pi8m3CHtFuMLlPM-3oO6L8c9WGMU8BH7YPIwmd5vVledAXAmNNA_EykkadcreOj4v6lhbTqX1eWvzedhMPBq3TXTe4_e_9zcINNiXuRTKGmgM28XFuYMC1SQshiL-zNX7V-L9qWRD7HyncD0Cihkcyz3Hlg_v177IFiLpsOHSVletanqT_NHf-_op2-BJVJsHpTLa6OwoGi0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5af6ba6de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af6ba6de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5f924c5f3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f924c5f3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f924c5f3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f924c5f3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f9f5a84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f9f5a84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363c0527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363c0527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363c0527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363c0527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363c0527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363c0527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363c0527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363c0527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363c052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363c052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f9f5a84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f9f5a84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363c0527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363c0527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5af6ba6d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af6ba6d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3fb5a6c6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3fb5a6c6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5f924c5f3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f924c5f3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5f9f5a84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f9f5a84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3dd2de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3dd2de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83dd2deb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3dd2deb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5f924c5f3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f924c5f3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363c05279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363c05279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fe4606e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fe4606e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fe4606e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fe4606e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fe4606e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fe4606e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f924c5f3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924c5f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fe4606e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fe4606e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fe4606e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fe4606e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fe4606e0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fe4606e0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f924c5f3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f924c5f3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fe4606e0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fe4606e0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fe4606e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fe4606e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fe4606e0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fe4606e0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fe4606e0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fe4606e0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363c052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363c052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fe4606e0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fe4606e0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363c052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363c052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http://www.plantuml.com/plantuml/uml/SoWkIImgAStDuUBAoqz9LL1oTSxFpKqjIavLKaWiLaXDXlA0iYMf2aMPwHabLWfEfIMb6GekYIM92aw9oTaA_cbfcScfC1FWGb0pae3yVAWAXzIy591b0000</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7fe4606e0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fe4606e0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fe4606e0f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fe4606e0f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fe4606e0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fe4606e0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fe4606e0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fe4606e0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fe4606e0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fe4606e0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fe4606e0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fe4606e0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3fb5a6c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3fb5a6c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7fe4606e0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fe4606e0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fe4606e0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fe4606e0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7fe4606e0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fe4606e0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363c052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363c052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fe4606e0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fe4606e0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fe4606e0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fe4606e0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fe4606e0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fe4606e0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fe4606e0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fe4606e0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fe4606e0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fe4606e0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5f924c5f3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5f924c5f3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fe4606e0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fe4606e0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fe4606e0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fe4606e0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848b54e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848b54e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848b54e6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848b54e6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363c052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363c052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http://www.plantuml.com/plantuml/uml/HSx12W8X4CRn-pp5XtTV82AMegv1bywJVeAaAxZs_hMhrV4_lu6PQMbQsoidaRbumfnF9MTMHmDTG3Tgw57T4zSGul37fykM4c8Yp2McBbwRYlmTrXws8NQurzY8TLL-1x2tzkitgkyi4sU_VlS6</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848b54e6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848b54e6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83fb5a6c6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83fb5a6c6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848b54e6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848b54e6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848b54e6f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48b54e6f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48b54e6f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48b54e6f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848b54e6f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848b54e6f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848b54e6f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848b54e6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848b54e6f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848b54e6f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5f924c5f3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5f924c5f3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848b54e6f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848b54e6f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363c0527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363c0527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http://www.plantuml.com/plantuml/uml/HOuz2W8n44RxESN7zhc0Y2p-T8geXVLiCe55imF9M7XxtH3TydtlXKnVZBEzqfDeqY3e3ZjDIRAN3bmWlb6pM_OFd6CScn--h1KfiF70HT2TthVBiUfv8reYEBUf8rQuvz44fjYtX_J_36ldVjbLE21cJKj7lKnXFla3</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848b54e6f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848b54e6f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848b54e6f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848b54e6f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848b54e6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848b54e6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8363c052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8363c052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848b54e6f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848b54e6f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848b54e6f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848b54e6f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848b54e6f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848b54e6f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848b54e6f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848b54e6f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848b54e6f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848b54e6f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848b54e6f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848b54e6f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363c052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363c052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http://www.plantuml.com/plantuml/uml/JO_D2i8m48Jl-nH3xta14IaLZoBe4wpfL4f_WadQY_ZkfY6AUzhP-NQ7hKDK7vTf59bTIrIdevicUiiA6a1RL74RjGCkNTSN_vwqon8YpuLBOiuCGHz4uzr0N-4bIDNrutPzvHppPgjHvItoIy3Uc3p53bTQzYkHSVaBCURmPMwSsm98dVhjXmy0</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8363c052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8363c052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774ae3645c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774ae3645c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774ae3645c_1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774ae3645c_1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774ae3645c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774ae3645c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774ae3645c_1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774ae3645c_1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774ae3645c_1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774ae3645c_1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774ae3645c_1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774ae3645c_1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8363c0527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8363c0527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774ae3645c_1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74ae3645c_1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774ae3645c_1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74ae3645c_1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2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35.png"/><Relationship Id="rId4" Type="http://schemas.openxmlformats.org/officeDocument/2006/relationships/image" Target="../media/image3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hyperlink" Target="https://www.openapis.org/" TargetMode="External"/><Relationship Id="rId4" Type="http://schemas.openxmlformats.org/officeDocument/2006/relationships/hyperlink" Target="https://github.com/OAI/OpenAPI-Specification/tree/master/examples/v3.0"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3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3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eveloper.mozilla.org/en-US/docs/Web/HTTP/Heade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veloper.mozilla.org/id/docs/Web/HTTP/Statu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youtube.com/c/ProgrammerZamanNow" TargetMode="External"/><Relationship Id="rId4" Type="http://schemas.openxmlformats.org/officeDocument/2006/relationships/hyperlink" Target="https://www.instagram.com/programmerzamannow"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tools.ietf.org/html/rfc7617"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tools.ietf.org/html/rfc6749" TargetMode="External"/><Relationship Id="rId4" Type="http://schemas.openxmlformats.org/officeDocument/2006/relationships/hyperlink" Target="https://tools.ietf.org/html/rfc6750"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api.example.com/v1/products" TargetMode="External"/><Relationship Id="rId4" Type="http://schemas.openxmlformats.org/officeDocument/2006/relationships/hyperlink" Target="http://api.example.com/v2/products" TargetMode="External"/><Relationship Id="rId5" Type="http://schemas.openxmlformats.org/officeDocument/2006/relationships/hyperlink" Target="http://api.example.com/2019/products" TargetMode="External"/><Relationship Id="rId6" Type="http://schemas.openxmlformats.org/officeDocument/2006/relationships/hyperlink" Target="http://api.example.com/2020/product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www.json.org/"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jsonapi.org/"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2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jsonapi.org/implementation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RESTful API</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API</a:t>
            </a:r>
            <a:endParaRPr/>
          </a:p>
        </p:txBody>
      </p:sp>
      <p:pic>
        <p:nvPicPr>
          <p:cNvPr id="141" name="Google Shape;141;p22"/>
          <p:cNvPicPr preferRelativeResize="0"/>
          <p:nvPr/>
        </p:nvPicPr>
        <p:blipFill>
          <a:blip r:embed="rId3">
            <a:alphaModFix/>
          </a:blip>
          <a:stretch>
            <a:fillRect/>
          </a:stretch>
        </p:blipFill>
        <p:spPr>
          <a:xfrm>
            <a:off x="1238250" y="2006250"/>
            <a:ext cx="6667500" cy="24193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Idempotent di HTTP Method POST</a:t>
            </a:r>
            <a:endParaRPr/>
          </a:p>
        </p:txBody>
      </p:sp>
      <p:sp>
        <p:nvSpPr>
          <p:cNvPr id="667" name="Google Shape;667;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Umumnya, pada POST, kita tidak perlu membuat API nya menjadi idempotent. Request berkali-kali menggunakan POST dengan data yang sama akan selalu membuat record baru.</a:t>
            </a:r>
            <a:endParaRPr/>
          </a:p>
          <a:p>
            <a:pPr indent="-311150" lvl="0" marL="457200" rtl="0" algn="l">
              <a:spcBef>
                <a:spcPts val="0"/>
              </a:spcBef>
              <a:spcAft>
                <a:spcPts val="0"/>
              </a:spcAft>
              <a:buSzPts val="1300"/>
              <a:buChar char="●"/>
            </a:pPr>
            <a:r>
              <a:rPr lang="id"/>
              <a:t>Namun kadang hal ini berbahaya, misal ketika terjadi kesalahan client mengirim dua data yang sama, maka akan menjadi 2 record di server, padahal awalnya hanya ingin membuat 1 record.</a:t>
            </a:r>
            <a:endParaRPr/>
          </a:p>
          <a:p>
            <a:pPr indent="-311150" lvl="0" marL="457200" rtl="0" algn="l">
              <a:spcBef>
                <a:spcPts val="0"/>
              </a:spcBef>
              <a:spcAft>
                <a:spcPts val="0"/>
              </a:spcAft>
              <a:buSzPts val="1300"/>
              <a:buChar char="●"/>
            </a:pPr>
            <a:r>
              <a:rPr lang="id"/>
              <a:t>Hal ini bisa diselesaikan dengan trik id record baru dikirim dari client, tidak menggunakan auto generate atau auto increment. Dengan demikian, jika server menerima POST untuk membuat record baru, server bisa mengecek apakah data pernah dibuat, jika pernah dibuat, request selanjutnya bisa di hiraukan, atau dijadikan proses update</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Idempotent di HTTP Method GET</a:t>
            </a:r>
            <a:endParaRPr/>
          </a:p>
        </p:txBody>
      </p:sp>
      <p:sp>
        <p:nvSpPr>
          <p:cNvPr id="673" name="Google Shape;673;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GET tidak pernah mengubah data di server. Method GET hanya digunakan untuk mengambil data yang ada di server. </a:t>
            </a:r>
            <a:endParaRPr/>
          </a:p>
          <a:p>
            <a:pPr indent="-311150" lvl="0" marL="457200" rtl="0" algn="l">
              <a:spcBef>
                <a:spcPts val="0"/>
              </a:spcBef>
              <a:spcAft>
                <a:spcPts val="0"/>
              </a:spcAft>
              <a:buSzPts val="1300"/>
              <a:buChar char="●"/>
            </a:pPr>
            <a:r>
              <a:rPr lang="id"/>
              <a:t>Jadi mengirim request GET berkali-kali ke server tidak akan mengubah data apapun di server, sehingga GET secara default sudah idempotent.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Idempotent di HTTP Method PUT &amp; PATCH</a:t>
            </a:r>
            <a:endParaRPr/>
          </a:p>
        </p:txBody>
      </p:sp>
      <p:sp>
        <p:nvSpPr>
          <p:cNvPr id="679" name="Google Shape;679;p1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PUT &amp; PATCH digunakan untuk mengubah data yang sudah ada</a:t>
            </a:r>
            <a:endParaRPr/>
          </a:p>
          <a:p>
            <a:pPr indent="-311150" lvl="0" marL="457200" rtl="0" algn="l">
              <a:spcBef>
                <a:spcPts val="0"/>
              </a:spcBef>
              <a:spcAft>
                <a:spcPts val="0"/>
              </a:spcAft>
              <a:buSzPts val="1300"/>
              <a:buChar char="●"/>
            </a:pPr>
            <a:r>
              <a:rPr lang="id"/>
              <a:t>Jika kita mengirim request PUT &amp; PATCH berkali-kali dengan data yang sama, maka server akan melakukan proses update data berkali-kali dengan data yang sama.</a:t>
            </a:r>
            <a:endParaRPr/>
          </a:p>
          <a:p>
            <a:pPr indent="-311150" lvl="0" marL="457200" rtl="0" algn="l">
              <a:spcBef>
                <a:spcPts val="0"/>
              </a:spcBef>
              <a:spcAft>
                <a:spcPts val="0"/>
              </a:spcAft>
              <a:buSzPts val="1300"/>
              <a:buChar char="●"/>
            </a:pPr>
            <a:r>
              <a:rPr lang="id"/>
              <a:t>Request pertama akan mengubah data di database, request selanjutnya hanya akan mengubah data request pertama, sehingga hasil akhirnya sebenarnya tetap sama</a:t>
            </a:r>
            <a:endParaRPr/>
          </a:p>
          <a:p>
            <a:pPr indent="-311150" lvl="0" marL="457200" rtl="0" algn="l">
              <a:spcBef>
                <a:spcPts val="0"/>
              </a:spcBef>
              <a:spcAft>
                <a:spcPts val="0"/>
              </a:spcAft>
              <a:buSzPts val="1300"/>
              <a:buChar char="●"/>
            </a:pPr>
            <a:r>
              <a:rPr lang="id"/>
              <a:t>Oleh karena itu PUT &amp; PATCH bisa dibilang idempotent, karena hasil akhirnya tetap sama</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Idempotent di HTTP Method DELETE</a:t>
            </a:r>
            <a:endParaRPr/>
          </a:p>
        </p:txBody>
      </p:sp>
      <p:sp>
        <p:nvSpPr>
          <p:cNvPr id="685" name="Google Shape;685;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DELETE digunakan untuk menghapus data di server.</a:t>
            </a:r>
            <a:endParaRPr/>
          </a:p>
          <a:p>
            <a:pPr indent="-311150" lvl="0" marL="457200" rtl="0" algn="l">
              <a:spcBef>
                <a:spcPts val="0"/>
              </a:spcBef>
              <a:spcAft>
                <a:spcPts val="0"/>
              </a:spcAft>
              <a:buSzPts val="1300"/>
              <a:buChar char="●"/>
            </a:pPr>
            <a:r>
              <a:rPr lang="id"/>
              <a:t>Ketika kita mengirim perintah DELETE berkali-kali di server, response nya mungkin akan berbeda.</a:t>
            </a:r>
            <a:endParaRPr/>
          </a:p>
          <a:p>
            <a:pPr indent="-311150" lvl="0" marL="457200" rtl="0" algn="l">
              <a:spcBef>
                <a:spcPts val="0"/>
              </a:spcBef>
              <a:spcAft>
                <a:spcPts val="0"/>
              </a:spcAft>
              <a:buSzPts val="1300"/>
              <a:buChar char="●"/>
            </a:pPr>
            <a:r>
              <a:rPr lang="id"/>
              <a:t>Response pertama mungkin akan 200 OK atau 204 No Content. Selanjutnya request akan mengembalikan response 404 Not Found, karena datanya sudah terhapus pada request pertama.</a:t>
            </a:r>
            <a:endParaRPr/>
          </a:p>
          <a:p>
            <a:pPr indent="-311150" lvl="0" marL="457200" rtl="0" algn="l">
              <a:spcBef>
                <a:spcPts val="0"/>
              </a:spcBef>
              <a:spcAft>
                <a:spcPts val="0"/>
              </a:spcAft>
              <a:buSzPts val="1300"/>
              <a:buChar char="●"/>
            </a:pPr>
            <a:r>
              <a:rPr lang="id"/>
              <a:t>Walaupun secara response mungkin berbeda, namun sebenarnya DELETE sudah secara default idempotent, karena mengirim request DELETE berkali-kali, hasilnya tetap sama, data yang ada di server terhapus.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Stateless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Stateless RESTful API</a:t>
            </a:r>
            <a:endParaRPr/>
          </a:p>
        </p:txBody>
      </p:sp>
      <p:sp>
        <p:nvSpPr>
          <p:cNvPr id="696" name="Google Shape;696;p1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Stateless sederhananya adalah tidak menyimpan state atau data</a:t>
            </a:r>
            <a:endParaRPr/>
          </a:p>
          <a:p>
            <a:pPr indent="-311150" lvl="0" marL="457200" rtl="0" algn="l">
              <a:spcBef>
                <a:spcPts val="0"/>
              </a:spcBef>
              <a:spcAft>
                <a:spcPts val="0"/>
              </a:spcAft>
              <a:buSzPts val="1300"/>
              <a:buChar char="●"/>
            </a:pPr>
            <a:r>
              <a:rPr lang="id"/>
              <a:t>RESTful API yang baik tidak pernah menyimpan state atau data yang berhubungan dengan session client</a:t>
            </a:r>
            <a:endParaRPr/>
          </a:p>
          <a:p>
            <a:pPr indent="-311150" lvl="0" marL="457200" rtl="0" algn="l">
              <a:spcBef>
                <a:spcPts val="0"/>
              </a:spcBef>
              <a:spcAft>
                <a:spcPts val="0"/>
              </a:spcAft>
              <a:buSzPts val="1300"/>
              <a:buChar char="●"/>
            </a:pPr>
            <a:r>
              <a:rPr lang="id"/>
              <a:t>Setiap request dari client ke server, harus berisikan semua informasi lengkap yang dibutuhkan oleh server.</a:t>
            </a:r>
            <a:endParaRPr/>
          </a:p>
          <a:p>
            <a:pPr indent="-311150" lvl="0" marL="457200" rtl="0" algn="l">
              <a:spcBef>
                <a:spcPts val="0"/>
              </a:spcBef>
              <a:spcAft>
                <a:spcPts val="0"/>
              </a:spcAft>
              <a:buSzPts val="1300"/>
              <a:buChar char="●"/>
            </a:pPr>
            <a:r>
              <a:rPr lang="id"/>
              <a:t>Client bertanggung jawab menyimpan dan memanage state yang berhubungan dengan client.</a:t>
            </a:r>
            <a:endParaRPr/>
          </a:p>
          <a:p>
            <a:pPr indent="-311150" lvl="0" marL="457200" rtl="0" algn="l">
              <a:spcBef>
                <a:spcPts val="0"/>
              </a:spcBef>
              <a:spcAft>
                <a:spcPts val="0"/>
              </a:spcAft>
              <a:buSzPts val="1300"/>
              <a:buChar char="●"/>
            </a:pPr>
            <a:r>
              <a:rPr lang="id"/>
              <a:t>Stateless artinya setiap HTTP Request adalah proses independent, tidak bergantung dengan HTTP Request lainnya.</a:t>
            </a:r>
            <a:endParaRPr/>
          </a:p>
          <a:p>
            <a:pPr indent="-311150" lvl="0" marL="457200" rtl="0" algn="l">
              <a:spcBef>
                <a:spcPts val="0"/>
              </a:spcBef>
              <a:spcAft>
                <a:spcPts val="0"/>
              </a:spcAft>
              <a:buSzPts val="1300"/>
              <a:buChar char="●"/>
            </a:pPr>
            <a:r>
              <a:rPr lang="id"/>
              <a:t>Server tidak boleh tergantung dengan request dari client sebelumnya.</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Problem Stateful RESTful API</a:t>
            </a:r>
            <a:endParaRPr/>
          </a:p>
        </p:txBody>
      </p:sp>
      <p:pic>
        <p:nvPicPr>
          <p:cNvPr id="702" name="Google Shape;702;p118"/>
          <p:cNvPicPr preferRelativeResize="0"/>
          <p:nvPr/>
        </p:nvPicPr>
        <p:blipFill>
          <a:blip r:embed="rId3">
            <a:alphaModFix/>
          </a:blip>
          <a:stretch>
            <a:fillRect/>
          </a:stretch>
        </p:blipFill>
        <p:spPr>
          <a:xfrm>
            <a:off x="280450" y="2014125"/>
            <a:ext cx="8583102"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Stateless RESTful API</a:t>
            </a:r>
            <a:endParaRPr/>
          </a:p>
        </p:txBody>
      </p:sp>
      <p:pic>
        <p:nvPicPr>
          <p:cNvPr id="708" name="Google Shape;708;p119"/>
          <p:cNvPicPr preferRelativeResize="0"/>
          <p:nvPr/>
        </p:nvPicPr>
        <p:blipFill>
          <a:blip r:embed="rId3">
            <a:alphaModFix/>
          </a:blip>
          <a:stretch>
            <a:fillRect/>
          </a:stretch>
        </p:blipFill>
        <p:spPr>
          <a:xfrm>
            <a:off x="452913" y="2006250"/>
            <a:ext cx="8238186" cy="29848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Keuntungan Stateless RESTful API</a:t>
            </a:r>
            <a:endParaRPr/>
          </a:p>
        </p:txBody>
      </p:sp>
      <p:sp>
        <p:nvSpPr>
          <p:cNvPr id="714" name="Google Shape;714;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RESTful API yang stateless akan mudah di scaling secara horizontal, karena request dari client bisa masuk ke server mana saja, sehingga untuk scaling hanya tinggal menambah server baru.</a:t>
            </a:r>
            <a:endParaRPr/>
          </a:p>
          <a:p>
            <a:pPr indent="-311150" lvl="0" marL="457200" rtl="0" algn="l">
              <a:spcBef>
                <a:spcPts val="0"/>
              </a:spcBef>
              <a:spcAft>
                <a:spcPts val="0"/>
              </a:spcAft>
              <a:buSzPts val="1300"/>
              <a:buChar char="●"/>
            </a:pPr>
            <a:r>
              <a:rPr lang="id"/>
              <a:t>Sederhana, karena tidak perlu tahu state sebelumnya yang sangat kompleks.</a:t>
            </a:r>
            <a:endParaRPr/>
          </a:p>
          <a:p>
            <a:pPr indent="-311150" lvl="0" marL="457200" rtl="0" algn="l">
              <a:spcBef>
                <a:spcPts val="0"/>
              </a:spcBef>
              <a:spcAft>
                <a:spcPts val="0"/>
              </a:spcAft>
              <a:buSzPts val="1300"/>
              <a:buChar char="●"/>
            </a:pPr>
            <a:r>
              <a:rPr lang="id"/>
              <a:t>Setiap request client akan sangat lengkap, sehingga mudah untuk di track dan di cek request nya.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API Documentation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RESTful API?</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RESTful API Documentation</a:t>
            </a:r>
            <a:endParaRPr/>
          </a:p>
        </p:txBody>
      </p:sp>
      <p:sp>
        <p:nvSpPr>
          <p:cNvPr id="725" name="Google Shape;725;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RESTful API tidak memiliki standar baku seperti SOAP, sehingga untuk memudahkan client dalam menggunakan RESTful API yang kita buat, sebaiknya kita menyediakan dokumentasi.</a:t>
            </a:r>
            <a:endParaRPr/>
          </a:p>
          <a:p>
            <a:pPr indent="-311150" lvl="0" marL="457200" rtl="0" algn="l">
              <a:spcBef>
                <a:spcPts val="0"/>
              </a:spcBef>
              <a:spcAft>
                <a:spcPts val="0"/>
              </a:spcAft>
              <a:buSzPts val="1300"/>
              <a:buChar char="●"/>
            </a:pPr>
            <a:r>
              <a:rPr lang="id"/>
              <a:t>Dokumentasi RESTful API bisa dibuat menggunakan apapun, dari dokumen sederhana menggunakan microsoft word, google doc, sampai menggunakan tool khusus untuk dokumentasi API</a:t>
            </a:r>
            <a:endParaRPr/>
          </a:p>
          <a:p>
            <a:pPr indent="-311150" lvl="0" marL="457200" rtl="0" algn="l">
              <a:spcBef>
                <a:spcPts val="0"/>
              </a:spcBef>
              <a:spcAft>
                <a:spcPts val="0"/>
              </a:spcAft>
              <a:buSzPts val="1300"/>
              <a:buChar char="●"/>
            </a:pPr>
            <a:r>
              <a:rPr lang="id"/>
              <a:t>Sangat disarankan untuk menggunakan tool khusus dokumentasi API.</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API Documentation</a:t>
            </a:r>
            <a:endParaRPr/>
          </a:p>
        </p:txBody>
      </p:sp>
      <p:sp>
        <p:nvSpPr>
          <p:cNvPr id="731" name="Google Shape;731;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Swagger</a:t>
            </a:r>
            <a:endParaRPr/>
          </a:p>
          <a:p>
            <a:pPr indent="-311150" lvl="0" marL="457200" rtl="0" algn="l">
              <a:spcBef>
                <a:spcPts val="0"/>
              </a:spcBef>
              <a:spcAft>
                <a:spcPts val="0"/>
              </a:spcAft>
              <a:buSzPts val="1300"/>
              <a:buChar char="●"/>
            </a:pPr>
            <a:r>
              <a:rPr lang="id"/>
              <a:t>S</a:t>
            </a:r>
            <a:r>
              <a:rPr lang="id"/>
              <a:t>toplight</a:t>
            </a:r>
            <a:endParaRPr/>
          </a:p>
          <a:p>
            <a:pPr indent="-311150" lvl="0" marL="457200" rtl="0" algn="l">
              <a:spcBef>
                <a:spcPts val="0"/>
              </a:spcBef>
              <a:spcAft>
                <a:spcPts val="0"/>
              </a:spcAft>
              <a:buSzPts val="1300"/>
              <a:buChar char="●"/>
            </a:pPr>
            <a:r>
              <a:rPr lang="id"/>
              <a:t>Redoc</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Swagger UI</a:t>
            </a:r>
            <a:endParaRPr/>
          </a:p>
        </p:txBody>
      </p:sp>
      <p:pic>
        <p:nvPicPr>
          <p:cNvPr id="737" name="Google Shape;737;p124"/>
          <p:cNvPicPr preferRelativeResize="0"/>
          <p:nvPr/>
        </p:nvPicPr>
        <p:blipFill>
          <a:blip r:embed="rId3">
            <a:alphaModFix/>
          </a:blip>
          <a:stretch>
            <a:fillRect/>
          </a:stretch>
        </p:blipFill>
        <p:spPr>
          <a:xfrm>
            <a:off x="152400" y="2006250"/>
            <a:ext cx="4925276" cy="2984849"/>
          </a:xfrm>
          <a:prstGeom prst="rect">
            <a:avLst/>
          </a:prstGeom>
          <a:noFill/>
          <a:ln>
            <a:noFill/>
          </a:ln>
        </p:spPr>
      </p:pic>
      <p:pic>
        <p:nvPicPr>
          <p:cNvPr id="738" name="Google Shape;738;p124"/>
          <p:cNvPicPr preferRelativeResize="0"/>
          <p:nvPr/>
        </p:nvPicPr>
        <p:blipFill>
          <a:blip r:embed="rId4">
            <a:alphaModFix/>
          </a:blip>
          <a:stretch>
            <a:fillRect/>
          </a:stretch>
        </p:blipFill>
        <p:spPr>
          <a:xfrm>
            <a:off x="4066325" y="2006250"/>
            <a:ext cx="4925276" cy="2984833"/>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OpenAPI</a:t>
            </a:r>
            <a:endParaRPr/>
          </a:p>
        </p:txBody>
      </p:sp>
      <p:sp>
        <p:nvSpPr>
          <p:cNvPr id="744" name="Google Shape;744;p1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OpenAPI adalah spesifikasi yang banyak diadopsi oleh industri untuk mendeskripsikan API.</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https://www.openapis.org/</a:t>
            </a:r>
            <a:endParaRPr/>
          </a:p>
          <a:p>
            <a:pPr indent="-311150" lvl="0" marL="457200" rtl="0" algn="l">
              <a:spcBef>
                <a:spcPts val="0"/>
              </a:spcBef>
              <a:spcAft>
                <a:spcPts val="0"/>
              </a:spcAft>
              <a:buSzPts val="1300"/>
              <a:buChar char="●"/>
            </a:pPr>
            <a:r>
              <a:rPr lang="id"/>
              <a:t>Contoh OpenAPI : </a:t>
            </a:r>
            <a:r>
              <a:rPr lang="id" sz="1100" u="sng">
                <a:solidFill>
                  <a:schemeClr val="hlink"/>
                </a:solidFill>
                <a:latin typeface="Arial"/>
                <a:ea typeface="Arial"/>
                <a:cs typeface="Arial"/>
                <a:sym typeface="Arial"/>
                <a:hlinkClick r:id="rId4"/>
              </a:rPr>
              <a:t>https://github.com/OAI/OpenAPI-Specification/tree/master/examples/v3.0</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OpenAPI Client Generator</a:t>
            </a:r>
            <a:endParaRPr/>
          </a:p>
        </p:txBody>
      </p:sp>
      <p:pic>
        <p:nvPicPr>
          <p:cNvPr id="750" name="Google Shape;750;p126"/>
          <p:cNvPicPr preferRelativeResize="0"/>
          <p:nvPr/>
        </p:nvPicPr>
        <p:blipFill>
          <a:blip r:embed="rId3">
            <a:alphaModFix/>
          </a:blip>
          <a:stretch>
            <a:fillRect/>
          </a:stretch>
        </p:blipFill>
        <p:spPr>
          <a:xfrm>
            <a:off x="1022600" y="2006250"/>
            <a:ext cx="7098802" cy="298485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Membuat RESTful API</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Kesalahan Ketika Membuat RESTful API</a:t>
            </a:r>
            <a:endParaRPr/>
          </a:p>
        </p:txBody>
      </p:sp>
      <p:sp>
        <p:nvSpPr>
          <p:cNvPr id="761" name="Google Shape;761;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Selalu membuat CRUD API untuk table di database</a:t>
            </a:r>
            <a:endParaRPr/>
          </a:p>
          <a:p>
            <a:pPr indent="-311150" lvl="0" marL="457200" rtl="0" algn="l">
              <a:spcBef>
                <a:spcPts val="0"/>
              </a:spcBef>
              <a:spcAft>
                <a:spcPts val="0"/>
              </a:spcAft>
              <a:buSzPts val="1300"/>
              <a:buChar char="●"/>
            </a:pPr>
            <a:r>
              <a:rPr lang="id"/>
              <a:t>Membuat response data sama dengan table di database</a:t>
            </a:r>
            <a:endParaRPr/>
          </a:p>
          <a:p>
            <a:pPr indent="-311150" lvl="0" marL="457200" rtl="0" algn="l">
              <a:spcBef>
                <a:spcPts val="0"/>
              </a:spcBef>
              <a:spcAft>
                <a:spcPts val="0"/>
              </a:spcAft>
              <a:buSzPts val="1300"/>
              <a:buChar char="●"/>
            </a:pPr>
            <a:r>
              <a:rPr lang="id"/>
              <a:t>Membuat API terlebih dahulu, baru mengerjakan Web atau Mobile menggunakan API yang sudah dibuat</a:t>
            </a:r>
            <a:endParaRPr/>
          </a:p>
          <a:p>
            <a:pPr indent="-311150" lvl="0" marL="457200" rtl="0" algn="l">
              <a:spcBef>
                <a:spcPts val="0"/>
              </a:spcBef>
              <a:spcAft>
                <a:spcPts val="0"/>
              </a:spcAft>
              <a:buSzPts val="1300"/>
              <a:buChar char="●"/>
            </a:pPr>
            <a:r>
              <a:rPr lang="id"/>
              <a:t>Mengembalikan data selengkap-lengkapnya di API</a:t>
            </a:r>
            <a:endParaRPr/>
          </a:p>
          <a:p>
            <a:pPr indent="-311150" lvl="0" marL="457200" rtl="0" algn="l">
              <a:spcBef>
                <a:spcPts val="0"/>
              </a:spcBef>
              <a:spcAft>
                <a:spcPts val="0"/>
              </a:spcAft>
              <a:buSzPts val="1300"/>
              <a:buChar char="●"/>
            </a:pPr>
            <a:r>
              <a:rPr lang="id"/>
              <a:t>Membuat API yang tidak dibutuhkan oleh Client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Membuat RESTful API</a:t>
            </a:r>
            <a:endParaRPr/>
          </a:p>
        </p:txBody>
      </p:sp>
      <p:pic>
        <p:nvPicPr>
          <p:cNvPr id="767" name="Google Shape;767;p129"/>
          <p:cNvPicPr preferRelativeResize="0"/>
          <p:nvPr/>
        </p:nvPicPr>
        <p:blipFill>
          <a:blip r:embed="rId3">
            <a:alphaModFix/>
          </a:blip>
          <a:stretch>
            <a:fillRect/>
          </a:stretch>
        </p:blipFill>
        <p:spPr>
          <a:xfrm>
            <a:off x="152400" y="2006250"/>
            <a:ext cx="8839200" cy="2669438"/>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400"/>
              <a:t>Contoh : RESTful API </a:t>
            </a:r>
            <a:r>
              <a:rPr lang="id" sz="2400"/>
              <a:t>Shopping Cart</a:t>
            </a:r>
            <a:r>
              <a:rPr lang="id" sz="2400"/>
              <a:t> : </a:t>
            </a:r>
            <a:r>
              <a:rPr lang="id" sz="2400"/>
              <a:t>Business Flow</a:t>
            </a:r>
            <a:endParaRPr sz="2400"/>
          </a:p>
        </p:txBody>
      </p:sp>
      <p:sp>
        <p:nvSpPr>
          <p:cNvPr id="773" name="Google Shape;773;p1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id"/>
              <a:t>Customer menambahkan barang ke keranjang, bisa lebih dari satu barang</a:t>
            </a:r>
            <a:endParaRPr/>
          </a:p>
          <a:p>
            <a:pPr indent="-311150" lvl="0" marL="457200" rtl="0" algn="l">
              <a:spcBef>
                <a:spcPts val="0"/>
              </a:spcBef>
              <a:spcAft>
                <a:spcPts val="0"/>
              </a:spcAft>
              <a:buSzPts val="1300"/>
              <a:buAutoNum type="arabicPeriod"/>
            </a:pPr>
            <a:r>
              <a:rPr lang="id"/>
              <a:t>Customer membuka halaman keranjang, bisa mengubah data quantity barang</a:t>
            </a:r>
            <a:endParaRPr/>
          </a:p>
          <a:p>
            <a:pPr indent="-311150" lvl="0" marL="457200" rtl="0" algn="l">
              <a:spcBef>
                <a:spcPts val="0"/>
              </a:spcBef>
              <a:spcAft>
                <a:spcPts val="0"/>
              </a:spcAft>
              <a:buSzPts val="1300"/>
              <a:buAutoNum type="arabicPeriod"/>
            </a:pPr>
            <a:r>
              <a:rPr lang="id"/>
              <a:t>Customer memasukkan alamat pengiriman</a:t>
            </a:r>
            <a:endParaRPr/>
          </a:p>
          <a:p>
            <a:pPr indent="-311150" lvl="0" marL="457200" rtl="0" algn="l">
              <a:spcBef>
                <a:spcPts val="0"/>
              </a:spcBef>
              <a:spcAft>
                <a:spcPts val="0"/>
              </a:spcAft>
              <a:buSzPts val="1300"/>
              <a:buAutoNum type="arabicPeriod"/>
            </a:pPr>
            <a:r>
              <a:rPr lang="id"/>
              <a:t>Customer menekan tombol order untuk membuat order</a:t>
            </a:r>
            <a:endParaRPr/>
          </a:p>
          <a:p>
            <a:pPr indent="-311150" lvl="0" marL="457200" rtl="0" algn="l">
              <a:spcBef>
                <a:spcPts val="0"/>
              </a:spcBef>
              <a:spcAft>
                <a:spcPts val="0"/>
              </a:spcAft>
              <a:buSzPts val="1300"/>
              <a:buAutoNum type="arabicPeriod"/>
            </a:pPr>
            <a:r>
              <a:rPr lang="id"/>
              <a:t>...</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 RESTful API Shopping Cart : Screen</a:t>
            </a:r>
            <a:endParaRPr/>
          </a:p>
        </p:txBody>
      </p:sp>
      <p:pic>
        <p:nvPicPr>
          <p:cNvPr id="779" name="Google Shape;779;p131"/>
          <p:cNvPicPr preferRelativeResize="0"/>
          <p:nvPr/>
        </p:nvPicPr>
        <p:blipFill>
          <a:blip r:embed="rId3">
            <a:alphaModFix/>
          </a:blip>
          <a:stretch>
            <a:fillRect/>
          </a:stretch>
        </p:blipFill>
        <p:spPr>
          <a:xfrm>
            <a:off x="152400" y="2006250"/>
            <a:ext cx="8505825" cy="287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API?</a:t>
            </a:r>
            <a:endParaRPr/>
          </a:p>
        </p:txBody>
      </p:sp>
      <p:sp>
        <p:nvSpPr>
          <p:cNvPr id="152" name="Google Shape;152;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API singkatan dari Application Programming Interface</a:t>
            </a:r>
            <a:endParaRPr/>
          </a:p>
          <a:p>
            <a:pPr indent="-311150" lvl="0" marL="457200" rtl="0" algn="l">
              <a:spcBef>
                <a:spcPts val="0"/>
              </a:spcBef>
              <a:spcAft>
                <a:spcPts val="0"/>
              </a:spcAft>
              <a:buSzPts val="1300"/>
              <a:buChar char="●"/>
            </a:pPr>
            <a:r>
              <a:rPr lang="id"/>
              <a:t>API adalah kumpulan prosedur, fungsi, cara berkomunikasi atau peralatan untuk membuat software.</a:t>
            </a:r>
            <a:endParaRPr/>
          </a:p>
          <a:p>
            <a:pPr indent="-311150" lvl="0" marL="457200" rtl="0" algn="l">
              <a:spcBef>
                <a:spcPts val="0"/>
              </a:spcBef>
              <a:spcAft>
                <a:spcPts val="0"/>
              </a:spcAft>
              <a:buSzPts val="1300"/>
              <a:buChar char="●"/>
            </a:pPr>
            <a:r>
              <a:rPr lang="id"/>
              <a:t>Secara umum API adalah metode-metode yang digunakan untuk komunikasi antar komponen dalam software.</a:t>
            </a:r>
            <a:endParaRPr/>
          </a:p>
          <a:p>
            <a:pPr indent="-311150" lvl="0" marL="457200" rtl="0" algn="l">
              <a:spcBef>
                <a:spcPts val="0"/>
              </a:spcBef>
              <a:spcAft>
                <a:spcPts val="0"/>
              </a:spcAft>
              <a:buSzPts val="1300"/>
              <a:buChar char="●"/>
            </a:pPr>
            <a:r>
              <a:rPr lang="id"/>
              <a:t>API bisa digunakan dalam membuat Web, Sistem Operasi, Database, Software dan Hardware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sz="2400"/>
              <a:t>Contoh : RESTful API Shopping Cart : API Doc</a:t>
            </a:r>
            <a:endParaRPr sz="2400"/>
          </a:p>
        </p:txBody>
      </p:sp>
      <p:sp>
        <p:nvSpPr>
          <p:cNvPr id="785" name="Google Shape;785;p132"/>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Product Detail :</a:t>
            </a:r>
            <a:endParaRPr/>
          </a:p>
          <a:p>
            <a:pPr indent="-311150" lvl="0" marL="457200" rtl="0" algn="l">
              <a:spcBef>
                <a:spcPts val="1600"/>
              </a:spcBef>
              <a:spcAft>
                <a:spcPts val="0"/>
              </a:spcAft>
              <a:buSzPts val="1300"/>
              <a:buChar char="●"/>
            </a:pPr>
            <a:r>
              <a:rPr lang="id"/>
              <a:t>GET /products/{productId}</a:t>
            </a:r>
            <a:endParaRPr/>
          </a:p>
          <a:p>
            <a:pPr indent="-311150" lvl="0" marL="457200" rtl="0" algn="l">
              <a:spcBef>
                <a:spcPts val="0"/>
              </a:spcBef>
              <a:spcAft>
                <a:spcPts val="0"/>
              </a:spcAft>
              <a:buSzPts val="1300"/>
              <a:buChar char="●"/>
            </a:pPr>
            <a:r>
              <a:rPr lang="id"/>
              <a:t>POST /carts</a:t>
            </a:r>
            <a:endParaRPr/>
          </a:p>
          <a:p>
            <a:pPr indent="0" lvl="0" marL="0" rtl="0" algn="l">
              <a:spcBef>
                <a:spcPts val="1600"/>
              </a:spcBef>
              <a:spcAft>
                <a:spcPts val="0"/>
              </a:spcAft>
              <a:buNone/>
            </a:pPr>
            <a:r>
              <a:rPr lang="id"/>
              <a:t>Shopping Cart</a:t>
            </a:r>
            <a:endParaRPr/>
          </a:p>
          <a:p>
            <a:pPr indent="-311150" lvl="0" marL="457200" rtl="0" algn="l">
              <a:spcBef>
                <a:spcPts val="1600"/>
              </a:spcBef>
              <a:spcAft>
                <a:spcPts val="0"/>
              </a:spcAft>
              <a:buSzPts val="1300"/>
              <a:buChar char="●"/>
            </a:pPr>
            <a:r>
              <a:rPr lang="id"/>
              <a:t>GET /carts</a:t>
            </a:r>
            <a:endParaRPr/>
          </a:p>
          <a:p>
            <a:pPr indent="-311150" lvl="0" marL="457200" rtl="0" algn="l">
              <a:spcBef>
                <a:spcPts val="0"/>
              </a:spcBef>
              <a:spcAft>
                <a:spcPts val="0"/>
              </a:spcAft>
              <a:buSzPts val="1300"/>
              <a:buChar char="●"/>
            </a:pPr>
            <a:r>
              <a:rPr lang="id"/>
              <a:t>PATCH /carts/products</a:t>
            </a:r>
            <a:endParaRPr/>
          </a:p>
          <a:p>
            <a:pPr indent="-311150" lvl="0" marL="457200" rtl="0" algn="l">
              <a:spcBef>
                <a:spcPts val="0"/>
              </a:spcBef>
              <a:spcAft>
                <a:spcPts val="0"/>
              </a:spcAft>
              <a:buSzPts val="1300"/>
              <a:buChar char="●"/>
            </a:pPr>
            <a:r>
              <a:rPr lang="id"/>
              <a:t>PATCH /carts/products/{productId}</a:t>
            </a:r>
            <a:endParaRPr/>
          </a:p>
        </p:txBody>
      </p:sp>
      <p:sp>
        <p:nvSpPr>
          <p:cNvPr id="786" name="Google Shape;786;p132"/>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Shipping Address :</a:t>
            </a:r>
            <a:endParaRPr/>
          </a:p>
          <a:p>
            <a:pPr indent="-311150" lvl="0" marL="457200" rtl="0" algn="l">
              <a:spcBef>
                <a:spcPts val="1600"/>
              </a:spcBef>
              <a:spcAft>
                <a:spcPts val="0"/>
              </a:spcAft>
              <a:buSzPts val="1300"/>
              <a:buChar char="●"/>
            </a:pPr>
            <a:r>
              <a:rPr lang="id"/>
              <a:t>GET /addresses</a:t>
            </a:r>
            <a:endParaRPr/>
          </a:p>
          <a:p>
            <a:pPr indent="-311150" lvl="0" marL="457200" rtl="0" algn="l">
              <a:spcBef>
                <a:spcPts val="0"/>
              </a:spcBef>
              <a:spcAft>
                <a:spcPts val="0"/>
              </a:spcAft>
              <a:buSzPts val="1300"/>
              <a:buChar char="●"/>
            </a:pPr>
            <a:r>
              <a:rPr lang="id"/>
              <a:t>POST /addresses</a:t>
            </a:r>
            <a:endParaRPr/>
          </a:p>
          <a:p>
            <a:pPr indent="-311150" lvl="0" marL="457200" rtl="0" algn="l">
              <a:spcBef>
                <a:spcPts val="0"/>
              </a:spcBef>
              <a:spcAft>
                <a:spcPts val="0"/>
              </a:spcAft>
              <a:buSzPts val="1300"/>
              <a:buChar char="●"/>
            </a:pPr>
            <a:r>
              <a:rPr lang="id"/>
              <a:t>PUT /carts/addresses</a:t>
            </a:r>
            <a:endParaRPr/>
          </a:p>
          <a:p>
            <a:pPr indent="-311150" lvl="0" marL="457200" rtl="0" algn="l">
              <a:spcBef>
                <a:spcPts val="0"/>
              </a:spcBef>
              <a:spcAft>
                <a:spcPts val="0"/>
              </a:spcAft>
              <a:buSzPts val="1300"/>
              <a:buChar char="●"/>
            </a:pPr>
            <a:r>
              <a:rPr lang="id"/>
              <a:t>POST /orders</a:t>
            </a:r>
            <a:endParaRPr/>
          </a:p>
          <a:p>
            <a:pPr indent="0" lvl="0" marL="0" rtl="0" algn="l">
              <a:spcBef>
                <a:spcPts val="1600"/>
              </a:spcBef>
              <a:spcAft>
                <a:spcPts val="0"/>
              </a:spcAft>
              <a:buNone/>
            </a:pPr>
            <a:r>
              <a:rPr lang="id"/>
              <a:t>Order Detail :</a:t>
            </a:r>
            <a:endParaRPr/>
          </a:p>
          <a:p>
            <a:pPr indent="-311150" lvl="0" marL="457200" rtl="0" algn="l">
              <a:spcBef>
                <a:spcPts val="1600"/>
              </a:spcBef>
              <a:spcAft>
                <a:spcPts val="0"/>
              </a:spcAft>
              <a:buSzPts val="1300"/>
              <a:buChar char="●"/>
            </a:pPr>
            <a:r>
              <a:rPr lang="id"/>
              <a:t>GET /orders/{orderId}</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dan Start Coding</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Maintenance</a:t>
            </a:r>
            <a:r>
              <a:rPr lang="id"/>
              <a:t> RESTful API</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Maintenance RESTful API</a:t>
            </a:r>
            <a:endParaRPr/>
          </a:p>
        </p:txBody>
      </p:sp>
      <p:sp>
        <p:nvSpPr>
          <p:cNvPr id="802" name="Google Shape;802;p1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membuat produk, fitur pasti akan selalu bertambah</a:t>
            </a:r>
            <a:endParaRPr/>
          </a:p>
          <a:p>
            <a:pPr indent="-311150" lvl="0" marL="457200" rtl="0" algn="l">
              <a:spcBef>
                <a:spcPts val="0"/>
              </a:spcBef>
              <a:spcAft>
                <a:spcPts val="0"/>
              </a:spcAft>
              <a:buSzPts val="1300"/>
              <a:buChar char="●"/>
            </a:pPr>
            <a:r>
              <a:rPr lang="id"/>
              <a:t>Tak jarang kita mungkin melakukan perubahan di screen Web atau Mobile yang sama</a:t>
            </a:r>
            <a:endParaRPr/>
          </a:p>
          <a:p>
            <a:pPr indent="-311150" lvl="0" marL="457200" rtl="0" algn="l">
              <a:spcBef>
                <a:spcPts val="0"/>
              </a:spcBef>
              <a:spcAft>
                <a:spcPts val="0"/>
              </a:spcAft>
              <a:buSzPts val="1300"/>
              <a:buChar char="●"/>
            </a:pPr>
            <a:r>
              <a:rPr lang="id"/>
              <a:t>Oleh karena itu, maintenance RESTful API sangatlah penting, agar RESTful API kita tidak menjadi masalah di kemudian hari</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Improvement di Client</a:t>
            </a:r>
            <a:endParaRPr/>
          </a:p>
        </p:txBody>
      </p:sp>
      <p:pic>
        <p:nvPicPr>
          <p:cNvPr id="808" name="Google Shape;808;p136"/>
          <p:cNvPicPr preferRelativeResize="0"/>
          <p:nvPr/>
        </p:nvPicPr>
        <p:blipFill>
          <a:blip r:embed="rId3">
            <a:alphaModFix/>
          </a:blip>
          <a:stretch>
            <a:fillRect/>
          </a:stretch>
        </p:blipFill>
        <p:spPr>
          <a:xfrm>
            <a:off x="152400" y="2006250"/>
            <a:ext cx="8839202" cy="2718531"/>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Maintenance : yang Boleh Dilakukan</a:t>
            </a:r>
            <a:endParaRPr/>
          </a:p>
        </p:txBody>
      </p:sp>
      <p:sp>
        <p:nvSpPr>
          <p:cNvPr id="814" name="Google Shape;814;p1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Menambah data baru di API yang sudah ada</a:t>
            </a:r>
            <a:endParaRPr/>
          </a:p>
          <a:p>
            <a:pPr indent="-311150" lvl="0" marL="457200" rtl="0" algn="l">
              <a:spcBef>
                <a:spcPts val="0"/>
              </a:spcBef>
              <a:spcAft>
                <a:spcPts val="0"/>
              </a:spcAft>
              <a:buSzPts val="1300"/>
              <a:buChar char="●"/>
            </a:pPr>
            <a:r>
              <a:rPr lang="id"/>
              <a:t>Menambah API baru di endpoint URL berbeda</a:t>
            </a:r>
            <a:endParaRPr/>
          </a:p>
          <a:p>
            <a:pPr indent="-311150" lvl="0" marL="457200" rtl="0" algn="l">
              <a:spcBef>
                <a:spcPts val="0"/>
              </a:spcBef>
              <a:spcAft>
                <a:spcPts val="0"/>
              </a:spcAft>
              <a:buSzPts val="1300"/>
              <a:buChar char="●"/>
            </a:pPr>
            <a:r>
              <a:rPr lang="id"/>
              <a:t>Mempercepat proses di API yang sudah ada</a:t>
            </a:r>
            <a:endParaRPr/>
          </a:p>
          <a:p>
            <a:pPr indent="-311150" lvl="0" marL="457200" rtl="0" algn="l">
              <a:spcBef>
                <a:spcPts val="0"/>
              </a:spcBef>
              <a:spcAft>
                <a:spcPts val="0"/>
              </a:spcAft>
              <a:buSzPts val="1300"/>
              <a:buChar char="●"/>
            </a:pPr>
            <a:r>
              <a:rPr lang="id"/>
              <a:t>Menggabungkan beberapa API menjadi satu, tanpa menghilangkan API lama</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Maintenance : yang Tidak </a:t>
            </a:r>
            <a:r>
              <a:rPr lang="id"/>
              <a:t>Boleh</a:t>
            </a:r>
            <a:r>
              <a:rPr lang="id"/>
              <a:t> Dilakukan</a:t>
            </a:r>
            <a:endParaRPr/>
          </a:p>
        </p:txBody>
      </p:sp>
      <p:sp>
        <p:nvSpPr>
          <p:cNvPr id="820" name="Google Shape;820;p1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Mengubah total response data di API yang sudah ada</a:t>
            </a:r>
            <a:endParaRPr/>
          </a:p>
          <a:p>
            <a:pPr indent="-311150" lvl="0" marL="457200" rtl="0" algn="l">
              <a:spcBef>
                <a:spcPts val="0"/>
              </a:spcBef>
              <a:spcAft>
                <a:spcPts val="0"/>
              </a:spcAft>
              <a:buSzPts val="1300"/>
              <a:buChar char="●"/>
            </a:pPr>
            <a:r>
              <a:rPr lang="id"/>
              <a:t>Merubah field response data di API yang sudah ada</a:t>
            </a:r>
            <a:endParaRPr/>
          </a:p>
          <a:p>
            <a:pPr indent="-311150" lvl="0" marL="457200" rtl="0" algn="l">
              <a:spcBef>
                <a:spcPts val="0"/>
              </a:spcBef>
              <a:spcAft>
                <a:spcPts val="0"/>
              </a:spcAft>
              <a:buSzPts val="1300"/>
              <a:buChar char="●"/>
            </a:pPr>
            <a:r>
              <a:rPr lang="id"/>
              <a:t>Menghilangkan API yang sudah ada </a:t>
            </a:r>
            <a:endParaRPr/>
          </a:p>
          <a:p>
            <a:pPr indent="-311150" lvl="0" marL="457200" rtl="0" algn="l">
              <a:spcBef>
                <a:spcPts val="0"/>
              </a:spcBef>
              <a:spcAft>
                <a:spcPts val="0"/>
              </a:spcAft>
              <a:buSzPts val="1300"/>
              <a:buChar char="●"/>
            </a:pPr>
            <a:r>
              <a:rPr lang="id"/>
              <a:t>Men-split API yang sudah ada menjadi dua atau lebih</a:t>
            </a:r>
            <a:endParaRPr/>
          </a:p>
          <a:p>
            <a:pPr indent="-311150" lvl="0" marL="457200" rtl="0" algn="l">
              <a:spcBef>
                <a:spcPts val="0"/>
              </a:spcBef>
              <a:spcAft>
                <a:spcPts val="0"/>
              </a:spcAft>
              <a:buSzPts val="1300"/>
              <a:buChar char="●"/>
            </a:pPr>
            <a:r>
              <a:rPr lang="id"/>
              <a:t>Menggabungkan beberapa API menjadi satu dengan menghapus API lama</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831" name="Google Shape;831;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Implementasi di bahasa pemrograman</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837" name="Google Shape;837;p1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fb.com/khannedy</a:t>
            </a:r>
            <a:endParaRPr/>
          </a:p>
          <a:p>
            <a:pPr indent="-311150" lvl="0" marL="457200" rtl="0" algn="l">
              <a:spcBef>
                <a:spcPts val="0"/>
              </a:spcBef>
              <a:spcAft>
                <a:spcPts val="0"/>
              </a:spcAft>
              <a:buSzPts val="1300"/>
              <a:buChar char="●"/>
            </a:pPr>
            <a:r>
              <a:rPr lang="id"/>
              <a:t>Twitter : twitter.com/khannedy</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Teknologi untuk Membuat API</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RESTful API</a:t>
            </a:r>
            <a:endParaRPr/>
          </a:p>
          <a:p>
            <a:pPr indent="-311150" lvl="0" marL="457200" rtl="0" algn="l">
              <a:spcBef>
                <a:spcPts val="0"/>
              </a:spcBef>
              <a:spcAft>
                <a:spcPts val="0"/>
              </a:spcAft>
              <a:buSzPts val="1300"/>
              <a:buChar char="●"/>
            </a:pPr>
            <a:r>
              <a:rPr lang="id"/>
              <a:t>SOAP (Simple Object Access Protocol)</a:t>
            </a:r>
            <a:endParaRPr/>
          </a:p>
          <a:p>
            <a:pPr indent="-311150" lvl="0" marL="457200" rtl="0" algn="l">
              <a:spcBef>
                <a:spcPts val="0"/>
              </a:spcBef>
              <a:spcAft>
                <a:spcPts val="0"/>
              </a:spcAft>
              <a:buSzPts val="1300"/>
              <a:buChar char="●"/>
            </a:pPr>
            <a:r>
              <a:rPr lang="id"/>
              <a:t>gRPC</a:t>
            </a:r>
            <a:endParaRPr/>
          </a:p>
          <a:p>
            <a:pPr indent="-311150" lvl="0" marL="457200" rtl="0" algn="l">
              <a:spcBef>
                <a:spcPts val="0"/>
              </a:spcBef>
              <a:spcAft>
                <a:spcPts val="0"/>
              </a:spcAft>
              <a:buSzPts val="1300"/>
              <a:buChar char="●"/>
            </a:pPr>
            <a:r>
              <a:rPr lang="id"/>
              <a:t>Apache Thrift</a:t>
            </a:r>
            <a:endParaRPr/>
          </a:p>
          <a:p>
            <a:pPr indent="-311150" lvl="0" marL="457200" rtl="0" algn="l">
              <a:spcBef>
                <a:spcPts val="0"/>
              </a:spcBef>
              <a:spcAft>
                <a:spcPts val="0"/>
              </a:spcAft>
              <a:buSzPts val="1300"/>
              <a:buChar char="●"/>
            </a:pPr>
            <a:r>
              <a:rPr lang="id"/>
              <a:t>Socket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RESTful API?</a:t>
            </a:r>
            <a:endParaRPr/>
          </a:p>
        </p:txBody>
      </p:sp>
      <p:sp>
        <p:nvSpPr>
          <p:cNvPr id="164" name="Google Shape;164;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RESTful singkatan dari Representational State Transfer</a:t>
            </a:r>
            <a:endParaRPr/>
          </a:p>
          <a:p>
            <a:pPr indent="-311150" lvl="0" marL="457200" rtl="0" algn="l">
              <a:spcBef>
                <a:spcPts val="0"/>
              </a:spcBef>
              <a:spcAft>
                <a:spcPts val="0"/>
              </a:spcAft>
              <a:buSzPts val="1300"/>
              <a:buChar char="●"/>
            </a:pPr>
            <a:r>
              <a:rPr lang="id"/>
              <a:t>RESTful API adalah mekanisme API yang menggunakan HTTP atau Web sebagai protokol komunikasi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SOAP vs RESTful</a:t>
            </a:r>
            <a:endParaRPr/>
          </a:p>
        </p:txBody>
      </p:sp>
      <p:sp>
        <p:nvSpPr>
          <p:cNvPr id="170" name="Google Shape;170;p2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Simple Object Access Protocol :</a:t>
            </a:r>
            <a:endParaRPr/>
          </a:p>
          <a:p>
            <a:pPr indent="-311150" lvl="0" marL="457200" rtl="0" algn="l">
              <a:spcBef>
                <a:spcPts val="1600"/>
              </a:spcBef>
              <a:spcAft>
                <a:spcPts val="0"/>
              </a:spcAft>
              <a:buSzPts val="1300"/>
              <a:buChar char="●"/>
            </a:pPr>
            <a:r>
              <a:rPr lang="id"/>
              <a:t>Menggunakan XML</a:t>
            </a:r>
            <a:endParaRPr/>
          </a:p>
          <a:p>
            <a:pPr indent="-311150" lvl="0" marL="457200" rtl="0" algn="l">
              <a:spcBef>
                <a:spcPts val="0"/>
              </a:spcBef>
              <a:spcAft>
                <a:spcPts val="0"/>
              </a:spcAft>
              <a:buSzPts val="1300"/>
              <a:buChar char="●"/>
            </a:pPr>
            <a:r>
              <a:rPr lang="id"/>
              <a:t>Memiliki Standard</a:t>
            </a:r>
            <a:endParaRPr/>
          </a:p>
          <a:p>
            <a:pPr indent="-311150" lvl="0" marL="457200" rtl="0" algn="l">
              <a:spcBef>
                <a:spcPts val="0"/>
              </a:spcBef>
              <a:spcAft>
                <a:spcPts val="0"/>
              </a:spcAft>
              <a:buSzPts val="1300"/>
              <a:buChar char="●"/>
            </a:pPr>
            <a:r>
              <a:rPr lang="id"/>
              <a:t>Kompleks</a:t>
            </a:r>
            <a:endParaRPr/>
          </a:p>
          <a:p>
            <a:pPr indent="-311150" lvl="0" marL="457200" rtl="0" algn="l">
              <a:spcBef>
                <a:spcPts val="0"/>
              </a:spcBef>
              <a:spcAft>
                <a:spcPts val="0"/>
              </a:spcAft>
              <a:buSzPts val="1300"/>
              <a:buChar char="●"/>
            </a:pPr>
            <a:r>
              <a:rPr lang="id"/>
              <a:t>Sulit dimengerti manusia</a:t>
            </a:r>
            <a:endParaRPr/>
          </a:p>
          <a:p>
            <a:pPr indent="-311150" lvl="0" marL="457200" rtl="0" algn="l">
              <a:spcBef>
                <a:spcPts val="0"/>
              </a:spcBef>
              <a:spcAft>
                <a:spcPts val="0"/>
              </a:spcAft>
              <a:buSzPts val="1300"/>
              <a:buChar char="●"/>
            </a:pPr>
            <a:r>
              <a:rPr lang="id"/>
              <a:t>Berat</a:t>
            </a:r>
            <a:endParaRPr/>
          </a:p>
        </p:txBody>
      </p:sp>
      <p:sp>
        <p:nvSpPr>
          <p:cNvPr id="171" name="Google Shape;171;p2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Representational State Transfer :</a:t>
            </a:r>
            <a:endParaRPr/>
          </a:p>
          <a:p>
            <a:pPr indent="-311150" lvl="0" marL="457200" rtl="0" algn="l">
              <a:spcBef>
                <a:spcPts val="1600"/>
              </a:spcBef>
              <a:spcAft>
                <a:spcPts val="0"/>
              </a:spcAft>
              <a:buSzPts val="1300"/>
              <a:buChar char="●"/>
            </a:pPr>
            <a:r>
              <a:rPr lang="id"/>
              <a:t>Bebas, rata-rata menggunakan JSON</a:t>
            </a:r>
            <a:endParaRPr/>
          </a:p>
          <a:p>
            <a:pPr indent="-311150" lvl="0" marL="457200" rtl="0" algn="l">
              <a:spcBef>
                <a:spcPts val="0"/>
              </a:spcBef>
              <a:spcAft>
                <a:spcPts val="0"/>
              </a:spcAft>
              <a:buSzPts val="1300"/>
              <a:buChar char="●"/>
            </a:pPr>
            <a:r>
              <a:rPr lang="id"/>
              <a:t>Tidak Memiliki Standard</a:t>
            </a:r>
            <a:endParaRPr/>
          </a:p>
          <a:p>
            <a:pPr indent="-311150" lvl="0" marL="457200" rtl="0" algn="l">
              <a:spcBef>
                <a:spcPts val="0"/>
              </a:spcBef>
              <a:spcAft>
                <a:spcPts val="0"/>
              </a:spcAft>
              <a:buSzPts val="1300"/>
              <a:buChar char="●"/>
            </a:pPr>
            <a:r>
              <a:rPr lang="id"/>
              <a:t>Sederhana</a:t>
            </a:r>
            <a:endParaRPr/>
          </a:p>
          <a:p>
            <a:pPr indent="-311150" lvl="0" marL="457200" rtl="0" algn="l">
              <a:spcBef>
                <a:spcPts val="0"/>
              </a:spcBef>
              <a:spcAft>
                <a:spcPts val="0"/>
              </a:spcAft>
              <a:buSzPts val="1300"/>
              <a:buChar char="●"/>
            </a:pPr>
            <a:r>
              <a:rPr lang="id"/>
              <a:t>Mudah dimengerti manusia</a:t>
            </a:r>
            <a:endParaRPr/>
          </a:p>
          <a:p>
            <a:pPr indent="-311150" lvl="0" marL="457200" rtl="0" algn="l">
              <a:spcBef>
                <a:spcPts val="0"/>
              </a:spcBef>
              <a:spcAft>
                <a:spcPts val="0"/>
              </a:spcAft>
              <a:buSzPts val="1300"/>
              <a:buChar char="●"/>
            </a:pPr>
            <a:r>
              <a:rPr lang="id"/>
              <a:t>Ringan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RESTful API sangat populer?</a:t>
            </a:r>
            <a:endParaRPr/>
          </a:p>
        </p:txBody>
      </p:sp>
      <p:sp>
        <p:nvSpPr>
          <p:cNvPr id="177" name="Google Shape;17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Mudah dibuat hanya dengan Web</a:t>
            </a:r>
            <a:endParaRPr/>
          </a:p>
          <a:p>
            <a:pPr indent="-311150" lvl="0" marL="457200" rtl="0" algn="l">
              <a:spcBef>
                <a:spcPts val="0"/>
              </a:spcBef>
              <a:spcAft>
                <a:spcPts val="0"/>
              </a:spcAft>
              <a:buSzPts val="1300"/>
              <a:buChar char="●"/>
            </a:pPr>
            <a:r>
              <a:rPr lang="id"/>
              <a:t>Mudah di test</a:t>
            </a:r>
            <a:endParaRPr/>
          </a:p>
          <a:p>
            <a:pPr indent="-311150" lvl="0" marL="457200" rtl="0" algn="l">
              <a:spcBef>
                <a:spcPts val="0"/>
              </a:spcBef>
              <a:spcAft>
                <a:spcPts val="0"/>
              </a:spcAft>
              <a:buSzPts val="1300"/>
              <a:buChar char="●"/>
            </a:pPr>
            <a:r>
              <a:rPr lang="id"/>
              <a:t>Mudah di integrasikan</a:t>
            </a:r>
            <a:endParaRPr/>
          </a:p>
          <a:p>
            <a:pPr indent="-311150" lvl="0" marL="457200" rtl="0" algn="l">
              <a:spcBef>
                <a:spcPts val="0"/>
              </a:spcBef>
              <a:spcAft>
                <a:spcPts val="0"/>
              </a:spcAft>
              <a:buSzPts val="1300"/>
              <a:buChar char="●"/>
            </a:pPr>
            <a:r>
              <a:rPr lang="id"/>
              <a:t>Mudah di mengerti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HTTP?</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singkatan dari HyperText Transfer Protocol</a:t>
            </a:r>
            <a:endParaRPr/>
          </a:p>
          <a:p>
            <a:pPr indent="-311150" lvl="0" marL="457200" rtl="0" algn="l">
              <a:spcBef>
                <a:spcPts val="0"/>
              </a:spcBef>
              <a:spcAft>
                <a:spcPts val="0"/>
              </a:spcAft>
              <a:buSzPts val="1300"/>
              <a:buChar char="●"/>
            </a:pPr>
            <a:r>
              <a:rPr lang="id"/>
              <a:t>HTTP adalah sebuah protokol untuk mentransmisikan dokumen hypermedia, seperti HTML, CSS, JS, dan lain-lain</a:t>
            </a:r>
            <a:endParaRPr/>
          </a:p>
          <a:p>
            <a:pPr indent="-311150" lvl="0" marL="457200" rtl="0" algn="l">
              <a:spcBef>
                <a:spcPts val="0"/>
              </a:spcBef>
              <a:spcAft>
                <a:spcPts val="0"/>
              </a:spcAft>
              <a:buSzPts val="1300"/>
              <a:buChar char="●"/>
            </a:pPr>
            <a:r>
              <a:rPr lang="id"/>
              <a:t>HTTP awalnya dirancang untuk aplikasi Browser</a:t>
            </a:r>
            <a:endParaRPr/>
          </a:p>
          <a:p>
            <a:pPr indent="-311150" lvl="0" marL="457200" rtl="0" algn="l">
              <a:spcBef>
                <a:spcPts val="0"/>
              </a:spcBef>
              <a:spcAft>
                <a:spcPts val="0"/>
              </a:spcAft>
              <a:buSzPts val="1300"/>
              <a:buChar char="●"/>
            </a:pPr>
            <a:r>
              <a:rPr lang="id"/>
              <a:t>HTTP sebenarnya adalah protokol untuk aplikasi Client dan Server, dimana Client akan mengirim request, dan Server akan membalas request nya</a:t>
            </a:r>
            <a:endParaRPr/>
          </a:p>
          <a:p>
            <a:pPr indent="-311150" lvl="0" marL="457200" rtl="0" algn="l">
              <a:spcBef>
                <a:spcPts val="0"/>
              </a:spcBef>
              <a:spcAft>
                <a:spcPts val="0"/>
              </a:spcAft>
              <a:buSzPts val="1300"/>
              <a:buChar char="●"/>
            </a:pPr>
            <a:r>
              <a:rPr lang="id"/>
              <a:t>HTTP adalah protokol yang stateless, artinya server tidak menyimpan data (state) antara dua request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HTTP</a:t>
            </a:r>
            <a:endParaRPr/>
          </a:p>
        </p:txBody>
      </p:sp>
      <p:pic>
        <p:nvPicPr>
          <p:cNvPr id="194" name="Google Shape;194;p31"/>
          <p:cNvPicPr preferRelativeResize="0"/>
          <p:nvPr/>
        </p:nvPicPr>
        <p:blipFill>
          <a:blip r:embed="rId3">
            <a:alphaModFix/>
          </a:blip>
          <a:stretch>
            <a:fillRect/>
          </a:stretch>
        </p:blipFill>
        <p:spPr>
          <a:xfrm>
            <a:off x="152400" y="2195275"/>
            <a:ext cx="8839199" cy="153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License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Dokumen ini boleh Anda gunakan atau ubah untuk keperluan non komersial</a:t>
            </a:r>
            <a:endParaRPr/>
          </a:p>
          <a:p>
            <a:pPr indent="-311150" lvl="0" marL="457200" rtl="0" algn="l">
              <a:spcBef>
                <a:spcPts val="0"/>
              </a:spcBef>
              <a:spcAft>
                <a:spcPts val="0"/>
              </a:spcAft>
              <a:buSzPts val="1300"/>
              <a:buChar char="●"/>
            </a:pPr>
            <a:r>
              <a:rPr lang="id"/>
              <a:t>Tapi Anda wajib mencantumkan sumber dan pemilik dokumen ini</a:t>
            </a:r>
            <a:endParaRPr/>
          </a:p>
          <a:p>
            <a:pPr indent="-311150" lvl="0" marL="457200" rtl="0" algn="l">
              <a:spcBef>
                <a:spcPts val="0"/>
              </a:spcBef>
              <a:spcAft>
                <a:spcPts val="0"/>
              </a:spcAft>
              <a:buSzPts val="1300"/>
              <a:buChar char="●"/>
            </a:pPr>
            <a:r>
              <a:rPr lang="id"/>
              <a:t>Untuk keperluan komersial, silahkan hubungi pemilik dokumen ini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HTTP?</a:t>
            </a:r>
            <a:endParaRPr/>
          </a:p>
        </p:txBody>
      </p:sp>
      <p:sp>
        <p:nvSpPr>
          <p:cNvPr id="200" name="Google Shape;200;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Server dan Client bisa dibuat di bahasa pemrograman apapun</a:t>
            </a:r>
            <a:endParaRPr/>
          </a:p>
          <a:p>
            <a:pPr indent="-311150" lvl="0" marL="457200" rtl="0" algn="l">
              <a:spcBef>
                <a:spcPts val="0"/>
              </a:spcBef>
              <a:spcAft>
                <a:spcPts val="0"/>
              </a:spcAft>
              <a:buSzPts val="1300"/>
              <a:buChar char="●"/>
            </a:pPr>
            <a:r>
              <a:rPr lang="id"/>
              <a:t>Stateless, sehingga mudah untuk di scale di sisi server</a:t>
            </a:r>
            <a:endParaRPr/>
          </a:p>
          <a:p>
            <a:pPr indent="-311150" lvl="0" marL="457200" rtl="0" algn="l">
              <a:spcBef>
                <a:spcPts val="0"/>
              </a:spcBef>
              <a:spcAft>
                <a:spcPts val="0"/>
              </a:spcAft>
              <a:buSzPts val="1300"/>
              <a:buChar char="●"/>
            </a:pPr>
            <a:r>
              <a:rPr lang="id"/>
              <a:t>Sangat familiar dengan programmer</a:t>
            </a:r>
            <a:endParaRPr/>
          </a:p>
          <a:p>
            <a:pPr indent="-311150" lvl="0" marL="457200" rtl="0" algn="l">
              <a:spcBef>
                <a:spcPts val="0"/>
              </a:spcBef>
              <a:spcAft>
                <a:spcPts val="0"/>
              </a:spcAft>
              <a:buSzPts val="1300"/>
              <a:buChar char="●"/>
            </a:pPr>
            <a:r>
              <a:rPr lang="id"/>
              <a:t>Aman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Header adalah informasi tambahan yang bisa dikirim oleh client atau server</a:t>
            </a:r>
            <a:endParaRPr/>
          </a:p>
          <a:p>
            <a:pPr indent="-311150" lvl="0" marL="457200" rtl="0" algn="l">
              <a:spcBef>
                <a:spcPts val="0"/>
              </a:spcBef>
              <a:spcAft>
                <a:spcPts val="0"/>
              </a:spcAft>
              <a:buSzPts val="1300"/>
              <a:buChar char="●"/>
            </a:pPr>
            <a:r>
              <a:rPr lang="id"/>
              <a:t>Informasi yang tidak ada hubungannya dengan data yang kita butuhkan dalam memanggil API, sebaiknya disimpan di HTTP Header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 : Accept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Accept adalah HTTP Header yang digunakan oleh client untuk memberi tahu format data apa yang diinginkan.</a:t>
            </a:r>
            <a:endParaRPr/>
          </a:p>
          <a:p>
            <a:pPr indent="-311150" lvl="0" marL="457200" rtl="0" algn="l">
              <a:spcBef>
                <a:spcPts val="0"/>
              </a:spcBef>
              <a:spcAft>
                <a:spcPts val="0"/>
              </a:spcAft>
              <a:buSzPts val="1300"/>
              <a:buChar char="●"/>
            </a:pPr>
            <a:r>
              <a:rPr lang="id"/>
              <a:t>Jika server mendukung format media yang dikirim, maka server wajib mengembalikan format data yang diminta, jika tidak mendukung, server bisa menolak request dari client</a:t>
            </a:r>
            <a:endParaRPr/>
          </a:p>
          <a:p>
            <a:pPr indent="-311150" lvl="0" marL="457200" rtl="0" algn="l">
              <a:spcBef>
                <a:spcPts val="0"/>
              </a:spcBef>
              <a:spcAft>
                <a:spcPts val="0"/>
              </a:spcAft>
              <a:buSzPts val="1300"/>
              <a:buChar char="●"/>
            </a:pPr>
            <a:r>
              <a:rPr lang="id"/>
              <a:t>Tidak direkomendasikan menggunakan url extension sebagai format data, seperti /api/products.json atau /api/products.xml</a:t>
            </a:r>
            <a:endParaRPr/>
          </a:p>
          <a:p>
            <a:pPr indent="-311150" lvl="0" marL="457200" rtl="0" algn="l">
              <a:spcBef>
                <a:spcPts val="0"/>
              </a:spcBef>
              <a:spcAft>
                <a:spcPts val="0"/>
              </a:spcAft>
              <a:buSzPts val="1300"/>
              <a:buChar char="●"/>
            </a:pPr>
            <a:r>
              <a:rPr lang="id"/>
              <a:t>Contoh Accept yang populer adalah : application/json, application/xml, text/plain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 : Content-Type</a:t>
            </a:r>
            <a:endParaRPr/>
          </a:p>
        </p:txBody>
      </p:sp>
      <p:sp>
        <p:nvSpPr>
          <p:cNvPr id="223" name="Google Shape;223;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Content-Type adalah HTTP Header yang digunakan oleh client untuk memberi tahu data yang dikirim oleh client dalam format apa</a:t>
            </a:r>
            <a:endParaRPr/>
          </a:p>
          <a:p>
            <a:pPr indent="-311150" lvl="0" marL="457200" rtl="0" algn="l">
              <a:spcBef>
                <a:spcPts val="0"/>
              </a:spcBef>
              <a:spcAft>
                <a:spcPts val="0"/>
              </a:spcAft>
              <a:buSzPts val="1300"/>
              <a:buChar char="●"/>
            </a:pPr>
            <a:r>
              <a:rPr lang="id"/>
              <a:t>Server bisa menolak request dari client jika Content-Type tersebut tidak didukung oleh server</a:t>
            </a:r>
            <a:endParaRPr/>
          </a:p>
          <a:p>
            <a:pPr indent="-311150" lvl="0" marL="457200" rtl="0" algn="l">
              <a:spcBef>
                <a:spcPts val="0"/>
              </a:spcBef>
              <a:spcAft>
                <a:spcPts val="0"/>
              </a:spcAft>
              <a:buSzPts val="1300"/>
              <a:buChar char="●"/>
            </a:pPr>
            <a:r>
              <a:rPr lang="id"/>
              <a:t>Content-Type juga bisa digunakan oleh server untuk memberi tahu, bahwa response data yang dikembalikan oleh client dalam format apa</a:t>
            </a:r>
            <a:endParaRPr/>
          </a:p>
          <a:p>
            <a:pPr indent="-311150" lvl="0" marL="457200" rtl="0" algn="l">
              <a:spcBef>
                <a:spcPts val="0"/>
              </a:spcBef>
              <a:spcAft>
                <a:spcPts val="0"/>
              </a:spcAft>
              <a:buSzPts val="1300"/>
              <a:buChar char="●"/>
            </a:pPr>
            <a:r>
              <a:rPr lang="id"/>
              <a:t>Contoh Content-Type yang populer adalah : application/json, application/xml, text/plain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 : </a:t>
            </a:r>
            <a:r>
              <a:rPr lang="id"/>
              <a:t>Accept-Language</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Accept-Language adalah HTTP Header yang digunakan oleh client untuk memberi tahu bahwa client menginginkan response dengan bahasa tertentu</a:t>
            </a:r>
            <a:endParaRPr/>
          </a:p>
          <a:p>
            <a:pPr indent="-311150" lvl="0" marL="457200" rtl="0" algn="l">
              <a:spcBef>
                <a:spcPts val="0"/>
              </a:spcBef>
              <a:spcAft>
                <a:spcPts val="0"/>
              </a:spcAft>
              <a:buSzPts val="1300"/>
              <a:buChar char="●"/>
            </a:pPr>
            <a:r>
              <a:rPr lang="id"/>
              <a:t>Biasanya jika di browser, Accept-Language akan mengikuti language sistem operasi atau aplikasi browser nya</a:t>
            </a:r>
            <a:endParaRPr/>
          </a:p>
          <a:p>
            <a:pPr indent="-311150" lvl="0" marL="457200" rtl="0" algn="l">
              <a:spcBef>
                <a:spcPts val="0"/>
              </a:spcBef>
              <a:spcAft>
                <a:spcPts val="0"/>
              </a:spcAft>
              <a:buSzPts val="1300"/>
              <a:buChar char="●"/>
            </a:pPr>
            <a:r>
              <a:rPr lang="id"/>
              <a:t>Contoh nilai Accept-Language seperti en-US, in-ID, dan lain-lain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Dan lainnya</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https://developer.mozilla.org/en-US/docs/Web/HTTP/Headers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a:t>
            </a:r>
            <a:r>
              <a:rPr lang="id"/>
              <a:t>Response Code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Response Code</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Response Code adalah kode response yang dikembalikan oleh server untuk memberi tahu status dari request yang dikirim oleh client</a:t>
            </a:r>
            <a:endParaRPr/>
          </a:p>
          <a:p>
            <a:pPr indent="-311150" lvl="0" marL="457200" rtl="0" algn="l">
              <a:spcBef>
                <a:spcPts val="0"/>
              </a:spcBef>
              <a:spcAft>
                <a:spcPts val="0"/>
              </a:spcAft>
              <a:buSzPts val="1300"/>
              <a:buChar char="●"/>
            </a:pPr>
            <a:r>
              <a:rPr lang="id"/>
              <a:t>HTTP Response code memiliki standard untuk jenis response tertentu</a:t>
            </a:r>
            <a:endParaRPr/>
          </a:p>
          <a:p>
            <a:pPr indent="-311150" lvl="0" marL="457200" rtl="0" algn="l">
              <a:spcBef>
                <a:spcPts val="0"/>
              </a:spcBef>
              <a:spcAft>
                <a:spcPts val="0"/>
              </a:spcAft>
              <a:buSzPts val="1300"/>
              <a:buChar char="●"/>
            </a:pPr>
            <a:r>
              <a:rPr lang="id"/>
              <a:t>Dalam membuat RESTful API, usahakan gunakan HTTP Response Code yang sudah tersedia, jangan membuat response code baru atau berbeda dari biasanya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Jenis-Jenis HTTP Response Code</a:t>
            </a:r>
            <a:endParaRPr/>
          </a:p>
        </p:txBody>
      </p:sp>
      <p:graphicFrame>
        <p:nvGraphicFramePr>
          <p:cNvPr id="252" name="Google Shape;252;p41"/>
          <p:cNvGraphicFramePr/>
          <p:nvPr/>
        </p:nvGraphicFramePr>
        <p:xfrm>
          <a:off x="952500" y="2013075"/>
          <a:ext cx="3000000" cy="3000000"/>
        </p:xfrm>
        <a:graphic>
          <a:graphicData uri="http://schemas.openxmlformats.org/drawingml/2006/table">
            <a:tbl>
              <a:tblPr>
                <a:noFill/>
                <a:tableStyleId>{11A4F2EC-3641-4D61-953E-626465467D4C}</a:tableStyleId>
              </a:tblPr>
              <a:tblGrid>
                <a:gridCol w="1744850"/>
                <a:gridCol w="5494150"/>
              </a:tblGrid>
              <a:tr h="381000">
                <a:tc>
                  <a:txBody>
                    <a:bodyPr/>
                    <a:lstStyle/>
                    <a:p>
                      <a:pPr indent="0" lvl="0" marL="0" rtl="0" algn="l">
                        <a:spcBef>
                          <a:spcPts val="0"/>
                        </a:spcBef>
                        <a:spcAft>
                          <a:spcPts val="0"/>
                        </a:spcAft>
                        <a:buNone/>
                      </a:pPr>
                      <a:r>
                        <a:rPr lang="id"/>
                        <a:t>Response Code</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2xx</a:t>
                      </a:r>
                      <a:endParaRPr/>
                    </a:p>
                  </a:txBody>
                  <a:tcPr marT="91425" marB="91425" marR="91425" marL="91425"/>
                </a:tc>
                <a:tc>
                  <a:txBody>
                    <a:bodyPr/>
                    <a:lstStyle/>
                    <a:p>
                      <a:pPr indent="0" lvl="0" marL="0" rtl="0" algn="l">
                        <a:spcBef>
                          <a:spcPts val="0"/>
                        </a:spcBef>
                        <a:spcAft>
                          <a:spcPts val="0"/>
                        </a:spcAft>
                        <a:buNone/>
                      </a:pPr>
                      <a:r>
                        <a:rPr lang="id"/>
                        <a:t>Request yang dikirim oleh Client sukses diproses oleh Server</a:t>
                      </a:r>
                      <a:endParaRPr/>
                    </a:p>
                  </a:txBody>
                  <a:tcPr marT="91425" marB="91425" marR="91425" marL="91425"/>
                </a:tc>
              </a:tr>
              <a:tr h="381000">
                <a:tc>
                  <a:txBody>
                    <a:bodyPr/>
                    <a:lstStyle/>
                    <a:p>
                      <a:pPr indent="0" lvl="0" marL="0" rtl="0" algn="l">
                        <a:spcBef>
                          <a:spcPts val="0"/>
                        </a:spcBef>
                        <a:spcAft>
                          <a:spcPts val="0"/>
                        </a:spcAft>
                        <a:buNone/>
                      </a:pPr>
                      <a:r>
                        <a:rPr lang="id"/>
                        <a:t>3xx</a:t>
                      </a:r>
                      <a:endParaRPr/>
                    </a:p>
                  </a:txBody>
                  <a:tcPr marT="91425" marB="91425" marR="91425" marL="91425"/>
                </a:tc>
                <a:tc>
                  <a:txBody>
                    <a:bodyPr/>
                    <a:lstStyle/>
                    <a:p>
                      <a:pPr indent="0" lvl="0" marL="0" rtl="0" algn="l">
                        <a:spcBef>
                          <a:spcPts val="0"/>
                        </a:spcBef>
                        <a:spcAft>
                          <a:spcPts val="0"/>
                        </a:spcAft>
                        <a:buNone/>
                      </a:pPr>
                      <a:r>
                        <a:rPr lang="id"/>
                        <a:t>URL yang diakses oleh Client sudah dipindahkan ke URL yang baru. Response Code ini jarang digunakan dalam pembuatan RESTful API, biasanya digunakan untuk website</a:t>
                      </a:r>
                      <a:endParaRPr/>
                    </a:p>
                  </a:txBody>
                  <a:tcPr marT="91425" marB="91425" marR="91425" marL="91425"/>
                </a:tc>
              </a:tr>
              <a:tr h="381000">
                <a:tc>
                  <a:txBody>
                    <a:bodyPr/>
                    <a:lstStyle/>
                    <a:p>
                      <a:pPr indent="0" lvl="0" marL="0" rtl="0" algn="l">
                        <a:spcBef>
                          <a:spcPts val="0"/>
                        </a:spcBef>
                        <a:spcAft>
                          <a:spcPts val="0"/>
                        </a:spcAft>
                        <a:buNone/>
                      </a:pPr>
                      <a:r>
                        <a:rPr lang="id"/>
                        <a:t>4xx</a:t>
                      </a:r>
                      <a:endParaRPr/>
                    </a:p>
                  </a:txBody>
                  <a:tcPr marT="91425" marB="91425" marR="91425" marL="91425"/>
                </a:tc>
                <a:tc>
                  <a:txBody>
                    <a:bodyPr/>
                    <a:lstStyle/>
                    <a:p>
                      <a:pPr indent="0" lvl="0" marL="0" rtl="0" algn="l">
                        <a:spcBef>
                          <a:spcPts val="0"/>
                        </a:spcBef>
                        <a:spcAft>
                          <a:spcPts val="0"/>
                        </a:spcAft>
                        <a:buNone/>
                      </a:pPr>
                      <a:r>
                        <a:rPr lang="id"/>
                        <a:t>Request yang dikirim oleh Client bermasalah, perlu diperbaiki</a:t>
                      </a:r>
                      <a:endParaRPr/>
                    </a:p>
                  </a:txBody>
                  <a:tcPr marT="91425" marB="91425" marR="91425" marL="91425"/>
                </a:tc>
              </a:tr>
              <a:tr h="381000">
                <a:tc>
                  <a:txBody>
                    <a:bodyPr/>
                    <a:lstStyle/>
                    <a:p>
                      <a:pPr indent="0" lvl="0" marL="0" rtl="0" algn="l">
                        <a:spcBef>
                          <a:spcPts val="0"/>
                        </a:spcBef>
                        <a:spcAft>
                          <a:spcPts val="0"/>
                        </a:spcAft>
                        <a:buNone/>
                      </a:pPr>
                      <a:r>
                        <a:rPr lang="id"/>
                        <a:t>5xx</a:t>
                      </a:r>
                      <a:endParaRPr/>
                    </a:p>
                  </a:txBody>
                  <a:tcPr marT="91425" marB="91425" marR="91425" marL="91425"/>
                </a:tc>
                <a:tc>
                  <a:txBody>
                    <a:bodyPr/>
                    <a:lstStyle/>
                    <a:p>
                      <a:pPr indent="0" lvl="0" marL="0" rtl="0" algn="l">
                        <a:spcBef>
                          <a:spcPts val="0"/>
                        </a:spcBef>
                        <a:spcAft>
                          <a:spcPts val="0"/>
                        </a:spcAft>
                        <a:buNone/>
                      </a:pPr>
                      <a:r>
                        <a:rPr lang="id"/>
                        <a:t>Terjadi masalah di Server</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00" name="Google Shape;100;p15"/>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Detail HTTP Response Code</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https://developer.mozilla.org/id/docs/Web/HTTP/Status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Method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Method</a:t>
            </a:r>
            <a:endParaRPr/>
          </a:p>
        </p:txBody>
      </p:sp>
      <p:sp>
        <p:nvSpPr>
          <p:cNvPr id="269" name="Google Shape;269;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Method adalah metode permintaan dari client, untuk menunjukkan tindakan yang diinginkan yang akan dilakukan ke server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Method yang Umum Digunakan</a:t>
            </a:r>
            <a:endParaRPr/>
          </a:p>
        </p:txBody>
      </p:sp>
      <p:graphicFrame>
        <p:nvGraphicFramePr>
          <p:cNvPr id="275" name="Google Shape;275;p45"/>
          <p:cNvGraphicFramePr/>
          <p:nvPr/>
        </p:nvGraphicFramePr>
        <p:xfrm>
          <a:off x="954300" y="1910675"/>
          <a:ext cx="3000000" cy="3000000"/>
        </p:xfrm>
        <a:graphic>
          <a:graphicData uri="http://schemas.openxmlformats.org/drawingml/2006/table">
            <a:tbl>
              <a:tblPr>
                <a:noFill/>
                <a:tableStyleId>{11A4F2EC-3641-4D61-953E-626465467D4C}</a:tableStyleId>
              </a:tblPr>
              <a:tblGrid>
                <a:gridCol w="1658200"/>
                <a:gridCol w="5580800"/>
              </a:tblGrid>
              <a:tr h="381000">
                <a:tc>
                  <a:txBody>
                    <a:bodyPr/>
                    <a:lstStyle/>
                    <a:p>
                      <a:pPr indent="0" lvl="0" marL="0" rtl="0" algn="l">
                        <a:spcBef>
                          <a:spcPts val="0"/>
                        </a:spcBef>
                        <a:spcAft>
                          <a:spcPts val="0"/>
                        </a:spcAft>
                        <a:buNone/>
                      </a:pPr>
                      <a:r>
                        <a:rPr lang="id"/>
                        <a:t>HTTP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GET</a:t>
                      </a:r>
                      <a:endParaRPr/>
                    </a:p>
                  </a:txBody>
                  <a:tcPr marT="91425" marB="91425" marR="91425" marL="91425"/>
                </a:tc>
                <a:tc>
                  <a:txBody>
                    <a:bodyPr/>
                    <a:lstStyle/>
                    <a:p>
                      <a:pPr indent="0" lvl="0" marL="0" rtl="0" algn="l">
                        <a:spcBef>
                          <a:spcPts val="0"/>
                        </a:spcBef>
                        <a:spcAft>
                          <a:spcPts val="0"/>
                        </a:spcAft>
                        <a:buNone/>
                      </a:pPr>
                      <a:r>
                        <a:rPr lang="id"/>
                        <a:t>Meminta data dari server</a:t>
                      </a:r>
                      <a:endParaRPr/>
                    </a:p>
                  </a:txBody>
                  <a:tcPr marT="91425" marB="91425" marR="91425" marL="91425"/>
                </a:tc>
              </a:tr>
              <a:tr h="381000">
                <a:tc>
                  <a:txBody>
                    <a:bodyPr/>
                    <a:lstStyle/>
                    <a:p>
                      <a:pPr indent="0" lvl="0" marL="0" rtl="0" algn="l">
                        <a:spcBef>
                          <a:spcPts val="0"/>
                        </a:spcBef>
                        <a:spcAft>
                          <a:spcPts val="0"/>
                        </a:spcAft>
                        <a:buNone/>
                      </a:pPr>
                      <a:r>
                        <a:rPr lang="id"/>
                        <a:t>POST</a:t>
                      </a:r>
                      <a:endParaRPr/>
                    </a:p>
                  </a:txBody>
                  <a:tcPr marT="91425" marB="91425" marR="91425" marL="91425"/>
                </a:tc>
                <a:tc>
                  <a:txBody>
                    <a:bodyPr/>
                    <a:lstStyle/>
                    <a:p>
                      <a:pPr indent="0" lvl="0" marL="0" rtl="0" algn="l">
                        <a:spcBef>
                          <a:spcPts val="0"/>
                        </a:spcBef>
                        <a:spcAft>
                          <a:spcPts val="0"/>
                        </a:spcAft>
                        <a:buNone/>
                      </a:pPr>
                      <a:r>
                        <a:rPr lang="id"/>
                        <a:t>Mengirim data ke server</a:t>
                      </a:r>
                      <a:endParaRPr/>
                    </a:p>
                  </a:txBody>
                  <a:tcPr marT="91425" marB="91425" marR="91425" marL="91425"/>
                </a:tc>
              </a:tr>
              <a:tr h="381000">
                <a:tc>
                  <a:txBody>
                    <a:bodyPr/>
                    <a:lstStyle/>
                    <a:p>
                      <a:pPr indent="0" lvl="0" marL="0" rtl="0" algn="l">
                        <a:spcBef>
                          <a:spcPts val="0"/>
                        </a:spcBef>
                        <a:spcAft>
                          <a:spcPts val="0"/>
                        </a:spcAft>
                        <a:buNone/>
                      </a:pPr>
                      <a:r>
                        <a:rPr lang="id"/>
                        <a:t>PUT</a:t>
                      </a:r>
                      <a:endParaRPr/>
                    </a:p>
                  </a:txBody>
                  <a:tcPr marT="91425" marB="91425" marR="91425" marL="91425"/>
                </a:tc>
                <a:tc>
                  <a:txBody>
                    <a:bodyPr/>
                    <a:lstStyle/>
                    <a:p>
                      <a:pPr indent="0" lvl="0" marL="0" rtl="0" algn="l">
                        <a:spcBef>
                          <a:spcPts val="0"/>
                        </a:spcBef>
                        <a:spcAft>
                          <a:spcPts val="0"/>
                        </a:spcAft>
                        <a:buNone/>
                      </a:pPr>
                      <a:r>
                        <a:rPr lang="id"/>
                        <a:t>Mengubah seluruh data yang sudah ada di server</a:t>
                      </a:r>
                      <a:endParaRPr/>
                    </a:p>
                  </a:txBody>
                  <a:tcPr marT="91425" marB="91425" marR="91425" marL="91425"/>
                </a:tc>
              </a:tr>
              <a:tr h="381000">
                <a:tc>
                  <a:txBody>
                    <a:bodyPr/>
                    <a:lstStyle/>
                    <a:p>
                      <a:pPr indent="0" lvl="0" marL="0" rtl="0" algn="l">
                        <a:spcBef>
                          <a:spcPts val="0"/>
                        </a:spcBef>
                        <a:spcAft>
                          <a:spcPts val="0"/>
                        </a:spcAft>
                        <a:buNone/>
                      </a:pPr>
                      <a:r>
                        <a:rPr lang="id"/>
                        <a:t>PATCH</a:t>
                      </a:r>
                      <a:endParaRPr/>
                    </a:p>
                  </a:txBody>
                  <a:tcPr marT="91425" marB="91425" marR="91425" marL="91425"/>
                </a:tc>
                <a:tc>
                  <a:txBody>
                    <a:bodyPr/>
                    <a:lstStyle/>
                    <a:p>
                      <a:pPr indent="0" lvl="0" marL="0" rtl="0" algn="l">
                        <a:spcBef>
                          <a:spcPts val="0"/>
                        </a:spcBef>
                        <a:spcAft>
                          <a:spcPts val="0"/>
                        </a:spcAft>
                        <a:buNone/>
                      </a:pPr>
                      <a:r>
                        <a:rPr lang="id"/>
                        <a:t>Mengubah sebagian data yang sudah ada di server</a:t>
                      </a:r>
                      <a:endParaRPr/>
                    </a:p>
                  </a:txBody>
                  <a:tcPr marT="91425" marB="91425" marR="91425" marL="91425"/>
                </a:tc>
              </a:tr>
              <a:tr h="381000">
                <a:tc>
                  <a:txBody>
                    <a:bodyPr/>
                    <a:lstStyle/>
                    <a:p>
                      <a:pPr indent="0" lvl="0" marL="0" rtl="0" algn="l">
                        <a:spcBef>
                          <a:spcPts val="0"/>
                        </a:spcBef>
                        <a:spcAft>
                          <a:spcPts val="0"/>
                        </a:spcAft>
                        <a:buNone/>
                      </a:pPr>
                      <a:r>
                        <a:rPr lang="id"/>
                        <a:t>DELETE</a:t>
                      </a:r>
                      <a:endParaRPr/>
                    </a:p>
                  </a:txBody>
                  <a:tcPr marT="91425" marB="91425" marR="91425" marL="91425"/>
                </a:tc>
                <a:tc>
                  <a:txBody>
                    <a:bodyPr/>
                    <a:lstStyle/>
                    <a:p>
                      <a:pPr indent="0" lvl="0" marL="0" rtl="0" algn="l">
                        <a:spcBef>
                          <a:spcPts val="0"/>
                        </a:spcBef>
                        <a:spcAft>
                          <a:spcPts val="0"/>
                        </a:spcAft>
                        <a:buNone/>
                      </a:pPr>
                      <a:r>
                        <a:rPr lang="id"/>
                        <a:t>Menghapus data yang sudah ada di server</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Method di RESTful API</a:t>
            </a:r>
            <a:endParaRPr/>
          </a:p>
        </p:txBody>
      </p:sp>
      <p:graphicFrame>
        <p:nvGraphicFramePr>
          <p:cNvPr id="281" name="Google Shape;281;p46"/>
          <p:cNvGraphicFramePr/>
          <p:nvPr/>
        </p:nvGraphicFramePr>
        <p:xfrm>
          <a:off x="954300" y="1910675"/>
          <a:ext cx="3000000" cy="3000000"/>
        </p:xfrm>
        <a:graphic>
          <a:graphicData uri="http://schemas.openxmlformats.org/drawingml/2006/table">
            <a:tbl>
              <a:tblPr>
                <a:noFill/>
                <a:tableStyleId>{11A4F2EC-3641-4D61-953E-626465467D4C}</a:tableStyleId>
              </a:tblPr>
              <a:tblGrid>
                <a:gridCol w="1658200"/>
                <a:gridCol w="5580800"/>
              </a:tblGrid>
              <a:tr h="381000">
                <a:tc>
                  <a:txBody>
                    <a:bodyPr/>
                    <a:lstStyle/>
                    <a:p>
                      <a:pPr indent="0" lvl="0" marL="0" rtl="0" algn="l">
                        <a:spcBef>
                          <a:spcPts val="0"/>
                        </a:spcBef>
                        <a:spcAft>
                          <a:spcPts val="0"/>
                        </a:spcAft>
                        <a:buNone/>
                      </a:pPr>
                      <a:r>
                        <a:rPr lang="id"/>
                        <a:t>HTTP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GET</a:t>
                      </a:r>
                      <a:endParaRPr/>
                    </a:p>
                  </a:txBody>
                  <a:tcPr marT="91425" marB="91425" marR="91425" marL="91425"/>
                </a:tc>
                <a:tc>
                  <a:txBody>
                    <a:bodyPr/>
                    <a:lstStyle/>
                    <a:p>
                      <a:pPr indent="0" lvl="0" marL="0" rtl="0" algn="l">
                        <a:spcBef>
                          <a:spcPts val="0"/>
                        </a:spcBef>
                        <a:spcAft>
                          <a:spcPts val="0"/>
                        </a:spcAft>
                        <a:buNone/>
                      </a:pPr>
                      <a:r>
                        <a:rPr lang="id"/>
                        <a:t>Mengambil atau mencari record di server</a:t>
                      </a:r>
                      <a:endParaRPr/>
                    </a:p>
                  </a:txBody>
                  <a:tcPr marT="91425" marB="91425" marR="91425" marL="91425"/>
                </a:tc>
              </a:tr>
              <a:tr h="381000">
                <a:tc>
                  <a:txBody>
                    <a:bodyPr/>
                    <a:lstStyle/>
                    <a:p>
                      <a:pPr indent="0" lvl="0" marL="0" rtl="0" algn="l">
                        <a:spcBef>
                          <a:spcPts val="0"/>
                        </a:spcBef>
                        <a:spcAft>
                          <a:spcPts val="0"/>
                        </a:spcAft>
                        <a:buNone/>
                      </a:pPr>
                      <a:r>
                        <a:rPr lang="id"/>
                        <a:t>POST</a:t>
                      </a:r>
                      <a:endParaRPr/>
                    </a:p>
                  </a:txBody>
                  <a:tcPr marT="91425" marB="91425" marR="91425" marL="91425"/>
                </a:tc>
                <a:tc>
                  <a:txBody>
                    <a:bodyPr/>
                    <a:lstStyle/>
                    <a:p>
                      <a:pPr indent="0" lvl="0" marL="0" rtl="0" algn="l">
                        <a:spcBef>
                          <a:spcPts val="0"/>
                        </a:spcBef>
                        <a:spcAft>
                          <a:spcPts val="0"/>
                        </a:spcAft>
                        <a:buNone/>
                      </a:pPr>
                      <a:r>
                        <a:rPr lang="id"/>
                        <a:t>Membuat record baru di server</a:t>
                      </a:r>
                      <a:endParaRPr/>
                    </a:p>
                  </a:txBody>
                  <a:tcPr marT="91425" marB="91425" marR="91425" marL="91425"/>
                </a:tc>
              </a:tr>
              <a:tr h="381000">
                <a:tc>
                  <a:txBody>
                    <a:bodyPr/>
                    <a:lstStyle/>
                    <a:p>
                      <a:pPr indent="0" lvl="0" marL="0" rtl="0" algn="l">
                        <a:spcBef>
                          <a:spcPts val="0"/>
                        </a:spcBef>
                        <a:spcAft>
                          <a:spcPts val="0"/>
                        </a:spcAft>
                        <a:buNone/>
                      </a:pPr>
                      <a:r>
                        <a:rPr lang="id"/>
                        <a:t>PUT</a:t>
                      </a:r>
                      <a:endParaRPr/>
                    </a:p>
                  </a:txBody>
                  <a:tcPr marT="91425" marB="91425" marR="91425" marL="91425"/>
                </a:tc>
                <a:tc>
                  <a:txBody>
                    <a:bodyPr/>
                    <a:lstStyle/>
                    <a:p>
                      <a:pPr indent="0" lvl="0" marL="0" rtl="0" algn="l">
                        <a:spcBef>
                          <a:spcPts val="0"/>
                        </a:spcBef>
                        <a:spcAft>
                          <a:spcPts val="0"/>
                        </a:spcAft>
                        <a:buNone/>
                      </a:pPr>
                      <a:r>
                        <a:rPr lang="id"/>
                        <a:t>Mengubah seluruh attribute record yang sudah ada di server</a:t>
                      </a:r>
                      <a:endParaRPr/>
                    </a:p>
                  </a:txBody>
                  <a:tcPr marT="91425" marB="91425" marR="91425" marL="91425"/>
                </a:tc>
              </a:tr>
              <a:tr h="381000">
                <a:tc>
                  <a:txBody>
                    <a:bodyPr/>
                    <a:lstStyle/>
                    <a:p>
                      <a:pPr indent="0" lvl="0" marL="0" rtl="0" algn="l">
                        <a:spcBef>
                          <a:spcPts val="0"/>
                        </a:spcBef>
                        <a:spcAft>
                          <a:spcPts val="0"/>
                        </a:spcAft>
                        <a:buNone/>
                      </a:pPr>
                      <a:r>
                        <a:rPr lang="id"/>
                        <a:t>PATCH</a:t>
                      </a:r>
                      <a:endParaRPr/>
                    </a:p>
                  </a:txBody>
                  <a:tcPr marT="91425" marB="91425" marR="91425" marL="91425"/>
                </a:tc>
                <a:tc>
                  <a:txBody>
                    <a:bodyPr/>
                    <a:lstStyle/>
                    <a:p>
                      <a:pPr indent="0" lvl="0" marL="0" rtl="0" algn="l">
                        <a:spcBef>
                          <a:spcPts val="0"/>
                        </a:spcBef>
                        <a:spcAft>
                          <a:spcPts val="0"/>
                        </a:spcAft>
                        <a:buNone/>
                      </a:pPr>
                      <a:r>
                        <a:rPr lang="id"/>
                        <a:t>Merubah sebagian attribute record yang sudah ada di server</a:t>
                      </a:r>
                      <a:endParaRPr/>
                    </a:p>
                  </a:txBody>
                  <a:tcPr marT="91425" marB="91425" marR="91425" marL="91425"/>
                </a:tc>
              </a:tr>
              <a:tr h="381000">
                <a:tc>
                  <a:txBody>
                    <a:bodyPr/>
                    <a:lstStyle/>
                    <a:p>
                      <a:pPr indent="0" lvl="0" marL="0" rtl="0" algn="l">
                        <a:spcBef>
                          <a:spcPts val="0"/>
                        </a:spcBef>
                        <a:spcAft>
                          <a:spcPts val="0"/>
                        </a:spcAft>
                        <a:buNone/>
                      </a:pPr>
                      <a:r>
                        <a:rPr lang="id"/>
                        <a:t>DELETE</a:t>
                      </a:r>
                      <a:endParaRPr/>
                    </a:p>
                  </a:txBody>
                  <a:tcPr marT="91425" marB="91425" marR="91425" marL="91425"/>
                </a:tc>
                <a:tc>
                  <a:txBody>
                    <a:bodyPr/>
                    <a:lstStyle/>
                    <a:p>
                      <a:pPr indent="0" lvl="0" marL="0" rtl="0" algn="l">
                        <a:spcBef>
                          <a:spcPts val="0"/>
                        </a:spcBef>
                        <a:spcAft>
                          <a:spcPts val="0"/>
                        </a:spcAft>
                        <a:buNone/>
                      </a:pPr>
                      <a:r>
                        <a:rPr lang="id"/>
                        <a:t>Menghapus record di server</a:t>
                      </a:r>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a:t>
            </a:r>
            <a:endParaRPr/>
          </a:p>
        </p:txBody>
      </p:sp>
      <p:sp>
        <p:nvSpPr>
          <p:cNvPr id="292" name="Google Shape;292;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a:latin typeface="Arial"/>
                <a:ea typeface="Arial"/>
                <a:cs typeface="Arial"/>
                <a:sym typeface="Arial"/>
              </a:rPr>
              <a:t>URL singkatan dari Uniform Resource Locator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id" sz="1100">
                <a:latin typeface="Arial"/>
                <a:ea typeface="Arial"/>
                <a:cs typeface="Arial"/>
                <a:sym typeface="Arial"/>
              </a:rPr>
              <a:t>Sebuah URL adalah alamat yang digunakan di Web untuk mengakses sebuah resource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id" sz="1100">
                <a:latin typeface="Arial"/>
                <a:ea typeface="Arial"/>
                <a:cs typeface="Arial"/>
                <a:sym typeface="Arial"/>
              </a:rPr>
              <a:t>Resource bisa berupa HTML, CSS, JavaScript, dokumen, gambar, dan lain-lain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id" sz="1100">
                <a:latin typeface="Arial"/>
                <a:ea typeface="Arial"/>
                <a:cs typeface="Arial"/>
                <a:sym typeface="Arial"/>
              </a:rPr>
              <a:t>Contoh URL</a:t>
            </a:r>
            <a:endParaRPr sz="1100">
              <a:latin typeface="Arial"/>
              <a:ea typeface="Arial"/>
              <a:cs typeface="Arial"/>
              <a:sym typeface="Arial"/>
            </a:endParaRPr>
          </a:p>
          <a:p>
            <a:pPr indent="-298450" lvl="1" marL="914400" rtl="0" algn="l">
              <a:spcBef>
                <a:spcPts val="0"/>
              </a:spcBef>
              <a:spcAft>
                <a:spcPts val="0"/>
              </a:spcAft>
              <a:buSzPts val="1100"/>
              <a:buFont typeface="Arial"/>
              <a:buChar char="○"/>
            </a:pPr>
            <a:r>
              <a:rPr lang="id" u="sng">
                <a:solidFill>
                  <a:schemeClr val="hlink"/>
                </a:solidFill>
                <a:latin typeface="Arial"/>
                <a:ea typeface="Arial"/>
                <a:cs typeface="Arial"/>
                <a:sym typeface="Arial"/>
                <a:hlinkClick r:id="rId3"/>
              </a:rPr>
              <a:t>https://www.youtube.com/c/ProgrammerZamanNow</a:t>
            </a: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id" u="sng">
                <a:solidFill>
                  <a:schemeClr val="hlink"/>
                </a:solidFill>
                <a:latin typeface="Arial"/>
                <a:ea typeface="Arial"/>
                <a:cs typeface="Arial"/>
                <a:sym typeface="Arial"/>
                <a:hlinkClick r:id="rId4"/>
              </a:rPr>
              <a:t>https://www.instagram.com/programmerzamannow</a:t>
            </a:r>
            <a:r>
              <a:rPr lang="id">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URL : Protocol</a:t>
            </a:r>
            <a:endParaRPr/>
          </a:p>
        </p:txBody>
      </p:sp>
      <p:pic>
        <p:nvPicPr>
          <p:cNvPr id="298" name="Google Shape;298;p49"/>
          <p:cNvPicPr preferRelativeResize="0"/>
          <p:nvPr/>
        </p:nvPicPr>
        <p:blipFill>
          <a:blip r:embed="rId3">
            <a:alphaModFix/>
          </a:blip>
          <a:stretch>
            <a:fillRect/>
          </a:stretch>
        </p:blipFill>
        <p:spPr>
          <a:xfrm>
            <a:off x="152400" y="2006250"/>
            <a:ext cx="8382000" cy="133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URL : Domain</a:t>
            </a:r>
            <a:endParaRPr/>
          </a:p>
        </p:txBody>
      </p:sp>
      <p:pic>
        <p:nvPicPr>
          <p:cNvPr id="304" name="Google Shape;304;p50"/>
          <p:cNvPicPr preferRelativeResize="0"/>
          <p:nvPr/>
        </p:nvPicPr>
        <p:blipFill>
          <a:blip r:embed="rId3">
            <a:alphaModFix/>
          </a:blip>
          <a:stretch>
            <a:fillRect/>
          </a:stretch>
        </p:blipFill>
        <p:spPr>
          <a:xfrm>
            <a:off x="152400" y="2006250"/>
            <a:ext cx="8382000" cy="1333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URL : Port</a:t>
            </a:r>
            <a:endParaRPr/>
          </a:p>
        </p:txBody>
      </p:sp>
      <p:pic>
        <p:nvPicPr>
          <p:cNvPr id="310" name="Google Shape;310;p51"/>
          <p:cNvPicPr preferRelativeResize="0"/>
          <p:nvPr/>
        </p:nvPicPr>
        <p:blipFill>
          <a:blip r:embed="rId3">
            <a:alphaModFix/>
          </a:blip>
          <a:stretch>
            <a:fillRect/>
          </a:stretch>
        </p:blipFill>
        <p:spPr>
          <a:xfrm>
            <a:off x="152400" y="2006250"/>
            <a:ext cx="8382000" cy="133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Integrasi Aplikasi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URL : Path</a:t>
            </a:r>
            <a:endParaRPr/>
          </a:p>
        </p:txBody>
      </p:sp>
      <p:pic>
        <p:nvPicPr>
          <p:cNvPr id="316" name="Google Shape;316;p52"/>
          <p:cNvPicPr preferRelativeResize="0"/>
          <p:nvPr/>
        </p:nvPicPr>
        <p:blipFill>
          <a:blip r:embed="rId3">
            <a:alphaModFix/>
          </a:blip>
          <a:stretch>
            <a:fillRect/>
          </a:stretch>
        </p:blipFill>
        <p:spPr>
          <a:xfrm>
            <a:off x="152400" y="2006250"/>
            <a:ext cx="8382000" cy="133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URL : Parameter</a:t>
            </a:r>
            <a:endParaRPr/>
          </a:p>
        </p:txBody>
      </p:sp>
      <p:pic>
        <p:nvPicPr>
          <p:cNvPr id="322" name="Google Shape;322;p53"/>
          <p:cNvPicPr preferRelativeResize="0"/>
          <p:nvPr/>
        </p:nvPicPr>
        <p:blipFill>
          <a:blip r:embed="rId3">
            <a:alphaModFix/>
          </a:blip>
          <a:stretch>
            <a:fillRect/>
          </a:stretch>
        </p:blipFill>
        <p:spPr>
          <a:xfrm>
            <a:off x="152400" y="2006250"/>
            <a:ext cx="8382000" cy="1333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URL : Anchor</a:t>
            </a:r>
            <a:endParaRPr/>
          </a:p>
        </p:txBody>
      </p:sp>
      <p:pic>
        <p:nvPicPr>
          <p:cNvPr id="328" name="Google Shape;328;p54"/>
          <p:cNvPicPr preferRelativeResize="0"/>
          <p:nvPr/>
        </p:nvPicPr>
        <p:blipFill>
          <a:blip r:embed="rId3">
            <a:alphaModFix/>
          </a:blip>
          <a:stretch>
            <a:fillRect/>
          </a:stretch>
        </p:blipFill>
        <p:spPr>
          <a:xfrm>
            <a:off x="152400" y="2006250"/>
            <a:ext cx="8382000" cy="1333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Message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Message</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Message adalah bagaimana data bertukar dari client dan server</a:t>
            </a:r>
            <a:endParaRPr/>
          </a:p>
          <a:p>
            <a:pPr indent="-311150" lvl="0" marL="457200" rtl="0" algn="l">
              <a:spcBef>
                <a:spcPts val="0"/>
              </a:spcBef>
              <a:spcAft>
                <a:spcPts val="0"/>
              </a:spcAft>
              <a:buSzPts val="1300"/>
              <a:buChar char="●"/>
            </a:pPr>
            <a:r>
              <a:rPr lang="id"/>
              <a:t>Ada 2 tipe message : </a:t>
            </a:r>
            <a:endParaRPr/>
          </a:p>
          <a:p>
            <a:pPr indent="-311150" lvl="0" marL="914400" rtl="0" algn="l">
              <a:spcBef>
                <a:spcPts val="0"/>
              </a:spcBef>
              <a:spcAft>
                <a:spcPts val="0"/>
              </a:spcAft>
              <a:buSzPts val="1300"/>
              <a:buAutoNum type="arabicPeriod"/>
            </a:pPr>
            <a:r>
              <a:rPr lang="id"/>
              <a:t>Message yang dikirim oleh client</a:t>
            </a:r>
            <a:endParaRPr/>
          </a:p>
          <a:p>
            <a:pPr indent="-311150" lvl="0" marL="914400" rtl="0" algn="l">
              <a:spcBef>
                <a:spcPts val="0"/>
              </a:spcBef>
              <a:spcAft>
                <a:spcPts val="0"/>
              </a:spcAft>
              <a:buSzPts val="1300"/>
              <a:buAutoNum type="arabicPeriod"/>
            </a:pPr>
            <a:r>
              <a:rPr lang="id"/>
              <a:t>Message yang dikembalikan oleh server</a:t>
            </a:r>
            <a:endParaRPr/>
          </a:p>
          <a:p>
            <a:pPr indent="-311150" lvl="0" marL="457200" rtl="0" algn="l">
              <a:spcBef>
                <a:spcPts val="0"/>
              </a:spcBef>
              <a:spcAft>
                <a:spcPts val="0"/>
              </a:spcAft>
              <a:buSzPts val="1300"/>
              <a:buChar char="●"/>
            </a:pPr>
            <a:r>
              <a:rPr lang="id"/>
              <a:t>HTTP Message memiliki format standard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Format HTTP Message</a:t>
            </a:r>
            <a:endParaRPr/>
          </a:p>
        </p:txBody>
      </p:sp>
      <p:pic>
        <p:nvPicPr>
          <p:cNvPr id="345" name="Google Shape;345;p57"/>
          <p:cNvPicPr preferRelativeResize="0"/>
          <p:nvPr/>
        </p:nvPicPr>
        <p:blipFill>
          <a:blip r:embed="rId3">
            <a:alphaModFix/>
          </a:blip>
          <a:stretch>
            <a:fillRect/>
          </a:stretch>
        </p:blipFill>
        <p:spPr>
          <a:xfrm>
            <a:off x="152400" y="2006250"/>
            <a:ext cx="8839199" cy="262536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Body</a:t>
            </a:r>
            <a:endParaRPr/>
          </a:p>
        </p:txBody>
      </p:sp>
      <p:sp>
        <p:nvSpPr>
          <p:cNvPr id="351" name="Google Shape;351;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Body adalah data yang dikirim dari client atau data yang dikembalikan dari server</a:t>
            </a:r>
            <a:endParaRPr/>
          </a:p>
          <a:p>
            <a:pPr indent="-311150" lvl="0" marL="457200" rtl="0" algn="l">
              <a:spcBef>
                <a:spcPts val="0"/>
              </a:spcBef>
              <a:spcAft>
                <a:spcPts val="0"/>
              </a:spcAft>
              <a:buSzPts val="1300"/>
              <a:buChar char="●"/>
            </a:pPr>
            <a:r>
              <a:rPr lang="id"/>
              <a:t>HTTP Body tidaklah wajib</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Content-Type HTTP Body</a:t>
            </a:r>
            <a:endParaRPr/>
          </a:p>
        </p:txBody>
      </p:sp>
      <p:sp>
        <p:nvSpPr>
          <p:cNvPr id="357" name="Google Shape;357;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application/json</a:t>
            </a:r>
            <a:endParaRPr/>
          </a:p>
          <a:p>
            <a:pPr indent="-311150" lvl="0" marL="457200" rtl="0" algn="l">
              <a:spcBef>
                <a:spcPts val="0"/>
              </a:spcBef>
              <a:spcAft>
                <a:spcPts val="0"/>
              </a:spcAft>
              <a:buSzPts val="1300"/>
              <a:buChar char="●"/>
            </a:pPr>
            <a:r>
              <a:rPr lang="id"/>
              <a:t>application/xml</a:t>
            </a:r>
            <a:endParaRPr/>
          </a:p>
          <a:p>
            <a:pPr indent="-311150" lvl="0" marL="457200" rtl="0" algn="l">
              <a:spcBef>
                <a:spcPts val="0"/>
              </a:spcBef>
              <a:spcAft>
                <a:spcPts val="0"/>
              </a:spcAft>
              <a:buSzPts val="1300"/>
              <a:buChar char="●"/>
            </a:pPr>
            <a:r>
              <a:rPr lang="id"/>
              <a:t>plain/text</a:t>
            </a:r>
            <a:endParaRPr/>
          </a:p>
          <a:p>
            <a:pPr indent="-311150" lvl="0" marL="457200" rtl="0" algn="l">
              <a:spcBef>
                <a:spcPts val="0"/>
              </a:spcBef>
              <a:spcAft>
                <a:spcPts val="0"/>
              </a:spcAft>
              <a:buSzPts val="1300"/>
              <a:buChar char="●"/>
            </a:pPr>
            <a:r>
              <a:rPr lang="id"/>
              <a:t>application/x-www-form-urlencoded</a:t>
            </a:r>
            <a:endParaRPr/>
          </a:p>
          <a:p>
            <a:pPr indent="-311150" lvl="0" marL="457200" rtl="0" algn="l">
              <a:spcBef>
                <a:spcPts val="0"/>
              </a:spcBef>
              <a:spcAft>
                <a:spcPts val="0"/>
              </a:spcAft>
              <a:buSzPts val="1300"/>
              <a:buChar char="●"/>
            </a:pPr>
            <a:r>
              <a:rPr lang="id"/>
              <a:t>multipart/form-data</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 &amp; </a:t>
            </a:r>
            <a:endParaRPr/>
          </a:p>
          <a:p>
            <a:pPr indent="0" lvl="0" marL="0" rtl="0" algn="l">
              <a:spcBef>
                <a:spcPts val="0"/>
              </a:spcBef>
              <a:spcAft>
                <a:spcPts val="0"/>
              </a:spcAft>
              <a:buNone/>
            </a:pPr>
            <a:r>
              <a:rPr lang="id"/>
              <a:t>Authorization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Mengamankan RESTful API</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kalanya kita butuh mengamankan RESTful API yang kita buat</a:t>
            </a:r>
            <a:endParaRPr/>
          </a:p>
          <a:p>
            <a:pPr indent="-311150" lvl="0" marL="457200" rtl="0" algn="l">
              <a:spcBef>
                <a:spcPts val="0"/>
              </a:spcBef>
              <a:spcAft>
                <a:spcPts val="0"/>
              </a:spcAft>
              <a:buSzPts val="1300"/>
              <a:buChar char="●"/>
            </a:pPr>
            <a:r>
              <a:rPr lang="id"/>
              <a:t>Atau ingin membatasi pihak yang boleh mengakses RESTful API yang kita buat</a:t>
            </a:r>
            <a:endParaRPr/>
          </a:p>
          <a:p>
            <a:pPr indent="-311150" lvl="0" marL="457200" rtl="0" algn="l">
              <a:spcBef>
                <a:spcPts val="0"/>
              </a:spcBef>
              <a:spcAft>
                <a:spcPts val="0"/>
              </a:spcAft>
              <a:buSzPts val="1300"/>
              <a:buChar char="●"/>
            </a:pPr>
            <a:r>
              <a:rPr lang="id"/>
              <a:t>Salah satunya adalah dengan menggunakan Authentication dan Authorization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Integrasi Aplikasi</a:t>
            </a:r>
            <a:endParaRPr/>
          </a:p>
        </p:txBody>
      </p:sp>
      <p:pic>
        <p:nvPicPr>
          <p:cNvPr id="111" name="Google Shape;111;p17"/>
          <p:cNvPicPr preferRelativeResize="0"/>
          <p:nvPr/>
        </p:nvPicPr>
        <p:blipFill>
          <a:blip r:embed="rId3">
            <a:alphaModFix/>
          </a:blip>
          <a:stretch>
            <a:fillRect/>
          </a:stretch>
        </p:blipFill>
        <p:spPr>
          <a:xfrm>
            <a:off x="152400" y="2660025"/>
            <a:ext cx="8839199" cy="115024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 dan Authorization</a:t>
            </a:r>
            <a:endParaRPr/>
          </a:p>
        </p:txBody>
      </p:sp>
      <p:sp>
        <p:nvSpPr>
          <p:cNvPr id="374" name="Google Shape;374;p62"/>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 :</a:t>
            </a:r>
            <a:endParaRPr/>
          </a:p>
          <a:p>
            <a:pPr indent="-311150" lvl="0" marL="457200" rtl="0" algn="l">
              <a:spcBef>
                <a:spcPts val="1600"/>
              </a:spcBef>
              <a:spcAft>
                <a:spcPts val="0"/>
              </a:spcAft>
              <a:buSzPts val="1300"/>
              <a:buChar char="●"/>
            </a:pPr>
            <a:r>
              <a:rPr lang="id"/>
              <a:t>Memvalidasi kredensial  untuk memverifikasi pemilik identitas</a:t>
            </a:r>
            <a:endParaRPr/>
          </a:p>
          <a:p>
            <a:pPr indent="-311150" lvl="0" marL="457200" rtl="0" algn="l">
              <a:spcBef>
                <a:spcPts val="0"/>
              </a:spcBef>
              <a:spcAft>
                <a:spcPts val="0"/>
              </a:spcAft>
              <a:buSzPts val="1300"/>
              <a:buChar char="●"/>
            </a:pPr>
            <a:r>
              <a:rPr lang="id"/>
              <a:t>Contoh proses Authentication adalah proses login menggunakan username dan password, dan banyak yang lainnya.</a:t>
            </a:r>
            <a:endParaRPr/>
          </a:p>
        </p:txBody>
      </p:sp>
      <p:sp>
        <p:nvSpPr>
          <p:cNvPr id="375" name="Google Shape;375;p62"/>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 :</a:t>
            </a:r>
            <a:endParaRPr/>
          </a:p>
          <a:p>
            <a:pPr indent="-311150" lvl="0" marL="457200" rtl="0" algn="l">
              <a:spcBef>
                <a:spcPts val="1600"/>
              </a:spcBef>
              <a:spcAft>
                <a:spcPts val="0"/>
              </a:spcAft>
              <a:buSzPts val="1300"/>
              <a:buChar char="●"/>
            </a:pPr>
            <a:r>
              <a:rPr lang="id"/>
              <a:t>Authorization adalah proses yang dilakukan setelah proses Authentication</a:t>
            </a:r>
            <a:endParaRPr/>
          </a:p>
          <a:p>
            <a:pPr indent="-311150" lvl="0" marL="457200" rtl="0" algn="l">
              <a:spcBef>
                <a:spcPts val="0"/>
              </a:spcBef>
              <a:spcAft>
                <a:spcPts val="0"/>
              </a:spcAft>
              <a:buSzPts val="1300"/>
              <a:buChar char="●"/>
            </a:pPr>
            <a:r>
              <a:rPr lang="id"/>
              <a:t>Memvalidasi apakah pemilik identitas memiliki hak akses untuk mengakses resource yang diminta</a:t>
            </a:r>
            <a:endParaRPr/>
          </a:p>
          <a:p>
            <a:pPr indent="-311150" lvl="0" marL="457200" rtl="0" algn="l">
              <a:spcBef>
                <a:spcPts val="0"/>
              </a:spcBef>
              <a:spcAft>
                <a:spcPts val="0"/>
              </a:spcAft>
              <a:buSzPts val="1300"/>
              <a:buChar char="●"/>
            </a:pPr>
            <a:r>
              <a:rPr lang="id"/>
              <a:t>Contoh proses Authorization adalah Access-Control List, dan banyak yang lainnya.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Authentication &amp; Authorization</a:t>
            </a:r>
            <a:endParaRPr/>
          </a:p>
        </p:txBody>
      </p:sp>
      <p:sp>
        <p:nvSpPr>
          <p:cNvPr id="381" name="Google Shape;381;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Basic Auth</a:t>
            </a:r>
            <a:endParaRPr/>
          </a:p>
          <a:p>
            <a:pPr indent="-311150" lvl="0" marL="457200" rtl="0" algn="l">
              <a:spcBef>
                <a:spcPts val="0"/>
              </a:spcBef>
              <a:spcAft>
                <a:spcPts val="0"/>
              </a:spcAft>
              <a:buSzPts val="1300"/>
              <a:buChar char="●"/>
            </a:pPr>
            <a:r>
              <a:rPr lang="id"/>
              <a:t>API-Key</a:t>
            </a:r>
            <a:endParaRPr/>
          </a:p>
          <a:p>
            <a:pPr indent="-311150" lvl="0" marL="457200" rtl="0" algn="l">
              <a:spcBef>
                <a:spcPts val="0"/>
              </a:spcBef>
              <a:spcAft>
                <a:spcPts val="0"/>
              </a:spcAft>
              <a:buSzPts val="1300"/>
              <a:buChar char="●"/>
            </a:pPr>
            <a:r>
              <a:rPr lang="id"/>
              <a:t>Oauth 2</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Basic Auth</a:t>
            </a:r>
            <a:endParaRPr/>
          </a:p>
        </p:txBody>
      </p:sp>
      <p:sp>
        <p:nvSpPr>
          <p:cNvPr id="387" name="Google Shape;387;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Authentication sederhana menggunakan username dan password</a:t>
            </a:r>
            <a:endParaRPr/>
          </a:p>
          <a:p>
            <a:pPr indent="-311150" lvl="0" marL="457200" rtl="0" algn="l">
              <a:spcBef>
                <a:spcPts val="0"/>
              </a:spcBef>
              <a:spcAft>
                <a:spcPts val="0"/>
              </a:spcAft>
              <a:buSzPts val="1300"/>
              <a:buChar char="●"/>
            </a:pPr>
            <a:r>
              <a:rPr lang="id"/>
              <a:t>Cukup menggunakan header Authorization</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https://tools.ietf.org/html/rfc7617</a:t>
            </a:r>
            <a:endParaRPr/>
          </a:p>
          <a:p>
            <a:pPr indent="0" lvl="0" marL="0" rtl="0" algn="l">
              <a:spcBef>
                <a:spcPts val="1600"/>
              </a:spcBef>
              <a:spcAft>
                <a:spcPts val="0"/>
              </a:spcAft>
              <a:buNone/>
            </a:pPr>
            <a:r>
              <a:rPr lang="id"/>
              <a:t>Contoh  :</a:t>
            </a:r>
            <a:endParaRPr/>
          </a:p>
          <a:p>
            <a:pPr indent="-311150" lvl="0" marL="457200" rtl="0" algn="l">
              <a:spcBef>
                <a:spcPts val="1600"/>
              </a:spcBef>
              <a:spcAft>
                <a:spcPts val="0"/>
              </a:spcAft>
              <a:buSzPts val="1300"/>
              <a:buChar char="●"/>
            </a:pPr>
            <a:r>
              <a:rPr lang="id"/>
              <a:t>Authorization : Basic base64(username:password)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API-Key</a:t>
            </a:r>
            <a:endParaRPr/>
          </a:p>
        </p:txBody>
      </p:sp>
      <p:sp>
        <p:nvSpPr>
          <p:cNvPr id="393" name="Google Shape;393;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Authentication sederhana menggunakan API-Key atau Secret Key</a:t>
            </a:r>
            <a:endParaRPr/>
          </a:p>
          <a:p>
            <a:pPr indent="-311150" lvl="0" marL="457200" rtl="0" algn="l">
              <a:spcBef>
                <a:spcPts val="0"/>
              </a:spcBef>
              <a:spcAft>
                <a:spcPts val="0"/>
              </a:spcAft>
              <a:buSzPts val="1300"/>
              <a:buChar char="●"/>
            </a:pPr>
            <a:r>
              <a:rPr lang="id"/>
              <a:t>Cukup menggunakan header sesuai dengan yang diinginkan dan value berisi API-Key atau secret key</a:t>
            </a:r>
            <a:endParaRPr/>
          </a:p>
          <a:p>
            <a:pPr indent="0" lvl="0" marL="0" rtl="0" algn="l">
              <a:spcBef>
                <a:spcPts val="1600"/>
              </a:spcBef>
              <a:spcAft>
                <a:spcPts val="0"/>
              </a:spcAft>
              <a:buNone/>
            </a:pPr>
            <a:r>
              <a:rPr lang="id"/>
              <a:t>Contoh  :</a:t>
            </a:r>
            <a:endParaRPr/>
          </a:p>
          <a:p>
            <a:pPr indent="-311150" lvl="0" marL="457200" rtl="0" algn="l">
              <a:spcBef>
                <a:spcPts val="1600"/>
              </a:spcBef>
              <a:spcAft>
                <a:spcPts val="0"/>
              </a:spcAft>
              <a:buSzPts val="1300"/>
              <a:buChar char="●"/>
            </a:pPr>
            <a:r>
              <a:rPr lang="id"/>
              <a:t>API-Key : random-api-key-urnod2i3unr8qy78n8nrf83ufior2u3fior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OAuth 2</a:t>
            </a:r>
            <a:endParaRPr/>
          </a:p>
        </p:txBody>
      </p:sp>
      <p:sp>
        <p:nvSpPr>
          <p:cNvPr id="399" name="Google Shape;399;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Mekanisme Authentication dan Authorization yang saat ini sangat populer</a:t>
            </a:r>
            <a:endParaRPr/>
          </a:p>
          <a:p>
            <a:pPr indent="-311150" lvl="0" marL="457200" rtl="0" algn="l">
              <a:spcBef>
                <a:spcPts val="0"/>
              </a:spcBef>
              <a:spcAft>
                <a:spcPts val="0"/>
              </a:spcAft>
              <a:buSzPts val="1300"/>
              <a:buChar char="●"/>
            </a:pPr>
            <a:r>
              <a:rPr lang="id"/>
              <a:t>Banyak digunakan untuk integrasi antara aplikasi Mobile dan Server</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https://tools.ietf.org/html/rfc6749</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4"/>
              </a:rPr>
              <a:t>https://tools.ietf.org/html/rfc6750</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OAuth 2</a:t>
            </a:r>
            <a:endParaRPr/>
          </a:p>
        </p:txBody>
      </p:sp>
      <p:pic>
        <p:nvPicPr>
          <p:cNvPr id="405" name="Google Shape;405;p67"/>
          <p:cNvPicPr preferRelativeResize="0"/>
          <p:nvPr/>
        </p:nvPicPr>
        <p:blipFill>
          <a:blip r:embed="rId3">
            <a:alphaModFix/>
          </a:blip>
          <a:stretch>
            <a:fillRect/>
          </a:stretch>
        </p:blipFill>
        <p:spPr>
          <a:xfrm>
            <a:off x="1816763" y="1853850"/>
            <a:ext cx="5514070" cy="298485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Resource Naming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Resource Naming</a:t>
            </a:r>
            <a:endParaRPr/>
          </a:p>
        </p:txBody>
      </p:sp>
      <p:sp>
        <p:nvSpPr>
          <p:cNvPr id="416" name="Google Shape;416;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Banyak orang yang asal dalam pembuatan URL untuk RESTful API</a:t>
            </a:r>
            <a:endParaRPr/>
          </a:p>
          <a:p>
            <a:pPr indent="-311150" lvl="0" marL="457200" rtl="0" algn="l">
              <a:spcBef>
                <a:spcPts val="0"/>
              </a:spcBef>
              <a:spcAft>
                <a:spcPts val="0"/>
              </a:spcAft>
              <a:buSzPts val="1300"/>
              <a:buChar char="●"/>
            </a:pPr>
            <a:r>
              <a:rPr lang="id"/>
              <a:t>Walaupun pembuatan URL RESTful API sendiri tidak ada standar baku nya, namun alangkah baiknya mengikuti best practice yang ada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Resource</a:t>
            </a:r>
            <a:endParaRPr/>
          </a:p>
        </p:txBody>
      </p:sp>
      <p:sp>
        <p:nvSpPr>
          <p:cNvPr id="422" name="Google Shape;422;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Resource dalam RESTful API adalah data yang sifatnya bisa satu atau banyak</a:t>
            </a:r>
            <a:endParaRPr/>
          </a:p>
          <a:p>
            <a:pPr indent="-311150" lvl="0" marL="457200" rtl="0" algn="l">
              <a:spcBef>
                <a:spcPts val="0"/>
              </a:spcBef>
              <a:spcAft>
                <a:spcPts val="0"/>
              </a:spcAft>
              <a:buSzPts val="1300"/>
              <a:buChar char="●"/>
            </a:pPr>
            <a:r>
              <a:rPr lang="id"/>
              <a:t>Misal, “customers” adalah kumpulan dari “customer”, dimana “customer” adalah satu data customer.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Gunakan Kata Benda, Bukan Kata Kerja</a:t>
            </a:r>
            <a:endParaRPr/>
          </a:p>
        </p:txBody>
      </p:sp>
      <p:sp>
        <p:nvSpPr>
          <p:cNvPr id="428" name="Google Shape;428;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Benar :</a:t>
            </a:r>
            <a:endParaRPr/>
          </a:p>
          <a:p>
            <a:pPr indent="-311150" lvl="0" marL="457200" rtl="0" algn="l">
              <a:spcBef>
                <a:spcPts val="1600"/>
              </a:spcBef>
              <a:spcAft>
                <a:spcPts val="0"/>
              </a:spcAft>
              <a:buSzPts val="1300"/>
              <a:buChar char="●"/>
            </a:pPr>
            <a:r>
              <a:rPr lang="id"/>
              <a:t>http://api.example.com/products</a:t>
            </a:r>
            <a:endParaRPr/>
          </a:p>
          <a:p>
            <a:pPr indent="-311150" lvl="0" marL="457200" rtl="0" algn="l">
              <a:spcBef>
                <a:spcPts val="0"/>
              </a:spcBef>
              <a:spcAft>
                <a:spcPts val="0"/>
              </a:spcAft>
              <a:buSzPts val="1300"/>
              <a:buChar char="●"/>
            </a:pPr>
            <a:r>
              <a:rPr lang="id"/>
              <a:t>http://api.example.com/members</a:t>
            </a:r>
            <a:endParaRPr/>
          </a:p>
          <a:p>
            <a:pPr indent="0" lvl="0" marL="0" rtl="0" algn="l">
              <a:spcBef>
                <a:spcPts val="1600"/>
              </a:spcBef>
              <a:spcAft>
                <a:spcPts val="0"/>
              </a:spcAft>
              <a:buNone/>
            </a:pPr>
            <a:r>
              <a:rPr lang="id"/>
              <a:t>Contoh Salah :</a:t>
            </a:r>
            <a:endParaRPr/>
          </a:p>
          <a:p>
            <a:pPr indent="-311150" lvl="0" marL="457200" rtl="0" algn="l">
              <a:spcBef>
                <a:spcPts val="1600"/>
              </a:spcBef>
              <a:spcAft>
                <a:spcPts val="0"/>
              </a:spcAft>
              <a:buSzPts val="1300"/>
              <a:buChar char="●"/>
            </a:pPr>
            <a:r>
              <a:rPr lang="id"/>
              <a:t>http://api.example.com/get-all-products</a:t>
            </a:r>
            <a:endParaRPr/>
          </a:p>
          <a:p>
            <a:pPr indent="-311150" lvl="0" marL="457200" rtl="0" algn="l">
              <a:spcBef>
                <a:spcPts val="0"/>
              </a:spcBef>
              <a:spcAft>
                <a:spcPts val="0"/>
              </a:spcAft>
              <a:buSzPts val="1300"/>
              <a:buChar char="●"/>
            </a:pPr>
            <a:r>
              <a:rPr lang="id"/>
              <a:t>http://api.example.com/select-members-table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Integrasi Aplikasi</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ECommerce butuh melakukan pembayaran ke sistem Bank</a:t>
            </a:r>
            <a:endParaRPr/>
          </a:p>
          <a:p>
            <a:pPr indent="-311150" lvl="0" marL="457200" rtl="0" algn="l">
              <a:spcBef>
                <a:spcPts val="0"/>
              </a:spcBef>
              <a:spcAft>
                <a:spcPts val="0"/>
              </a:spcAft>
              <a:buSzPts val="1300"/>
              <a:buChar char="●"/>
            </a:pPr>
            <a:r>
              <a:rPr lang="id"/>
              <a:t>ECommerce butuh melakukan pengirim ke sistem Logistic</a:t>
            </a:r>
            <a:endParaRPr/>
          </a:p>
          <a:p>
            <a:pPr indent="-311150" lvl="0" marL="457200" rtl="0" algn="l">
              <a:spcBef>
                <a:spcPts val="0"/>
              </a:spcBef>
              <a:spcAft>
                <a:spcPts val="0"/>
              </a:spcAft>
              <a:buSzPts val="1300"/>
              <a:buChar char="●"/>
            </a:pPr>
            <a:r>
              <a:rPr lang="id"/>
              <a:t>Mobile App butuh mengambil data dari Server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Gunakan Hirarki</a:t>
            </a:r>
            <a:endParaRPr/>
          </a:p>
        </p:txBody>
      </p:sp>
      <p:sp>
        <p:nvSpPr>
          <p:cNvPr id="434" name="Google Shape;434;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Benar :</a:t>
            </a:r>
            <a:endParaRPr/>
          </a:p>
          <a:p>
            <a:pPr indent="-311150" lvl="0" marL="457200" rtl="0" algn="l">
              <a:spcBef>
                <a:spcPts val="1600"/>
              </a:spcBef>
              <a:spcAft>
                <a:spcPts val="0"/>
              </a:spcAft>
              <a:buSzPts val="1300"/>
              <a:buChar char="●"/>
            </a:pPr>
            <a:r>
              <a:rPr lang="id"/>
              <a:t>http://api.example.com/products/{productId}/images</a:t>
            </a:r>
            <a:endParaRPr/>
          </a:p>
          <a:p>
            <a:pPr indent="-311150" lvl="0" marL="457200" rtl="0" algn="l">
              <a:spcBef>
                <a:spcPts val="0"/>
              </a:spcBef>
              <a:spcAft>
                <a:spcPts val="0"/>
              </a:spcAft>
              <a:buSzPts val="1300"/>
              <a:buChar char="●"/>
            </a:pPr>
            <a:r>
              <a:rPr lang="id"/>
              <a:t>http://api.example.com/merchants/{merchantId}/addresses </a:t>
            </a:r>
            <a:endParaRPr/>
          </a:p>
          <a:p>
            <a:pPr indent="0" lvl="0" marL="0" rtl="0" algn="l">
              <a:spcBef>
                <a:spcPts val="1600"/>
              </a:spcBef>
              <a:spcAft>
                <a:spcPts val="0"/>
              </a:spcAft>
              <a:buNone/>
            </a:pPr>
            <a:r>
              <a:rPr lang="id"/>
              <a:t>Contoh Salah :</a:t>
            </a:r>
            <a:endParaRPr/>
          </a:p>
          <a:p>
            <a:pPr indent="-311150" lvl="0" marL="457200" rtl="0" algn="l">
              <a:spcBef>
                <a:spcPts val="1600"/>
              </a:spcBef>
              <a:spcAft>
                <a:spcPts val="0"/>
              </a:spcAft>
              <a:buSzPts val="1300"/>
              <a:buChar char="●"/>
            </a:pPr>
            <a:r>
              <a:rPr lang="id"/>
              <a:t>http://api.example.com/product-images/{productId}</a:t>
            </a:r>
            <a:endParaRPr/>
          </a:p>
          <a:p>
            <a:pPr indent="-311150" lvl="0" marL="457200" rtl="0" algn="l">
              <a:spcBef>
                <a:spcPts val="0"/>
              </a:spcBef>
              <a:spcAft>
                <a:spcPts val="0"/>
              </a:spcAft>
              <a:buSzPts val="1300"/>
              <a:buChar char="●"/>
            </a:pPr>
            <a:r>
              <a:rPr lang="id"/>
              <a:t>http://api.example.com/merchant-addresses/{merchantId}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Gunakan Action Pada Resource</a:t>
            </a:r>
            <a:endParaRPr/>
          </a:p>
        </p:txBody>
      </p:sp>
      <p:sp>
        <p:nvSpPr>
          <p:cNvPr id="440" name="Google Shape;440;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Benar :</a:t>
            </a:r>
            <a:endParaRPr/>
          </a:p>
          <a:p>
            <a:pPr indent="-311150" lvl="0" marL="457200" rtl="0" algn="l">
              <a:spcBef>
                <a:spcPts val="1600"/>
              </a:spcBef>
              <a:spcAft>
                <a:spcPts val="0"/>
              </a:spcAft>
              <a:buSzPts val="1300"/>
              <a:buChar char="●"/>
            </a:pPr>
            <a:r>
              <a:rPr lang="id"/>
              <a:t>http://api.example.com/users/login</a:t>
            </a:r>
            <a:endParaRPr/>
          </a:p>
          <a:p>
            <a:pPr indent="-311150" lvl="0" marL="457200" rtl="0" algn="l">
              <a:spcBef>
                <a:spcPts val="0"/>
              </a:spcBef>
              <a:spcAft>
                <a:spcPts val="0"/>
              </a:spcAft>
              <a:buSzPts val="1300"/>
              <a:buChar char="●"/>
            </a:pPr>
            <a:r>
              <a:rPr lang="id"/>
              <a:t>http://api.example.com/users/forget-password </a:t>
            </a:r>
            <a:endParaRPr/>
          </a:p>
          <a:p>
            <a:pPr indent="0" lvl="0" marL="0" rtl="0" algn="l">
              <a:spcBef>
                <a:spcPts val="1600"/>
              </a:spcBef>
              <a:spcAft>
                <a:spcPts val="0"/>
              </a:spcAft>
              <a:buNone/>
            </a:pPr>
            <a:r>
              <a:rPr lang="id"/>
              <a:t>Contoh Salah :</a:t>
            </a:r>
            <a:endParaRPr/>
          </a:p>
          <a:p>
            <a:pPr indent="-311150" lvl="0" marL="457200" rtl="0" algn="l">
              <a:spcBef>
                <a:spcPts val="1600"/>
              </a:spcBef>
              <a:spcAft>
                <a:spcPts val="0"/>
              </a:spcAft>
              <a:buSzPts val="1300"/>
              <a:buChar char="●"/>
            </a:pPr>
            <a:r>
              <a:rPr lang="id"/>
              <a:t>http://api.example.com/login-user</a:t>
            </a:r>
            <a:endParaRPr/>
          </a:p>
          <a:p>
            <a:pPr indent="-311150" lvl="0" marL="457200" rtl="0" algn="l">
              <a:spcBef>
                <a:spcPts val="0"/>
              </a:spcBef>
              <a:spcAft>
                <a:spcPts val="0"/>
              </a:spcAft>
              <a:buSzPts val="1300"/>
              <a:buChar char="●"/>
            </a:pPr>
            <a:r>
              <a:rPr lang="id"/>
              <a:t>http://api.example.com/forget-password-user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Gunakan - dan lowercase</a:t>
            </a:r>
            <a:endParaRPr/>
          </a:p>
        </p:txBody>
      </p:sp>
      <p:sp>
        <p:nvSpPr>
          <p:cNvPr id="446" name="Google Shape;446;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Benar :</a:t>
            </a:r>
            <a:endParaRPr/>
          </a:p>
          <a:p>
            <a:pPr indent="-311150" lvl="0" marL="457200" rtl="0" algn="l">
              <a:spcBef>
                <a:spcPts val="1600"/>
              </a:spcBef>
              <a:spcAft>
                <a:spcPts val="0"/>
              </a:spcAft>
              <a:buSzPts val="1300"/>
              <a:buChar char="●"/>
            </a:pPr>
            <a:r>
              <a:rPr lang="id"/>
              <a:t>http://api.example.com/products/{productId}/warehouse-locations </a:t>
            </a:r>
            <a:endParaRPr/>
          </a:p>
          <a:p>
            <a:pPr indent="0" lvl="0" marL="0" rtl="0" algn="l">
              <a:spcBef>
                <a:spcPts val="1600"/>
              </a:spcBef>
              <a:spcAft>
                <a:spcPts val="0"/>
              </a:spcAft>
              <a:buNone/>
            </a:pPr>
            <a:r>
              <a:rPr lang="id"/>
              <a:t>Contoh Salah :</a:t>
            </a:r>
            <a:endParaRPr/>
          </a:p>
          <a:p>
            <a:pPr indent="-311150" lvl="0" marL="457200" rtl="0" algn="l">
              <a:spcBef>
                <a:spcPts val="1600"/>
              </a:spcBef>
              <a:spcAft>
                <a:spcPts val="0"/>
              </a:spcAft>
              <a:buSzPts val="1300"/>
              <a:buChar char="●"/>
            </a:pPr>
            <a:r>
              <a:rPr lang="id"/>
              <a:t>http://api.example.com/products/{productId}/warehouse_locations</a:t>
            </a:r>
            <a:endParaRPr/>
          </a:p>
          <a:p>
            <a:pPr indent="-311150" lvl="0" marL="457200" rtl="0" algn="l">
              <a:spcBef>
                <a:spcPts val="0"/>
              </a:spcBef>
              <a:spcAft>
                <a:spcPts val="0"/>
              </a:spcAft>
              <a:buSzPts val="1300"/>
              <a:buChar char="●"/>
            </a:pPr>
            <a:r>
              <a:rPr lang="id"/>
              <a:t>http://api.example.com/products/{productId}/warehouseLocations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Gunakan CRUD pada HTTP Method</a:t>
            </a:r>
            <a:endParaRPr/>
          </a:p>
        </p:txBody>
      </p:sp>
      <p:sp>
        <p:nvSpPr>
          <p:cNvPr id="452" name="Google Shape;452;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Benar :</a:t>
            </a:r>
            <a:endParaRPr/>
          </a:p>
          <a:p>
            <a:pPr indent="-311150" lvl="0" marL="457200" rtl="0" algn="l">
              <a:spcBef>
                <a:spcPts val="1600"/>
              </a:spcBef>
              <a:spcAft>
                <a:spcPts val="0"/>
              </a:spcAft>
              <a:buSzPts val="1300"/>
              <a:buChar char="●"/>
            </a:pPr>
            <a:r>
              <a:rPr lang="id"/>
              <a:t>GET </a:t>
            </a:r>
            <a:r>
              <a:rPr lang="id"/>
              <a:t>http://api.example.com/products/{productId}</a:t>
            </a:r>
            <a:endParaRPr/>
          </a:p>
          <a:p>
            <a:pPr indent="-311150" lvl="0" marL="457200" rtl="0" algn="l">
              <a:spcBef>
                <a:spcPts val="0"/>
              </a:spcBef>
              <a:spcAft>
                <a:spcPts val="0"/>
              </a:spcAft>
              <a:buSzPts val="1300"/>
              <a:buChar char="●"/>
            </a:pPr>
            <a:r>
              <a:rPr lang="id"/>
              <a:t>POST http://api.example.com/products </a:t>
            </a:r>
            <a:endParaRPr/>
          </a:p>
          <a:p>
            <a:pPr indent="0" lvl="0" marL="0" rtl="0" algn="l">
              <a:spcBef>
                <a:spcPts val="1600"/>
              </a:spcBef>
              <a:spcAft>
                <a:spcPts val="0"/>
              </a:spcAft>
              <a:buNone/>
            </a:pPr>
            <a:r>
              <a:rPr lang="id"/>
              <a:t>Contoh Salah :</a:t>
            </a:r>
            <a:endParaRPr/>
          </a:p>
          <a:p>
            <a:pPr indent="-311150" lvl="0" marL="457200" rtl="0" algn="l">
              <a:spcBef>
                <a:spcPts val="1600"/>
              </a:spcBef>
              <a:spcAft>
                <a:spcPts val="0"/>
              </a:spcAft>
              <a:buSzPts val="1300"/>
              <a:buChar char="●"/>
            </a:pPr>
            <a:r>
              <a:rPr lang="id"/>
              <a:t>GET </a:t>
            </a:r>
            <a:r>
              <a:rPr lang="id"/>
              <a:t>http://api.example.com/get-products-by-id/{productId}</a:t>
            </a:r>
            <a:endParaRPr/>
          </a:p>
          <a:p>
            <a:pPr indent="-311150" lvl="0" marL="457200" rtl="0" algn="l">
              <a:spcBef>
                <a:spcPts val="0"/>
              </a:spcBef>
              <a:spcAft>
                <a:spcPts val="0"/>
              </a:spcAft>
              <a:buSzPts val="1300"/>
              <a:buChar char="●"/>
            </a:pPr>
            <a:r>
              <a:rPr lang="id"/>
              <a:t>POST http://api.example.com/create-product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Gunakan Query untuk Filter</a:t>
            </a:r>
            <a:endParaRPr/>
          </a:p>
        </p:txBody>
      </p:sp>
      <p:sp>
        <p:nvSpPr>
          <p:cNvPr id="458" name="Google Shape;458;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Benar :</a:t>
            </a:r>
            <a:endParaRPr/>
          </a:p>
          <a:p>
            <a:pPr indent="-311150" lvl="0" marL="457200" rtl="0" algn="l">
              <a:spcBef>
                <a:spcPts val="1600"/>
              </a:spcBef>
              <a:spcAft>
                <a:spcPts val="0"/>
              </a:spcAft>
              <a:buSzPts val="1300"/>
              <a:buChar char="●"/>
            </a:pPr>
            <a:r>
              <a:rPr lang="id"/>
              <a:t>http://api.example.com/products?name=Indomie</a:t>
            </a:r>
            <a:endParaRPr/>
          </a:p>
          <a:p>
            <a:pPr indent="-311150" lvl="0" marL="457200" rtl="0" algn="l">
              <a:spcBef>
                <a:spcPts val="0"/>
              </a:spcBef>
              <a:spcAft>
                <a:spcPts val="0"/>
              </a:spcAft>
              <a:buSzPts val="1300"/>
              <a:buChar char="●"/>
            </a:pPr>
            <a:r>
              <a:rPr lang="id"/>
              <a:t>http://api.example.com/products?name=Indomie&amp;page=10</a:t>
            </a:r>
            <a:endParaRPr/>
          </a:p>
          <a:p>
            <a:pPr indent="0" lvl="0" marL="0" rtl="0" algn="l">
              <a:spcBef>
                <a:spcPts val="1600"/>
              </a:spcBef>
              <a:spcAft>
                <a:spcPts val="0"/>
              </a:spcAft>
              <a:buNone/>
            </a:pPr>
            <a:r>
              <a:rPr lang="id"/>
              <a:t>Contoh Salah :</a:t>
            </a:r>
            <a:endParaRPr/>
          </a:p>
          <a:p>
            <a:pPr indent="-311150" lvl="0" marL="457200" rtl="0" algn="l">
              <a:spcBef>
                <a:spcPts val="1600"/>
              </a:spcBef>
              <a:spcAft>
                <a:spcPts val="0"/>
              </a:spcAft>
              <a:buSzPts val="1300"/>
              <a:buChar char="●"/>
            </a:pPr>
            <a:r>
              <a:rPr lang="id"/>
              <a:t>http://api.example.com/products/filter-by-name/{name}</a:t>
            </a:r>
            <a:endParaRPr/>
          </a:p>
          <a:p>
            <a:pPr indent="-311150" lvl="0" marL="457200" rtl="0" algn="l">
              <a:spcBef>
                <a:spcPts val="0"/>
              </a:spcBef>
              <a:spcAft>
                <a:spcPts val="0"/>
              </a:spcAft>
              <a:buSzPts val="1300"/>
              <a:buChar char="●"/>
            </a:pPr>
            <a:r>
              <a:rPr lang="id"/>
              <a:t>http://api.example.com/products/page/1</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Versioning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Jangan Merusak RESTful API</a:t>
            </a:r>
            <a:endParaRPr/>
          </a:p>
        </p:txBody>
      </p:sp>
      <p:sp>
        <p:nvSpPr>
          <p:cNvPr id="469" name="Google Shape;469;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RESTful API, usahakan tidak pernah merusak kompatibilitas tiap kita melakukan upgrade.</a:t>
            </a:r>
            <a:endParaRPr/>
          </a:p>
          <a:p>
            <a:pPr indent="-311150" lvl="0" marL="457200" rtl="0" algn="l">
              <a:spcBef>
                <a:spcPts val="0"/>
              </a:spcBef>
              <a:spcAft>
                <a:spcPts val="0"/>
              </a:spcAft>
              <a:buSzPts val="1300"/>
              <a:buChar char="●"/>
            </a:pPr>
            <a:r>
              <a:rPr lang="id"/>
              <a:t>Versioning hanya diperlukan ketika kita memang perlu merusak kompatibilitas RESTful API kita</a:t>
            </a:r>
            <a:endParaRPr/>
          </a:p>
          <a:p>
            <a:pPr indent="-311150" lvl="0" marL="457200" rtl="0" algn="l">
              <a:spcBef>
                <a:spcPts val="0"/>
              </a:spcBef>
              <a:spcAft>
                <a:spcPts val="0"/>
              </a:spcAft>
              <a:buSzPts val="1300"/>
              <a:buChar char="●"/>
            </a:pPr>
            <a:r>
              <a:rPr lang="id"/>
              <a:t>Namun saya sarankan sebisa mungkin tidak pernah melakukan ini, karena cost nya sangat mahal di sisi client, client harus merubah aplikasi yang sudah berjalan</a:t>
            </a:r>
            <a:endParaRPr/>
          </a:p>
          <a:p>
            <a:pPr indent="-311150" lvl="0" marL="457200" rtl="0" algn="l">
              <a:spcBef>
                <a:spcPts val="0"/>
              </a:spcBef>
              <a:spcAft>
                <a:spcPts val="0"/>
              </a:spcAft>
              <a:buSzPts val="1300"/>
              <a:buChar char="●"/>
            </a:pPr>
            <a:r>
              <a:rPr lang="id"/>
              <a:t>Namun jika memang harus dilakukan, maka kita wajib melakukan versioning pada RESTful API kita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Versioning</a:t>
            </a:r>
            <a:endParaRPr/>
          </a:p>
        </p:txBody>
      </p:sp>
      <p:sp>
        <p:nvSpPr>
          <p:cNvPr id="475" name="Google Shape;475;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banyak cara melakukan versioning pada RESTful API</a:t>
            </a:r>
            <a:endParaRPr/>
          </a:p>
          <a:p>
            <a:pPr indent="-311150" lvl="0" marL="457200" rtl="0" algn="l">
              <a:spcBef>
                <a:spcPts val="0"/>
              </a:spcBef>
              <a:spcAft>
                <a:spcPts val="0"/>
              </a:spcAft>
              <a:buSzPts val="1300"/>
              <a:buChar char="●"/>
            </a:pPr>
            <a:r>
              <a:rPr lang="id"/>
              <a:t>Versioning adalah memberi tahu bahwa kita memiliki banyak versi terhadap aplikasi RESTful API kita</a:t>
            </a:r>
            <a:endParaRPr/>
          </a:p>
          <a:p>
            <a:pPr indent="-311150" lvl="0" marL="457200" rtl="0" algn="l">
              <a:spcBef>
                <a:spcPts val="0"/>
              </a:spcBef>
              <a:spcAft>
                <a:spcPts val="0"/>
              </a:spcAft>
              <a:buSzPts val="1300"/>
              <a:buChar char="●"/>
            </a:pPr>
            <a:r>
              <a:rPr lang="id"/>
              <a:t>Client bisa memilih versi yang mana yang akan digunakan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Versioning Pada URL</a:t>
            </a:r>
            <a:endParaRPr/>
          </a:p>
        </p:txBody>
      </p:sp>
      <p:sp>
        <p:nvSpPr>
          <p:cNvPr id="481" name="Google Shape;481;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u="sng">
                <a:solidFill>
                  <a:schemeClr val="hlink"/>
                </a:solidFill>
                <a:hlinkClick r:id="rId3"/>
              </a:rPr>
              <a:t>http://api.example.com/v1/products</a:t>
            </a:r>
            <a:endParaRPr/>
          </a:p>
          <a:p>
            <a:pPr indent="-311150" lvl="0" marL="457200" rtl="0" algn="l">
              <a:spcBef>
                <a:spcPts val="0"/>
              </a:spcBef>
              <a:spcAft>
                <a:spcPts val="0"/>
              </a:spcAft>
              <a:buSzPts val="1300"/>
              <a:buChar char="●"/>
            </a:pPr>
            <a:r>
              <a:rPr lang="id" u="sng">
                <a:solidFill>
                  <a:schemeClr val="hlink"/>
                </a:solidFill>
                <a:hlinkClick r:id="rId4"/>
              </a:rPr>
              <a:t>http://api.example.com/v2/products</a:t>
            </a:r>
            <a:endParaRPr/>
          </a:p>
          <a:p>
            <a:pPr indent="-311150" lvl="0" marL="457200" rtl="0" algn="l">
              <a:spcBef>
                <a:spcPts val="0"/>
              </a:spcBef>
              <a:spcAft>
                <a:spcPts val="0"/>
              </a:spcAft>
              <a:buSzPts val="1300"/>
              <a:buChar char="●"/>
            </a:pPr>
            <a:r>
              <a:rPr lang="id" u="sng">
                <a:solidFill>
                  <a:schemeClr val="hlink"/>
                </a:solidFill>
                <a:hlinkClick r:id="rId5"/>
              </a:rPr>
              <a:t>http://api.example.com/2019/products</a:t>
            </a:r>
            <a:endParaRPr/>
          </a:p>
          <a:p>
            <a:pPr indent="-311150" lvl="0" marL="457200" rtl="0" algn="l">
              <a:spcBef>
                <a:spcPts val="0"/>
              </a:spcBef>
              <a:spcAft>
                <a:spcPts val="0"/>
              </a:spcAft>
              <a:buSzPts val="1300"/>
              <a:buChar char="●"/>
            </a:pPr>
            <a:r>
              <a:rPr lang="id" u="sng">
                <a:solidFill>
                  <a:schemeClr val="hlink"/>
                </a:solidFill>
                <a:hlinkClick r:id="rId6"/>
              </a:rPr>
              <a:t>http://api.example.com/2020/products</a:t>
            </a:r>
            <a:r>
              <a:rPr lang="id"/>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Versioning Menggunakan HTTP Header</a:t>
            </a:r>
            <a:endParaRPr/>
          </a:p>
        </p:txBody>
      </p:sp>
      <p:sp>
        <p:nvSpPr>
          <p:cNvPr id="487" name="Google Shape;487;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Header =&gt; API-Version : 1</a:t>
            </a:r>
            <a:endParaRPr/>
          </a:p>
          <a:p>
            <a:pPr indent="-311150" lvl="0" marL="457200" rtl="0" algn="l">
              <a:spcBef>
                <a:spcPts val="0"/>
              </a:spcBef>
              <a:spcAft>
                <a:spcPts val="0"/>
              </a:spcAft>
              <a:buSzPts val="1300"/>
              <a:buChar char="●"/>
            </a:pPr>
            <a:r>
              <a:rPr lang="id"/>
              <a:t>HTTP Header =&gt; API-Version : 2</a:t>
            </a:r>
            <a:endParaRPr/>
          </a:p>
          <a:p>
            <a:pPr indent="-311150" lvl="0" marL="457200" rtl="0" algn="l">
              <a:spcBef>
                <a:spcPts val="0"/>
              </a:spcBef>
              <a:spcAft>
                <a:spcPts val="0"/>
              </a:spcAft>
              <a:buSzPts val="1300"/>
              <a:buChar char="●"/>
            </a:pPr>
            <a:r>
              <a:rPr lang="id"/>
              <a:t>HTTP Header =&gt; X-API-Version : 2019</a:t>
            </a:r>
            <a:endParaRPr/>
          </a:p>
          <a:p>
            <a:pPr indent="-311150" lvl="0" marL="457200" rtl="0" algn="l">
              <a:spcBef>
                <a:spcPts val="0"/>
              </a:spcBef>
              <a:spcAft>
                <a:spcPts val="0"/>
              </a:spcAft>
              <a:buSzPts val="1300"/>
              <a:buChar char="●"/>
            </a:pPr>
            <a:r>
              <a:rPr lang="id"/>
              <a:t>HTTP Header =&gt; X-API-Version : 2020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File</a:t>
            </a:r>
            <a:endParaRPr/>
          </a:p>
        </p:txBody>
      </p:sp>
      <p:pic>
        <p:nvPicPr>
          <p:cNvPr id="123" name="Google Shape;123;p19"/>
          <p:cNvPicPr preferRelativeResize="0"/>
          <p:nvPr/>
        </p:nvPicPr>
        <p:blipFill>
          <a:blip r:embed="rId3">
            <a:alphaModFix/>
          </a:blip>
          <a:stretch>
            <a:fillRect/>
          </a:stretch>
        </p:blipFill>
        <p:spPr>
          <a:xfrm>
            <a:off x="2060875" y="2006250"/>
            <a:ext cx="5022262" cy="29848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8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RESTful API yang baik tidak akan pernah merusak API. Sehingga sebenarnya tidak butuh membuat API versi baru.</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JSON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JSON</a:t>
            </a:r>
            <a:endParaRPr/>
          </a:p>
        </p:txBody>
      </p:sp>
      <p:sp>
        <p:nvSpPr>
          <p:cNvPr id="503" name="Google Shape;503;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JSON singkatan dari JavaScript Object Notation</a:t>
            </a:r>
            <a:endParaRPr/>
          </a:p>
          <a:p>
            <a:pPr indent="-311150" lvl="0" marL="457200" rtl="0" algn="l">
              <a:spcBef>
                <a:spcPts val="0"/>
              </a:spcBef>
              <a:spcAft>
                <a:spcPts val="0"/>
              </a:spcAft>
              <a:buSzPts val="1300"/>
              <a:buChar char="●"/>
            </a:pPr>
            <a:r>
              <a:rPr lang="id"/>
              <a:t>JSON adalah tipe data object pada JavaScript</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https://www.json.org/</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JSON</a:t>
            </a:r>
            <a:endParaRPr/>
          </a:p>
        </p:txBody>
      </p:sp>
      <p:pic>
        <p:nvPicPr>
          <p:cNvPr id="509" name="Google Shape;509;p8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Menggunakan JSON</a:t>
            </a:r>
            <a:endParaRPr/>
          </a:p>
        </p:txBody>
      </p:sp>
      <p:sp>
        <p:nvSpPr>
          <p:cNvPr id="515" name="Google Shape;515;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JSON sangat populer digunakan dalam pembuatan RESTful API saat ini</a:t>
            </a:r>
            <a:endParaRPr/>
          </a:p>
          <a:p>
            <a:pPr indent="-311150" lvl="0" marL="457200" rtl="0" algn="l">
              <a:spcBef>
                <a:spcPts val="0"/>
              </a:spcBef>
              <a:spcAft>
                <a:spcPts val="0"/>
              </a:spcAft>
              <a:buSzPts val="1300"/>
              <a:buChar char="●"/>
            </a:pPr>
            <a:r>
              <a:rPr lang="id"/>
              <a:t>Data JSON sangat mudah dibuat dan juga dimengerti oleh manusia</a:t>
            </a:r>
            <a:endParaRPr/>
          </a:p>
          <a:p>
            <a:pPr indent="-311150" lvl="0" marL="457200" rtl="0" algn="l">
              <a:spcBef>
                <a:spcPts val="0"/>
              </a:spcBef>
              <a:spcAft>
                <a:spcPts val="0"/>
              </a:spcAft>
              <a:buSzPts val="1300"/>
              <a:buChar char="●"/>
            </a:pPr>
            <a:r>
              <a:rPr lang="id"/>
              <a:t>JSON tidak hanya mudah dibuat dalam JavaScript, namun hampir di semua bahasa pemrograman</a:t>
            </a:r>
            <a:endParaRPr/>
          </a:p>
          <a:p>
            <a:pPr indent="-311150" lvl="0" marL="457200" rtl="0" algn="l">
              <a:spcBef>
                <a:spcPts val="0"/>
              </a:spcBef>
              <a:spcAft>
                <a:spcPts val="0"/>
              </a:spcAft>
              <a:buSzPts val="1300"/>
              <a:buChar char="●"/>
            </a:pPr>
            <a:r>
              <a:rPr lang="id"/>
              <a:t>Data dalam bentuk JSON sangat ringan, sehingga cocok untuk digunakan sebagai data komunikasi antara Client dan Server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Konsisten Menggunakan JSON</a:t>
            </a:r>
            <a:endParaRPr/>
          </a:p>
        </p:txBody>
      </p:sp>
      <p:sp>
        <p:nvSpPr>
          <p:cNvPr id="521" name="Google Shape;521;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Tidak seperti SOAP yang format request dan response nya sudah ditentukan, menggunakan RESTful API tidak ada standar baku dalam membuat request dan response</a:t>
            </a:r>
            <a:endParaRPr/>
          </a:p>
          <a:p>
            <a:pPr indent="-311150" lvl="0" marL="457200" rtl="0" algn="l">
              <a:spcBef>
                <a:spcPts val="0"/>
              </a:spcBef>
              <a:spcAft>
                <a:spcPts val="0"/>
              </a:spcAft>
              <a:buSzPts val="1300"/>
              <a:buChar char="●"/>
            </a:pPr>
            <a:r>
              <a:rPr lang="id"/>
              <a:t>Menggunakan JSON jika tidak dibuat dengan baik bisa terlalu liar, karena memang bisa dibuat sesuka kita</a:t>
            </a:r>
            <a:endParaRPr/>
          </a:p>
          <a:p>
            <a:pPr indent="-311150" lvl="0" marL="457200" rtl="0" algn="l">
              <a:spcBef>
                <a:spcPts val="0"/>
              </a:spcBef>
              <a:spcAft>
                <a:spcPts val="0"/>
              </a:spcAft>
              <a:buSzPts val="1300"/>
              <a:buChar char="●"/>
            </a:pPr>
            <a:r>
              <a:rPr lang="id"/>
              <a:t>Disarankan untuk membuat standard request dan response agar tidak membingungkan ketika menggunakan RESTful API yang kita buat</a:t>
            </a:r>
            <a:endParaRPr/>
          </a:p>
          <a:p>
            <a:pPr indent="-311150" lvl="0" marL="457200" rtl="0" algn="l">
              <a:spcBef>
                <a:spcPts val="0"/>
              </a:spcBef>
              <a:spcAft>
                <a:spcPts val="0"/>
              </a:spcAft>
              <a:buSzPts val="1300"/>
              <a:buChar char="●"/>
            </a:pPr>
            <a:r>
              <a:rPr lang="id"/>
              <a:t>Response JSON yang dinamis akan sangat menyulitkan client terutama yang menggunakan bahasa pemrograman static typed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Standard JSON (1)</a:t>
            </a:r>
            <a:endParaRPr/>
          </a:p>
        </p:txBody>
      </p:sp>
      <p:pic>
        <p:nvPicPr>
          <p:cNvPr id="527" name="Google Shape;527;p8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Standard JSON (2)</a:t>
            </a:r>
            <a:endParaRPr/>
          </a:p>
        </p:txBody>
      </p:sp>
      <p:pic>
        <p:nvPicPr>
          <p:cNvPr id="533" name="Google Shape;533;p8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HATEOAS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HATEOAS</a:t>
            </a:r>
            <a:endParaRPr/>
          </a:p>
        </p:txBody>
      </p:sp>
      <p:sp>
        <p:nvSpPr>
          <p:cNvPr id="544" name="Google Shape;544;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HATEOAS singkatan dari Hypermedia as the Engine of Application State</a:t>
            </a:r>
            <a:endParaRPr/>
          </a:p>
          <a:p>
            <a:pPr indent="-311150" lvl="0" marL="457200" rtl="0" algn="l">
              <a:spcBef>
                <a:spcPts val="0"/>
              </a:spcBef>
              <a:spcAft>
                <a:spcPts val="0"/>
              </a:spcAft>
              <a:buSzPts val="1300"/>
              <a:buChar char="●"/>
            </a:pPr>
            <a:r>
              <a:rPr lang="id"/>
              <a:t>Hypermedia artinya content yang memiliki link menuju resource yang ada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Database</a:t>
            </a:r>
            <a:endParaRPr/>
          </a:p>
        </p:txBody>
      </p:sp>
      <p:pic>
        <p:nvPicPr>
          <p:cNvPr id="129" name="Google Shape;129;p20"/>
          <p:cNvPicPr preferRelativeResize="0"/>
          <p:nvPr/>
        </p:nvPicPr>
        <p:blipFill>
          <a:blip r:embed="rId3">
            <a:alphaModFix/>
          </a:blip>
          <a:stretch>
            <a:fillRect/>
          </a:stretch>
        </p:blipFill>
        <p:spPr>
          <a:xfrm>
            <a:off x="1946288" y="2006250"/>
            <a:ext cx="5251421"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HATEOAS (1)</a:t>
            </a:r>
            <a:endParaRPr/>
          </a:p>
        </p:txBody>
      </p:sp>
      <p:pic>
        <p:nvPicPr>
          <p:cNvPr id="550" name="Google Shape;550;p9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HATEOAS (2)</a:t>
            </a:r>
            <a:endParaRPr/>
          </a:p>
        </p:txBody>
      </p:sp>
      <p:pic>
        <p:nvPicPr>
          <p:cNvPr id="556" name="Google Shape;556;p9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Keuntungan Menggunakan HATEOAS</a:t>
            </a:r>
            <a:endParaRPr/>
          </a:p>
        </p:txBody>
      </p:sp>
      <p:sp>
        <p:nvSpPr>
          <p:cNvPr id="562" name="Google Shape;562;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URL API pada RESTful API sudah di hardcode di Client</a:t>
            </a:r>
            <a:endParaRPr/>
          </a:p>
          <a:p>
            <a:pPr indent="-311150" lvl="0" marL="457200" rtl="0" algn="l">
              <a:spcBef>
                <a:spcPts val="0"/>
              </a:spcBef>
              <a:spcAft>
                <a:spcPts val="0"/>
              </a:spcAft>
              <a:buSzPts val="1300"/>
              <a:buChar char="●"/>
            </a:pPr>
            <a:r>
              <a:rPr lang="id"/>
              <a:t>Dengan menggunakan HATEOAS, client bisa secara dinamis mendapatkan URL lokasi resource dari response data Server</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JSON API</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JSON API</a:t>
            </a:r>
            <a:endParaRPr/>
          </a:p>
        </p:txBody>
      </p:sp>
      <p:sp>
        <p:nvSpPr>
          <p:cNvPr id="573" name="Google Shape;573;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menentukan standar format JSON, kadang sering terjadi perdebatan antar programmer</a:t>
            </a:r>
            <a:endParaRPr/>
          </a:p>
          <a:p>
            <a:pPr indent="-311150" lvl="0" marL="457200" rtl="0" algn="l">
              <a:spcBef>
                <a:spcPts val="0"/>
              </a:spcBef>
              <a:spcAft>
                <a:spcPts val="0"/>
              </a:spcAft>
              <a:buSzPts val="1300"/>
              <a:buChar char="●"/>
            </a:pPr>
            <a:r>
              <a:rPr lang="id"/>
              <a:t>JSON API adalah salah satu format standard untuk JSON yang bisa digunakan</a:t>
            </a:r>
            <a:endParaRPr/>
          </a:p>
          <a:p>
            <a:pPr indent="-311150" lvl="0" marL="457200" rtl="0" algn="l">
              <a:spcBef>
                <a:spcPts val="0"/>
              </a:spcBef>
              <a:spcAft>
                <a:spcPts val="0"/>
              </a:spcAft>
              <a:buSzPts val="1300"/>
              <a:buChar char="●"/>
            </a:pPr>
            <a:r>
              <a:rPr lang="id"/>
              <a:t>Format di JSON API sudah mendukung HATEOAS</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https://jsonapi.org/</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JSON API - Data</a:t>
            </a:r>
            <a:endParaRPr/>
          </a:p>
        </p:txBody>
      </p:sp>
      <p:pic>
        <p:nvPicPr>
          <p:cNvPr id="579" name="Google Shape;579;p9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JSON API - Relationships</a:t>
            </a:r>
            <a:endParaRPr/>
          </a:p>
        </p:txBody>
      </p:sp>
      <p:pic>
        <p:nvPicPr>
          <p:cNvPr id="585" name="Google Shape;585;p9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JSON API - Included</a:t>
            </a:r>
            <a:endParaRPr/>
          </a:p>
        </p:txBody>
      </p:sp>
      <p:pic>
        <p:nvPicPr>
          <p:cNvPr id="591" name="Google Shape;591;p9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JSON API - HATEOAS</a:t>
            </a:r>
            <a:endParaRPr/>
          </a:p>
        </p:txBody>
      </p:sp>
      <p:pic>
        <p:nvPicPr>
          <p:cNvPr id="597" name="Google Shape;597;p100"/>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Keuntungan Menggunakan JSON API</a:t>
            </a:r>
            <a:endParaRPr/>
          </a:p>
        </p:txBody>
      </p:sp>
      <p:sp>
        <p:nvSpPr>
          <p:cNvPr id="603" name="Google Shape;603;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Format sudah baku, sehingga tidak perlu meributkan lagi tentang format JSON</a:t>
            </a:r>
            <a:endParaRPr/>
          </a:p>
          <a:p>
            <a:pPr indent="-311150" lvl="0" marL="457200" rtl="0" algn="l">
              <a:spcBef>
                <a:spcPts val="0"/>
              </a:spcBef>
              <a:spcAft>
                <a:spcPts val="0"/>
              </a:spcAft>
              <a:buSzPts val="1300"/>
              <a:buChar char="●"/>
            </a:pPr>
            <a:r>
              <a:rPr lang="id"/>
              <a:t>Banyak implementasinya di bahasa pemrograman : </a:t>
            </a:r>
            <a:r>
              <a:rPr lang="id" sz="1100" u="sng">
                <a:solidFill>
                  <a:schemeClr val="hlink"/>
                </a:solidFill>
                <a:latin typeface="Arial"/>
                <a:ea typeface="Arial"/>
                <a:cs typeface="Arial"/>
                <a:sym typeface="Arial"/>
                <a:hlinkClick r:id="rId3"/>
              </a:rPr>
              <a:t>https://jsonapi.org/implementations/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Messaging</a:t>
            </a:r>
            <a:endParaRPr/>
          </a:p>
        </p:txBody>
      </p:sp>
      <p:pic>
        <p:nvPicPr>
          <p:cNvPr id="135" name="Google Shape;135;p21"/>
          <p:cNvPicPr preferRelativeResize="0"/>
          <p:nvPr/>
        </p:nvPicPr>
        <p:blipFill>
          <a:blip r:embed="rId3">
            <a:alphaModFix/>
          </a:blip>
          <a:stretch>
            <a:fillRect/>
          </a:stretch>
        </p:blipFill>
        <p:spPr>
          <a:xfrm>
            <a:off x="2494813" y="2006250"/>
            <a:ext cx="4157966" cy="29848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Caching</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Cache?</a:t>
            </a:r>
            <a:endParaRPr/>
          </a:p>
        </p:txBody>
      </p:sp>
      <p:sp>
        <p:nvSpPr>
          <p:cNvPr id="614" name="Google Shape;614;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sederhana cache adalah data bersifat sementara yang disimpan pada sistem penyimpanan.</a:t>
            </a:r>
            <a:endParaRPr/>
          </a:p>
          <a:p>
            <a:pPr indent="-311150" lvl="0" marL="457200" rtl="0" algn="l">
              <a:spcBef>
                <a:spcPts val="0"/>
              </a:spcBef>
              <a:spcAft>
                <a:spcPts val="0"/>
              </a:spcAft>
              <a:buSzPts val="1300"/>
              <a:buChar char="●"/>
            </a:pPr>
            <a:r>
              <a:rPr lang="id"/>
              <a:t>Dalam RESTful API, data cache biasanya disimpan di client (misal di web browser, atau di mobile app)</a:t>
            </a:r>
            <a:endParaRPr/>
          </a:p>
          <a:p>
            <a:pPr indent="-311150" lvl="0" marL="457200" rtl="0" algn="l">
              <a:spcBef>
                <a:spcPts val="0"/>
              </a:spcBef>
              <a:spcAft>
                <a:spcPts val="0"/>
              </a:spcAft>
              <a:buSzPts val="1300"/>
              <a:buChar char="●"/>
            </a:pPr>
            <a:r>
              <a:rPr lang="id"/>
              <a:t>Cache biasa digunakan untuk menurunkan jumlah data transfer antara client dan server sehingga proses komunikasi lebih cepat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Tanpa Cache</a:t>
            </a:r>
            <a:endParaRPr/>
          </a:p>
        </p:txBody>
      </p:sp>
      <p:pic>
        <p:nvPicPr>
          <p:cNvPr id="620" name="Google Shape;620;p104"/>
          <p:cNvPicPr preferRelativeResize="0"/>
          <p:nvPr/>
        </p:nvPicPr>
        <p:blipFill>
          <a:blip r:embed="rId3">
            <a:alphaModFix/>
          </a:blip>
          <a:stretch>
            <a:fillRect/>
          </a:stretch>
        </p:blipFill>
        <p:spPr>
          <a:xfrm>
            <a:off x="1404938" y="2006250"/>
            <a:ext cx="6334125" cy="24288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Dengan Cache</a:t>
            </a:r>
            <a:endParaRPr/>
          </a:p>
        </p:txBody>
      </p:sp>
      <p:pic>
        <p:nvPicPr>
          <p:cNvPr id="626" name="Google Shape;626;p105"/>
          <p:cNvPicPr preferRelativeResize="0"/>
          <p:nvPr/>
        </p:nvPicPr>
        <p:blipFill>
          <a:blip r:embed="rId3">
            <a:alphaModFix/>
          </a:blip>
          <a:stretch>
            <a:fillRect/>
          </a:stretch>
        </p:blipFill>
        <p:spPr>
          <a:xfrm>
            <a:off x="2312800" y="2006250"/>
            <a:ext cx="4518406" cy="298485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 Response ETag</a:t>
            </a:r>
            <a:endParaRPr/>
          </a:p>
        </p:txBody>
      </p:sp>
      <p:sp>
        <p:nvSpPr>
          <p:cNvPr id="632" name="Google Shape;632;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Header ETag digunakan untuk menambah informasi terhadap resource yang dikembalikan di server</a:t>
            </a:r>
            <a:endParaRPr/>
          </a:p>
          <a:p>
            <a:pPr indent="-311150" lvl="0" marL="457200" rtl="0" algn="l">
              <a:spcBef>
                <a:spcPts val="0"/>
              </a:spcBef>
              <a:spcAft>
                <a:spcPts val="0"/>
              </a:spcAft>
              <a:buSzPts val="1300"/>
              <a:buChar char="●"/>
            </a:pPr>
            <a:r>
              <a:rPr lang="id"/>
              <a:t>ETag berisikan versi dari resource yang diminta, misal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id"/>
              <a:t>ETag: "33a64df551425fcc55e4d42a148795d9f25f89d4"</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 Request If-Not-Match</a:t>
            </a:r>
            <a:endParaRPr/>
          </a:p>
        </p:txBody>
      </p:sp>
      <p:sp>
        <p:nvSpPr>
          <p:cNvPr id="638" name="Google Shape;638;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client menyimpan data cache, setiap client mengirim request ke server, client akan menambahkan HTTP Header If-Not-Match</a:t>
            </a:r>
            <a:endParaRPr/>
          </a:p>
          <a:p>
            <a:pPr indent="-311150" lvl="0" marL="457200" rtl="0" algn="l">
              <a:spcBef>
                <a:spcPts val="0"/>
              </a:spcBef>
              <a:spcAft>
                <a:spcPts val="0"/>
              </a:spcAft>
              <a:buSzPts val="1300"/>
              <a:buChar char="●"/>
            </a:pPr>
            <a:r>
              <a:rPr lang="id"/>
              <a:t>HTTP Header If-Not-Match berisikan data ETag yang sebelumnya didapat</a:t>
            </a:r>
            <a:endParaRPr/>
          </a:p>
          <a:p>
            <a:pPr indent="-311150" lvl="0" marL="457200" rtl="0" algn="l">
              <a:spcBef>
                <a:spcPts val="0"/>
              </a:spcBef>
              <a:spcAft>
                <a:spcPts val="0"/>
              </a:spcAft>
              <a:buSzPts val="1300"/>
              <a:buChar char="●"/>
            </a:pPr>
            <a:r>
              <a:rPr lang="id"/>
              <a:t>Jika data tidak berubah, maka server akan mengembalikan HTTP Response Code 304 : Not Modified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id"/>
              <a:t>If-None-Match: "33a64df551425fcc55e4d42a148795d9f25f89d4"</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Dengan Cache</a:t>
            </a:r>
            <a:endParaRPr/>
          </a:p>
        </p:txBody>
      </p:sp>
      <p:pic>
        <p:nvPicPr>
          <p:cNvPr id="644" name="Google Shape;644;p108"/>
          <p:cNvPicPr preferRelativeResize="0"/>
          <p:nvPr/>
        </p:nvPicPr>
        <p:blipFill>
          <a:blip r:embed="rId3">
            <a:alphaModFix/>
          </a:blip>
          <a:stretch>
            <a:fillRect/>
          </a:stretch>
        </p:blipFill>
        <p:spPr>
          <a:xfrm>
            <a:off x="1278675" y="2006250"/>
            <a:ext cx="6586648" cy="2984851"/>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Idempotence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Idempotent RESTful API</a:t>
            </a:r>
            <a:endParaRPr/>
          </a:p>
        </p:txBody>
      </p:sp>
      <p:sp>
        <p:nvSpPr>
          <p:cNvPr id="655" name="Google Shape;655;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RESTful API</a:t>
            </a:r>
            <a:r>
              <a:rPr lang="id"/>
              <a:t>, ketika membuat multiple request yang identik, harus memiliki efek yang sama seperti membuat satu request. Dalam hal ini, maka RESTful API kita bisa dibilang idempotent.</a:t>
            </a:r>
            <a:endParaRPr/>
          </a:p>
          <a:p>
            <a:pPr indent="-311150" lvl="0" marL="457200" rtl="0" algn="l">
              <a:spcBef>
                <a:spcPts val="0"/>
              </a:spcBef>
              <a:spcAft>
                <a:spcPts val="0"/>
              </a:spcAft>
              <a:buSzPts val="1300"/>
              <a:buChar char="●"/>
            </a:pPr>
            <a:r>
              <a:rPr lang="id"/>
              <a:t>Idempotent itu sangat penting, karena saat membuat RESTful API, kita akan melakukan komunikasi antara client dan server via network, sehingga error bisa terjadi.</a:t>
            </a:r>
            <a:endParaRPr/>
          </a:p>
          <a:p>
            <a:pPr indent="-311150" lvl="0" marL="457200" rtl="0" algn="l">
              <a:spcBef>
                <a:spcPts val="0"/>
              </a:spcBef>
              <a:spcAft>
                <a:spcPts val="0"/>
              </a:spcAft>
              <a:buSzPts val="1300"/>
              <a:buChar char="●"/>
            </a:pPr>
            <a:r>
              <a:rPr lang="id"/>
              <a:t>Belum lagi, banyak framework atau library client yang bisa secara otomatis melakukan request ulang ketika terjadi error pada network</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Implementasi Idempotent di RESTful API</a:t>
            </a:r>
            <a:endParaRPr/>
          </a:p>
        </p:txBody>
      </p:sp>
      <p:sp>
        <p:nvSpPr>
          <p:cNvPr id="661" name="Google Shape;661;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implementasi RESTful API sesuai kaidah HTTP Method yang standard, secara otomatis sebenarnya kita sudah melakukan proses idempotent.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