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2" r:id="rId4"/>
    <p:sldId id="258" r:id="rId5"/>
    <p:sldId id="263" r:id="rId6"/>
    <p:sldId id="259" r:id="rId7"/>
    <p:sldId id="264" r:id="rId8"/>
    <p:sldId id="277" r:id="rId9"/>
    <p:sldId id="265" r:id="rId10"/>
    <p:sldId id="278" r:id="rId11"/>
    <p:sldId id="266" r:id="rId12"/>
    <p:sldId id="267" r:id="rId13"/>
    <p:sldId id="279" r:id="rId14"/>
    <p:sldId id="268" r:id="rId15"/>
    <p:sldId id="280" r:id="rId16"/>
    <p:sldId id="269" r:id="rId17"/>
    <p:sldId id="270" r:id="rId18"/>
    <p:sldId id="271" r:id="rId19"/>
    <p:sldId id="272" r:id="rId20"/>
    <p:sldId id="281" r:id="rId21"/>
    <p:sldId id="273" r:id="rId22"/>
    <p:sldId id="282" r:id="rId23"/>
    <p:sldId id="274" r:id="rId24"/>
    <p:sldId id="283" r:id="rId25"/>
    <p:sldId id="275" r:id="rId26"/>
    <p:sldId id="276" r:id="rId27"/>
    <p:sldId id="284" r:id="rId28"/>
    <p:sldId id="260" r:id="rId29"/>
    <p:sldId id="285" r:id="rId30"/>
    <p:sldId id="26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7B7B-24AF-00F5-0D44-BE816DF2A6DB}"/>
              </a:ext>
            </a:extLst>
          </p:cNvPr>
          <p:cNvSpPr>
            <a:spLocks noGrp="1"/>
          </p:cNvSpPr>
          <p:nvPr>
            <p:ph type="ctrTitle"/>
          </p:nvPr>
        </p:nvSpPr>
        <p:spPr>
          <a:xfrm>
            <a:off x="804672" y="2386744"/>
            <a:ext cx="5925310" cy="1645920"/>
          </a:xfrm>
        </p:spPr>
        <p:txBody>
          <a:bodyPr>
            <a:normAutofit/>
          </a:bodyPr>
          <a:lstStyle/>
          <a:p>
            <a:r>
              <a:rPr lang="en-US" sz="1800" b="1" dirty="0" err="1">
                <a:effectLst/>
                <a:latin typeface="Times New Roman" panose="02020603050405020304" pitchFamily="18" charset="0"/>
                <a:ea typeface="Calibri" panose="020F0502020204030204" pitchFamily="34" charset="0"/>
                <a:cs typeface="Arial" panose="020B0604020202020204" pitchFamily="34" charset="0"/>
              </a:rPr>
              <a:t>Implementasi</a:t>
            </a:r>
            <a:r>
              <a:rPr lang="en-US" sz="1800" b="1" dirty="0">
                <a:effectLst/>
                <a:latin typeface="Times New Roman" panose="02020603050405020304" pitchFamily="18" charset="0"/>
                <a:ea typeface="Calibri" panose="020F0502020204030204" pitchFamily="34" charset="0"/>
                <a:cs typeface="Arial" panose="020B0604020202020204" pitchFamily="34" charset="0"/>
              </a:rPr>
              <a:t> Support Vector Machine (SVM)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untuk</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Prediksi</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Risiko</a:t>
            </a:r>
            <a:r>
              <a:rPr lang="en-US" sz="1800" b="1" dirty="0">
                <a:effectLst/>
                <a:latin typeface="Times New Roman" panose="02020603050405020304" pitchFamily="18" charset="0"/>
                <a:ea typeface="Calibri" panose="020F0502020204030204" pitchFamily="34" charset="0"/>
                <a:cs typeface="Arial" panose="020B0604020202020204" pitchFamily="34" charset="0"/>
              </a:rPr>
              <a:t> Diabetes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Berdasarkan</a:t>
            </a:r>
            <a:r>
              <a:rPr lang="en-US" sz="1800" b="1" dirty="0">
                <a:effectLst/>
                <a:latin typeface="Times New Roman" panose="02020603050405020304" pitchFamily="18" charset="0"/>
                <a:ea typeface="Calibri" panose="020F0502020204030204" pitchFamily="34" charset="0"/>
                <a:cs typeface="Arial" panose="020B0604020202020204" pitchFamily="34" charset="0"/>
              </a:rPr>
              <a:t> Data Kesehatan</a:t>
            </a:r>
            <a:endParaRPr lang="id-ID" dirty="0"/>
          </a:p>
        </p:txBody>
      </p:sp>
      <p:sp>
        <p:nvSpPr>
          <p:cNvPr id="3" name="Subtitle 2">
            <a:extLst>
              <a:ext uri="{FF2B5EF4-FFF2-40B4-BE49-F238E27FC236}">
                <a16:creationId xmlns:a16="http://schemas.microsoft.com/office/drawing/2014/main" id="{7D3BCAA3-8306-322F-A2FB-2B30D505ADCA}"/>
              </a:ext>
            </a:extLst>
          </p:cNvPr>
          <p:cNvSpPr>
            <a:spLocks noGrp="1"/>
          </p:cNvSpPr>
          <p:nvPr>
            <p:ph type="subTitle" idx="1"/>
          </p:nvPr>
        </p:nvSpPr>
        <p:spPr>
          <a:xfrm>
            <a:off x="1148615" y="4352544"/>
            <a:ext cx="5242560" cy="1239894"/>
          </a:xfrm>
        </p:spPr>
        <p:txBody>
          <a:bodyPr>
            <a:normAutofit/>
          </a:bodyPr>
          <a:lstStyle/>
          <a:p>
            <a:r>
              <a:rPr lang="en-GB" dirty="0">
                <a:solidFill>
                  <a:schemeClr val="bg1"/>
                </a:solidFill>
              </a:rPr>
              <a:t>Oleh </a:t>
            </a:r>
            <a:r>
              <a:rPr lang="en-GB" dirty="0" err="1">
                <a:solidFill>
                  <a:schemeClr val="bg1"/>
                </a:solidFill>
              </a:rPr>
              <a:t>Kelompok</a:t>
            </a:r>
            <a:r>
              <a:rPr lang="en-GB" dirty="0">
                <a:solidFill>
                  <a:schemeClr val="bg1"/>
                </a:solidFill>
              </a:rPr>
              <a:t> 1 TIF21D:</a:t>
            </a:r>
          </a:p>
          <a:p>
            <a:endParaRPr lang="id-ID" dirty="0">
              <a:solidFill>
                <a:schemeClr val="bg1"/>
              </a:solidFill>
            </a:endParaRPr>
          </a:p>
        </p:txBody>
      </p:sp>
      <p:sp>
        <p:nvSpPr>
          <p:cNvPr id="9" name="Rectangle 8">
            <a:extLst>
              <a:ext uri="{FF2B5EF4-FFF2-40B4-BE49-F238E27FC236}">
                <a16:creationId xmlns:a16="http://schemas.microsoft.com/office/drawing/2014/main" id="{45C5706A-96FA-4184-90B5-B1A8F4CDB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94AE1D4-34B4-4355-8191-91C78F077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1" descr="A logo with text and green circles&#10;&#10;Description automatically generated with medium confidence">
            <a:extLst>
              <a:ext uri="{FF2B5EF4-FFF2-40B4-BE49-F238E27FC236}">
                <a16:creationId xmlns:a16="http://schemas.microsoft.com/office/drawing/2014/main" id="{ECC83952-3A90-075F-ED2F-111059F72B53}"/>
              </a:ext>
            </a:extLst>
          </p:cNvPr>
          <p:cNvPicPr>
            <a:picLocks noChangeAspect="1"/>
          </p:cNvPicPr>
          <p:nvPr/>
        </p:nvPicPr>
        <p:blipFill>
          <a:blip r:embed="rId2"/>
          <a:srcRect l="7135" t="3525" r="7528" b="48519"/>
          <a:stretch>
            <a:fillRect/>
          </a:stretch>
        </p:blipFill>
        <p:spPr bwMode="auto">
          <a:xfrm>
            <a:off x="8020811" y="2142179"/>
            <a:ext cx="3044952" cy="2258935"/>
          </a:xfrm>
          <a:prstGeom prst="rect">
            <a:avLst/>
          </a:prstGeom>
        </p:spPr>
      </p:pic>
      <p:graphicFrame>
        <p:nvGraphicFramePr>
          <p:cNvPr id="5" name="Table 4">
            <a:extLst>
              <a:ext uri="{FF2B5EF4-FFF2-40B4-BE49-F238E27FC236}">
                <a16:creationId xmlns:a16="http://schemas.microsoft.com/office/drawing/2014/main" id="{820C398D-8C8B-A840-5778-D3D83FC61CD7}"/>
              </a:ext>
            </a:extLst>
          </p:cNvPr>
          <p:cNvGraphicFramePr>
            <a:graphicFrameLocks noGrp="1"/>
          </p:cNvGraphicFramePr>
          <p:nvPr>
            <p:extLst>
              <p:ext uri="{D42A27DB-BD31-4B8C-83A1-F6EECF244321}">
                <p14:modId xmlns:p14="http://schemas.microsoft.com/office/powerpoint/2010/main" val="1501112336"/>
              </p:ext>
            </p:extLst>
          </p:nvPr>
        </p:nvGraphicFramePr>
        <p:xfrm>
          <a:off x="1313129" y="4911623"/>
          <a:ext cx="5033645" cy="1225870"/>
        </p:xfrm>
        <a:graphic>
          <a:graphicData uri="http://schemas.openxmlformats.org/drawingml/2006/table">
            <a:tbl>
              <a:tblPr firstRow="1" firstCol="1" bandRow="1">
                <a:tableStyleId>{9D7B26C5-4107-4FEC-AEDC-1716B250A1EF}</a:tableStyleId>
              </a:tblPr>
              <a:tblGrid>
                <a:gridCol w="1256349">
                  <a:extLst>
                    <a:ext uri="{9D8B030D-6E8A-4147-A177-3AD203B41FA5}">
                      <a16:colId xmlns:a16="http://schemas.microsoft.com/office/drawing/2014/main" val="1156191195"/>
                    </a:ext>
                  </a:extLst>
                </a:gridCol>
                <a:gridCol w="2522216">
                  <a:extLst>
                    <a:ext uri="{9D8B030D-6E8A-4147-A177-3AD203B41FA5}">
                      <a16:colId xmlns:a16="http://schemas.microsoft.com/office/drawing/2014/main" val="2513044260"/>
                    </a:ext>
                  </a:extLst>
                </a:gridCol>
                <a:gridCol w="1255080">
                  <a:extLst>
                    <a:ext uri="{9D8B030D-6E8A-4147-A177-3AD203B41FA5}">
                      <a16:colId xmlns:a16="http://schemas.microsoft.com/office/drawing/2014/main" val="331071698"/>
                    </a:ext>
                  </a:extLst>
                </a:gridCol>
              </a:tblGrid>
              <a:tr h="0">
                <a:tc>
                  <a:txBody>
                    <a:bodyPr/>
                    <a:lstStyle/>
                    <a:p>
                      <a:pPr algn="r">
                        <a:lnSpc>
                          <a:spcPct val="150000"/>
                        </a:lnSpc>
                        <a:spcAft>
                          <a:spcPts val="800"/>
                        </a:spcAft>
                      </a:pPr>
                      <a:r>
                        <a:rPr lang="en-US" sz="1200">
                          <a:solidFill>
                            <a:schemeClr val="bg1"/>
                          </a:solidFill>
                          <a:effectLst/>
                        </a:rPr>
                        <a:t>1.</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b="0" dirty="0">
                          <a:solidFill>
                            <a:schemeClr val="bg1"/>
                          </a:solidFill>
                          <a:effectLst/>
                        </a:rPr>
                        <a:t>Randi Afif</a:t>
                      </a:r>
                      <a:endParaRPr lang="id-ID" sz="1100" b="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b="0" dirty="0">
                          <a:solidFill>
                            <a:schemeClr val="bg1"/>
                          </a:solidFill>
                          <a:effectLst/>
                        </a:rPr>
                        <a:t>101210072</a:t>
                      </a:r>
                      <a:endParaRPr lang="id-ID" sz="1100" b="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86848517"/>
                  </a:ext>
                </a:extLst>
              </a:tr>
              <a:tr h="0">
                <a:tc>
                  <a:txBody>
                    <a:bodyPr/>
                    <a:lstStyle/>
                    <a:p>
                      <a:pPr algn="r">
                        <a:lnSpc>
                          <a:spcPct val="150000"/>
                        </a:lnSpc>
                        <a:spcAft>
                          <a:spcPts val="800"/>
                        </a:spcAft>
                      </a:pPr>
                      <a:r>
                        <a:rPr lang="en-US" sz="1200">
                          <a:solidFill>
                            <a:schemeClr val="bg1"/>
                          </a:solidFill>
                          <a:effectLst/>
                        </a:rPr>
                        <a:t>2.</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a:solidFill>
                            <a:schemeClr val="bg1"/>
                          </a:solidFill>
                          <a:effectLst/>
                        </a:rPr>
                        <a:t>M. Mustaqim</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a:solidFill>
                            <a:schemeClr val="bg1"/>
                          </a:solidFill>
                          <a:effectLst/>
                        </a:rPr>
                        <a:t>101210075</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25346018"/>
                  </a:ext>
                </a:extLst>
              </a:tr>
              <a:tr h="0">
                <a:tc>
                  <a:txBody>
                    <a:bodyPr/>
                    <a:lstStyle/>
                    <a:p>
                      <a:pPr algn="r">
                        <a:lnSpc>
                          <a:spcPct val="150000"/>
                        </a:lnSpc>
                        <a:spcAft>
                          <a:spcPts val="800"/>
                        </a:spcAft>
                      </a:pPr>
                      <a:r>
                        <a:rPr lang="en-US" sz="1200">
                          <a:solidFill>
                            <a:schemeClr val="bg1"/>
                          </a:solidFill>
                          <a:effectLst/>
                        </a:rPr>
                        <a:t>3.</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a:solidFill>
                            <a:schemeClr val="bg1"/>
                          </a:solidFill>
                          <a:effectLst/>
                        </a:rPr>
                        <a:t>Alya Safitri</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a:solidFill>
                            <a:schemeClr val="bg1"/>
                          </a:solidFill>
                          <a:effectLst/>
                        </a:rPr>
                        <a:t>101210079</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68424299"/>
                  </a:ext>
                </a:extLst>
              </a:tr>
              <a:tr h="0">
                <a:tc>
                  <a:txBody>
                    <a:bodyPr/>
                    <a:lstStyle/>
                    <a:p>
                      <a:pPr algn="r">
                        <a:lnSpc>
                          <a:spcPct val="150000"/>
                        </a:lnSpc>
                        <a:spcAft>
                          <a:spcPts val="800"/>
                        </a:spcAft>
                      </a:pPr>
                      <a:r>
                        <a:rPr lang="en-US" sz="1200">
                          <a:solidFill>
                            <a:schemeClr val="bg1"/>
                          </a:solidFill>
                          <a:effectLst/>
                        </a:rPr>
                        <a:t>4.</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a:solidFill>
                            <a:schemeClr val="bg1"/>
                          </a:solidFill>
                          <a:effectLst/>
                        </a:rPr>
                        <a:t>Rizqi Mau'ida</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a:solidFill>
                            <a:schemeClr val="bg1"/>
                          </a:solidFill>
                          <a:effectLst/>
                        </a:rPr>
                        <a:t>101210086</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3062333"/>
                  </a:ext>
                </a:extLst>
              </a:tr>
              <a:tr h="0">
                <a:tc>
                  <a:txBody>
                    <a:bodyPr/>
                    <a:lstStyle/>
                    <a:p>
                      <a:pPr algn="r">
                        <a:lnSpc>
                          <a:spcPct val="150000"/>
                        </a:lnSpc>
                        <a:spcAft>
                          <a:spcPts val="800"/>
                        </a:spcAft>
                      </a:pPr>
                      <a:r>
                        <a:rPr lang="en-US" sz="1200">
                          <a:solidFill>
                            <a:schemeClr val="bg1"/>
                          </a:solidFill>
                          <a:effectLst/>
                        </a:rPr>
                        <a:t>5.</a:t>
                      </a:r>
                      <a:endParaRPr lang="id-ID"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dirty="0" err="1">
                          <a:solidFill>
                            <a:schemeClr val="bg1"/>
                          </a:solidFill>
                          <a:effectLst/>
                        </a:rPr>
                        <a:t>Fachrudin</a:t>
                      </a:r>
                      <a:r>
                        <a:rPr lang="en-US" sz="1200" dirty="0">
                          <a:solidFill>
                            <a:schemeClr val="bg1"/>
                          </a:solidFill>
                          <a:effectLst/>
                        </a:rPr>
                        <a:t> FA</a:t>
                      </a:r>
                      <a:endParaRPr lang="id-ID"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800"/>
                        </a:spcAft>
                      </a:pPr>
                      <a:r>
                        <a:rPr lang="en-US" sz="1200" dirty="0">
                          <a:solidFill>
                            <a:schemeClr val="bg1"/>
                          </a:solidFill>
                          <a:effectLst/>
                        </a:rPr>
                        <a:t>101210088</a:t>
                      </a:r>
                      <a:endParaRPr lang="id-ID"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51409375"/>
                  </a:ext>
                </a:extLst>
              </a:tr>
            </a:tbl>
          </a:graphicData>
        </a:graphic>
      </p:graphicFrame>
    </p:spTree>
    <p:extLst>
      <p:ext uri="{BB962C8B-B14F-4D97-AF65-F5344CB8AC3E}">
        <p14:creationId xmlns:p14="http://schemas.microsoft.com/office/powerpoint/2010/main" val="54515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496FA09F-FFBF-0184-1BE7-396DE99AE78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4DD3A-1528-53F4-7664-DCEC75F2A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233C864-4101-A303-1739-A32587D3C2D2}"/>
              </a:ext>
            </a:extLst>
          </p:cNvPr>
          <p:cNvSpPr txBox="1"/>
          <p:nvPr/>
        </p:nvSpPr>
        <p:spPr>
          <a:xfrm>
            <a:off x="-134912" y="179882"/>
            <a:ext cx="12192000" cy="2246769"/>
          </a:xfrm>
          <a:prstGeom prst="rect">
            <a:avLst/>
          </a:prstGeom>
          <a:noFill/>
        </p:spPr>
        <p:txBody>
          <a:bodyPr wrap="square">
            <a:spAutoFit/>
          </a:bodyPr>
          <a:lstStyle/>
          <a:p>
            <a:pPr marL="450215" algn="just">
              <a:spcAft>
                <a:spcPts val="800"/>
              </a:spcAft>
            </a:pPr>
            <a:r>
              <a:rPr lang="en-US" sz="2800" dirty="0" err="1">
                <a:solidFill>
                  <a:schemeClr val="bg1"/>
                </a:solidFill>
                <a:effectLst/>
                <a:latin typeface="Times New Roman" panose="02020603050405020304" pitchFamily="18" charset="0"/>
                <a:ea typeface="Calibri" panose="020F0502020204030204" pitchFamily="34" charset="0"/>
              </a:rPr>
              <a:t>Perintah</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df</a:t>
            </a:r>
            <a:r>
              <a:rPr lang="en-US" sz="2800" dirty="0">
                <a:solidFill>
                  <a:schemeClr val="bg1"/>
                </a:solidFill>
                <a:effectLst/>
                <a:latin typeface="Times New Roman" panose="02020603050405020304" pitchFamily="18" charset="0"/>
                <a:ea typeface="Calibri" panose="020F0502020204030204" pitchFamily="34" charset="0"/>
              </a:rPr>
              <a:t> = </a:t>
            </a:r>
            <a:r>
              <a:rPr lang="en-US" sz="2800" dirty="0" err="1">
                <a:solidFill>
                  <a:schemeClr val="bg1"/>
                </a:solidFill>
                <a:effectLst/>
                <a:latin typeface="Times New Roman" panose="02020603050405020304" pitchFamily="18" charset="0"/>
                <a:ea typeface="Calibri" panose="020F0502020204030204" pitchFamily="34" charset="0"/>
              </a:rPr>
              <a:t>pd.read_csv</a:t>
            </a:r>
            <a:r>
              <a:rPr lang="en-US" sz="2800" dirty="0">
                <a:solidFill>
                  <a:schemeClr val="bg1"/>
                </a:solidFill>
                <a:effectLst/>
                <a:latin typeface="Times New Roman" panose="02020603050405020304" pitchFamily="18" charset="0"/>
                <a:ea typeface="Calibri" panose="020F0502020204030204" pitchFamily="34" charset="0"/>
              </a:rPr>
              <a:t>('Diabetes.csv', </a:t>
            </a:r>
            <a:r>
              <a:rPr lang="en-US" sz="2800" dirty="0" err="1">
                <a:solidFill>
                  <a:schemeClr val="bg1"/>
                </a:solidFill>
                <a:effectLst/>
                <a:latin typeface="Times New Roman" panose="02020603050405020304" pitchFamily="18" charset="0"/>
                <a:ea typeface="Calibri" panose="020F0502020204030204" pitchFamily="34" charset="0"/>
              </a:rPr>
              <a:t>index_col</a:t>
            </a:r>
            <a:r>
              <a:rPr lang="en-US" sz="2800" dirty="0">
                <a:solidFill>
                  <a:schemeClr val="bg1"/>
                </a:solidFill>
                <a:effectLst/>
                <a:latin typeface="Times New Roman" panose="02020603050405020304" pitchFamily="18" charset="0"/>
                <a:ea typeface="Calibri" panose="020F0502020204030204" pitchFamily="34" charset="0"/>
              </a:rPr>
              <a:t>=0) </a:t>
            </a:r>
            <a:r>
              <a:rPr lang="en-US" sz="2800" dirty="0" err="1">
                <a:solidFill>
                  <a:schemeClr val="bg1"/>
                </a:solidFill>
                <a:effectLst/>
                <a:latin typeface="Times New Roman" panose="02020603050405020304" pitchFamily="18" charset="0"/>
                <a:ea typeface="Calibri" panose="020F0502020204030204" pitchFamily="34" charset="0"/>
              </a:rPr>
              <a:t>digunakan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untuk</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membaca</a:t>
            </a:r>
            <a:r>
              <a:rPr lang="en-US" sz="2800" dirty="0">
                <a:solidFill>
                  <a:schemeClr val="bg1"/>
                </a:solidFill>
                <a:effectLst/>
                <a:latin typeface="Times New Roman" panose="02020603050405020304" pitchFamily="18" charset="0"/>
                <a:ea typeface="Calibri" panose="020F0502020204030204" pitchFamily="34" charset="0"/>
              </a:rPr>
              <a:t> file CSV yang </a:t>
            </a:r>
            <a:r>
              <a:rPr lang="en-US" sz="2800" dirty="0" err="1">
                <a:solidFill>
                  <a:schemeClr val="bg1"/>
                </a:solidFill>
                <a:effectLst/>
                <a:latin typeface="Times New Roman" panose="02020603050405020304" pitchFamily="18" charset="0"/>
                <a:ea typeface="Calibri" panose="020F0502020204030204" pitchFamily="34" charset="0"/>
              </a:rPr>
              <a:t>bernama</a:t>
            </a:r>
            <a:r>
              <a:rPr lang="en-US" sz="2800" dirty="0">
                <a:solidFill>
                  <a:schemeClr val="bg1"/>
                </a:solidFill>
                <a:effectLst/>
                <a:latin typeface="Times New Roman" panose="02020603050405020304" pitchFamily="18" charset="0"/>
                <a:ea typeface="Calibri" panose="020F0502020204030204" pitchFamily="34" charset="0"/>
              </a:rPr>
              <a:t> Diabetes.csv </a:t>
            </a:r>
            <a:r>
              <a:rPr lang="en-US" sz="2800" dirty="0" err="1">
                <a:solidFill>
                  <a:schemeClr val="bg1"/>
                </a:solidFill>
                <a:effectLst/>
                <a:latin typeface="Times New Roman" panose="02020603050405020304" pitchFamily="18" charset="0"/>
                <a:ea typeface="Calibri" panose="020F0502020204030204" pitchFamily="34" charset="0"/>
              </a:rPr>
              <a:t>ke</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dalam</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sebuah</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DataFrame</a:t>
            </a:r>
            <a:r>
              <a:rPr lang="en-US" sz="2800" dirty="0">
                <a:solidFill>
                  <a:schemeClr val="bg1"/>
                </a:solidFill>
                <a:effectLst/>
                <a:latin typeface="Times New Roman" panose="02020603050405020304" pitchFamily="18" charset="0"/>
                <a:ea typeface="Calibri" panose="020F0502020204030204" pitchFamily="34" charset="0"/>
              </a:rPr>
              <a:t> Pandas (</a:t>
            </a:r>
            <a:r>
              <a:rPr lang="en-US" sz="2800" dirty="0" err="1">
                <a:solidFill>
                  <a:schemeClr val="bg1"/>
                </a:solidFill>
                <a:effectLst/>
                <a:latin typeface="Times New Roman" panose="02020603050405020304" pitchFamily="18" charset="0"/>
                <a:ea typeface="Calibri" panose="020F0502020204030204" pitchFamily="34" charset="0"/>
              </a:rPr>
              <a:t>df</a:t>
            </a:r>
            <a:r>
              <a:rPr lang="en-US" sz="2800" dirty="0">
                <a:solidFill>
                  <a:schemeClr val="bg1"/>
                </a:solidFill>
                <a:effectLst/>
                <a:latin typeface="Times New Roman" panose="02020603050405020304" pitchFamily="18" charset="0"/>
                <a:ea typeface="Calibri" panose="020F0502020204030204" pitchFamily="34" charset="0"/>
              </a:rPr>
              <a:t>). Parameter </a:t>
            </a:r>
            <a:r>
              <a:rPr lang="en-US" sz="2800" dirty="0" err="1">
                <a:solidFill>
                  <a:schemeClr val="bg1"/>
                </a:solidFill>
                <a:effectLst/>
                <a:latin typeface="Times New Roman" panose="02020603050405020304" pitchFamily="18" charset="0"/>
                <a:ea typeface="Calibri" panose="020F0502020204030204" pitchFamily="34" charset="0"/>
              </a:rPr>
              <a:t>index_col</a:t>
            </a:r>
            <a:r>
              <a:rPr lang="en-US" sz="2800" dirty="0">
                <a:solidFill>
                  <a:schemeClr val="bg1"/>
                </a:solidFill>
                <a:effectLst/>
                <a:latin typeface="Times New Roman" panose="02020603050405020304" pitchFamily="18" charset="0"/>
                <a:ea typeface="Calibri" panose="020F0502020204030204" pitchFamily="34" charset="0"/>
              </a:rPr>
              <a:t>=0 </a:t>
            </a:r>
            <a:r>
              <a:rPr lang="en-US" sz="2800" dirty="0" err="1">
                <a:solidFill>
                  <a:schemeClr val="bg1"/>
                </a:solidFill>
                <a:effectLst/>
                <a:latin typeface="Times New Roman" panose="02020603050405020304" pitchFamily="18" charset="0"/>
                <a:ea typeface="Calibri" panose="020F0502020204030204" pitchFamily="34" charset="0"/>
              </a:rPr>
              <a:t>menandakan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bahwa</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kolom</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pertama</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dalam</a:t>
            </a:r>
            <a:r>
              <a:rPr lang="en-US" sz="2800" dirty="0">
                <a:solidFill>
                  <a:schemeClr val="bg1"/>
                </a:solidFill>
                <a:effectLst/>
                <a:latin typeface="Times New Roman" panose="02020603050405020304" pitchFamily="18" charset="0"/>
                <a:ea typeface="Calibri" panose="020F0502020204030204" pitchFamily="34" charset="0"/>
              </a:rPr>
              <a:t> file CSV </a:t>
            </a:r>
            <a:r>
              <a:rPr lang="en-US" sz="2800" dirty="0" err="1">
                <a:solidFill>
                  <a:schemeClr val="bg1"/>
                </a:solidFill>
                <a:effectLst/>
                <a:latin typeface="Times New Roman" panose="02020603050405020304" pitchFamily="18" charset="0"/>
                <a:ea typeface="Calibri" panose="020F0502020204030204" pitchFamily="34" charset="0"/>
              </a:rPr>
              <a:t>akan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digunakan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sebagai</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indeks</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DataFrame</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Setelah</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itu</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perintah</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df</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digunakan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untuk</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menampilkan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isi</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DataFrame</a:t>
            </a:r>
            <a:r>
              <a:rPr lang="en-US" sz="2800" dirty="0">
                <a:solidFill>
                  <a:schemeClr val="bg1"/>
                </a:solidFill>
                <a:effectLst/>
                <a:latin typeface="Times New Roman" panose="02020603050405020304" pitchFamily="18" charset="0"/>
                <a:ea typeface="Calibri" panose="020F0502020204030204" pitchFamily="34" charset="0"/>
              </a:rPr>
              <a:t> yang </a:t>
            </a:r>
            <a:r>
              <a:rPr lang="en-US" sz="2800" dirty="0" err="1">
                <a:solidFill>
                  <a:schemeClr val="bg1"/>
                </a:solidFill>
                <a:effectLst/>
                <a:latin typeface="Times New Roman" panose="02020603050405020304" pitchFamily="18" charset="0"/>
                <a:ea typeface="Calibri" panose="020F0502020204030204" pitchFamily="34" charset="0"/>
              </a:rPr>
              <a:t>telah</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dibaca</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dari</a:t>
            </a:r>
            <a:r>
              <a:rPr lang="en-US" sz="2800" dirty="0">
                <a:solidFill>
                  <a:schemeClr val="bg1"/>
                </a:solidFill>
                <a:effectLst/>
                <a:latin typeface="Times New Roman" panose="02020603050405020304" pitchFamily="18" charset="0"/>
                <a:ea typeface="Calibri" panose="020F0502020204030204" pitchFamily="34" charset="0"/>
              </a:rPr>
              <a:t> file CSV.</a:t>
            </a:r>
            <a:endParaRPr lang="id-ID"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D3964FA0-1E91-6C68-FB63-0954D0F0565F}"/>
              </a:ext>
            </a:extLst>
          </p:cNvPr>
          <p:cNvSpPr>
            <a:spLocks noGrp="1"/>
          </p:cNvSpPr>
          <p:nvPr>
            <p:ph type="title"/>
          </p:nvPr>
        </p:nvSpPr>
        <p:spPr>
          <a:xfrm>
            <a:off x="8574374" y="6345672"/>
            <a:ext cx="3617625" cy="547671"/>
          </a:xfrm>
          <a:solidFill>
            <a:srgbClr val="FFFFFF"/>
          </a:solidFill>
          <a:ln>
            <a:solidFill>
              <a:srgbClr val="404040"/>
            </a:solidFill>
          </a:ln>
        </p:spPr>
        <p:txBody>
          <a:bodyPr vert="horz" lIns="182880" tIns="182880" rIns="182880" bIns="182880" rtlCol="0" anchor="ctr">
            <a:normAutofit fontScale="90000"/>
          </a:bodyPr>
          <a:lstStyle/>
          <a:p>
            <a:r>
              <a:rPr lang="en-US" dirty="0">
                <a:solidFill>
                  <a:srgbClr val="1D2C31"/>
                </a:solidFill>
              </a:rPr>
              <a:t>Import data</a:t>
            </a:r>
          </a:p>
        </p:txBody>
      </p:sp>
    </p:spTree>
    <p:extLst>
      <p:ext uri="{BB962C8B-B14F-4D97-AF65-F5344CB8AC3E}">
        <p14:creationId xmlns:p14="http://schemas.microsoft.com/office/powerpoint/2010/main" val="352995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1C39245-06CC-77DE-CB72-5EA3DDAA6E3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F553F40E-845A-5315-4700-4360AC170A13}"/>
              </a:ext>
            </a:extLst>
          </p:cNvPr>
          <p:cNvSpPr>
            <a:spLocks noGrp="1"/>
          </p:cNvSpPr>
          <p:nvPr>
            <p:ph type="title"/>
          </p:nvPr>
        </p:nvSpPr>
        <p:spPr>
          <a:xfrm>
            <a:off x="9092351" y="2850676"/>
            <a:ext cx="2659937" cy="830997"/>
          </a:xfrm>
        </p:spPr>
        <p:txBody>
          <a:bodyPr vert="horz" lIns="182880" tIns="182880" rIns="182880" bIns="182880" rtlCol="0" anchor="ctr">
            <a:normAutofit fontScale="90000"/>
          </a:bodyPr>
          <a:lstStyle/>
          <a:p>
            <a:pPr lvl="0">
              <a:lnSpc>
                <a:spcPct val="107000"/>
              </a:lnSpc>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Data Understanding</a:t>
            </a:r>
            <a:endParaRPr lang="id-ID"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5B49D8FC-4F44-B209-7A03-B19001FB63F0}"/>
              </a:ext>
            </a:extLst>
          </p:cNvPr>
          <p:cNvPicPr>
            <a:picLocks noChangeAspect="1"/>
          </p:cNvPicPr>
          <p:nvPr/>
        </p:nvPicPr>
        <p:blipFill>
          <a:blip r:embed="rId2"/>
          <a:stretch>
            <a:fillRect/>
          </a:stretch>
        </p:blipFill>
        <p:spPr>
          <a:xfrm>
            <a:off x="1120625" y="1298735"/>
            <a:ext cx="7014799" cy="3945823"/>
          </a:xfrm>
          <a:prstGeom prst="rect">
            <a:avLst/>
          </a:prstGeom>
        </p:spPr>
      </p:pic>
    </p:spTree>
    <p:extLst>
      <p:ext uri="{BB962C8B-B14F-4D97-AF65-F5344CB8AC3E}">
        <p14:creationId xmlns:p14="http://schemas.microsoft.com/office/powerpoint/2010/main" val="389931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04876EB-9560-D366-F5E2-636A5CD1E97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EB085E2-DC9C-E11A-37B7-4EBF32CFC983}"/>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1400" b="1" dirty="0">
                <a:effectLst/>
              </a:rPr>
              <a:t>Data Understanding</a:t>
            </a:r>
            <a:endParaRPr lang="en-US" sz="1400" dirty="0">
              <a:effectLst/>
            </a:endParaRPr>
          </a:p>
        </p:txBody>
      </p:sp>
      <p:sp>
        <p:nvSpPr>
          <p:cNvPr id="36" name="Rectangle 35">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19058FDD-5269-B4AD-57E8-623FC4055527}"/>
              </a:ext>
            </a:extLst>
          </p:cNvPr>
          <p:cNvPicPr>
            <a:picLocks noChangeAspect="1"/>
          </p:cNvPicPr>
          <p:nvPr/>
        </p:nvPicPr>
        <p:blipFill>
          <a:blip r:embed="rId2"/>
          <a:stretch>
            <a:fillRect/>
          </a:stretch>
        </p:blipFill>
        <p:spPr>
          <a:xfrm>
            <a:off x="1569178" y="1122807"/>
            <a:ext cx="6117693" cy="4297680"/>
          </a:xfrm>
          <a:prstGeom prst="rect">
            <a:avLst/>
          </a:prstGeom>
        </p:spPr>
      </p:pic>
    </p:spTree>
    <p:extLst>
      <p:ext uri="{BB962C8B-B14F-4D97-AF65-F5344CB8AC3E}">
        <p14:creationId xmlns:p14="http://schemas.microsoft.com/office/powerpoint/2010/main" val="103327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EA252145-0852-9CFC-E3E0-5D03FA70DF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E7D472E-2796-38B6-3958-3DB56645B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71FA5E8-4440-1DF2-4E2D-64C11CCBC0F0}"/>
              </a:ext>
            </a:extLst>
          </p:cNvPr>
          <p:cNvSpPr txBox="1"/>
          <p:nvPr/>
        </p:nvSpPr>
        <p:spPr>
          <a:xfrm>
            <a:off x="344774" y="179882"/>
            <a:ext cx="11712314" cy="4044441"/>
          </a:xfrm>
          <a:prstGeom prst="rect">
            <a:avLst/>
          </a:prstGeom>
          <a:noFill/>
        </p:spPr>
        <p:txBody>
          <a:bodyPr wrap="square">
            <a:spAutoFit/>
          </a:bodyPr>
          <a:lstStyle/>
          <a:p>
            <a:pPr>
              <a:lnSpc>
                <a:spcPct val="107000"/>
              </a:lnSpc>
              <a:spcAft>
                <a:spcPts val="800"/>
              </a:spcAf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Penjelasan perintah-perintah berikut:</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df.shape</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Menampilkan dimensi DataFrame df, yaitu jumlah baris dan kolom dalam bentuk tuple (jumlah_baris, jumlah_kolom).</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df.info()</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Menampilkan informasi umum mengenai DataFrame, termasuk jumlah entri, jumlah nilai non-null, tipe data tiap kolom, dan penggunaan memori.</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df[['Kehamilan', 'Tekanan Darah', 'Umur', 'BMI']].describe()</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Memberikan ringkasan statistik (seperti mean, standar deviasi, nilai minimum, dan kuartil) untuk kolom-kolom tertentu: Kehamilan, Tekanan Darah, Umur, dan BMI.</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df.Hasil.value_counts()</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Menghitung frekuensi setiap nilai dalam kolom Hasil. Di sini, nilai 0 menunjukkan tidak mengidap diabetes, sementara nilai 1 menunjukkan positif mengidap diabetes.</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6D29358-87FA-2A0D-4C08-F655BC32E883}"/>
              </a:ext>
            </a:extLst>
          </p:cNvPr>
          <p:cNvSpPr>
            <a:spLocks noGrp="1"/>
          </p:cNvSpPr>
          <p:nvPr>
            <p:ph type="title"/>
          </p:nvPr>
        </p:nvSpPr>
        <p:spPr>
          <a:xfrm>
            <a:off x="7540052" y="6345672"/>
            <a:ext cx="4651947" cy="547671"/>
          </a:xfrm>
          <a:solidFill>
            <a:srgbClr val="FFFFFF"/>
          </a:solidFill>
          <a:ln>
            <a:solidFill>
              <a:srgbClr val="404040"/>
            </a:solidFill>
          </a:ln>
        </p:spPr>
        <p:txBody>
          <a:bodyPr vert="horz" lIns="182880" tIns="182880" rIns="182880" bIns="182880" rtlCol="0" anchor="ctr">
            <a:normAutofit fontScale="90000"/>
          </a:bodyPr>
          <a:lstStyle/>
          <a:p>
            <a:r>
              <a:rPr lang="en-US" dirty="0">
                <a:solidFill>
                  <a:srgbClr val="1D2C31"/>
                </a:solidFill>
              </a:rPr>
              <a:t>Data Understanding</a:t>
            </a:r>
          </a:p>
        </p:txBody>
      </p:sp>
    </p:spTree>
    <p:extLst>
      <p:ext uri="{BB962C8B-B14F-4D97-AF65-F5344CB8AC3E}">
        <p14:creationId xmlns:p14="http://schemas.microsoft.com/office/powerpoint/2010/main" val="68985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B3E7019-77AF-8DEE-8BD9-A3C180AF6A0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3451CB5-2151-A8D0-91AF-FB198005A599}"/>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1400" b="1" dirty="0">
                <a:effectLst/>
              </a:rPr>
              <a:t>Cleaning data</a:t>
            </a:r>
            <a:endParaRPr lang="en-US" sz="1400" dirty="0">
              <a:effectLst/>
            </a:endParaRPr>
          </a:p>
        </p:txBody>
      </p:sp>
      <p:sp>
        <p:nvSpPr>
          <p:cNvPr id="43" name="Rectangle 42">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7A6728F0-E685-1642-73A0-E2E1004783A8}"/>
              </a:ext>
            </a:extLst>
          </p:cNvPr>
          <p:cNvPicPr>
            <a:picLocks noChangeAspect="1"/>
          </p:cNvPicPr>
          <p:nvPr/>
        </p:nvPicPr>
        <p:blipFill>
          <a:blip r:embed="rId2"/>
          <a:stretch>
            <a:fillRect/>
          </a:stretch>
        </p:blipFill>
        <p:spPr>
          <a:xfrm>
            <a:off x="2329800" y="1122807"/>
            <a:ext cx="4596449" cy="4297680"/>
          </a:xfrm>
          <a:prstGeom prst="rect">
            <a:avLst/>
          </a:prstGeom>
        </p:spPr>
      </p:pic>
    </p:spTree>
    <p:extLst>
      <p:ext uri="{BB962C8B-B14F-4D97-AF65-F5344CB8AC3E}">
        <p14:creationId xmlns:p14="http://schemas.microsoft.com/office/powerpoint/2010/main" val="293040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FD598F07-9E8C-9A4D-D41D-51214CB7820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2DC569B-9CA0-380E-20B7-CCA9B72C5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472B2F4-88E0-EA41-CFF4-6F40FEBE0738}"/>
              </a:ext>
            </a:extLst>
          </p:cNvPr>
          <p:cNvSpPr txBox="1"/>
          <p:nvPr/>
        </p:nvSpPr>
        <p:spPr>
          <a:xfrm>
            <a:off x="224852" y="179882"/>
            <a:ext cx="11832236" cy="2357440"/>
          </a:xfrm>
          <a:prstGeom prst="rect">
            <a:avLst/>
          </a:prstGeom>
          <a:noFill/>
        </p:spPr>
        <p:txBody>
          <a:bodyPr wrap="square">
            <a:spAutoFit/>
          </a:bodyPr>
          <a:lstStyle/>
          <a:p>
            <a:pPr>
              <a:lnSpc>
                <a:spcPct val="107000"/>
              </a:lnSpc>
              <a:spcAft>
                <a:spcPts val="800"/>
              </a:spcAf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Penjelasan perintah-perintah berikut:</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df.isnull().sum()</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Menampilkan jumlah nilai yang hilang (null) di setiap kolom pada DataFrame df. Fungsi ini mengembalikan jumlah nilai null per kolom.</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df.duplicated().sum()</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Menghitung jumlah baris yang duplikat dalam DataFrame df. Fungsi ini mengembalikan jumlah baris yang identik dengan baris sebelumnya (termasuk duplikat dalam data).</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28BD78C9-7CB7-658E-DE8A-3F2C1ADD3031}"/>
              </a:ext>
            </a:extLst>
          </p:cNvPr>
          <p:cNvSpPr>
            <a:spLocks noGrp="1"/>
          </p:cNvSpPr>
          <p:nvPr>
            <p:ph type="title"/>
          </p:nvPr>
        </p:nvSpPr>
        <p:spPr>
          <a:xfrm>
            <a:off x="8574374" y="6345672"/>
            <a:ext cx="3617625" cy="547671"/>
          </a:xfrm>
          <a:solidFill>
            <a:srgbClr val="FFFFFF"/>
          </a:solidFill>
          <a:ln>
            <a:solidFill>
              <a:srgbClr val="404040"/>
            </a:solidFill>
          </a:ln>
        </p:spPr>
        <p:txBody>
          <a:bodyPr vert="horz" lIns="182880" tIns="182880" rIns="182880" bIns="182880" rtlCol="0" anchor="ctr">
            <a:normAutofit fontScale="90000"/>
          </a:bodyPr>
          <a:lstStyle/>
          <a:p>
            <a:r>
              <a:rPr lang="en-US" dirty="0">
                <a:solidFill>
                  <a:srgbClr val="1D2C31"/>
                </a:solidFill>
              </a:rPr>
              <a:t>Cleaning data</a:t>
            </a:r>
          </a:p>
        </p:txBody>
      </p:sp>
    </p:spTree>
    <p:extLst>
      <p:ext uri="{BB962C8B-B14F-4D97-AF65-F5344CB8AC3E}">
        <p14:creationId xmlns:p14="http://schemas.microsoft.com/office/powerpoint/2010/main" val="328952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B7D2A56-E113-D178-4F0F-266C728F657A}"/>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56F9444-65A8-684E-E065-A6045176F03A}"/>
              </a:ext>
            </a:extLst>
          </p:cNvPr>
          <p:cNvSpPr>
            <a:spLocks noGrp="1"/>
          </p:cNvSpPr>
          <p:nvPr>
            <p:ph type="title"/>
          </p:nvPr>
        </p:nvSpPr>
        <p:spPr>
          <a:xfrm>
            <a:off x="9092352" y="2850676"/>
            <a:ext cx="2441180" cy="830997"/>
          </a:xfrm>
        </p:spPr>
        <p:txBody>
          <a:bodyPr vert="horz" lIns="182880" tIns="182880" rIns="182880" bIns="182880" rtlCol="0" anchor="ctr">
            <a:normAutofit fontScale="90000"/>
          </a:bodyPr>
          <a:lstStyle/>
          <a:p>
            <a:pPr lvl="0">
              <a:spcAft>
                <a:spcPts val="800"/>
              </a:spcAft>
            </a:pPr>
            <a:r>
              <a:rPr lang="nn-NO" sz="1600" b="1" dirty="0"/>
              <a:t>Eksplorasi Data Analysis (EDA)</a:t>
            </a:r>
            <a:endParaRPr lang="en-US" sz="1600" dirty="0">
              <a:effectLst/>
            </a:endParaRPr>
          </a:p>
        </p:txBody>
      </p:sp>
      <p:sp>
        <p:nvSpPr>
          <p:cNvPr id="50" name="Rectangle 49">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 shot of a graph&#10;&#10;Description automatically generated">
            <a:extLst>
              <a:ext uri="{FF2B5EF4-FFF2-40B4-BE49-F238E27FC236}">
                <a16:creationId xmlns:a16="http://schemas.microsoft.com/office/drawing/2014/main" id="{0C092FF9-6F7F-CAD8-3E75-FDE825F046D2}"/>
              </a:ext>
            </a:extLst>
          </p:cNvPr>
          <p:cNvPicPr>
            <a:picLocks noChangeAspect="1"/>
          </p:cNvPicPr>
          <p:nvPr/>
        </p:nvPicPr>
        <p:blipFill>
          <a:blip r:embed="rId2"/>
          <a:stretch>
            <a:fillRect/>
          </a:stretch>
        </p:blipFill>
        <p:spPr>
          <a:xfrm>
            <a:off x="1999474" y="1122807"/>
            <a:ext cx="5257100" cy="4297680"/>
          </a:xfrm>
          <a:prstGeom prst="rect">
            <a:avLst/>
          </a:prstGeom>
        </p:spPr>
      </p:pic>
    </p:spTree>
    <p:extLst>
      <p:ext uri="{BB962C8B-B14F-4D97-AF65-F5344CB8AC3E}">
        <p14:creationId xmlns:p14="http://schemas.microsoft.com/office/powerpoint/2010/main" val="2539120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A35EF2A-26C4-0EC5-187D-A9E3C3ECEDA6}"/>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D169DD4-818D-1CD0-598F-AD240834165A}"/>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1300" b="1"/>
              <a:t>Eksplorasi Data Analysis (EDA)</a:t>
            </a:r>
            <a:endParaRPr lang="en-US" sz="1300">
              <a:effectLst/>
            </a:endParaRPr>
          </a:p>
        </p:txBody>
      </p:sp>
      <p:sp>
        <p:nvSpPr>
          <p:cNvPr id="57" name="Rectangle 56">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21090F10-9263-8B68-9ED9-A7196AE08A2F}"/>
              </a:ext>
            </a:extLst>
          </p:cNvPr>
          <p:cNvPicPr>
            <a:picLocks noChangeAspect="1"/>
          </p:cNvPicPr>
          <p:nvPr/>
        </p:nvPicPr>
        <p:blipFill>
          <a:blip r:embed="rId2"/>
          <a:stretch>
            <a:fillRect/>
          </a:stretch>
        </p:blipFill>
        <p:spPr>
          <a:xfrm>
            <a:off x="2635081" y="1122807"/>
            <a:ext cx="3985887" cy="4297680"/>
          </a:xfrm>
          <a:prstGeom prst="rect">
            <a:avLst/>
          </a:prstGeom>
        </p:spPr>
      </p:pic>
    </p:spTree>
    <p:extLst>
      <p:ext uri="{BB962C8B-B14F-4D97-AF65-F5344CB8AC3E}">
        <p14:creationId xmlns:p14="http://schemas.microsoft.com/office/powerpoint/2010/main" val="292321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C4024F7-3CBA-629A-1E68-6558397FB117}"/>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F998078-623F-DEC9-CCD3-3024AFD0273A}"/>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1300" b="1"/>
              <a:t>Eksplorasi Data Analysis (EDA)</a:t>
            </a:r>
            <a:endParaRPr lang="en-US" sz="1300">
              <a:effectLst/>
            </a:endParaRPr>
          </a:p>
        </p:txBody>
      </p:sp>
      <p:sp>
        <p:nvSpPr>
          <p:cNvPr id="64" name="Rectangle 63">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0E3F1FF7-9202-AD40-37BB-CB2D645269A1}"/>
              </a:ext>
            </a:extLst>
          </p:cNvPr>
          <p:cNvPicPr>
            <a:picLocks noChangeAspect="1"/>
          </p:cNvPicPr>
          <p:nvPr/>
        </p:nvPicPr>
        <p:blipFill>
          <a:blip r:embed="rId2"/>
          <a:stretch>
            <a:fillRect/>
          </a:stretch>
        </p:blipFill>
        <p:spPr>
          <a:xfrm>
            <a:off x="1120625" y="2087900"/>
            <a:ext cx="7014799" cy="2367493"/>
          </a:xfrm>
          <a:prstGeom prst="rect">
            <a:avLst/>
          </a:prstGeom>
        </p:spPr>
      </p:pic>
    </p:spTree>
    <p:extLst>
      <p:ext uri="{BB962C8B-B14F-4D97-AF65-F5344CB8AC3E}">
        <p14:creationId xmlns:p14="http://schemas.microsoft.com/office/powerpoint/2010/main" val="739624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1D9617D-36B5-F641-6F8F-E3DBF03DF8BF}"/>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95FC691-51AA-6959-77BC-516A0228AC2F}"/>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1300" b="1" dirty="0" err="1"/>
              <a:t>Eksplorasi</a:t>
            </a:r>
            <a:r>
              <a:rPr lang="en-US" sz="1300" b="1" dirty="0"/>
              <a:t> Data Analysis (EDA)</a:t>
            </a:r>
            <a:endParaRPr lang="en-US" sz="1300" dirty="0">
              <a:effectLst/>
            </a:endParaRPr>
          </a:p>
        </p:txBody>
      </p:sp>
      <p:sp>
        <p:nvSpPr>
          <p:cNvPr id="71" name="Rectangle 70">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46C9AE67-75CE-A4DE-5398-23F09E108572}"/>
              </a:ext>
            </a:extLst>
          </p:cNvPr>
          <p:cNvPicPr>
            <a:picLocks noChangeAspect="1"/>
          </p:cNvPicPr>
          <p:nvPr/>
        </p:nvPicPr>
        <p:blipFill>
          <a:blip r:embed="rId2"/>
          <a:stretch>
            <a:fillRect/>
          </a:stretch>
        </p:blipFill>
        <p:spPr>
          <a:xfrm>
            <a:off x="2401247" y="1122807"/>
            <a:ext cx="4453554" cy="4297680"/>
          </a:xfrm>
          <a:prstGeom prst="rect">
            <a:avLst/>
          </a:prstGeom>
        </p:spPr>
      </p:pic>
    </p:spTree>
    <p:extLst>
      <p:ext uri="{BB962C8B-B14F-4D97-AF65-F5344CB8AC3E}">
        <p14:creationId xmlns:p14="http://schemas.microsoft.com/office/powerpoint/2010/main" val="205429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62D676-9C4F-4F6B-8D66-278B6EBEF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F5933-B8BC-26DD-8DD8-6ED7DC03E603}"/>
              </a:ext>
            </a:extLst>
          </p:cNvPr>
          <p:cNvSpPr>
            <a:spLocks noGrp="1"/>
          </p:cNvSpPr>
          <p:nvPr>
            <p:ph type="title"/>
          </p:nvPr>
        </p:nvSpPr>
        <p:spPr>
          <a:xfrm>
            <a:off x="2407599" y="4928136"/>
            <a:ext cx="7729728" cy="1134402"/>
          </a:xfrm>
          <a:solidFill>
            <a:srgbClr val="FFFFFF"/>
          </a:solidFill>
          <a:ln>
            <a:solidFill>
              <a:srgbClr val="404040"/>
            </a:solidFill>
          </a:ln>
        </p:spPr>
        <p:txBody>
          <a:bodyPr vert="horz" lIns="182880" tIns="182880" rIns="182880" bIns="182880" rtlCol="0" anchor="ctr">
            <a:normAutofit/>
          </a:bodyPr>
          <a:lstStyle/>
          <a:p>
            <a:r>
              <a:rPr lang="en-US">
                <a:solidFill>
                  <a:srgbClr val="1D2C31"/>
                </a:solidFill>
              </a:rPr>
              <a:t>Pendahuluan</a:t>
            </a:r>
          </a:p>
        </p:txBody>
      </p:sp>
      <p:pic>
        <p:nvPicPr>
          <p:cNvPr id="5" name="Image1" descr="A logo with text and green circles">
            <a:extLst>
              <a:ext uri="{FF2B5EF4-FFF2-40B4-BE49-F238E27FC236}">
                <a16:creationId xmlns:a16="http://schemas.microsoft.com/office/drawing/2014/main" id="{AE9DD9E9-8BD0-DF54-DCB9-52835EA40D9E}"/>
              </a:ext>
            </a:extLst>
          </p:cNvPr>
          <p:cNvPicPr>
            <a:picLocks noChangeAspect="1"/>
          </p:cNvPicPr>
          <p:nvPr/>
        </p:nvPicPr>
        <p:blipFill>
          <a:blip r:embed="rId2"/>
          <a:srcRect l="7135" t="3525" r="7528" b="48519"/>
          <a:stretch>
            <a:fillRect/>
          </a:stretch>
        </p:blipFill>
        <p:spPr bwMode="auto">
          <a:xfrm>
            <a:off x="3698968" y="960118"/>
            <a:ext cx="4794063" cy="3556535"/>
          </a:xfrm>
          <a:prstGeom prst="rect">
            <a:avLst/>
          </a:prstGeom>
        </p:spPr>
      </p:pic>
    </p:spTree>
    <p:extLst>
      <p:ext uri="{BB962C8B-B14F-4D97-AF65-F5344CB8AC3E}">
        <p14:creationId xmlns:p14="http://schemas.microsoft.com/office/powerpoint/2010/main" val="66597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C2BDE4CE-9001-CF28-E76F-09A66B2870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98C0070-2628-003A-2B9D-714FA155D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BFE3BD-07E2-9A28-4F8B-1A8A20FCCDC1}"/>
              </a:ext>
            </a:extLst>
          </p:cNvPr>
          <p:cNvSpPr txBox="1"/>
          <p:nvPr/>
        </p:nvSpPr>
        <p:spPr>
          <a:xfrm>
            <a:off x="149902" y="179882"/>
            <a:ext cx="11907186" cy="5526256"/>
          </a:xfrm>
          <a:prstGeom prst="rect">
            <a:avLst/>
          </a:prstGeom>
          <a:noFill/>
        </p:spPr>
        <p:txBody>
          <a:bodyPr wrap="square">
            <a:spAutoFit/>
          </a:bodyPr>
          <a:lstStyle/>
          <a:p>
            <a:pPr>
              <a:lnSpc>
                <a:spcPct val="107000"/>
              </a:lnSpc>
              <a:spcAft>
                <a:spcPts val="800"/>
              </a:spcAf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Berikut adalah penjelasan mengenai visualisasi yang dihasilkan:</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Histogram Distribusi Umur</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Histogram ini menunjukkan distribusi data berdasarkan kolom Umur. Dengan 10 bin dan tambahan kurva KDE, visualisasi ini menggambarkan sebaran umur dalam dataset. Ini membantu untuk memahami pola umum dalam distribusi umur peserta.</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Pie Chart Presentase Diabetes vs Non-Diabetes</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Diagram pie ini menunjukkan proporsi individu yang positif (mengidap diabetes) dan negatif (tidak mengidap diabetes) berdasarkan kolom Hasil. Persentase masing-masing kategori ditampilkan untuk memberikan gambaran visual yang jelas tentang sebaran status diabetes dalam dataset.</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Count Plot Distribusi Hasil Diagnosis</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Count plot ini menunjukkan frekuensi masing-masing kategori dalam kolom Hasil, yang mengindikasikan apakah seseorang mengidap diabetes atau tidak. Dengan visualisasi ini, kita dapat dengan mudah melihat jumlah kasus positif dan negatif dalam dataset.</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Heatmap Korelasi</a:t>
            </a:r>
            <a:b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Heatmap ini menunjukkan matriks korelasi antara variabel-variabel dalam dataset. Nilai korelasi yang lebih tinggi ditunjukkan dengan warna yang lebih intens. Ini memberikan gambaran mengenai hubungan antar fitur dalam dataset, misalnya apakah ada korelasi antara umur dan BMI atau tekanan darah.</a:t>
            </a:r>
            <a:endParaRPr lang="id-ID"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54B79AEE-5DA2-9444-5934-28DA70F09BF8}"/>
              </a:ext>
            </a:extLst>
          </p:cNvPr>
          <p:cNvSpPr>
            <a:spLocks noGrp="1"/>
          </p:cNvSpPr>
          <p:nvPr>
            <p:ph type="title"/>
          </p:nvPr>
        </p:nvSpPr>
        <p:spPr>
          <a:xfrm>
            <a:off x="5771214" y="6345672"/>
            <a:ext cx="6420786" cy="547671"/>
          </a:xfrm>
          <a:solidFill>
            <a:srgbClr val="FFFFFF"/>
          </a:solidFill>
          <a:ln>
            <a:solidFill>
              <a:srgbClr val="404040"/>
            </a:solidFill>
          </a:ln>
        </p:spPr>
        <p:txBody>
          <a:bodyPr vert="horz" lIns="182880" tIns="182880" rIns="182880" bIns="182880" rtlCol="0" anchor="ctr">
            <a:normAutofit fontScale="90000"/>
          </a:bodyPr>
          <a:lstStyle/>
          <a:p>
            <a:r>
              <a:rPr lang="en-US" dirty="0" err="1">
                <a:solidFill>
                  <a:srgbClr val="1D2C31"/>
                </a:solidFill>
              </a:rPr>
              <a:t>Eksplorasi</a:t>
            </a:r>
            <a:r>
              <a:rPr lang="en-US" dirty="0">
                <a:solidFill>
                  <a:srgbClr val="1D2C31"/>
                </a:solidFill>
              </a:rPr>
              <a:t> Data Analysis (EDA)</a:t>
            </a:r>
          </a:p>
        </p:txBody>
      </p:sp>
    </p:spTree>
    <p:extLst>
      <p:ext uri="{BB962C8B-B14F-4D97-AF65-F5344CB8AC3E}">
        <p14:creationId xmlns:p14="http://schemas.microsoft.com/office/powerpoint/2010/main" val="354810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B41DF9D-7CFE-A863-02F0-FEA0D8BE8BAA}"/>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061F6C0-BE7C-D620-3394-EAF1247513E2}"/>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1600" b="1" dirty="0"/>
              <a:t>Preparation Data</a:t>
            </a:r>
            <a:endParaRPr lang="en-US" sz="1600" dirty="0">
              <a:effectLst/>
            </a:endParaRPr>
          </a:p>
        </p:txBody>
      </p:sp>
      <p:sp>
        <p:nvSpPr>
          <p:cNvPr id="78" name="Rectangle 77">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C63AC7F7-5A76-2268-9CAB-43FE9377F39E}"/>
              </a:ext>
            </a:extLst>
          </p:cNvPr>
          <p:cNvPicPr>
            <a:picLocks noChangeAspect="1"/>
          </p:cNvPicPr>
          <p:nvPr/>
        </p:nvPicPr>
        <p:blipFill>
          <a:blip r:embed="rId2"/>
          <a:stretch>
            <a:fillRect/>
          </a:stretch>
        </p:blipFill>
        <p:spPr>
          <a:xfrm>
            <a:off x="2099977" y="1122807"/>
            <a:ext cx="5056094" cy="4297680"/>
          </a:xfrm>
          <a:prstGeom prst="rect">
            <a:avLst/>
          </a:prstGeom>
        </p:spPr>
      </p:pic>
    </p:spTree>
    <p:extLst>
      <p:ext uri="{BB962C8B-B14F-4D97-AF65-F5344CB8AC3E}">
        <p14:creationId xmlns:p14="http://schemas.microsoft.com/office/powerpoint/2010/main" val="390939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7A566A20-9147-5C00-8233-0E47FA8F0D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2557B1F-DDBF-8CBE-24D4-B43187FE2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01362A1-E5B1-71A0-0539-5D948E8D606D}"/>
              </a:ext>
            </a:extLst>
          </p:cNvPr>
          <p:cNvSpPr txBox="1"/>
          <p:nvPr/>
        </p:nvSpPr>
        <p:spPr>
          <a:xfrm>
            <a:off x="239842" y="179882"/>
            <a:ext cx="11817245" cy="5896999"/>
          </a:xfrm>
          <a:prstGeom prst="rect">
            <a:avLst/>
          </a:prstGeom>
          <a:noFill/>
        </p:spPr>
        <p:txBody>
          <a:bodyPr wrap="square">
            <a:spAutoFit/>
          </a:bodyPr>
          <a:lstStyle/>
          <a:p>
            <a:pPr>
              <a:lnSpc>
                <a:spcPct val="107000"/>
              </a:lnSpc>
              <a:spcAft>
                <a:spcPts val="800"/>
              </a:spcAft>
            </a:pPr>
            <a:r>
              <a:rPr lang="id-ID"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Penjelasan langkah-langkah berikut:</a:t>
            </a:r>
            <a:endParaRPr lang="id-ID"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Memisahkan Fitur dan Label:</a:t>
            </a:r>
            <a:endParaRPr lang="id-ID"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 = df.drop(columns=['Hasil']) digunakan untuk memisahkan fitur (variabel independen) yang ada di dataset dengan menghapus kolom Hasil, yang merupakan kolom label.</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 = df['Hasil'] mengambil kolom Hasil sebagai label (variabel dependen), yang berisi informasi apakah seseorang positif atau negatif mengidap diabetes.</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Menampilkan Ukuran Dataset:</a:t>
            </a:r>
            <a:endParaRPr lang="id-ID"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X.shape dan y.shape digunakan untuk menampilkan ukuran (jumlah baris dan kolom) dari fitur (X) dan label (y).</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Normalisasi Data:</a:t>
            </a:r>
            <a:endParaRPr lang="id-ID"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StandardScaler() digunakan untuk menstandarkan fitur sehingga nilai fitur memiliki rata-rata 0 dan standar deviasi 1. Hal ini penting untuk beberapa model machine learning, seperti SVM.</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scaler.fit(X) mempelajari parameter skala berdasarkan data fitur X.</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 = scaler.transform(X) mengaplikasikan transformasi skala pada data fitur X.</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Membagi Data ke dalam Training dan Testing:</a:t>
            </a:r>
            <a:endParaRPr lang="id-ID"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train_test_split(X, y, test_size=0.2, random_state=42) membagi dataset menjadi dua bagian: 80% data untuk pelatihan (training) dan 20% untuk pengujian (testing).</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Hasil pembagian ini disimpan dalam variabel X_train, X_test, y_train, dan y_test.</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Menampilkan Ukuran Dataset setelah Pembagian:</a:t>
            </a:r>
            <a:endParaRPr lang="id-ID"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Ukuran masing-masing subset (training dan testing) ditampilkan dengan X_train.shape, y_train.shape, X_test.shape, dan y_test.shape untuk memastikan pembagian data dilakukan dengan benar.</a:t>
            </a:r>
            <a:endParaRPr lang="id-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24DB4661-3976-FF97-311A-8B4EEB4F2BF0}"/>
              </a:ext>
            </a:extLst>
          </p:cNvPr>
          <p:cNvSpPr>
            <a:spLocks noGrp="1"/>
          </p:cNvSpPr>
          <p:nvPr>
            <p:ph type="title"/>
          </p:nvPr>
        </p:nvSpPr>
        <p:spPr>
          <a:xfrm>
            <a:off x="7959778" y="6345672"/>
            <a:ext cx="4232222" cy="547671"/>
          </a:xfrm>
          <a:solidFill>
            <a:srgbClr val="FFFFFF"/>
          </a:solidFill>
          <a:ln>
            <a:solidFill>
              <a:srgbClr val="404040"/>
            </a:solidFill>
          </a:ln>
        </p:spPr>
        <p:txBody>
          <a:bodyPr vert="horz" lIns="182880" tIns="182880" rIns="182880" bIns="182880" rtlCol="0" anchor="ctr">
            <a:normAutofit fontScale="90000"/>
          </a:bodyPr>
          <a:lstStyle/>
          <a:p>
            <a:r>
              <a:rPr lang="en-US" dirty="0">
                <a:solidFill>
                  <a:srgbClr val="1D2C31"/>
                </a:solidFill>
              </a:rPr>
              <a:t>Preparation Data</a:t>
            </a:r>
          </a:p>
        </p:txBody>
      </p:sp>
    </p:spTree>
    <p:extLst>
      <p:ext uri="{BB962C8B-B14F-4D97-AF65-F5344CB8AC3E}">
        <p14:creationId xmlns:p14="http://schemas.microsoft.com/office/powerpoint/2010/main" val="1058573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48E59C3-0EAC-0256-646B-2AAABDCBB52A}"/>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CAEEA2E-233B-956F-318A-8E2E5E71483A}"/>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1600" b="1" dirty="0"/>
              <a:t>Modelling &amp; Evaluation</a:t>
            </a:r>
            <a:endParaRPr lang="en-US" sz="1600" dirty="0">
              <a:effectLst/>
            </a:endParaRPr>
          </a:p>
        </p:txBody>
      </p:sp>
      <p:sp>
        <p:nvSpPr>
          <p:cNvPr id="85" name="Rectangle 84">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6F4AB4-7CCC-56E4-80F0-F9E6EDD4D913}"/>
              </a:ext>
            </a:extLst>
          </p:cNvPr>
          <p:cNvPicPr>
            <a:picLocks noChangeAspect="1"/>
          </p:cNvPicPr>
          <p:nvPr/>
        </p:nvPicPr>
        <p:blipFill>
          <a:blip r:embed="rId2"/>
          <a:stretch>
            <a:fillRect/>
          </a:stretch>
        </p:blipFill>
        <p:spPr>
          <a:xfrm>
            <a:off x="2661510" y="1122807"/>
            <a:ext cx="3933028" cy="4297680"/>
          </a:xfrm>
          <a:prstGeom prst="rect">
            <a:avLst/>
          </a:prstGeom>
        </p:spPr>
      </p:pic>
    </p:spTree>
    <p:extLst>
      <p:ext uri="{BB962C8B-B14F-4D97-AF65-F5344CB8AC3E}">
        <p14:creationId xmlns:p14="http://schemas.microsoft.com/office/powerpoint/2010/main" val="109142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FD288202-BFF2-4CBF-C8A6-ACAFEDED316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2D28BAD-891E-4D62-8247-D0BBE6C70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7F481DF-3090-E3D2-8335-587BD1F4F0B9}"/>
              </a:ext>
            </a:extLst>
          </p:cNvPr>
          <p:cNvSpPr txBox="1"/>
          <p:nvPr/>
        </p:nvSpPr>
        <p:spPr>
          <a:xfrm>
            <a:off x="239842" y="179882"/>
            <a:ext cx="11817245" cy="5392054"/>
          </a:xfrm>
          <a:prstGeom prst="rect">
            <a:avLst/>
          </a:prstGeom>
          <a:noFill/>
        </p:spPr>
        <p:txBody>
          <a:bodyPr wrap="square">
            <a:spAutoFit/>
          </a:bodyPr>
          <a:lstStyle/>
          <a:p>
            <a:pPr>
              <a:lnSpc>
                <a:spcPct val="107000"/>
              </a:lnSpc>
              <a:spcAft>
                <a:spcPts val="800"/>
              </a:spcAf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Berikut penjelasan tentang langkah-langkah yang dilakukan dalam kode tersebut:</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Inisialisasi dan Pelatihan Model SVM:</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clf = SVC(kernel='linear') membuat sebuah instance dari model Support Vector Machine (SVM) dengan kernel linear. Kernel linear digunakan untuk kasus di mana data dapat dipisahkan secara linear.</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clf.fit(X_train, y_train) melatih model SVM menggunakan data pelatihan (X_train) dan label pelatihan (y_train).</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 pada Data Uji:</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y_pred = clf.predict(X_test) digunakan untuk memprediksi label pada data uji (X_test) setelah model dilatih.</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Menghitung Akurasi:</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CLF_accuracy = accuracy_score(y_pred, y_test) menghitung akurasi dari model dengan membandingkan label yang diprediksi (y_pred) dengan label sebenarnya (y_test). Akurasi dihitung sebagai persentase dari prediksi yang benar.</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Mencetak Classification Report dan Akurasi:</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print(classification_report(y_test, y_pred)) menampilkan laporan klasifikasi yang mencakup metrik seperti precision, recall, f1-score, dan support untuk setiap kelas (positif dan negatif).</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print("Accuracy SVM : {:.2f}%".format(CLF_accuracy * 100)) mencetak akurasi model dalam format persentase dengan dua digit desimal.</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Dengan langkah-langkah ini, Anda mendapatkan evaluasi kinerja model SVM dalam mengklasifikasikan data uji.</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36F0C18F-AFCF-D31B-5668-F2E5ED183E7E}"/>
              </a:ext>
            </a:extLst>
          </p:cNvPr>
          <p:cNvSpPr>
            <a:spLocks noGrp="1"/>
          </p:cNvSpPr>
          <p:nvPr>
            <p:ph type="title"/>
          </p:nvPr>
        </p:nvSpPr>
        <p:spPr>
          <a:xfrm>
            <a:off x="7120328" y="6345672"/>
            <a:ext cx="5071671" cy="547671"/>
          </a:xfrm>
          <a:solidFill>
            <a:srgbClr val="FFFFFF"/>
          </a:solidFill>
          <a:ln>
            <a:solidFill>
              <a:srgbClr val="404040"/>
            </a:solidFill>
          </a:ln>
        </p:spPr>
        <p:txBody>
          <a:bodyPr vert="horz" lIns="182880" tIns="182880" rIns="182880" bIns="182880" rtlCol="0" anchor="ctr">
            <a:normAutofit fontScale="90000"/>
          </a:bodyPr>
          <a:lstStyle/>
          <a:p>
            <a:r>
              <a:rPr lang="en-US" dirty="0">
                <a:solidFill>
                  <a:srgbClr val="1D2C31"/>
                </a:solidFill>
              </a:rPr>
              <a:t>Modelling &amp; Evaluation</a:t>
            </a:r>
          </a:p>
        </p:txBody>
      </p:sp>
    </p:spTree>
    <p:extLst>
      <p:ext uri="{BB962C8B-B14F-4D97-AF65-F5344CB8AC3E}">
        <p14:creationId xmlns:p14="http://schemas.microsoft.com/office/powerpoint/2010/main" val="350468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91E532F-7361-3A5C-BB1F-9B68F35FF808}"/>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54374C23-D846-93C1-2D82-8192DBA520D3}"/>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2000" b="1" dirty="0"/>
              <a:t>Testing</a:t>
            </a:r>
            <a:endParaRPr lang="en-US" sz="2000" dirty="0">
              <a:effectLst/>
            </a:endParaRPr>
          </a:p>
        </p:txBody>
      </p:sp>
      <p:sp>
        <p:nvSpPr>
          <p:cNvPr id="92" name="Rectangle 91">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5AFC9A38-FB15-2D19-7982-BE6052A25DEA}"/>
              </a:ext>
            </a:extLst>
          </p:cNvPr>
          <p:cNvPicPr>
            <a:picLocks noChangeAspect="1"/>
          </p:cNvPicPr>
          <p:nvPr/>
        </p:nvPicPr>
        <p:blipFill>
          <a:blip r:embed="rId2"/>
          <a:stretch>
            <a:fillRect/>
          </a:stretch>
        </p:blipFill>
        <p:spPr>
          <a:xfrm>
            <a:off x="1396686" y="1122807"/>
            <a:ext cx="6462676" cy="4297680"/>
          </a:xfrm>
          <a:prstGeom prst="rect">
            <a:avLst/>
          </a:prstGeom>
        </p:spPr>
      </p:pic>
    </p:spTree>
    <p:extLst>
      <p:ext uri="{BB962C8B-B14F-4D97-AF65-F5344CB8AC3E}">
        <p14:creationId xmlns:p14="http://schemas.microsoft.com/office/powerpoint/2010/main" val="183970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7D99886-BBF0-ED08-95FD-8CF07391258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AC8F710-0972-5A4B-AEB7-4E41D2C8C1B5}"/>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pPr lvl="0">
              <a:spcAft>
                <a:spcPts val="800"/>
              </a:spcAft>
            </a:pPr>
            <a:r>
              <a:rPr lang="en-US" sz="2000" b="1"/>
              <a:t>Testing</a:t>
            </a:r>
            <a:endParaRPr lang="en-US" sz="2000">
              <a:effectLst/>
            </a:endParaRPr>
          </a:p>
        </p:txBody>
      </p:sp>
      <p:sp>
        <p:nvSpPr>
          <p:cNvPr id="99" name="Rectangle 98">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BADD3FBD-86B9-E71C-6AF7-C607EE9D20F9}"/>
              </a:ext>
            </a:extLst>
          </p:cNvPr>
          <p:cNvPicPr>
            <a:picLocks noChangeAspect="1"/>
          </p:cNvPicPr>
          <p:nvPr/>
        </p:nvPicPr>
        <p:blipFill>
          <a:blip r:embed="rId2"/>
          <a:stretch>
            <a:fillRect/>
          </a:stretch>
        </p:blipFill>
        <p:spPr>
          <a:xfrm>
            <a:off x="1488748" y="1122807"/>
            <a:ext cx="6278552" cy="4297680"/>
          </a:xfrm>
          <a:prstGeom prst="rect">
            <a:avLst/>
          </a:prstGeom>
        </p:spPr>
      </p:pic>
    </p:spTree>
    <p:extLst>
      <p:ext uri="{BB962C8B-B14F-4D97-AF65-F5344CB8AC3E}">
        <p14:creationId xmlns:p14="http://schemas.microsoft.com/office/powerpoint/2010/main" val="2823990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5FF19F04-6AB8-AB19-AF29-9794439C2FA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5E424C8-C05E-FD29-92A1-D57AC4851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E8A94F-89E6-DC64-2270-D7EC788C7AB5}"/>
              </a:ext>
            </a:extLst>
          </p:cNvPr>
          <p:cNvSpPr txBox="1"/>
          <p:nvPr/>
        </p:nvSpPr>
        <p:spPr>
          <a:xfrm>
            <a:off x="134910" y="179882"/>
            <a:ext cx="11922177" cy="5187830"/>
          </a:xfrm>
          <a:prstGeom prst="rect">
            <a:avLst/>
          </a:prstGeom>
          <a:noFill/>
        </p:spPr>
        <p:txBody>
          <a:bodyPr wrap="square">
            <a:spAutoFit/>
          </a:bodyPr>
          <a:lstStyle/>
          <a:p>
            <a:pPr>
              <a:lnSpc>
                <a:spcPct val="107000"/>
              </a:lnSpc>
              <a:spcAft>
                <a:spcPts val="800"/>
              </a:spcAf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Berikut penjelasan mengenai proses yang dilakukan dalam kode tersebut:</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Membuat Data Baru:</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Dua dataset baru (new_data dan new_diabetes_data) dibuat untuk memprediksi apakah individu dengan kondisi tersebut mengidap diabetes atau tidak.</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new_data mewakili individu dengan kondisi normal, sedangkan new_diabetes_data mewakili individu yang memiliki kondisi berisiko tinggi mengidap diabetes.</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Mengonversi Data ke DataFrame:</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Kedua set data (new_data dan new_diabetes_data) diubah menjadi DataFrame menggunakan pd.DataFrame().</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Normalisasi Data Baru:</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scaled_new_data = scaler.transform(new_data) dan scaled_new_diabetes_data = scaler.transform(new_diabetes_data) digunakan untuk menstandarkan data baru menggunakan scaler yang sudah dilatih sebelumnya. Hal ini penting untuk memastikan data baru sesuai dengan skala yang digunakan saat pelatihan model.</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 Diagnosis:</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y_pred_new = clf.predict(scaled_new_data) dan y_pred_new_diabetes = clf.predict(scaled_new_diabetes_data) digunakan untuk memprediksi apakah individu pada data baru mengidap diabetes (1) atau tidak (0) berdasarkan model SVM yang telah dilatih.</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45720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Menampilkan Hasil Prediksi:</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SzPts val="1000"/>
              <a:buFont typeface="Courier New" panose="02070309020205020404" pitchFamily="49" charset="0"/>
              <a:buChar char="o"/>
              <a:tabLst>
                <a:tab pos="914400" algn="l"/>
              </a:tabLst>
            </a:pPr>
            <a:r>
              <a:rPr lang="id-ID"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Hasil prediksi dicetak untuk kedua data: new_data (normal) dan new_diabetes_data (berisiko tinggi).</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Dengan kode ini, Anda dapat melihat bagaimana model SVM yang sudah dilatih memberikan diagnosis untuk data individu berdasarkan fitur-fitur yang disediakan.</a:t>
            </a:r>
            <a:endParaRPr lang="id-ID"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C786496B-99D3-1E49-A444-0B7B5B88A98C}"/>
              </a:ext>
            </a:extLst>
          </p:cNvPr>
          <p:cNvSpPr>
            <a:spLocks noGrp="1"/>
          </p:cNvSpPr>
          <p:nvPr>
            <p:ph type="title"/>
          </p:nvPr>
        </p:nvSpPr>
        <p:spPr>
          <a:xfrm>
            <a:off x="8574374" y="6345672"/>
            <a:ext cx="3617625" cy="547671"/>
          </a:xfrm>
          <a:solidFill>
            <a:srgbClr val="FFFFFF"/>
          </a:solidFill>
          <a:ln>
            <a:solidFill>
              <a:srgbClr val="404040"/>
            </a:solidFill>
          </a:ln>
        </p:spPr>
        <p:txBody>
          <a:bodyPr vert="horz" lIns="182880" tIns="182880" rIns="182880" bIns="182880" rtlCol="0" anchor="ctr">
            <a:normAutofit fontScale="90000"/>
          </a:bodyPr>
          <a:lstStyle/>
          <a:p>
            <a:r>
              <a:rPr lang="en-US" dirty="0">
                <a:solidFill>
                  <a:srgbClr val="1D2C31"/>
                </a:solidFill>
              </a:rPr>
              <a:t>Testing</a:t>
            </a:r>
          </a:p>
        </p:txBody>
      </p:sp>
    </p:spTree>
    <p:extLst>
      <p:ext uri="{BB962C8B-B14F-4D97-AF65-F5344CB8AC3E}">
        <p14:creationId xmlns:p14="http://schemas.microsoft.com/office/powerpoint/2010/main" val="1498124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FFC3898A-ABFD-E15C-826D-F6E9C759D18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D406D22-2AE8-E4B3-1910-21CED93A1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832EA-1620-FED4-B237-818B1A07E27A}"/>
              </a:ext>
            </a:extLst>
          </p:cNvPr>
          <p:cNvSpPr>
            <a:spLocks noGrp="1"/>
          </p:cNvSpPr>
          <p:nvPr>
            <p:ph type="title"/>
          </p:nvPr>
        </p:nvSpPr>
        <p:spPr>
          <a:xfrm>
            <a:off x="2407599" y="4928136"/>
            <a:ext cx="7729728" cy="1134402"/>
          </a:xfrm>
          <a:solidFill>
            <a:srgbClr val="FFFFFF"/>
          </a:solidFill>
          <a:ln>
            <a:solidFill>
              <a:srgbClr val="404040"/>
            </a:solidFill>
          </a:ln>
        </p:spPr>
        <p:txBody>
          <a:bodyPr vert="horz" lIns="182880" tIns="182880" rIns="182880" bIns="182880" rtlCol="0" anchor="ctr">
            <a:normAutofit/>
          </a:bodyPr>
          <a:lstStyle/>
          <a:p>
            <a:r>
              <a:rPr lang="en-US" dirty="0">
                <a:solidFill>
                  <a:srgbClr val="1D2C31"/>
                </a:solidFill>
              </a:rPr>
              <a:t>Kesimpulan</a:t>
            </a:r>
          </a:p>
        </p:txBody>
      </p:sp>
      <p:pic>
        <p:nvPicPr>
          <p:cNvPr id="4" name="Image1" descr="A logo with text and green circles&#10;&#10;Description automatically generated with medium confidence">
            <a:extLst>
              <a:ext uri="{FF2B5EF4-FFF2-40B4-BE49-F238E27FC236}">
                <a16:creationId xmlns:a16="http://schemas.microsoft.com/office/drawing/2014/main" id="{EE703D58-AC9B-DCEC-55F5-582700CAFA73}"/>
              </a:ext>
            </a:extLst>
          </p:cNvPr>
          <p:cNvPicPr>
            <a:picLocks noChangeAspect="1"/>
          </p:cNvPicPr>
          <p:nvPr/>
        </p:nvPicPr>
        <p:blipFill>
          <a:blip r:embed="rId2"/>
          <a:srcRect l="7135" t="3525" r="7528" b="48519"/>
          <a:stretch>
            <a:fillRect/>
          </a:stretch>
        </p:blipFill>
        <p:spPr bwMode="auto">
          <a:xfrm>
            <a:off x="3698968" y="960118"/>
            <a:ext cx="4794063" cy="3556535"/>
          </a:xfrm>
          <a:prstGeom prst="rect">
            <a:avLst/>
          </a:prstGeom>
        </p:spPr>
      </p:pic>
    </p:spTree>
    <p:extLst>
      <p:ext uri="{BB962C8B-B14F-4D97-AF65-F5344CB8AC3E}">
        <p14:creationId xmlns:p14="http://schemas.microsoft.com/office/powerpoint/2010/main" val="1806600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636D4985-26E1-64DA-2465-51060354AF6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A7DBE2-F7A5-89B1-CC2A-331EBC4B4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6FF8F5-C1C6-7382-83D4-EED3C526F0E9}"/>
              </a:ext>
            </a:extLst>
          </p:cNvPr>
          <p:cNvSpPr txBox="1"/>
          <p:nvPr/>
        </p:nvSpPr>
        <p:spPr>
          <a:xfrm>
            <a:off x="122419" y="209862"/>
            <a:ext cx="11947161" cy="5878532"/>
          </a:xfrm>
          <a:prstGeom prst="rect">
            <a:avLst/>
          </a:prstGeom>
          <a:noFill/>
        </p:spPr>
        <p:txBody>
          <a:bodyPr wrap="square">
            <a:spAutoFit/>
          </a:bodyPr>
          <a:lstStyle/>
          <a:p>
            <a:pPr algn="just">
              <a:spcAft>
                <a:spcPts val="800"/>
              </a:spcAft>
              <a:tabLst>
                <a:tab pos="459105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Kesimpulan dari implementasi yang dilakukan adalah sebagai berikut:</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mj-lt"/>
              <a:buAutoNum type="arabicPeriod"/>
              <a:tabLst>
                <a:tab pos="457200" algn="l"/>
                <a:tab pos="459105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Preprocessing Data:</a:t>
            </a:r>
            <a:b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Data yang digunakan dalam model ini telah dipersiapkan dengan baik, termasuk memisahkan fitur dan label, menstandarkan nilai fitur menggunakan StandardScaler, serta membagi dataset menjadi data pelatihan dan pengujian.</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mj-lt"/>
              <a:buAutoNum type="arabicPeriod"/>
              <a:tabLst>
                <a:tab pos="457200" algn="l"/>
                <a:tab pos="459105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Model SVM:</a:t>
            </a:r>
            <a:b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Model Support Vector Machine (SVM) dengan kernel linear digunakan untuk melakukan klasifikasi apakah seseorang mengidap diabetes atau tidak. Model ini dilatih dengan data pelatihan dan kemudian diuji menggunakan data uji untuk mengevaluasi performanya.</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mj-lt"/>
              <a:buAutoNum type="arabicPeriod"/>
              <a:tabLst>
                <a:tab pos="457200" algn="l"/>
                <a:tab pos="459105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Evaluasi Model:</a:t>
            </a:r>
            <a:b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Berdasarkan hasil prediksi pada data uji, model menunjukkan akurasi yang baik dalam mengklasifikasikan status diabetes. Laporan klasifikasi juga memberikan metrik tambahan seperti precision, recall, dan f1-score, yang memberikan gambaran tentang kualitas model dalam memprediksi setiap kelas.</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mj-lt"/>
              <a:buAutoNum type="arabicPeriod"/>
              <a:tabLst>
                <a:tab pos="457200" algn="l"/>
                <a:tab pos="459105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 untuk Data Baru:</a:t>
            </a:r>
            <a:b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Dua set data baru diuji untuk memprediksi apakah individu tersebut mengidap diabetes. Untuk data dengan kondisi normal (seperti kadar glukosa dan BMI yang normal), model memberikan prediksi negatif (tidak mengidap diabetes). Sebaliknya, untuk data dengan kondisi berisiko tinggi (seperti kadar glukosa dan BMI yang tinggi), model memberikan prediksi positif (mengidap diabetes).</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mj-lt"/>
              <a:buAutoNum type="arabicPeriod"/>
              <a:tabLst>
                <a:tab pos="457200" algn="l"/>
                <a:tab pos="459105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Kesimpulan Umum:</a:t>
            </a:r>
            <a:b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b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Model SVM yang telah dilatih dengan data ini efektif dalam mengidentifikasi risiko diabetes berdasarkan berbagai faktor seperti kehamilan, glukosa, tekanan darah, BMI, dan lainnya. Dengan hasil yang memadai pada data uji dan kemampuan untuk memprediksi data baru dengan akurat, model ini bisa digunakan untuk membantu diagnosis awal diabetes berdasarkan faktor-faktor tersebut.</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spcAft>
                <a:spcPts val="800"/>
              </a:spcAft>
              <a:tabLst>
                <a:tab pos="4591050" algn="l"/>
              </a:tabLst>
            </a:pPr>
            <a:r>
              <a:rPr lang="id-ID"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Namun, akurasi model masih bergantung pada kualitas dan keberagaman data yang digunakan untuk pelatihan. Diperlukan lebih banyak data atau teknik yang lebih canggih untuk meningkatkan prediksi pada kasus-kasus yang lebih kompleks atau tidak terlihat dalam dataset pelatihan.</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26C856A7-5E66-0752-6DA8-13BEEAF2DFB5}"/>
              </a:ext>
            </a:extLst>
          </p:cNvPr>
          <p:cNvSpPr>
            <a:spLocks noGrp="1"/>
          </p:cNvSpPr>
          <p:nvPr>
            <p:ph type="title"/>
          </p:nvPr>
        </p:nvSpPr>
        <p:spPr>
          <a:xfrm>
            <a:off x="8574374" y="6345672"/>
            <a:ext cx="3617625" cy="547671"/>
          </a:xfrm>
          <a:solidFill>
            <a:srgbClr val="FFFFFF"/>
          </a:solidFill>
          <a:ln>
            <a:solidFill>
              <a:srgbClr val="404040"/>
            </a:solidFill>
          </a:ln>
        </p:spPr>
        <p:txBody>
          <a:bodyPr vert="horz" lIns="182880" tIns="182880" rIns="182880" bIns="182880" rtlCol="0" anchor="ctr">
            <a:normAutofit fontScale="90000"/>
          </a:bodyPr>
          <a:lstStyle/>
          <a:p>
            <a:r>
              <a:rPr lang="en-US" dirty="0" err="1">
                <a:solidFill>
                  <a:srgbClr val="1D2C31"/>
                </a:solidFill>
              </a:rPr>
              <a:t>kesimpulan</a:t>
            </a:r>
            <a:endParaRPr lang="en-US" dirty="0">
              <a:solidFill>
                <a:srgbClr val="1D2C31"/>
              </a:solidFill>
            </a:endParaRPr>
          </a:p>
        </p:txBody>
      </p:sp>
    </p:spTree>
    <p:extLst>
      <p:ext uri="{BB962C8B-B14F-4D97-AF65-F5344CB8AC3E}">
        <p14:creationId xmlns:p14="http://schemas.microsoft.com/office/powerpoint/2010/main" val="211580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1E455F1A-D84A-BA04-761A-1CB74A4D0F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770137A-698A-EA0E-6301-4AC79025D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9D7F56-207F-E3B8-BFB8-94FF3144FF41}"/>
              </a:ext>
            </a:extLst>
          </p:cNvPr>
          <p:cNvSpPr txBox="1"/>
          <p:nvPr/>
        </p:nvSpPr>
        <p:spPr>
          <a:xfrm>
            <a:off x="-134912" y="179882"/>
            <a:ext cx="12192000" cy="6280374"/>
          </a:xfrm>
          <a:prstGeom prst="rect">
            <a:avLst/>
          </a:prstGeom>
          <a:noFill/>
        </p:spPr>
        <p:txBody>
          <a:bodyPr wrap="square">
            <a:spAutoFit/>
          </a:bodyPr>
          <a:lstStyle/>
          <a:p>
            <a:pPr marL="457200" indent="457200" algn="just">
              <a:lnSpc>
                <a:spcPct val="150000"/>
              </a:lnSpc>
            </a:pP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Diabetes mellitus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merupakan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salah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satu</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penyakit</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kronis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terus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mengalami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peningkatan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prevalensi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secara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global.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Menurut</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laporan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Organisasi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Kesehatan Dunia (WHO),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jumlah</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penderita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diabetes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diproyeksikan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mencapai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lebih</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dari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640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juta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orang pada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tahun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2045.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Penyakit</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tidak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hanya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menjadi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ancaman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serius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bagi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kesehatan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individu</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tetapi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juga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menimbulkan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dampak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ekonomi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signifikan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bagi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sistem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layanan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kesehatan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Diabetes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sering</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kali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tidak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terdeteksi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pada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tahap</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awal</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sehingga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memperburuk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komplikasi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dapat</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memengaruhi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kualitas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hidup</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pasien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Oleh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karena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itu</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kebutuhan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sistem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andal</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menjadi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semakin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mendesak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upaya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pencegahan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pengelolaan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penyakit</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lgn="just">
              <a:lnSpc>
                <a:spcPct val="150000"/>
              </a:lnSpc>
            </a:pP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Kemajuan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teknologi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bidang</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kecerdasan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buatan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pembelajaran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mesin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(machine learning)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memberikan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peluang</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besar</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menganalisis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medis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keperluan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penyakit</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Salah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satu</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algoritma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terbukti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efektif</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klasifikasi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kompleks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adalah</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Support Vector Machine (SVM). SVM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memiliki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kemampuan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memisahkan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kelas-kelas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berbeda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dengan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margin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maksimal</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sehingga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sering</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digunakan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berbagai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studi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prediktif</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lgn="just">
              <a:lnSpc>
                <a:spcPct val="150000"/>
              </a:lnSpc>
              <a:spcAft>
                <a:spcPts val="800"/>
              </a:spcAft>
            </a:pP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Penelitian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bertujuan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menerapkan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algoritma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SVM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diabetes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berdasarkan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dataset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medis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relevan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Fokus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penelitian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meliputi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proses preprocessing data,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penerapan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algoritma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SVM,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serta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evaluasi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performa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model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menggunakan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metrik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seperti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akurasi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presisi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recall, dan F1-score.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Dengan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penelitian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diharapkan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dapat</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dikembangkan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model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akurat</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tidak</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hanya</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membantu</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diagnosis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dini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diabetes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tetapi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juga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mendukung</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pengambilan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keputusan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bagi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praktisi</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medis</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7D606731-359D-BB9D-A533-325F1C62A69B}"/>
              </a:ext>
            </a:extLst>
          </p:cNvPr>
          <p:cNvSpPr>
            <a:spLocks noGrp="1"/>
          </p:cNvSpPr>
          <p:nvPr>
            <p:ph type="title"/>
          </p:nvPr>
        </p:nvSpPr>
        <p:spPr>
          <a:xfrm>
            <a:off x="6235908" y="6115986"/>
            <a:ext cx="5956092" cy="777357"/>
          </a:xfrm>
          <a:solidFill>
            <a:srgbClr val="FFFFFF"/>
          </a:solidFill>
          <a:ln>
            <a:solidFill>
              <a:srgbClr val="404040"/>
            </a:solidFill>
          </a:ln>
        </p:spPr>
        <p:txBody>
          <a:bodyPr vert="horz" lIns="182880" tIns="182880" rIns="182880" bIns="182880" rtlCol="0" anchor="ctr">
            <a:normAutofit/>
          </a:bodyPr>
          <a:lstStyle/>
          <a:p>
            <a:r>
              <a:rPr lang="en-US">
                <a:solidFill>
                  <a:srgbClr val="1D2C31"/>
                </a:solidFill>
              </a:rPr>
              <a:t>Pendahuluan</a:t>
            </a:r>
          </a:p>
        </p:txBody>
      </p:sp>
    </p:spTree>
    <p:extLst>
      <p:ext uri="{BB962C8B-B14F-4D97-AF65-F5344CB8AC3E}">
        <p14:creationId xmlns:p14="http://schemas.microsoft.com/office/powerpoint/2010/main" val="3498446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A1D4D49-A977-B569-FCBA-4412006DF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F58BA-5B17-3B60-4978-00E27952C451}"/>
              </a:ext>
            </a:extLst>
          </p:cNvPr>
          <p:cNvSpPr>
            <a:spLocks noGrp="1"/>
          </p:cNvSpPr>
          <p:nvPr>
            <p:ph type="title"/>
          </p:nvPr>
        </p:nvSpPr>
        <p:spPr>
          <a:xfrm>
            <a:off x="993853" y="1604772"/>
            <a:ext cx="3648456" cy="3648456"/>
          </a:xfrm>
          <a:prstGeom prst="roundRect">
            <a:avLst>
              <a:gd name="adj" fmla="val 14141"/>
            </a:avLst>
          </a:prstGeom>
          <a:solidFill>
            <a:schemeClr val="accent2"/>
          </a:solidFill>
          <a:ln>
            <a:noFill/>
          </a:ln>
        </p:spPr>
        <p:txBody>
          <a:bodyPr vert="horz" lIns="182880" tIns="182880" rIns="182880" bIns="182880" rtlCol="0" anchor="ctr">
            <a:normAutofit/>
          </a:bodyPr>
          <a:lstStyle/>
          <a:p>
            <a:r>
              <a:rPr lang="en-US" sz="3600">
                <a:solidFill>
                  <a:srgbClr val="FFFFFF"/>
                </a:solidFill>
              </a:rPr>
              <a:t>Terima kasih</a:t>
            </a:r>
          </a:p>
        </p:txBody>
      </p:sp>
      <p:sp>
        <p:nvSpPr>
          <p:cNvPr id="14" name="Rounded Rectangle 17">
            <a:extLst>
              <a:ext uri="{FF2B5EF4-FFF2-40B4-BE49-F238E27FC236}">
                <a16:creationId xmlns:a16="http://schemas.microsoft.com/office/drawing/2014/main" id="{167795A7-9891-4E29-A02F-6280F206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1411" y="1442330"/>
            <a:ext cx="3973340" cy="397334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C3232A-5F5F-47C7-B5C8-325EE2DEF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640080"/>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411B43A-26CB-435C-A34A-5D4E1310D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802767"/>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1" descr="A logo with text and green circles&#10;&#10;Description automatically generated with medium confidence">
            <a:extLst>
              <a:ext uri="{FF2B5EF4-FFF2-40B4-BE49-F238E27FC236}">
                <a16:creationId xmlns:a16="http://schemas.microsoft.com/office/drawing/2014/main" id="{5F354C7E-1B82-0B24-711A-AFB89461DD55}"/>
              </a:ext>
            </a:extLst>
          </p:cNvPr>
          <p:cNvPicPr>
            <a:picLocks noChangeAspect="1"/>
          </p:cNvPicPr>
          <p:nvPr/>
        </p:nvPicPr>
        <p:blipFill>
          <a:blip r:embed="rId2"/>
          <a:srcRect l="7135" t="3525" r="7528" b="48519"/>
          <a:stretch>
            <a:fillRect/>
          </a:stretch>
        </p:blipFill>
        <p:spPr bwMode="auto">
          <a:xfrm>
            <a:off x="6105321" y="1431346"/>
            <a:ext cx="4961301" cy="3680602"/>
          </a:xfrm>
          <a:prstGeom prst="rect">
            <a:avLst/>
          </a:prstGeom>
        </p:spPr>
      </p:pic>
    </p:spTree>
    <p:extLst>
      <p:ext uri="{BB962C8B-B14F-4D97-AF65-F5344CB8AC3E}">
        <p14:creationId xmlns:p14="http://schemas.microsoft.com/office/powerpoint/2010/main" val="42426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A17A1030-F085-66C3-9DCB-6355568DAC5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D62D676-9C4F-4F6B-8D66-278B6EBEF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D4FDF-76B7-B237-4BB2-FEC2FE968424}"/>
              </a:ext>
            </a:extLst>
          </p:cNvPr>
          <p:cNvSpPr>
            <a:spLocks noGrp="1"/>
          </p:cNvSpPr>
          <p:nvPr>
            <p:ph type="title"/>
          </p:nvPr>
        </p:nvSpPr>
        <p:spPr>
          <a:xfrm>
            <a:off x="2407599" y="4928136"/>
            <a:ext cx="7729728" cy="1134402"/>
          </a:xfrm>
          <a:solidFill>
            <a:srgbClr val="FFFFFF"/>
          </a:solidFill>
          <a:ln>
            <a:solidFill>
              <a:srgbClr val="404040"/>
            </a:solidFill>
          </a:ln>
        </p:spPr>
        <p:txBody>
          <a:bodyPr vert="horz" lIns="182880" tIns="182880" rIns="182880" bIns="182880" rtlCol="0" anchor="ctr">
            <a:normAutofit/>
          </a:bodyPr>
          <a:lstStyle/>
          <a:p>
            <a:r>
              <a:rPr lang="en-US">
                <a:solidFill>
                  <a:srgbClr val="1D2C31"/>
                </a:solidFill>
              </a:rPr>
              <a:t>Metodologi</a:t>
            </a:r>
          </a:p>
        </p:txBody>
      </p:sp>
      <p:pic>
        <p:nvPicPr>
          <p:cNvPr id="3" name="Image1" descr="A logo with text and green circles&#10;&#10;Description automatically generated with medium confidence">
            <a:extLst>
              <a:ext uri="{FF2B5EF4-FFF2-40B4-BE49-F238E27FC236}">
                <a16:creationId xmlns:a16="http://schemas.microsoft.com/office/drawing/2014/main" id="{5B9580B1-3A21-433F-236E-93174E4A6794}"/>
              </a:ext>
            </a:extLst>
          </p:cNvPr>
          <p:cNvPicPr>
            <a:picLocks noChangeAspect="1"/>
          </p:cNvPicPr>
          <p:nvPr/>
        </p:nvPicPr>
        <p:blipFill>
          <a:blip r:embed="rId2"/>
          <a:srcRect l="7135" t="3525" r="7528" b="48519"/>
          <a:stretch>
            <a:fillRect/>
          </a:stretch>
        </p:blipFill>
        <p:spPr bwMode="auto">
          <a:xfrm>
            <a:off x="3698968" y="960118"/>
            <a:ext cx="4794063" cy="3556535"/>
          </a:xfrm>
          <a:prstGeom prst="rect">
            <a:avLst/>
          </a:prstGeom>
        </p:spPr>
      </p:pic>
    </p:spTree>
    <p:extLst>
      <p:ext uri="{BB962C8B-B14F-4D97-AF65-F5344CB8AC3E}">
        <p14:creationId xmlns:p14="http://schemas.microsoft.com/office/powerpoint/2010/main" val="322175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1BCCE0C2-15E7-1E1E-2B68-31DA427EEC8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A52A322-95F4-78B5-53AD-BABF78985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73B2525-C11D-9AA4-705C-A54B6EF0AAE7}"/>
              </a:ext>
            </a:extLst>
          </p:cNvPr>
          <p:cNvSpPr txBox="1"/>
          <p:nvPr/>
        </p:nvSpPr>
        <p:spPr>
          <a:xfrm>
            <a:off x="-134912" y="179882"/>
            <a:ext cx="12192000" cy="6735177"/>
          </a:xfrm>
          <a:prstGeom prst="rect">
            <a:avLst/>
          </a:prstGeom>
          <a:noFill/>
        </p:spPr>
        <p:txBody>
          <a:bodyPr wrap="square">
            <a:spAutoFit/>
          </a:bodyPr>
          <a:lstStyle/>
          <a:p>
            <a:pPr marL="450215" algn="just">
              <a:spcAft>
                <a:spcPts val="800"/>
              </a:spcAft>
            </a:pP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penelitian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dilakukan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pendekatan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berbasis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machine learning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memprediksi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risiko</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diabetes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dengan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algoritma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Support Vector Machine (SVM).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Penelitian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bertujuan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menganalisis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medis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membersihkannya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dari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anomali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membangun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model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andal</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Langkah-</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langkah</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berikut</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dirancang</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memastikan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penelitian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dilakukan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secara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sistematis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terstruktur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1. Import Library</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Penelitian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diawali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dengan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mengimpor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pustaka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Python yang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diperlukan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analisis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visualisasi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penerapan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algoritma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pembelajaran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mesin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2. Import Data</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Dataset yang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relevan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seperti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dataset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medis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tentang</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diabetes,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diimpor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dianalisis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berisi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informasi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seperti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kadar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glukosa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tekanan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darah</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BMI,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usia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status diabetes.</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3. Data Understanding</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Tahap</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bertujuan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memahami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karakteristik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dataset,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termasuk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struktur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tipe</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pada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setiap</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kolom</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serta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distribusi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statistik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setiap</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fitur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Selain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itu</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dilakukan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analisis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terhadap</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jumlah</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yang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termasuk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setiap</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kelas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target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memahami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proporsi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positif</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negatif</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4. Cleaning Data</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Pada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tahap</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dilakukan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pembersihan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memastikan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tidak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ada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nilai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kosong</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duplikasi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atau</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nilai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ekstrem</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dapat</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memengaruhi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hasil</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analisis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yang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tidak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relevan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atau</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bermasalah</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dihapus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atau</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disesuaikan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5. Exploratory Data Analysis (EDA)</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Visualisasi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dilakukan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menggali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pola-pola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penting</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memahami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hubungan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antar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fitur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Tahap</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membantu</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menganalisis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distribusi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serta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interaksi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antara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fitur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variabel</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target.</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6. Preparation Data</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dipersiapkan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proses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pemodelan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dengan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cara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memisahkan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fitur</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target,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membagi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menjadi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latih</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data uji,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serta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melakukan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normalisasi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agar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berada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dalam</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skala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yang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sama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7. Modeling &amp; Evaluation</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Model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diabetes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dibangun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menggunakan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algoritma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Support Vector Machine (SVM). Model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dilatih</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menggunakan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latih</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dan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kinerjanya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dievaluasi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dengan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uji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berdasarkan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akurasi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presisi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recall, F1-score,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serta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confusion matrix.</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8. Testing</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0215" algn="just">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Model yang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telah</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dibangun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diuji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menggunakan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data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baru</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untuk</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memastikan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keandalan</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prediksi</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terhadap</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kasus</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3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nyata</a:t>
            </a:r>
            <a:r>
              <a:rPr lang="en-US"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id-ID"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4044A658-BDF3-C0B9-80F7-579D0E58CEBB}"/>
              </a:ext>
            </a:extLst>
          </p:cNvPr>
          <p:cNvSpPr>
            <a:spLocks noGrp="1"/>
          </p:cNvSpPr>
          <p:nvPr>
            <p:ph type="title"/>
          </p:nvPr>
        </p:nvSpPr>
        <p:spPr>
          <a:xfrm>
            <a:off x="8574374" y="6345672"/>
            <a:ext cx="3617625" cy="547671"/>
          </a:xfrm>
          <a:solidFill>
            <a:srgbClr val="FFFFFF"/>
          </a:solidFill>
          <a:ln>
            <a:solidFill>
              <a:srgbClr val="404040"/>
            </a:solidFill>
          </a:ln>
        </p:spPr>
        <p:txBody>
          <a:bodyPr vert="horz" lIns="182880" tIns="182880" rIns="182880" bIns="182880" rtlCol="0" anchor="ctr">
            <a:normAutofit fontScale="90000"/>
          </a:bodyPr>
          <a:lstStyle/>
          <a:p>
            <a:r>
              <a:rPr lang="en-US" dirty="0" err="1">
                <a:solidFill>
                  <a:srgbClr val="1D2C31"/>
                </a:solidFill>
              </a:rPr>
              <a:t>metodologi</a:t>
            </a:r>
            <a:endParaRPr lang="en-US" dirty="0">
              <a:solidFill>
                <a:srgbClr val="1D2C31"/>
              </a:solidFill>
            </a:endParaRPr>
          </a:p>
        </p:txBody>
      </p:sp>
    </p:spTree>
    <p:extLst>
      <p:ext uri="{BB962C8B-B14F-4D97-AF65-F5344CB8AC3E}">
        <p14:creationId xmlns:p14="http://schemas.microsoft.com/office/powerpoint/2010/main" val="203632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CD20320E-8B07-2D86-47DC-7C50F88CC49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D62D676-9C4F-4F6B-8D66-278B6EBEF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4949-DFFD-ECAE-ABC2-DE5DDDDD358C}"/>
              </a:ext>
            </a:extLst>
          </p:cNvPr>
          <p:cNvSpPr>
            <a:spLocks noGrp="1"/>
          </p:cNvSpPr>
          <p:nvPr>
            <p:ph type="title"/>
          </p:nvPr>
        </p:nvSpPr>
        <p:spPr>
          <a:xfrm>
            <a:off x="2407599" y="4928136"/>
            <a:ext cx="7729728" cy="1134402"/>
          </a:xfrm>
          <a:solidFill>
            <a:srgbClr val="FFFFFF"/>
          </a:solidFill>
          <a:ln>
            <a:solidFill>
              <a:srgbClr val="404040"/>
            </a:solidFill>
          </a:ln>
        </p:spPr>
        <p:txBody>
          <a:bodyPr vert="horz" lIns="182880" tIns="182880" rIns="182880" bIns="182880" rtlCol="0" anchor="ctr">
            <a:normAutofit/>
          </a:bodyPr>
          <a:lstStyle/>
          <a:p>
            <a:r>
              <a:rPr lang="en-US">
                <a:solidFill>
                  <a:srgbClr val="1D2C31"/>
                </a:solidFill>
              </a:rPr>
              <a:t>implementasi</a:t>
            </a:r>
          </a:p>
        </p:txBody>
      </p:sp>
      <p:pic>
        <p:nvPicPr>
          <p:cNvPr id="4" name="Image1" descr="A logo with text and green circles&#10;&#10;Description automatically generated with medium confidence">
            <a:extLst>
              <a:ext uri="{FF2B5EF4-FFF2-40B4-BE49-F238E27FC236}">
                <a16:creationId xmlns:a16="http://schemas.microsoft.com/office/drawing/2014/main" id="{A9421DF5-ADB0-32FB-D2E1-2BCA2FA42950}"/>
              </a:ext>
            </a:extLst>
          </p:cNvPr>
          <p:cNvPicPr>
            <a:picLocks noChangeAspect="1"/>
          </p:cNvPicPr>
          <p:nvPr/>
        </p:nvPicPr>
        <p:blipFill>
          <a:blip r:embed="rId2"/>
          <a:srcRect l="7135" t="3525" r="7528" b="48519"/>
          <a:stretch>
            <a:fillRect/>
          </a:stretch>
        </p:blipFill>
        <p:spPr bwMode="auto">
          <a:xfrm>
            <a:off x="3698968" y="960118"/>
            <a:ext cx="4794063" cy="3556535"/>
          </a:xfrm>
          <a:prstGeom prst="rect">
            <a:avLst/>
          </a:prstGeom>
        </p:spPr>
      </p:pic>
    </p:spTree>
    <p:extLst>
      <p:ext uri="{BB962C8B-B14F-4D97-AF65-F5344CB8AC3E}">
        <p14:creationId xmlns:p14="http://schemas.microsoft.com/office/powerpoint/2010/main" val="341732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65E2F78-5CA3-6F57-8DAF-E1EC7284669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522C2DE9-D312-78E1-C067-4CD047D7BC2F}"/>
              </a:ext>
            </a:extLst>
          </p:cNvPr>
          <p:cNvSpPr>
            <a:spLocks noGrp="1"/>
          </p:cNvSpPr>
          <p:nvPr>
            <p:ph type="title"/>
          </p:nvPr>
        </p:nvSpPr>
        <p:spPr>
          <a:xfrm>
            <a:off x="9092352" y="2850676"/>
            <a:ext cx="2441180" cy="830997"/>
          </a:xfrm>
        </p:spPr>
        <p:txBody>
          <a:bodyPr vert="horz" lIns="182880" tIns="182880" rIns="182880" bIns="182880" rtlCol="0" anchor="ctr">
            <a:normAutofit fontScale="90000"/>
          </a:bodyPr>
          <a:lstStyle/>
          <a:p>
            <a:r>
              <a:rPr lang="en-US" sz="2000" dirty="0"/>
              <a:t>Import library</a:t>
            </a:r>
          </a:p>
        </p:txBody>
      </p:sp>
      <p:sp>
        <p:nvSpPr>
          <p:cNvPr id="15" name="Rectangle 14">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73F5396B-23FF-056E-CB34-5447735B7D4D}"/>
              </a:ext>
            </a:extLst>
          </p:cNvPr>
          <p:cNvPicPr>
            <a:picLocks noChangeAspect="1"/>
          </p:cNvPicPr>
          <p:nvPr/>
        </p:nvPicPr>
        <p:blipFill>
          <a:blip r:embed="rId2"/>
          <a:stretch>
            <a:fillRect/>
          </a:stretch>
        </p:blipFill>
        <p:spPr>
          <a:xfrm>
            <a:off x="1120625" y="1184745"/>
            <a:ext cx="7014799" cy="4173804"/>
          </a:xfrm>
          <a:prstGeom prst="rect">
            <a:avLst/>
          </a:prstGeom>
        </p:spPr>
      </p:pic>
    </p:spTree>
    <p:extLst>
      <p:ext uri="{BB962C8B-B14F-4D97-AF65-F5344CB8AC3E}">
        <p14:creationId xmlns:p14="http://schemas.microsoft.com/office/powerpoint/2010/main" val="399117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D6D1BD46-2D2F-CB22-250F-FE4FC32D4B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53FEC13-3853-6111-E4F9-941E56B19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04BC5F-C83B-6022-8195-448EF3B4C396}"/>
              </a:ext>
            </a:extLst>
          </p:cNvPr>
          <p:cNvSpPr txBox="1"/>
          <p:nvPr/>
        </p:nvSpPr>
        <p:spPr>
          <a:xfrm>
            <a:off x="-134912" y="179882"/>
            <a:ext cx="12192000" cy="2246769"/>
          </a:xfrm>
          <a:prstGeom prst="rect">
            <a:avLst/>
          </a:prstGeom>
          <a:noFill/>
        </p:spPr>
        <p:txBody>
          <a:bodyPr wrap="square">
            <a:spAutoFit/>
          </a:bodyPr>
          <a:lstStyle/>
          <a:p>
            <a:pPr marL="450215" algn="just">
              <a:spcAft>
                <a:spcPts val="800"/>
              </a:spcAft>
            </a:pPr>
            <a:r>
              <a:rPr lang="en-US" sz="2800" dirty="0">
                <a:solidFill>
                  <a:schemeClr val="bg1"/>
                </a:solidFill>
                <a:effectLst/>
                <a:latin typeface="Times New Roman" panose="02020603050405020304" pitchFamily="18" charset="0"/>
                <a:ea typeface="Calibri" panose="020F0502020204030204" pitchFamily="34" charset="0"/>
              </a:rPr>
              <a:t>Kode </a:t>
            </a:r>
            <a:r>
              <a:rPr lang="en-US" sz="2800" dirty="0" err="1">
                <a:solidFill>
                  <a:schemeClr val="bg1"/>
                </a:solidFill>
                <a:effectLst/>
                <a:latin typeface="Times New Roman" panose="02020603050405020304" pitchFamily="18" charset="0"/>
                <a:ea typeface="Calibri" panose="020F0502020204030204" pitchFamily="34" charset="0"/>
              </a:rPr>
              <a:t>tersebut</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menginstal</a:t>
            </a:r>
            <a:r>
              <a:rPr lang="en-US" sz="2800" dirty="0">
                <a:solidFill>
                  <a:schemeClr val="bg1"/>
                </a:solidFill>
                <a:effectLst/>
                <a:latin typeface="Times New Roman" panose="02020603050405020304" pitchFamily="18" charset="0"/>
                <a:ea typeface="Calibri" panose="020F0502020204030204" pitchFamily="34" charset="0"/>
              </a:rPr>
              <a:t> dan </a:t>
            </a:r>
            <a:r>
              <a:rPr lang="en-US" sz="2800" dirty="0" err="1">
                <a:solidFill>
                  <a:schemeClr val="bg1"/>
                </a:solidFill>
                <a:effectLst/>
                <a:latin typeface="Times New Roman" panose="02020603050405020304" pitchFamily="18" charset="0"/>
                <a:ea typeface="Calibri" panose="020F0502020204030204" pitchFamily="34" charset="0"/>
              </a:rPr>
              <a:t>mengimpor</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pustaka</a:t>
            </a:r>
            <a:r>
              <a:rPr lang="en-US" sz="2800" dirty="0">
                <a:solidFill>
                  <a:schemeClr val="bg1"/>
                </a:solidFill>
                <a:effectLst/>
                <a:latin typeface="Times New Roman" panose="02020603050405020304" pitchFamily="18" charset="0"/>
                <a:ea typeface="Calibri" panose="020F0502020204030204" pitchFamily="34" charset="0"/>
              </a:rPr>
              <a:t> yang </a:t>
            </a:r>
            <a:r>
              <a:rPr lang="en-US" sz="2800" dirty="0" err="1">
                <a:solidFill>
                  <a:schemeClr val="bg1"/>
                </a:solidFill>
                <a:effectLst/>
                <a:latin typeface="Times New Roman" panose="02020603050405020304" pitchFamily="18" charset="0"/>
                <a:ea typeface="Calibri" panose="020F0502020204030204" pitchFamily="34" charset="0"/>
              </a:rPr>
              <a:t>diperlukan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untuk</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analisis</a:t>
            </a:r>
            <a:r>
              <a:rPr lang="en-US" sz="2800" dirty="0">
                <a:solidFill>
                  <a:schemeClr val="bg1"/>
                </a:solidFill>
                <a:effectLst/>
                <a:latin typeface="Times New Roman" panose="02020603050405020304" pitchFamily="18" charset="0"/>
                <a:ea typeface="Calibri" panose="020F0502020204030204" pitchFamily="34" charset="0"/>
              </a:rPr>
              <a:t> data dan </a:t>
            </a:r>
            <a:r>
              <a:rPr lang="en-US" sz="2800" dirty="0" err="1">
                <a:solidFill>
                  <a:schemeClr val="bg1"/>
                </a:solidFill>
                <a:effectLst/>
                <a:latin typeface="Times New Roman" panose="02020603050405020304" pitchFamily="18" charset="0"/>
                <a:ea typeface="Calibri" panose="020F0502020204030204" pitchFamily="34" charset="0"/>
              </a:rPr>
              <a:t>pemodelan</a:t>
            </a:r>
            <a:r>
              <a:rPr lang="en-US" sz="2800" dirty="0">
                <a:solidFill>
                  <a:schemeClr val="bg1"/>
                </a:solidFill>
                <a:effectLst/>
                <a:latin typeface="Times New Roman" panose="02020603050405020304" pitchFamily="18" charset="0"/>
                <a:ea typeface="Calibri" panose="020F0502020204030204" pitchFamily="34" charset="0"/>
              </a:rPr>
              <a:t> machine learning, </a:t>
            </a:r>
            <a:r>
              <a:rPr lang="en-US" sz="2800" dirty="0" err="1">
                <a:solidFill>
                  <a:schemeClr val="bg1"/>
                </a:solidFill>
                <a:effectLst/>
                <a:latin typeface="Times New Roman" panose="02020603050405020304" pitchFamily="18" charset="0"/>
                <a:ea typeface="Calibri" panose="020F0502020204030204" pitchFamily="34" charset="0"/>
              </a:rPr>
              <a:t>seperti</a:t>
            </a:r>
            <a:r>
              <a:rPr lang="en-US" sz="2800" dirty="0">
                <a:solidFill>
                  <a:schemeClr val="bg1"/>
                </a:solidFill>
                <a:effectLst/>
                <a:latin typeface="Times New Roman" panose="02020603050405020304" pitchFamily="18" charset="0"/>
                <a:ea typeface="Calibri" panose="020F0502020204030204" pitchFamily="34" charset="0"/>
              </a:rPr>
              <a:t> pandas, </a:t>
            </a:r>
            <a:r>
              <a:rPr lang="en-US" sz="2800" dirty="0" err="1">
                <a:solidFill>
                  <a:schemeClr val="bg1"/>
                </a:solidFill>
                <a:effectLst/>
                <a:latin typeface="Times New Roman" panose="02020603050405020304" pitchFamily="18" charset="0"/>
                <a:ea typeface="Calibri" panose="020F0502020204030204" pitchFamily="34" charset="0"/>
              </a:rPr>
              <a:t>numpy</a:t>
            </a:r>
            <a:r>
              <a:rPr lang="en-US" sz="2800" dirty="0">
                <a:solidFill>
                  <a:schemeClr val="bg1"/>
                </a:solidFill>
                <a:effectLst/>
                <a:latin typeface="Times New Roman" panose="02020603050405020304" pitchFamily="18" charset="0"/>
                <a:ea typeface="Calibri" panose="020F0502020204030204" pitchFamily="34" charset="0"/>
              </a:rPr>
              <a:t>, seaborn, matplotlib, dan scikit-learn. Pustaka </a:t>
            </a:r>
            <a:r>
              <a:rPr lang="en-US" sz="2800" dirty="0" err="1">
                <a:solidFill>
                  <a:schemeClr val="bg1"/>
                </a:solidFill>
                <a:effectLst/>
                <a:latin typeface="Times New Roman" panose="02020603050405020304" pitchFamily="18" charset="0"/>
                <a:ea typeface="Calibri" panose="020F0502020204030204" pitchFamily="34" charset="0"/>
              </a:rPr>
              <a:t>ini</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digunakan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untuk</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memproses</a:t>
            </a:r>
            <a:r>
              <a:rPr lang="en-US" sz="2800" dirty="0">
                <a:solidFill>
                  <a:schemeClr val="bg1"/>
                </a:solidFill>
                <a:effectLst/>
                <a:latin typeface="Times New Roman" panose="02020603050405020304" pitchFamily="18" charset="0"/>
                <a:ea typeface="Calibri" panose="020F0502020204030204" pitchFamily="34" charset="0"/>
              </a:rPr>
              <a:t> data, </a:t>
            </a:r>
            <a:r>
              <a:rPr lang="en-US" sz="2800" dirty="0" err="1">
                <a:solidFill>
                  <a:schemeClr val="bg1"/>
                </a:solidFill>
                <a:effectLst/>
                <a:latin typeface="Times New Roman" panose="02020603050405020304" pitchFamily="18" charset="0"/>
                <a:ea typeface="Calibri" panose="020F0502020204030204" pitchFamily="34" charset="0"/>
              </a:rPr>
              <a:t>visualisasi</a:t>
            </a:r>
            <a:r>
              <a:rPr lang="en-US" sz="2800" dirty="0">
                <a:solidFill>
                  <a:schemeClr val="bg1"/>
                </a:solidFill>
                <a:effectLst/>
                <a:latin typeface="Times New Roman" panose="02020603050405020304" pitchFamily="18" charset="0"/>
                <a:ea typeface="Calibri" panose="020F0502020204030204" pitchFamily="34" charset="0"/>
              </a:rPr>
              <a:t>, dan </a:t>
            </a:r>
            <a:r>
              <a:rPr lang="en-US" sz="2800" dirty="0" err="1">
                <a:solidFill>
                  <a:schemeClr val="bg1"/>
                </a:solidFill>
                <a:effectLst/>
                <a:latin typeface="Times New Roman" panose="02020603050405020304" pitchFamily="18" charset="0"/>
                <a:ea typeface="Calibri" panose="020F0502020204030204" pitchFamily="34" charset="0"/>
              </a:rPr>
              <a:t>membangun</a:t>
            </a:r>
            <a:r>
              <a:rPr lang="en-US" sz="2800" dirty="0">
                <a:solidFill>
                  <a:schemeClr val="bg1"/>
                </a:solidFill>
                <a:effectLst/>
                <a:latin typeface="Times New Roman" panose="02020603050405020304" pitchFamily="18" charset="0"/>
                <a:ea typeface="Calibri" panose="020F0502020204030204" pitchFamily="34" charset="0"/>
              </a:rPr>
              <a:t> model </a:t>
            </a:r>
            <a:r>
              <a:rPr lang="en-US" sz="2800" dirty="0" err="1">
                <a:solidFill>
                  <a:schemeClr val="bg1"/>
                </a:solidFill>
                <a:effectLst/>
                <a:latin typeface="Times New Roman" panose="02020603050405020304" pitchFamily="18" charset="0"/>
                <a:ea typeface="Calibri" panose="020F0502020204030204" pitchFamily="34" charset="0"/>
              </a:rPr>
              <a:t>klasifikasi</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menggunakan</a:t>
            </a:r>
            <a:r>
              <a:rPr lang="en-US" sz="2800" dirty="0">
                <a:solidFill>
                  <a:schemeClr val="bg1"/>
                </a:solidFill>
                <a:effectLst/>
                <a:latin typeface="Times New Roman" panose="02020603050405020304" pitchFamily="18" charset="0"/>
                <a:ea typeface="Calibri" panose="020F0502020204030204" pitchFamily="34" charset="0"/>
              </a:rPr>
              <a:t> Support Vector Classifier (SVC), </a:t>
            </a:r>
            <a:r>
              <a:rPr lang="en-US" sz="2800" dirty="0" err="1">
                <a:solidFill>
                  <a:schemeClr val="bg1"/>
                </a:solidFill>
                <a:effectLst/>
                <a:latin typeface="Times New Roman" panose="02020603050405020304" pitchFamily="18" charset="0"/>
                <a:ea typeface="Calibri" panose="020F0502020204030204" pitchFamily="34" charset="0"/>
              </a:rPr>
              <a:t>serta</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untuk</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mengevaluasi</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performa</a:t>
            </a:r>
            <a:r>
              <a:rPr lang="en-US" sz="2800" dirty="0">
                <a:solidFill>
                  <a:schemeClr val="bg1"/>
                </a:solidFill>
                <a:effectLst/>
                <a:latin typeface="Times New Roman" panose="02020603050405020304" pitchFamily="18" charset="0"/>
                <a:ea typeface="Calibri" panose="020F0502020204030204" pitchFamily="34" charset="0"/>
              </a:rPr>
              <a:t> model.</a:t>
            </a:r>
            <a:endParaRPr lang="id-ID"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49191D02-3DAA-A14E-23CB-3BA5FF22E468}"/>
              </a:ext>
            </a:extLst>
          </p:cNvPr>
          <p:cNvSpPr>
            <a:spLocks noGrp="1"/>
          </p:cNvSpPr>
          <p:nvPr>
            <p:ph type="title"/>
          </p:nvPr>
        </p:nvSpPr>
        <p:spPr>
          <a:xfrm>
            <a:off x="8574374" y="6345672"/>
            <a:ext cx="3617625" cy="547671"/>
          </a:xfrm>
          <a:solidFill>
            <a:srgbClr val="FFFFFF"/>
          </a:solidFill>
          <a:ln>
            <a:solidFill>
              <a:srgbClr val="404040"/>
            </a:solidFill>
          </a:ln>
        </p:spPr>
        <p:txBody>
          <a:bodyPr vert="horz" lIns="182880" tIns="182880" rIns="182880" bIns="182880" rtlCol="0" anchor="ctr">
            <a:normAutofit fontScale="90000"/>
          </a:bodyPr>
          <a:lstStyle/>
          <a:p>
            <a:r>
              <a:rPr lang="en-US" dirty="0">
                <a:solidFill>
                  <a:srgbClr val="1D2C31"/>
                </a:solidFill>
              </a:rPr>
              <a:t>Import library</a:t>
            </a:r>
          </a:p>
        </p:txBody>
      </p:sp>
    </p:spTree>
    <p:extLst>
      <p:ext uri="{BB962C8B-B14F-4D97-AF65-F5344CB8AC3E}">
        <p14:creationId xmlns:p14="http://schemas.microsoft.com/office/powerpoint/2010/main" val="205844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060E274-6EE9-F1B4-6080-ED5FC652463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2E3946F-4557-BE05-DADB-90B979F858DC}"/>
              </a:ext>
            </a:extLst>
          </p:cNvPr>
          <p:cNvSpPr>
            <a:spLocks noGrp="1"/>
          </p:cNvSpPr>
          <p:nvPr>
            <p:ph type="title"/>
          </p:nvPr>
        </p:nvSpPr>
        <p:spPr>
          <a:xfrm>
            <a:off x="9092352" y="2850676"/>
            <a:ext cx="2441180" cy="830997"/>
          </a:xfrm>
        </p:spPr>
        <p:txBody>
          <a:bodyPr vert="horz" lIns="182880" tIns="182880" rIns="182880" bIns="182880" rtlCol="0" anchor="ctr">
            <a:normAutofit/>
          </a:bodyPr>
          <a:lstStyle/>
          <a:p>
            <a:r>
              <a:rPr lang="en-US" sz="2000" dirty="0"/>
              <a:t>Import data</a:t>
            </a:r>
          </a:p>
        </p:txBody>
      </p:sp>
      <p:sp>
        <p:nvSpPr>
          <p:cNvPr id="22" name="Rectangle 21">
            <a:extLst>
              <a:ext uri="{FF2B5EF4-FFF2-40B4-BE49-F238E27FC236}">
                <a16:creationId xmlns:a16="http://schemas.microsoft.com/office/drawing/2014/main" id="{87A67C49-26B6-4DC8-881C-7961803B3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5060FED-4396-4BE6-B18E-420D8B228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49027AD0-4C9C-D85D-65AC-4584CD94DF33}"/>
              </a:ext>
            </a:extLst>
          </p:cNvPr>
          <p:cNvPicPr>
            <a:picLocks noChangeAspect="1"/>
          </p:cNvPicPr>
          <p:nvPr/>
        </p:nvPicPr>
        <p:blipFill>
          <a:blip r:embed="rId2"/>
          <a:stretch>
            <a:fillRect/>
          </a:stretch>
        </p:blipFill>
        <p:spPr>
          <a:xfrm>
            <a:off x="1120625" y="1184745"/>
            <a:ext cx="7014799" cy="4173804"/>
          </a:xfrm>
          <a:prstGeom prst="rect">
            <a:avLst/>
          </a:prstGeom>
        </p:spPr>
      </p:pic>
    </p:spTree>
    <p:extLst>
      <p:ext uri="{BB962C8B-B14F-4D97-AF65-F5344CB8AC3E}">
        <p14:creationId xmlns:p14="http://schemas.microsoft.com/office/powerpoint/2010/main" val="24340183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21</TotalTime>
  <Words>2313</Words>
  <Application>Microsoft Office PowerPoint</Application>
  <PresentationFormat>Widescreen</PresentationFormat>
  <Paragraphs>128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Gill Sans MT</vt:lpstr>
      <vt:lpstr>Times New Roman</vt:lpstr>
      <vt:lpstr>Parcel</vt:lpstr>
      <vt:lpstr>Implementasi Support Vector Machine (SVM) untuk Prediksi Risiko Diabetes Berdasarkan Data Kesehatan</vt:lpstr>
      <vt:lpstr>Pendahuluan</vt:lpstr>
      <vt:lpstr>Pendahuluan</vt:lpstr>
      <vt:lpstr>Metodologi</vt:lpstr>
      <vt:lpstr>metodologi</vt:lpstr>
      <vt:lpstr>implementasi</vt:lpstr>
      <vt:lpstr>Import library</vt:lpstr>
      <vt:lpstr>Import library</vt:lpstr>
      <vt:lpstr>Import data</vt:lpstr>
      <vt:lpstr>Import data</vt:lpstr>
      <vt:lpstr>Data Understanding</vt:lpstr>
      <vt:lpstr>Data Understanding</vt:lpstr>
      <vt:lpstr>Data Understanding</vt:lpstr>
      <vt:lpstr>Cleaning data</vt:lpstr>
      <vt:lpstr>Cleaning data</vt:lpstr>
      <vt:lpstr>Eksplorasi Data Analysis (EDA)</vt:lpstr>
      <vt:lpstr>Eksplorasi Data Analysis (EDA)</vt:lpstr>
      <vt:lpstr>Eksplorasi Data Analysis (EDA)</vt:lpstr>
      <vt:lpstr>Eksplorasi Data Analysis (EDA)</vt:lpstr>
      <vt:lpstr>Eksplorasi Data Analysis (EDA)</vt:lpstr>
      <vt:lpstr>Preparation Data</vt:lpstr>
      <vt:lpstr>Preparation Data</vt:lpstr>
      <vt:lpstr>Modelling &amp; Evaluation</vt:lpstr>
      <vt:lpstr>Modelling &amp; Evaluation</vt:lpstr>
      <vt:lpstr>Testing</vt:lpstr>
      <vt:lpstr>Testing</vt:lpstr>
      <vt:lpstr>Testing</vt:lpstr>
      <vt:lpstr>Kesimpulan</vt:lpstr>
      <vt:lpstr>kesimpulan</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Randi Afif</dc:creator>
  <cp:lastModifiedBy>Randi Afif</cp:lastModifiedBy>
  <cp:revision>6</cp:revision>
  <dcterms:created xsi:type="dcterms:W3CDTF">2024-11-26T05:52:22Z</dcterms:created>
  <dcterms:modified xsi:type="dcterms:W3CDTF">2024-11-26T06:13:48Z</dcterms:modified>
</cp:coreProperties>
</file>