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11.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3CF17F0-DDE5-45C5-81F4-03A646661953}" type="slidenum">
              <a:t>&lt;#&gt;</a:t>
            </a:fld>
          </a:p>
        </p:txBody>
      </p:sp>
      <p:sp>
        <p:nvSpPr>
          <p:cNvPr id="6" name="PlaceHolder 5"/>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 name="PlaceHolder 2"/>
          <p:cNvSpPr>
            <a:spLocks noGrp="1"/>
          </p:cNvSpPr>
          <p:nvPr>
            <p:ph type="ftr" idx="1"/>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 name="PlaceHolder 3"/>
          <p:cNvSpPr>
            <a:spLocks noGrp="1"/>
          </p:cNvSpPr>
          <p:nvPr>
            <p:ph type="sldNum" idx="2"/>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8987E595-2FFD-4121-9007-F65BFB576D9A}" type="slidenum">
              <a:rPr b="0" lang="en-US" sz="1400" strike="noStrike" u="none">
                <a:solidFill>
                  <a:srgbClr val="000000"/>
                </a:solidFill>
                <a:uFillTx/>
                <a:latin typeface="Times New Roman"/>
              </a:rPr>
              <a:t>10</a:t>
            </a:fld>
            <a:endParaRPr b="0" lang="en-US" sz="1400" strike="noStrike" u="none">
              <a:solidFill>
                <a:srgbClr val="000000"/>
              </a:solidFill>
              <a:uFillTx/>
              <a:latin typeface="Times New Roman"/>
            </a:endParaRPr>
          </a:p>
        </p:txBody>
      </p:sp>
      <p:sp>
        <p:nvSpPr>
          <p:cNvPr id="3" name="PlaceHolder 4"/>
          <p:cNvSpPr>
            <a:spLocks noGrp="1"/>
          </p:cNvSpPr>
          <p:nvPr>
            <p:ph type="dt" idx="3"/>
          </p:nvPr>
        </p:nvSpPr>
        <p:spPr>
          <a:xfrm>
            <a:off x="504000" y="5165280"/>
            <a:ext cx="2347560" cy="38988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bit.ly/dataskynew" TargetMode="External"/><Relationship Id="rId2" Type="http://schemas.openxmlformats.org/officeDocument/2006/relationships/hyperlink" Target="https://bit.ly/jurnaltssky" TargetMode="External"/><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29560" y="1959480"/>
            <a:ext cx="9070920" cy="1077480"/>
          </a:xfrm>
          <a:prstGeom prst="rect">
            <a:avLst/>
          </a:prstGeom>
          <a:noFill/>
          <a:ln w="0">
            <a:noFill/>
          </a:ln>
        </p:spPr>
        <p:txBody>
          <a:bodyPr lIns="0" rIns="0" tIns="0" bIns="0" anchor="ctr">
            <a:noAutofit/>
          </a:bodyPr>
          <a:p>
            <a:pPr indent="0" algn="ctr">
              <a:lnSpc>
                <a:spcPct val="115000"/>
              </a:lnSpc>
              <a:spcBef>
                <a:spcPts val="1191"/>
              </a:spcBef>
              <a:spcAft>
                <a:spcPts val="992"/>
              </a:spcAft>
              <a:buNone/>
              <a:tabLst>
                <a:tab algn="l" pos="0"/>
              </a:tabLst>
            </a:pPr>
            <a:r>
              <a:rPr b="1" lang="en-US" sz="2200" strike="noStrike" u="none">
                <a:solidFill>
                  <a:srgbClr val="000000"/>
                </a:solidFill>
                <a:uFillTx/>
                <a:latin typeface="Arial"/>
              </a:rPr>
              <a:t>Analisis Multiple Linear Regression Pengaruh T2M_MIN, T2M_MAX, T2M_RANGE, T2MWET, T2MDEW, T2M terhadap TS: Studi Kasus di Kota Palembang dari Tahun 1991 sampai 2020</a:t>
            </a:r>
            <a:endParaRPr b="0" lang="en-US" sz="2200" strike="noStrike" u="none">
              <a:solidFill>
                <a:srgbClr val="000000"/>
              </a:solidFill>
              <a:uFillTx/>
              <a:latin typeface="Arial"/>
            </a:endParaRPr>
          </a:p>
        </p:txBody>
      </p:sp>
      <p:sp>
        <p:nvSpPr>
          <p:cNvPr id="8" name="PlaceHolder 2"/>
          <p:cNvSpPr>
            <a:spLocks noGrp="1"/>
          </p:cNvSpPr>
          <p:nvPr>
            <p:ph type="subTitle"/>
          </p:nvPr>
        </p:nvSpPr>
        <p:spPr>
          <a:xfrm>
            <a:off x="504000" y="3614760"/>
            <a:ext cx="5667480" cy="1642320"/>
          </a:xfrm>
          <a:prstGeom prst="rect">
            <a:avLst/>
          </a:prstGeom>
          <a:noFill/>
          <a:ln w="0">
            <a:noFill/>
          </a:ln>
        </p:spPr>
        <p:txBody>
          <a:bodyPr lIns="0" rIns="0" tIns="0" bIns="0" anchor="ctr">
            <a:noAutofit/>
          </a:bodyPr>
          <a:p>
            <a:pPr indent="0">
              <a:lnSpc>
                <a:spcPct val="115000"/>
              </a:lnSpc>
              <a:buNone/>
              <a:tabLst>
                <a:tab algn="l" pos="0"/>
              </a:tabLst>
            </a:pPr>
            <a:r>
              <a:rPr b="0" lang="en-US" sz="1800" strike="noStrike" u="none">
                <a:solidFill>
                  <a:srgbClr val="000000"/>
                </a:solidFill>
                <a:uFillTx/>
                <a:latin typeface="Arial"/>
              </a:rPr>
              <a:t>Tugas Pemodelan Statistik untuk Bisnis</a:t>
            </a:r>
            <a:endParaRPr b="0" lang="en-US" sz="1800" strike="noStrike" u="none">
              <a:solidFill>
                <a:srgbClr val="000000"/>
              </a:solidFill>
              <a:uFillTx/>
              <a:latin typeface="Arial"/>
            </a:endParaRPr>
          </a:p>
          <a:p>
            <a:pPr indent="0">
              <a:lnSpc>
                <a:spcPct val="115000"/>
              </a:lnSpc>
              <a:buNone/>
              <a:tabLst>
                <a:tab algn="l" pos="0"/>
              </a:tabLst>
            </a:pPr>
            <a:r>
              <a:rPr b="0" lang="en-US" sz="1800" strike="noStrike" u="none">
                <a:solidFill>
                  <a:srgbClr val="000000"/>
                </a:solidFill>
                <a:uFillTx/>
                <a:latin typeface="Arial"/>
              </a:rPr>
              <a:t>Oleh Kelompok 6:</a:t>
            </a:r>
            <a:endParaRPr b="0" lang="en-US" sz="1800" strike="noStrike" u="none">
              <a:solidFill>
                <a:srgbClr val="000000"/>
              </a:solidFill>
              <a:uFillTx/>
              <a:latin typeface="Arial"/>
            </a:endParaRPr>
          </a:p>
          <a:p>
            <a:pPr indent="0">
              <a:lnSpc>
                <a:spcPct val="115000"/>
              </a:lnSpc>
              <a:buNone/>
              <a:tabLst>
                <a:tab algn="l" pos="0"/>
              </a:tabLst>
            </a:pPr>
            <a:r>
              <a:rPr b="0" lang="en-US" sz="1800" strike="noStrike" u="none">
                <a:solidFill>
                  <a:srgbClr val="000000"/>
                </a:solidFill>
                <a:uFillTx/>
                <a:latin typeface="Arial"/>
              </a:rPr>
              <a:t>1. Wahyu Prasetya Adi (23.01.85.0037)</a:t>
            </a:r>
            <a:endParaRPr b="0" lang="en-US" sz="1800" strike="noStrike" u="none">
              <a:solidFill>
                <a:srgbClr val="000000"/>
              </a:solidFill>
              <a:uFillTx/>
              <a:latin typeface="Arial"/>
            </a:endParaRPr>
          </a:p>
          <a:p>
            <a:pPr indent="0">
              <a:lnSpc>
                <a:spcPct val="115000"/>
              </a:lnSpc>
              <a:buNone/>
              <a:tabLst>
                <a:tab algn="l" pos="0"/>
              </a:tabLst>
            </a:pPr>
            <a:r>
              <a:rPr b="0" lang="en-US" sz="1800" strike="noStrike" u="none">
                <a:solidFill>
                  <a:srgbClr val="000000"/>
                </a:solidFill>
                <a:uFillTx/>
                <a:latin typeface="Arial"/>
                <a:ea typeface="Noto Sans CJK SC"/>
              </a:rPr>
              <a:t>2. Lindu Budi Fitrianto (23.01.85.0036)</a:t>
            </a:r>
            <a:endParaRPr b="0" lang="en-US" sz="1800" strike="noStrike" u="none">
              <a:solidFill>
                <a:srgbClr val="000000"/>
              </a:solidFill>
              <a:uFillTx/>
              <a:latin typeface="Arial"/>
            </a:endParaRPr>
          </a:p>
          <a:p>
            <a:pPr indent="0">
              <a:lnSpc>
                <a:spcPct val="115000"/>
              </a:lnSpc>
              <a:buNone/>
              <a:tabLst>
                <a:tab algn="l" pos="0"/>
              </a:tabLst>
            </a:pPr>
            <a:r>
              <a:rPr b="0" lang="en-US" sz="1800" strike="noStrike" u="none">
                <a:solidFill>
                  <a:srgbClr val="000000"/>
                </a:solidFill>
                <a:uFillTx/>
                <a:latin typeface="Arial"/>
                <a:ea typeface="Noto Sans CJK SC"/>
              </a:rPr>
              <a:t>3. Randi Afif (23.01.85.0035)</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3200040" y="19656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2400" strike="noStrike" u="none">
                <a:solidFill>
                  <a:srgbClr val="000000"/>
                </a:solidFill>
                <a:uFillTx/>
                <a:latin typeface="Arial"/>
              </a:rPr>
              <a:t>PEMBAHASAN</a:t>
            </a:r>
            <a:endParaRPr b="0" lang="en-US" sz="2400" strike="noStrike" u="none">
              <a:solidFill>
                <a:srgbClr val="000000"/>
              </a:solidFill>
              <a:uFillTx/>
              <a:latin typeface="Arial"/>
            </a:endParaRPr>
          </a:p>
        </p:txBody>
      </p:sp>
      <p:sp>
        <p:nvSpPr>
          <p:cNvPr id="31" name="PlaceHolder 2"/>
          <p:cNvSpPr>
            <a:spLocks noGrp="1"/>
          </p:cNvSpPr>
          <p:nvPr>
            <p:ph type="subTitle"/>
          </p:nvPr>
        </p:nvSpPr>
        <p:spPr>
          <a:xfrm>
            <a:off x="758880" y="1055160"/>
            <a:ext cx="9070920" cy="3287520"/>
          </a:xfrm>
          <a:prstGeom prst="rect">
            <a:avLst/>
          </a:prstGeom>
          <a:noFill/>
          <a:ln w="0">
            <a:noFill/>
          </a:ln>
        </p:spPr>
        <p:txBody>
          <a:bodyPr lIns="0" rIns="0" tIns="0" bIns="0" anchor="t">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berikut Scatter Plotnya:</a:t>
            </a:r>
            <a:endParaRPr b="0" lang="en-US" sz="1800" strike="noStrike" u="none">
              <a:solidFill>
                <a:srgbClr val="000000"/>
              </a:solidFill>
              <a:uFillTx/>
              <a:latin typeface="Arial"/>
            </a:endParaRPr>
          </a:p>
        </p:txBody>
      </p:sp>
      <p:pic>
        <p:nvPicPr>
          <p:cNvPr id="32" name="" descr=""/>
          <p:cNvPicPr/>
          <p:nvPr/>
        </p:nvPicPr>
        <p:blipFill>
          <a:blip r:embed="rId1"/>
          <a:stretch/>
        </p:blipFill>
        <p:spPr>
          <a:xfrm>
            <a:off x="3886200" y="685800"/>
            <a:ext cx="5400360" cy="4304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3200040" y="19656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2400" strike="noStrike" u="none">
                <a:solidFill>
                  <a:srgbClr val="000000"/>
                </a:solidFill>
                <a:uFillTx/>
                <a:latin typeface="Arial"/>
              </a:rPr>
              <a:t>PEMBAHASAN</a:t>
            </a:r>
            <a:endParaRPr b="0" lang="en-US" sz="2400" strike="noStrike" u="none">
              <a:solidFill>
                <a:srgbClr val="000000"/>
              </a:solidFill>
              <a:uFillTx/>
              <a:latin typeface="Arial"/>
            </a:endParaRPr>
          </a:p>
        </p:txBody>
      </p:sp>
      <p:sp>
        <p:nvSpPr>
          <p:cNvPr id="34" name="PlaceHolder 2"/>
          <p:cNvSpPr>
            <a:spLocks noGrp="1"/>
          </p:cNvSpPr>
          <p:nvPr>
            <p:ph type="subTitle"/>
          </p:nvPr>
        </p:nvSpPr>
        <p:spPr>
          <a:xfrm>
            <a:off x="300960" y="914400"/>
            <a:ext cx="9070920" cy="3287520"/>
          </a:xfrm>
          <a:prstGeom prst="rect">
            <a:avLst/>
          </a:prstGeom>
          <a:noFill/>
          <a:ln w="0">
            <a:noFill/>
          </a:ln>
        </p:spPr>
        <p:txBody>
          <a:bodyPr lIns="0" rIns="0" tIns="0" bIns="0" anchor="t">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berikut hasilnya:</a:t>
            </a:r>
            <a:endParaRPr b="0" lang="en-US" sz="1800" strike="noStrike" u="none">
              <a:solidFill>
                <a:srgbClr val="000000"/>
              </a:solidFill>
              <a:uFillTx/>
              <a:latin typeface="Arial"/>
            </a:endParaRPr>
          </a:p>
        </p:txBody>
      </p:sp>
      <p:pic>
        <p:nvPicPr>
          <p:cNvPr id="35" name="" descr=""/>
          <p:cNvPicPr/>
          <p:nvPr/>
        </p:nvPicPr>
        <p:blipFill>
          <a:blip r:embed="rId1"/>
          <a:stretch/>
        </p:blipFill>
        <p:spPr>
          <a:xfrm>
            <a:off x="51120" y="1401840"/>
            <a:ext cx="10078920" cy="3855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3200040" y="19656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2400" strike="noStrike" u="none">
                <a:solidFill>
                  <a:srgbClr val="000000"/>
                </a:solidFill>
                <a:uFillTx/>
                <a:latin typeface="Arial"/>
              </a:rPr>
              <a:t>PEMBAHASAN</a:t>
            </a:r>
            <a:endParaRPr b="0" lang="en-US" sz="2400" strike="noStrike" u="none">
              <a:solidFill>
                <a:srgbClr val="000000"/>
              </a:solidFill>
              <a:uFillTx/>
              <a:latin typeface="Arial"/>
            </a:endParaRPr>
          </a:p>
        </p:txBody>
      </p:sp>
      <p:sp>
        <p:nvSpPr>
          <p:cNvPr id="37" name="PlaceHolder 2"/>
          <p:cNvSpPr>
            <a:spLocks noGrp="1"/>
          </p:cNvSpPr>
          <p:nvPr>
            <p:ph type="subTitle"/>
          </p:nvPr>
        </p:nvSpPr>
        <p:spPr>
          <a:xfrm>
            <a:off x="300960" y="914400"/>
            <a:ext cx="9070920" cy="3287520"/>
          </a:xfrm>
          <a:prstGeom prst="rect">
            <a:avLst/>
          </a:prstGeom>
          <a:noFill/>
          <a:ln w="0">
            <a:noFill/>
          </a:ln>
        </p:spPr>
        <p:txBody>
          <a:bodyPr lIns="0" rIns="0" tIns="0" bIns="0" anchor="t">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berikut hasil R-Squared:</a:t>
            </a:r>
            <a:endParaRPr b="0" lang="en-US" sz="1800" strike="noStrike" u="none">
              <a:solidFill>
                <a:srgbClr val="000000"/>
              </a:solidFill>
              <a:uFillTx/>
              <a:latin typeface="Arial"/>
            </a:endParaRPr>
          </a:p>
        </p:txBody>
      </p:sp>
      <p:pic>
        <p:nvPicPr>
          <p:cNvPr id="38" name="" descr=""/>
          <p:cNvPicPr/>
          <p:nvPr/>
        </p:nvPicPr>
        <p:blipFill>
          <a:blip r:embed="rId1"/>
          <a:srcRect l="0" t="0" r="0" b="7685"/>
          <a:stretch/>
        </p:blipFill>
        <p:spPr>
          <a:xfrm>
            <a:off x="1810080" y="1828800"/>
            <a:ext cx="5047200" cy="23727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29560" y="19656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Kesimpulan</a:t>
            </a:r>
            <a:endParaRPr b="0" lang="en-US" sz="4000" strike="noStrike" u="none">
              <a:solidFill>
                <a:srgbClr val="000000"/>
              </a:solidFill>
              <a:uFillTx/>
              <a:latin typeface="Arial"/>
            </a:endParaRPr>
          </a:p>
        </p:txBody>
      </p:sp>
      <p:sp>
        <p:nvSpPr>
          <p:cNvPr id="40" name="PlaceHolder 2"/>
          <p:cNvSpPr>
            <a:spLocks noGrp="1"/>
          </p:cNvSpPr>
          <p:nvPr>
            <p:ph type="subTitle"/>
          </p:nvPr>
        </p:nvSpPr>
        <p:spPr>
          <a:xfrm>
            <a:off x="300960" y="1321560"/>
            <a:ext cx="9070920" cy="3478320"/>
          </a:xfrm>
          <a:prstGeom prst="rect">
            <a:avLst/>
          </a:prstGeom>
          <a:noFill/>
          <a:ln w="0">
            <a:noFill/>
          </a:ln>
        </p:spPr>
        <p:txBody>
          <a:bodyPr lIns="0" rIns="0" tIns="0" bIns="0" anchor="t">
            <a:noAutofit/>
          </a:bodyPr>
          <a:p>
            <a:pPr indent="0">
              <a:lnSpc>
                <a:spcPct val="150000"/>
              </a:lnSpc>
              <a:spcBef>
                <a:spcPts val="1191"/>
              </a:spcBef>
              <a:spcAft>
                <a:spcPts val="992"/>
              </a:spcAft>
              <a:buNone/>
              <a:tabLst>
                <a:tab algn="l" pos="0"/>
              </a:tabLst>
            </a:pPr>
            <a:r>
              <a:rPr b="0" lang="en-US" sz="1800" strike="noStrike" u="none">
                <a:solidFill>
                  <a:srgbClr val="000000"/>
                </a:solidFill>
                <a:uFillTx/>
                <a:latin typeface="Arial"/>
              </a:rPr>
              <a:t>Berdasarkan hasil regresi linear berganda, berikut adalah kesimpulannya:</a:t>
            </a:r>
            <a:endParaRPr b="0" lang="en-US" sz="1800" strike="noStrike" u="none">
              <a:solidFill>
                <a:srgbClr val="000000"/>
              </a:solidFill>
              <a:uFillTx/>
              <a:latin typeface="Arial"/>
            </a:endParaRPr>
          </a:p>
          <a:p>
            <a:pPr indent="0">
              <a:lnSpc>
                <a:spcPct val="150000"/>
              </a:lnSpc>
              <a:spcBef>
                <a:spcPts val="1191"/>
              </a:spcBef>
              <a:spcAft>
                <a:spcPts val="992"/>
              </a:spcAft>
              <a:buNone/>
              <a:tabLst>
                <a:tab algn="l" pos="0"/>
              </a:tabLst>
            </a:pPr>
            <a:r>
              <a:rPr b="1" lang="en-US" sz="1800" strike="noStrike" u="none">
                <a:solidFill>
                  <a:srgbClr val="000000"/>
                </a:solidFill>
                <a:uFillTx/>
                <a:latin typeface="Arial"/>
              </a:rPr>
              <a:t>Model Fit:</a:t>
            </a:r>
            <a:endParaRPr b="0" lang="en-US" sz="1800" strike="noStrike" u="none">
              <a:solidFill>
                <a:srgbClr val="000000"/>
              </a:solidFill>
              <a:uFillTx/>
              <a:latin typeface="Arial"/>
            </a:endParaRPr>
          </a:p>
          <a:p>
            <a:pPr indent="0">
              <a:lnSpc>
                <a:spcPct val="150000"/>
              </a:lnSpc>
              <a:spcBef>
                <a:spcPts val="1191"/>
              </a:spcBef>
              <a:spcAft>
                <a:spcPts val="992"/>
              </a:spcAft>
              <a:buNone/>
              <a:tabLst>
                <a:tab algn="l" pos="0"/>
              </a:tabLst>
            </a:pPr>
            <a:r>
              <a:rPr b="0" lang="en-US" sz="1800" strike="noStrike" u="none">
                <a:solidFill>
                  <a:srgbClr val="000000"/>
                </a:solidFill>
                <a:uFillTx/>
                <a:latin typeface="Arial"/>
              </a:rPr>
              <a:t>Nilai Adjusted R-squared sebesar 0.9786 menunjukkan bahwa model ini sangat baik dalam menjelaskan variasi variabel dependen (TS), yaitu sekitar 97.86% dari variansi TS dapat dijelaskan oleh variabel prediktor.</a:t>
            </a:r>
            <a:endParaRPr b="0" lang="en-US" sz="1800" strike="noStrike" u="none">
              <a:solidFill>
                <a:srgbClr val="000000"/>
              </a:solidFill>
              <a:uFillTx/>
              <a:latin typeface="Arial"/>
            </a:endParaRPr>
          </a:p>
          <a:p>
            <a:pPr indent="0">
              <a:lnSpc>
                <a:spcPct val="150000"/>
              </a:lnSpc>
              <a:spcBef>
                <a:spcPts val="1191"/>
              </a:spcBef>
              <a:spcAft>
                <a:spcPts val="992"/>
              </a:spcAft>
              <a:buNone/>
              <a:tabLst>
                <a:tab algn="l" pos="0"/>
              </a:tabLst>
            </a:pPr>
            <a:r>
              <a:rPr b="0" lang="en-US" sz="1800" strike="noStrike" u="none">
                <a:solidFill>
                  <a:srgbClr val="000000"/>
                </a:solidFill>
                <a:uFillTx/>
                <a:latin typeface="Arial"/>
              </a:rPr>
              <a:t>Nilai F-statistic yang sangat besar (8.344e+04) dan p-value yang sangat kecil (&lt; 2.2e-16) menunjukkan bahwa model secara keseluruhan signifikan.</a:t>
            </a:r>
            <a:endParaRPr b="0" lang="en-US" sz="1800" strike="noStrike" u="none">
              <a:solidFill>
                <a:srgbClr val="000000"/>
              </a:solidFill>
              <a:uFillTx/>
              <a:latin typeface="Arial"/>
            </a:endParaRPr>
          </a:p>
          <a:p>
            <a:pPr indent="0">
              <a:lnSpc>
                <a:spcPct val="150000"/>
              </a:lnSpc>
              <a:spcBef>
                <a:spcPts val="1191"/>
              </a:spcBef>
              <a:spcAft>
                <a:spcPts val="992"/>
              </a:spcAft>
              <a:buNone/>
              <a:tabLst>
                <a:tab algn="l" pos="0"/>
              </a:tabLst>
            </a:pP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29560" y="19656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Kesimpulan</a:t>
            </a:r>
            <a:endParaRPr b="0" lang="en-US" sz="4000" strike="noStrike" u="none">
              <a:solidFill>
                <a:srgbClr val="000000"/>
              </a:solidFill>
              <a:uFillTx/>
              <a:latin typeface="Arial"/>
            </a:endParaRPr>
          </a:p>
        </p:txBody>
      </p:sp>
      <p:sp>
        <p:nvSpPr>
          <p:cNvPr id="42" name="PlaceHolder 2"/>
          <p:cNvSpPr>
            <a:spLocks noGrp="1"/>
          </p:cNvSpPr>
          <p:nvPr>
            <p:ph type="subTitle"/>
          </p:nvPr>
        </p:nvSpPr>
        <p:spPr>
          <a:xfrm>
            <a:off x="300960" y="925560"/>
            <a:ext cx="9070920" cy="3931920"/>
          </a:xfrm>
          <a:prstGeom prst="rect">
            <a:avLst/>
          </a:prstGeom>
          <a:noFill/>
          <a:ln w="0">
            <a:noFill/>
          </a:ln>
        </p:spPr>
        <p:txBody>
          <a:bodyPr lIns="0" rIns="0" tIns="0" bIns="0" anchor="t">
            <a:noAutofit/>
          </a:bodyPr>
          <a:p>
            <a:pPr indent="0">
              <a:lnSpc>
                <a:spcPct val="100000"/>
              </a:lnSpc>
              <a:spcBef>
                <a:spcPts val="1191"/>
              </a:spcBef>
              <a:spcAft>
                <a:spcPts val="992"/>
              </a:spcAft>
              <a:buNone/>
              <a:tabLst>
                <a:tab algn="l" pos="0"/>
              </a:tabLst>
            </a:pPr>
            <a:r>
              <a:rPr b="1" lang="en-US" sz="1800" strike="noStrike" u="none">
                <a:solidFill>
                  <a:srgbClr val="000000"/>
                </a:solidFill>
                <a:uFillTx/>
                <a:latin typeface="Arial"/>
              </a:rPr>
              <a:t>Pengaruh Variabel</a:t>
            </a:r>
            <a:endParaRPr b="0" lang="en-US" sz="1800" strike="noStrike" u="none">
              <a:solidFill>
                <a:srgbClr val="000000"/>
              </a:solidFill>
              <a:uFillTx/>
              <a:latin typeface="Arial"/>
            </a:endParaRPr>
          </a:p>
          <a:p>
            <a:pPr marL="216000" indent="-216000">
              <a:lnSpc>
                <a:spcPct val="100000"/>
              </a:lnSpc>
              <a:spcBef>
                <a:spcPts val="1191"/>
              </a:spcBef>
              <a:spcAft>
                <a:spcPts val="992"/>
              </a:spcAft>
              <a:buClr>
                <a:srgbClr val="000000"/>
              </a:buClr>
              <a:buFont typeface="OpenSymbol"/>
              <a:buAutoNum type="arabicParenR"/>
              <a:tabLst>
                <a:tab algn="l" pos="0"/>
              </a:tabLst>
            </a:pPr>
            <a:r>
              <a:rPr b="0" lang="en-US" sz="1800" strike="noStrike" u="none">
                <a:solidFill>
                  <a:srgbClr val="000000"/>
                </a:solidFill>
                <a:uFillTx/>
                <a:latin typeface="Arial"/>
              </a:rPr>
              <a:t>    </a:t>
            </a:r>
            <a:r>
              <a:rPr b="0" lang="en-US" sz="1800" strike="noStrike" u="none">
                <a:solidFill>
                  <a:srgbClr val="000000"/>
                </a:solidFill>
                <a:uFillTx/>
                <a:latin typeface="Arial"/>
              </a:rPr>
              <a:t>T2M (temperatur rata-rata) memiliki pengaruh yang signifikan terhadap TS dengan koefisien sebesar 0.44808 dan p-value &lt; 0.001, sehingga dapat disimpulkan bahwa peningkatan T2M akan meningkatkan nilai TS.</a:t>
            </a:r>
            <a:endParaRPr b="0" lang="en-US" sz="1800" strike="noStrike" u="none">
              <a:solidFill>
                <a:srgbClr val="000000"/>
              </a:solidFill>
              <a:uFillTx/>
              <a:latin typeface="Arial"/>
            </a:endParaRPr>
          </a:p>
          <a:p>
            <a:pPr marL="216000" indent="-216000">
              <a:lnSpc>
                <a:spcPct val="100000"/>
              </a:lnSpc>
              <a:spcBef>
                <a:spcPts val="1191"/>
              </a:spcBef>
              <a:spcAft>
                <a:spcPts val="992"/>
              </a:spcAft>
              <a:buClr>
                <a:srgbClr val="000000"/>
              </a:buClr>
              <a:buFont typeface="OpenSymbol"/>
              <a:buAutoNum type="arabicParenR"/>
              <a:tabLst>
                <a:tab algn="l" pos="0"/>
              </a:tabLst>
            </a:pPr>
            <a:r>
              <a:rPr b="0" lang="en-US" sz="1800" strike="noStrike" u="none">
                <a:solidFill>
                  <a:srgbClr val="000000"/>
                </a:solidFill>
                <a:uFillTx/>
                <a:latin typeface="Arial"/>
              </a:rPr>
              <a:t>    </a:t>
            </a:r>
            <a:r>
              <a:rPr b="0" lang="en-US" sz="1800" strike="noStrike" u="none">
                <a:solidFill>
                  <a:srgbClr val="000000"/>
                </a:solidFill>
                <a:uFillTx/>
                <a:latin typeface="Arial"/>
              </a:rPr>
              <a:t>T2MWET (temperatur basah) juga signifikan pada tingkat kepercayaan 95% dengan koefisien 0.55589 (p-value = 0.01833), artinya peningkatan T2MWET berkorelasi positif dengan TS.</a:t>
            </a:r>
            <a:endParaRPr b="0" lang="en-US" sz="1800" strike="noStrike" u="none">
              <a:solidFill>
                <a:srgbClr val="000000"/>
              </a:solidFill>
              <a:uFillTx/>
              <a:latin typeface="Arial"/>
            </a:endParaRPr>
          </a:p>
          <a:p>
            <a:pPr marL="216000" indent="-216000">
              <a:lnSpc>
                <a:spcPct val="100000"/>
              </a:lnSpc>
              <a:spcBef>
                <a:spcPts val="1191"/>
              </a:spcBef>
              <a:spcAft>
                <a:spcPts val="992"/>
              </a:spcAft>
              <a:buClr>
                <a:srgbClr val="000000"/>
              </a:buClr>
              <a:buFont typeface="OpenSymbol"/>
              <a:buAutoNum type="arabicParenR"/>
              <a:tabLst>
                <a:tab algn="l" pos="0"/>
              </a:tabLst>
            </a:pPr>
            <a:r>
              <a:rPr b="0" lang="en-US" sz="1800" strike="noStrike" u="none">
                <a:solidFill>
                  <a:srgbClr val="000000"/>
                </a:solidFill>
                <a:uFillTx/>
                <a:latin typeface="Arial"/>
              </a:rPr>
              <a:t>    </a:t>
            </a:r>
            <a:r>
              <a:rPr b="0" lang="en-US" sz="1800" strike="noStrike" u="none">
                <a:solidFill>
                  <a:srgbClr val="000000"/>
                </a:solidFill>
                <a:uFillTx/>
                <a:latin typeface="Arial"/>
              </a:rPr>
              <a:t>T2MDEW (temperatur titik embun) mendekati signifikansi dengan p-value 0.0763, menunjukkan potensi hubungan negatif dengan TS, namun tidak dapat disimpulkan dengan pasti pada tingkat signifikansi 5%.</a:t>
            </a:r>
            <a:endParaRPr b="0" lang="en-US" sz="1800" strike="noStrike" u="none">
              <a:solidFill>
                <a:srgbClr val="000000"/>
              </a:solidFill>
              <a:uFillTx/>
              <a:latin typeface="Arial"/>
            </a:endParaRPr>
          </a:p>
          <a:p>
            <a:pPr marL="216000" indent="-216000">
              <a:lnSpc>
                <a:spcPct val="100000"/>
              </a:lnSpc>
              <a:spcBef>
                <a:spcPts val="1191"/>
              </a:spcBef>
              <a:spcAft>
                <a:spcPts val="992"/>
              </a:spcAft>
              <a:buClr>
                <a:srgbClr val="000000"/>
              </a:buClr>
              <a:buFont typeface="OpenSymbol"/>
              <a:buAutoNum type="arabicParenR"/>
              <a:tabLst>
                <a:tab algn="l" pos="0"/>
              </a:tabLst>
            </a:pPr>
            <a:r>
              <a:rPr b="0" lang="en-US" sz="1800" strike="noStrike" u="none">
                <a:solidFill>
                  <a:srgbClr val="000000"/>
                </a:solidFill>
                <a:uFillTx/>
                <a:latin typeface="Arial"/>
              </a:rPr>
              <a:t>    </a:t>
            </a:r>
            <a:r>
              <a:rPr b="0" lang="en-US" sz="1800" strike="noStrike" u="none">
                <a:solidFill>
                  <a:srgbClr val="000000"/>
                </a:solidFill>
                <a:uFillTx/>
                <a:latin typeface="Arial"/>
              </a:rPr>
              <a:t>Variabel T2M_MIN, T2M_MAX, dan T2M_RANGE tidak signifikan dalam model ini, dengan p-value yang cukup besar (&gt; 0.1), sehingga tidak ada bukti kuat bahwa mereka mempengaruhi TS.</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29560" y="19656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Kesimpulan</a:t>
            </a:r>
            <a:endParaRPr b="0" lang="en-US" sz="4000" strike="noStrike" u="none">
              <a:solidFill>
                <a:srgbClr val="000000"/>
              </a:solidFill>
              <a:uFillTx/>
              <a:latin typeface="Arial"/>
            </a:endParaRPr>
          </a:p>
        </p:txBody>
      </p:sp>
      <p:sp>
        <p:nvSpPr>
          <p:cNvPr id="44" name="PlaceHolder 2"/>
          <p:cNvSpPr>
            <a:spLocks noGrp="1"/>
          </p:cNvSpPr>
          <p:nvPr>
            <p:ph type="subTitle"/>
          </p:nvPr>
        </p:nvSpPr>
        <p:spPr>
          <a:xfrm>
            <a:off x="300960" y="1321560"/>
            <a:ext cx="9070920" cy="3287520"/>
          </a:xfrm>
          <a:prstGeom prst="rect">
            <a:avLst/>
          </a:prstGeom>
          <a:noFill/>
          <a:ln w="0">
            <a:noFill/>
          </a:ln>
        </p:spPr>
        <p:txBody>
          <a:bodyPr lIns="0" rIns="0" tIns="0" bIns="0" anchor="t">
            <a:noAutofit/>
          </a:bodyPr>
          <a:p>
            <a:pPr indent="0">
              <a:lnSpc>
                <a:spcPct val="100000"/>
              </a:lnSpc>
              <a:spcBef>
                <a:spcPts val="1191"/>
              </a:spcBef>
              <a:spcAft>
                <a:spcPts val="992"/>
              </a:spcAft>
              <a:buNone/>
              <a:tabLst>
                <a:tab algn="l" pos="0"/>
              </a:tabLst>
            </a:pPr>
            <a:r>
              <a:rPr b="1" lang="en-US" sz="1800" strike="noStrike" u="none">
                <a:solidFill>
                  <a:srgbClr val="000000"/>
                </a:solidFill>
                <a:uFillTx/>
                <a:latin typeface="Arial"/>
              </a:rPr>
              <a:t>Kesimpulan Umum:</a:t>
            </a:r>
            <a:endParaRPr b="0" lang="en-US" sz="1800" strike="noStrike" u="none">
              <a:solidFill>
                <a:srgbClr val="000000"/>
              </a:solidFill>
              <a:uFillTx/>
              <a:latin typeface="Arial"/>
            </a:endParaRPr>
          </a:p>
          <a:p>
            <a:pPr indent="0">
              <a:lnSpc>
                <a:spcPct val="100000"/>
              </a:lnSpc>
              <a:spcBef>
                <a:spcPts val="1191"/>
              </a:spcBef>
              <a:spcAft>
                <a:spcPts val="992"/>
              </a:spcAft>
              <a:buNone/>
              <a:tabLst>
                <a:tab algn="l" pos="0"/>
              </a:tabLst>
            </a:pPr>
            <a:endParaRPr b="0" lang="en-US" sz="1800" strike="noStrike" u="none">
              <a:solidFill>
                <a:srgbClr val="000000"/>
              </a:solidFill>
              <a:uFillTx/>
              <a:latin typeface="Arial"/>
            </a:endParaRPr>
          </a:p>
          <a:p>
            <a:pPr indent="0">
              <a:lnSpc>
                <a:spcPct val="100000"/>
              </a:lnSpc>
              <a:spcBef>
                <a:spcPts val="1191"/>
              </a:spcBef>
              <a:spcAft>
                <a:spcPts val="992"/>
              </a:spcAft>
              <a:buNone/>
              <a:tabLst>
                <a:tab algn="l" pos="0"/>
              </a:tabLst>
            </a:pPr>
            <a:r>
              <a:rPr b="1" lang="en-US" sz="1800" strike="noStrike" u="none">
                <a:solidFill>
                  <a:srgbClr val="000000"/>
                </a:solidFill>
                <a:uFillTx/>
                <a:latin typeface="Arial"/>
              </a:rPr>
              <a:t>    </a:t>
            </a:r>
            <a:r>
              <a:rPr b="0" lang="en-US" sz="1800" strike="noStrike" u="none">
                <a:solidFill>
                  <a:srgbClr val="000000"/>
                </a:solidFill>
                <a:uFillTx/>
                <a:latin typeface="Arial"/>
              </a:rPr>
              <a:t>T2M dan T2MWET merupakan variabel yang paling berpengaruh terhadap TS, sementara T2M_MIN, T2M_MAX, dan T2M_RANGE tidak memberikan kontribusi signifikan dalam mempengaruhi curah hujan (TS) di Kota Palembang untuk periode 1991-2020.</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29560" y="205740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Terima Kasih</a:t>
            </a:r>
            <a:endParaRPr b="0" lang="en-US" sz="4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PENDAHULUAN</a:t>
            </a:r>
            <a:endParaRPr b="0" lang="en-US" sz="4000" strike="noStrike" u="none">
              <a:solidFill>
                <a:srgbClr val="000000"/>
              </a:solidFill>
              <a:uFillTx/>
              <a:latin typeface="Arial"/>
            </a:endParaRPr>
          </a:p>
        </p:txBody>
      </p:sp>
      <p:sp>
        <p:nvSpPr>
          <p:cNvPr id="10"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Kondisi iklim dan cuaca memegang peranan penting dalam berbagai sektor kehidupan, terutama di wilayah-wilayah yang rentan terhadap perubahan iklim, seperti Kota Palembang. Sebagai kota besar di wilayah tropis, Palembang dipengaruhi oleh berbagai variabel meteorologi yang berperan dalam menentukan pola cuaca dan kondisi lingkungan. Salah satu variabel penting yang perlu diperhatikan adalah suhu udara, yang tidak hanya memengaruhi kenyamanan lingkungan tetapi juga berbagai aspek lainnya, seperti pertanian, kesehatan, dan energi.</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PENDAHULUAN</a:t>
            </a:r>
            <a:endParaRPr b="0" lang="en-US" sz="4000" strike="noStrike" u="none">
              <a:solidFill>
                <a:srgbClr val="000000"/>
              </a:solidFill>
              <a:uFillTx/>
              <a:latin typeface="Arial"/>
            </a:endParaRPr>
          </a:p>
        </p:txBody>
      </p:sp>
      <p:sp>
        <p:nvSpPr>
          <p:cNvPr id="12"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Suhu pada ketinggian 2 meter (T2M) merupakan ukuran penting dalam analisis iklim, karena tingginya hubungan antara suhu ini dengan kondisi lingkungan di permukaan. Beberapa komponen suhu yang penting untuk dianalisis meliputi suhu minimum (T2M_MIN), suhu maksimum (T2M_MAX), rentang suhu harian (T2M_RANGE), suhu basah (T2MWET), serta suhu titik embun (T2MDEW). Masing-masing komponen ini memiliki pengaruh tersendiri terhadap kondisi cuaca dan fenomena atmosfer yang terjadi di suatu wilayah.</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PENDAHULUAN</a:t>
            </a:r>
            <a:endParaRPr b="0" lang="en-US" sz="4000" strike="noStrike" u="none">
              <a:solidFill>
                <a:srgbClr val="000000"/>
              </a:solidFill>
              <a:uFillTx/>
              <a:latin typeface="Arial"/>
            </a:endParaRPr>
          </a:p>
        </p:txBody>
      </p:sp>
      <p:sp>
        <p:nvSpPr>
          <p:cNvPr id="14" name="PlaceHolder 2"/>
          <p:cNvSpPr>
            <a:spLocks noGrp="1"/>
          </p:cNvSpPr>
          <p:nvPr>
            <p:ph type="subTitle"/>
          </p:nvPr>
        </p:nvSpPr>
        <p:spPr>
          <a:xfrm>
            <a:off x="504000" y="998280"/>
            <a:ext cx="9070920" cy="4233240"/>
          </a:xfrm>
          <a:prstGeom prst="rect">
            <a:avLst/>
          </a:prstGeom>
          <a:noFill/>
          <a:ln w="0">
            <a:noFill/>
          </a:ln>
        </p:spPr>
        <p:txBody>
          <a:bodyPr lIns="0" rIns="0" tIns="0" bIns="0" anchor="ctr">
            <a:noAutofit/>
          </a:bodyPr>
          <a:p>
            <a:pPr marL="216000" indent="0" algn="just">
              <a:lnSpc>
                <a:spcPct val="100000"/>
              </a:lnSpc>
              <a:spcBef>
                <a:spcPts val="1191"/>
              </a:spcBef>
              <a:spcAft>
                <a:spcPts val="992"/>
              </a:spcAft>
              <a:buNone/>
              <a:tabLst>
                <a:tab algn="l" pos="0"/>
              </a:tabLst>
            </a:pPr>
            <a:r>
              <a:rPr b="0" lang="en-US" sz="1500" strike="noStrike" u="none">
                <a:solidFill>
                  <a:srgbClr val="000000"/>
                </a:solidFill>
                <a:uFillTx/>
                <a:latin typeface="Arial"/>
              </a:rPr>
              <a:t>Berikut Penjelasan Istilahnya:</a:t>
            </a:r>
            <a:endParaRPr b="0" lang="en-US" sz="1500" strike="noStrike" u="none">
              <a:solidFill>
                <a:srgbClr val="000000"/>
              </a:solidFill>
              <a:uFillTx/>
              <a:latin typeface="Arial"/>
            </a:endParaRPr>
          </a:p>
          <a:p>
            <a:pPr marL="216000" indent="-216000" algn="just">
              <a:lnSpc>
                <a:spcPct val="100000"/>
              </a:lnSpc>
              <a:spcBef>
                <a:spcPts val="1191"/>
              </a:spcBef>
              <a:spcAft>
                <a:spcPts val="992"/>
              </a:spcAft>
              <a:buClr>
                <a:srgbClr val="000000"/>
              </a:buClr>
              <a:buFont typeface="OpenSymbol"/>
              <a:buAutoNum type="arabicParenR"/>
              <a:tabLst>
                <a:tab algn="l" pos="0"/>
              </a:tabLst>
            </a:pPr>
            <a:r>
              <a:rPr b="0" lang="en-US" sz="1500" strike="noStrike" u="none">
                <a:solidFill>
                  <a:srgbClr val="000000"/>
                </a:solidFill>
                <a:uFillTx/>
                <a:latin typeface="Arial"/>
              </a:rPr>
              <a:t>T2M_MIN: Suhu minimum pada ketinggian 2 meter.</a:t>
            </a:r>
            <a:endParaRPr b="0" lang="en-US" sz="1500" strike="noStrike" u="none">
              <a:solidFill>
                <a:srgbClr val="000000"/>
              </a:solidFill>
              <a:uFillTx/>
              <a:latin typeface="Arial"/>
            </a:endParaRPr>
          </a:p>
          <a:p>
            <a:pPr marL="216000" indent="-216000" algn="just">
              <a:lnSpc>
                <a:spcPct val="100000"/>
              </a:lnSpc>
              <a:spcBef>
                <a:spcPts val="1191"/>
              </a:spcBef>
              <a:spcAft>
                <a:spcPts val="992"/>
              </a:spcAft>
              <a:buClr>
                <a:srgbClr val="000000"/>
              </a:buClr>
              <a:buFont typeface="OpenSymbol"/>
              <a:buAutoNum type="arabicParenR"/>
              <a:tabLst>
                <a:tab algn="l" pos="0"/>
              </a:tabLst>
            </a:pPr>
            <a:r>
              <a:rPr b="0" lang="en-US" sz="1500" strike="noStrike" u="none">
                <a:solidFill>
                  <a:srgbClr val="000000"/>
                </a:solidFill>
                <a:uFillTx/>
                <a:latin typeface="Arial"/>
              </a:rPr>
              <a:t>T2M_MAX: Suhu maksimum pada ketinggian 2 meter.</a:t>
            </a:r>
            <a:endParaRPr b="0" lang="en-US" sz="1500" strike="noStrike" u="none">
              <a:solidFill>
                <a:srgbClr val="000000"/>
              </a:solidFill>
              <a:uFillTx/>
              <a:latin typeface="Arial"/>
            </a:endParaRPr>
          </a:p>
          <a:p>
            <a:pPr marL="216000" indent="-216000" algn="just">
              <a:lnSpc>
                <a:spcPct val="100000"/>
              </a:lnSpc>
              <a:spcBef>
                <a:spcPts val="1191"/>
              </a:spcBef>
              <a:spcAft>
                <a:spcPts val="992"/>
              </a:spcAft>
              <a:buClr>
                <a:srgbClr val="000000"/>
              </a:buClr>
              <a:buFont typeface="OpenSymbol"/>
              <a:buAutoNum type="arabicParenR"/>
              <a:tabLst>
                <a:tab algn="l" pos="0"/>
              </a:tabLst>
            </a:pPr>
            <a:r>
              <a:rPr b="0" lang="en-US" sz="1500" strike="noStrike" u="none">
                <a:solidFill>
                  <a:srgbClr val="000000"/>
                </a:solidFill>
                <a:uFillTx/>
                <a:latin typeface="Arial"/>
              </a:rPr>
              <a:t>T2M_RANGE: Rentang suhu (selisih antara suhu maksimum dan minimum) pada ketinggian 2 meter.</a:t>
            </a:r>
            <a:endParaRPr b="0" lang="en-US" sz="1500" strike="noStrike" u="none">
              <a:solidFill>
                <a:srgbClr val="000000"/>
              </a:solidFill>
              <a:uFillTx/>
              <a:latin typeface="Arial"/>
            </a:endParaRPr>
          </a:p>
          <a:p>
            <a:pPr marL="216000" indent="-216000" algn="just">
              <a:lnSpc>
                <a:spcPct val="100000"/>
              </a:lnSpc>
              <a:spcBef>
                <a:spcPts val="1191"/>
              </a:spcBef>
              <a:spcAft>
                <a:spcPts val="992"/>
              </a:spcAft>
              <a:buClr>
                <a:srgbClr val="000000"/>
              </a:buClr>
              <a:buFont typeface="OpenSymbol"/>
              <a:buAutoNum type="arabicParenR"/>
              <a:tabLst>
                <a:tab algn="l" pos="0"/>
              </a:tabLst>
            </a:pPr>
            <a:r>
              <a:rPr b="0" lang="en-US" sz="1500" strike="noStrike" u="none">
                <a:solidFill>
                  <a:srgbClr val="000000"/>
                </a:solidFill>
                <a:uFillTx/>
                <a:latin typeface="Arial"/>
              </a:rPr>
              <a:t>T2MWET: Suhu basah pada ketinggian 2 meter (Wet-bulb temperature), yakni suhu terendah yang dapat dicapai oleh permukaan air yang menguap ke udara pada ketinggian tersebut.</a:t>
            </a:r>
            <a:endParaRPr b="0" lang="en-US" sz="1500" strike="noStrike" u="none">
              <a:solidFill>
                <a:srgbClr val="000000"/>
              </a:solidFill>
              <a:uFillTx/>
              <a:latin typeface="Arial"/>
            </a:endParaRPr>
          </a:p>
          <a:p>
            <a:pPr marL="216000" indent="-216000" algn="just">
              <a:lnSpc>
                <a:spcPct val="100000"/>
              </a:lnSpc>
              <a:spcBef>
                <a:spcPts val="1191"/>
              </a:spcBef>
              <a:spcAft>
                <a:spcPts val="992"/>
              </a:spcAft>
              <a:buClr>
                <a:srgbClr val="000000"/>
              </a:buClr>
              <a:buFont typeface="OpenSymbol"/>
              <a:buAutoNum type="arabicParenR"/>
              <a:tabLst>
                <a:tab algn="l" pos="0"/>
              </a:tabLst>
            </a:pPr>
            <a:r>
              <a:rPr b="0" lang="en-US" sz="1500" strike="noStrike" u="none">
                <a:solidFill>
                  <a:srgbClr val="000000"/>
                </a:solidFill>
                <a:uFillTx/>
                <a:latin typeface="Arial"/>
              </a:rPr>
              <a:t>T2MDEW: Suhu titik embun (dew point) pada ketinggian 2 meter, yaitu suhu di mana uap air mulai mengembun menjadi titik-titik air.</a:t>
            </a:r>
            <a:endParaRPr b="0" lang="en-US" sz="1500" strike="noStrike" u="none">
              <a:solidFill>
                <a:srgbClr val="000000"/>
              </a:solidFill>
              <a:uFillTx/>
              <a:latin typeface="Arial"/>
            </a:endParaRPr>
          </a:p>
          <a:p>
            <a:pPr marL="216000" indent="-216000" algn="just">
              <a:lnSpc>
                <a:spcPct val="100000"/>
              </a:lnSpc>
              <a:spcBef>
                <a:spcPts val="1191"/>
              </a:spcBef>
              <a:spcAft>
                <a:spcPts val="992"/>
              </a:spcAft>
              <a:buClr>
                <a:srgbClr val="000000"/>
              </a:buClr>
              <a:buFont typeface="OpenSymbol"/>
              <a:buAutoNum type="arabicParenR"/>
              <a:tabLst>
                <a:tab algn="l" pos="0"/>
              </a:tabLst>
            </a:pPr>
            <a:r>
              <a:rPr b="0" lang="en-US" sz="1500" strike="noStrike" u="none">
                <a:solidFill>
                  <a:srgbClr val="000000"/>
                </a:solidFill>
                <a:uFillTx/>
                <a:latin typeface="Arial"/>
              </a:rPr>
              <a:t>T2M: Suhu rata-rata pada ketinggian 2 meter.</a:t>
            </a:r>
            <a:endParaRPr b="0" lang="en-US" sz="1500" strike="noStrike" u="none">
              <a:solidFill>
                <a:srgbClr val="000000"/>
              </a:solidFill>
              <a:uFillTx/>
              <a:latin typeface="Arial"/>
            </a:endParaRPr>
          </a:p>
          <a:p>
            <a:pPr marL="216000" indent="-216000" algn="just">
              <a:lnSpc>
                <a:spcPct val="100000"/>
              </a:lnSpc>
              <a:spcBef>
                <a:spcPts val="1191"/>
              </a:spcBef>
              <a:spcAft>
                <a:spcPts val="992"/>
              </a:spcAft>
              <a:buClr>
                <a:srgbClr val="000000"/>
              </a:buClr>
              <a:buFont typeface="OpenSymbol"/>
              <a:buAutoNum type="arabicParenR"/>
              <a:tabLst>
                <a:tab algn="l" pos="0"/>
              </a:tabLst>
            </a:pPr>
            <a:r>
              <a:rPr b="0" lang="en-US" sz="1500" strike="noStrike" u="none">
                <a:solidFill>
                  <a:srgbClr val="000000"/>
                </a:solidFill>
                <a:uFillTx/>
                <a:latin typeface="Arial"/>
              </a:rPr>
              <a:t>TS: Temperature Surface atau suhu permukaan</a:t>
            </a:r>
            <a:endParaRPr b="0" lang="en-US"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PEMBAHASAN</a:t>
            </a:r>
            <a:endParaRPr b="0" lang="en-US" sz="4000" strike="noStrike" u="none">
              <a:solidFill>
                <a:srgbClr val="000000"/>
              </a:solidFill>
              <a:uFillTx/>
              <a:latin typeface="Arial"/>
            </a:endParaRPr>
          </a:p>
        </p:txBody>
      </p:sp>
      <p:sp>
        <p:nvSpPr>
          <p:cNvPr id="16" name="PlaceHolder 2"/>
          <p:cNvSpPr>
            <a:spLocks noGrp="1"/>
          </p:cNvSpPr>
          <p:nvPr>
            <p:ph type="subTitle"/>
          </p:nvPr>
        </p:nvSpPr>
        <p:spPr>
          <a:xfrm>
            <a:off x="504000" y="911160"/>
            <a:ext cx="9070920" cy="3287520"/>
          </a:xfrm>
          <a:prstGeom prst="rect">
            <a:avLst/>
          </a:prstGeom>
          <a:noFill/>
          <a:ln w="0">
            <a:noFill/>
          </a:ln>
        </p:spPr>
        <p:txBody>
          <a:bodyPr lIns="0" rIns="0" tIns="0" bIns="0" anchor="t">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Kami mencari dataset dari NASA POWER dalam bentuk CSV, berikut webnya:</a:t>
            </a:r>
            <a:endParaRPr b="0" lang="en-US" sz="1800" strike="noStrike" u="none">
              <a:solidFill>
                <a:srgbClr val="000000"/>
              </a:solidFill>
              <a:uFillTx/>
              <a:latin typeface="Arial"/>
            </a:endParaRPr>
          </a:p>
        </p:txBody>
      </p:sp>
      <p:pic>
        <p:nvPicPr>
          <p:cNvPr id="17" name="" descr=""/>
          <p:cNvPicPr/>
          <p:nvPr/>
        </p:nvPicPr>
        <p:blipFill>
          <a:blip r:embed="rId1"/>
          <a:stretch/>
        </p:blipFill>
        <p:spPr>
          <a:xfrm>
            <a:off x="1254600" y="1411920"/>
            <a:ext cx="7570080" cy="4255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PEMBAHASAN</a:t>
            </a:r>
            <a:endParaRPr b="0" lang="en-US" sz="4000" strike="noStrike" u="none">
              <a:solidFill>
                <a:srgbClr val="000000"/>
              </a:solidFill>
              <a:uFillTx/>
              <a:latin typeface="Arial"/>
            </a:endParaRPr>
          </a:p>
        </p:txBody>
      </p:sp>
      <p:sp>
        <p:nvSpPr>
          <p:cNvPr id="19" name="PlaceHolder 2"/>
          <p:cNvSpPr>
            <a:spLocks noGrp="1"/>
          </p:cNvSpPr>
          <p:nvPr>
            <p:ph type="subTitle"/>
          </p:nvPr>
        </p:nvSpPr>
        <p:spPr>
          <a:xfrm>
            <a:off x="504000" y="1019160"/>
            <a:ext cx="9070920" cy="3287520"/>
          </a:xfrm>
          <a:prstGeom prst="rect">
            <a:avLst/>
          </a:prstGeom>
          <a:noFill/>
          <a:ln w="0">
            <a:noFill/>
          </a:ln>
        </p:spPr>
        <p:txBody>
          <a:bodyPr lIns="0" rIns="0" tIns="0" bIns="0" anchor="t">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Kami mencari dataset dari NASA POWER dalam bentuk CSV, berikut DATASETnya:</a:t>
            </a:r>
            <a:endParaRPr b="0" lang="en-US" sz="1800" strike="noStrike" u="none">
              <a:solidFill>
                <a:srgbClr val="000000"/>
              </a:solidFill>
              <a:uFillTx/>
              <a:latin typeface="Arial"/>
            </a:endParaRPr>
          </a:p>
        </p:txBody>
      </p:sp>
      <p:pic>
        <p:nvPicPr>
          <p:cNvPr id="20" name="" descr=""/>
          <p:cNvPicPr/>
          <p:nvPr/>
        </p:nvPicPr>
        <p:blipFill>
          <a:blip r:embed="rId1"/>
          <a:stretch/>
        </p:blipFill>
        <p:spPr>
          <a:xfrm>
            <a:off x="1097640" y="1645920"/>
            <a:ext cx="7817040" cy="3839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4000" strike="noStrike" u="none">
                <a:solidFill>
                  <a:srgbClr val="000000"/>
                </a:solidFill>
                <a:uFillTx/>
                <a:latin typeface="Arial"/>
              </a:rPr>
              <a:t>PEMBAHASAN</a:t>
            </a:r>
            <a:endParaRPr b="0" lang="en-US" sz="4000" strike="noStrike" u="none">
              <a:solidFill>
                <a:srgbClr val="000000"/>
              </a:solidFill>
              <a:uFillTx/>
              <a:latin typeface="Arial"/>
            </a:endParaRPr>
          </a:p>
        </p:txBody>
      </p:sp>
      <p:sp>
        <p:nvSpPr>
          <p:cNvPr id="22" name="PlaceHolder 2"/>
          <p:cNvSpPr>
            <a:spLocks noGrp="1"/>
          </p:cNvSpPr>
          <p:nvPr>
            <p:ph type="subTitle"/>
          </p:nvPr>
        </p:nvSpPr>
        <p:spPr>
          <a:xfrm>
            <a:off x="504000" y="1019160"/>
            <a:ext cx="9070920" cy="3287520"/>
          </a:xfrm>
          <a:prstGeom prst="rect">
            <a:avLst/>
          </a:prstGeom>
          <a:noFill/>
          <a:ln w="0">
            <a:noFill/>
          </a:ln>
        </p:spPr>
        <p:txBody>
          <a:bodyPr lIns="0" rIns="0" tIns="0" bIns="0" anchor="t">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berikut link download datasetnya: </a:t>
            </a:r>
            <a:r>
              <a:rPr b="0" lang="en-US" sz="1800" strike="noStrike" u="none">
                <a:solidFill>
                  <a:srgbClr val="0000ee"/>
                </a:solidFill>
                <a:uFillTx/>
                <a:latin typeface="Arial"/>
                <a:hlinkClick r:id="rId1"/>
              </a:rPr>
              <a:t>https://bit.ly/dataskynew</a:t>
            </a:r>
            <a:endParaRPr b="0" lang="en-US" sz="1800" strike="noStrike" u="none">
              <a:solidFill>
                <a:srgbClr val="000000"/>
              </a:solidFill>
              <a:uFillTx/>
              <a:latin typeface="Arial"/>
            </a:endParaRPr>
          </a:p>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berikut link download jurnalnya: </a:t>
            </a:r>
            <a:r>
              <a:rPr b="0" lang="en-US" sz="1800" strike="noStrike" u="none">
                <a:solidFill>
                  <a:srgbClr val="0000ee"/>
                </a:solidFill>
                <a:uFillTx/>
                <a:latin typeface="Arial"/>
                <a:hlinkClick r:id="rId2"/>
              </a:rPr>
              <a:t>https://bit.ly/jurnaltssky</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3200040" y="19656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2400" strike="noStrike" u="none">
                <a:solidFill>
                  <a:srgbClr val="000000"/>
                </a:solidFill>
                <a:uFillTx/>
                <a:latin typeface="Arial"/>
              </a:rPr>
              <a:t>PEMBAHASAN</a:t>
            </a:r>
            <a:endParaRPr b="0" lang="en-US" sz="2400" strike="noStrike" u="none">
              <a:solidFill>
                <a:srgbClr val="000000"/>
              </a:solidFill>
              <a:uFillTx/>
              <a:latin typeface="Arial"/>
            </a:endParaRPr>
          </a:p>
        </p:txBody>
      </p:sp>
      <p:sp>
        <p:nvSpPr>
          <p:cNvPr id="24" name="PlaceHolder 2"/>
          <p:cNvSpPr>
            <a:spLocks noGrp="1"/>
          </p:cNvSpPr>
          <p:nvPr>
            <p:ph type="subTitle"/>
          </p:nvPr>
        </p:nvSpPr>
        <p:spPr>
          <a:xfrm>
            <a:off x="252000" y="1055160"/>
            <a:ext cx="9070920" cy="3287520"/>
          </a:xfrm>
          <a:prstGeom prst="rect">
            <a:avLst/>
          </a:prstGeom>
          <a:noFill/>
          <a:ln w="0">
            <a:noFill/>
          </a:ln>
        </p:spPr>
        <p:txBody>
          <a:bodyPr lIns="0" rIns="0" tIns="0" bIns="0" anchor="t">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berikut code R nya:</a:t>
            </a:r>
            <a:endParaRPr b="0" lang="en-US" sz="1800" strike="noStrike" u="none">
              <a:solidFill>
                <a:srgbClr val="000000"/>
              </a:solidFill>
              <a:uFillTx/>
              <a:latin typeface="Arial"/>
            </a:endParaRPr>
          </a:p>
        </p:txBody>
      </p:sp>
      <p:pic>
        <p:nvPicPr>
          <p:cNvPr id="25" name="" descr=""/>
          <p:cNvPicPr/>
          <p:nvPr/>
        </p:nvPicPr>
        <p:blipFill>
          <a:blip r:embed="rId1"/>
          <a:stretch/>
        </p:blipFill>
        <p:spPr>
          <a:xfrm>
            <a:off x="2538360" y="10080"/>
            <a:ext cx="7540920" cy="56689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3200040" y="196560"/>
            <a:ext cx="9070920" cy="945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2400" strike="noStrike" u="none">
                <a:solidFill>
                  <a:srgbClr val="000000"/>
                </a:solidFill>
                <a:uFillTx/>
                <a:latin typeface="Arial"/>
              </a:rPr>
              <a:t>PEMBAHASAN</a:t>
            </a:r>
            <a:endParaRPr b="0" lang="en-US" sz="2400" strike="noStrike" u="none">
              <a:solidFill>
                <a:srgbClr val="000000"/>
              </a:solidFill>
              <a:uFillTx/>
              <a:latin typeface="Arial"/>
            </a:endParaRPr>
          </a:p>
        </p:txBody>
      </p:sp>
      <p:sp>
        <p:nvSpPr>
          <p:cNvPr id="27" name="PlaceHolder 2"/>
          <p:cNvSpPr>
            <a:spLocks noGrp="1"/>
          </p:cNvSpPr>
          <p:nvPr>
            <p:ph type="subTitle"/>
          </p:nvPr>
        </p:nvSpPr>
        <p:spPr>
          <a:xfrm>
            <a:off x="1600200" y="1055160"/>
            <a:ext cx="9070920" cy="3287520"/>
          </a:xfrm>
          <a:prstGeom prst="rect">
            <a:avLst/>
          </a:prstGeom>
          <a:noFill/>
          <a:ln w="0">
            <a:noFill/>
          </a:ln>
        </p:spPr>
        <p:txBody>
          <a:bodyPr lIns="0" rIns="0" tIns="0" bIns="0" anchor="t">
            <a:noAutofit/>
          </a:bodyPr>
          <a:p>
            <a:pPr indent="0" algn="just">
              <a:lnSpc>
                <a:spcPct val="150000"/>
              </a:lnSpc>
              <a:spcBef>
                <a:spcPts val="1191"/>
              </a:spcBef>
              <a:spcAft>
                <a:spcPts val="992"/>
              </a:spcAft>
              <a:buNone/>
              <a:tabLst>
                <a:tab algn="l" pos="0"/>
              </a:tabLst>
            </a:pPr>
            <a:r>
              <a:rPr b="0" lang="en-US" sz="1800" strike="noStrike" u="none">
                <a:solidFill>
                  <a:srgbClr val="000000"/>
                </a:solidFill>
                <a:uFillTx/>
                <a:latin typeface="Arial"/>
              </a:rPr>
              <a:t>berikut hasilnya:</a:t>
            </a:r>
            <a:endParaRPr b="0" lang="en-US" sz="1800" strike="noStrike" u="none">
              <a:solidFill>
                <a:srgbClr val="000000"/>
              </a:solidFill>
              <a:uFillTx/>
              <a:latin typeface="Arial"/>
            </a:endParaRPr>
          </a:p>
        </p:txBody>
      </p:sp>
      <p:pic>
        <p:nvPicPr>
          <p:cNvPr id="28" name="" descr=""/>
          <p:cNvPicPr/>
          <p:nvPr/>
        </p:nvPicPr>
        <p:blipFill>
          <a:blip r:embed="rId1"/>
          <a:stretch/>
        </p:blipFill>
        <p:spPr>
          <a:xfrm>
            <a:off x="3886200" y="10080"/>
            <a:ext cx="6193080" cy="5668920"/>
          </a:xfrm>
          <a:prstGeom prst="rect">
            <a:avLst/>
          </a:prstGeom>
          <a:ln w="0">
            <a:noFill/>
          </a:ln>
        </p:spPr>
      </p:pic>
      <p:pic>
        <p:nvPicPr>
          <p:cNvPr id="29" name="" descr=""/>
          <p:cNvPicPr/>
          <p:nvPr/>
        </p:nvPicPr>
        <p:blipFill>
          <a:blip r:embed="rId2"/>
          <a:stretch/>
        </p:blipFill>
        <p:spPr>
          <a:xfrm>
            <a:off x="4186800" y="410040"/>
            <a:ext cx="5599800" cy="5075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47</TotalTime>
  <Application>LibreOffice/24.8.1.2$Linux_X86_64 LibreOffice_project/87fa9aec1a63e70835390b81c40bb8993f1d4ff6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2024-10-16T14:34:49Z</dcterms:created>
  <dc:creator/>
  <dc:description/>
  <dc:language>en-US</dc:language>
  <cp:lastModifiedBy/>
  <dcterms:modified xsi:type="dcterms:W3CDTF">2024-10-16T15:24:56Z</dcterms:modified>
  <cp:revision>26</cp:revision>
  <dc:subject/>
  <dc:title/>
</cp:coreProperties>
</file>

<file path=docProps/custom.xml><?xml version="1.0" encoding="utf-8"?>
<Properties xmlns="http://schemas.openxmlformats.org/officeDocument/2006/custom-properties" xmlns:vt="http://schemas.openxmlformats.org/officeDocument/2006/docPropsVTypes"/>
</file>