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73" r:id="rId10"/>
    <p:sldId id="274" r:id="rId11"/>
    <p:sldId id="275" r:id="rId12"/>
    <p:sldId id="266" r:id="rId13"/>
    <p:sldId id="267" r:id="rId14"/>
    <p:sldId id="268" r:id="rId15"/>
    <p:sldId id="276" r:id="rId16"/>
    <p:sldId id="277" r:id="rId17"/>
    <p:sldId id="278" r:id="rId18"/>
    <p:sldId id="279" r:id="rId19"/>
    <p:sldId id="280" r:id="rId20"/>
    <p:sldId id="281" r:id="rId21"/>
    <p:sldId id="270" r:id="rId22"/>
    <p:sldId id="271" r:id="rId23"/>
    <p:sldId id="272" r:id="rId24"/>
  </p:sldIdLst>
  <p:sldSz cx="9144000" cy="5143500" type="screen16x9"/>
  <p:notesSz cx="6858000" cy="9144000"/>
  <p:embeddedFontLst>
    <p:embeddedFont>
      <p:font typeface="Inter" panose="020B0604020202020204" charset="0"/>
      <p:regular r:id="rId26"/>
      <p:bold r:id="rId27"/>
    </p:embeddedFont>
    <p:embeddedFont>
      <p:font typeface="Inter Medium" panose="020B0604020202020204" charset="0"/>
      <p:regular r:id="rId28"/>
      <p:bold r:id="rId29"/>
    </p:embeddedFont>
    <p:embeddedFont>
      <p:font typeface="Inter SemiBold" panose="020B0604020202020204" charset="0"/>
      <p:regular r:id="rId30"/>
      <p:bold r:id="rId31"/>
    </p:embeddedFont>
    <p:embeddedFont>
      <p:font typeface="Maven Pro SemiBold" panose="020B0604020202020204" charset="0"/>
      <p:regular r:id="rId32"/>
      <p:bold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d516647d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d516647d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222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316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58e27b57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58e27b57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58e27b57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58e27b5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944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488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531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077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53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d516647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d516647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776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58e27b57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58e27b57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4d516647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4d516647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d516647d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d516647d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d516647d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d516647d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58e27b5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58e27b5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8e27b5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8e27b5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38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abhishekofficial/mobile-price-classific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 2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Rauzan Sumara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Randi Julian Saputra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Wahyu Berkhe Bestari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David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l="-1385" r="20837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l="-1001" r="15385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3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3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6" name="Google Shape;66;p13"/>
            <p:cNvPicPr preferRelativeResize="0"/>
            <p:nvPr/>
          </p:nvPicPr>
          <p:blipFill rotWithShape="1">
            <a:blip r:embed="rId6">
              <a:alphaModFix/>
            </a:blip>
            <a:srcRect l="9895" r="8731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432002" y="59623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990"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b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</a:br>
            <a:br>
              <a:rPr lang="en-ID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24210" y="56879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8D3FE-1369-824F-FBFE-AFA752A6FD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177" t="18180" r="42000" b="8106"/>
          <a:stretch/>
        </p:blipFill>
        <p:spPr>
          <a:xfrm>
            <a:off x="599046" y="1144789"/>
            <a:ext cx="3872754" cy="3580711"/>
          </a:xfrm>
          <a:prstGeom prst="rect">
            <a:avLst/>
          </a:prstGeom>
        </p:spPr>
      </p:pic>
      <p:sp>
        <p:nvSpPr>
          <p:cNvPr id="14" name="Google Shape;186;p22">
            <a:extLst>
              <a:ext uri="{FF2B5EF4-FFF2-40B4-BE49-F238E27FC236}">
                <a16:creationId xmlns:a16="http://schemas.microsoft.com/office/drawing/2014/main" id="{450A856E-BA60-F4B3-3127-8F7EBF00D539}"/>
              </a:ext>
            </a:extLst>
          </p:cNvPr>
          <p:cNvSpPr txBox="1">
            <a:spLocks/>
          </p:cNvSpPr>
          <p:nvPr/>
        </p:nvSpPr>
        <p:spPr>
          <a:xfrm>
            <a:off x="4903800" y="108098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b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</a:br>
            <a:r>
              <a:rPr lang="en-US" sz="1800" dirty="0">
                <a:solidFill>
                  <a:srgbClr val="585858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Numerical Features</a:t>
            </a: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800" y="1721430"/>
            <a:ext cx="4829849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4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432002" y="59623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990"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b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</a:br>
            <a:br>
              <a:rPr lang="en-ID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24210" y="56879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" name="Google Shape;186;p22">
            <a:extLst>
              <a:ext uri="{FF2B5EF4-FFF2-40B4-BE49-F238E27FC236}">
                <a16:creationId xmlns:a16="http://schemas.microsoft.com/office/drawing/2014/main" id="{450A856E-BA60-F4B3-3127-8F7EBF00D539}"/>
              </a:ext>
            </a:extLst>
          </p:cNvPr>
          <p:cNvSpPr txBox="1">
            <a:spLocks/>
          </p:cNvSpPr>
          <p:nvPr/>
        </p:nvSpPr>
        <p:spPr>
          <a:xfrm>
            <a:off x="5304477" y="100588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Heatmap</a:t>
            </a:r>
            <a:endParaRPr lang="en-US"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45" y="1065785"/>
            <a:ext cx="4613189" cy="373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7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Membagi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menjadi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4 variable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yaitu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: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X_train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X_test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y_train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y_test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indent="-285750"/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x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merupakan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variable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berisikan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selain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price range,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sementara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berisikan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price range.</a:t>
            </a:r>
          </a:p>
          <a:p>
            <a:pPr marL="285750" indent="-285750"/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Mengambil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train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sebesar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80%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test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sebesar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20%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09" name="Google Shape;209;p2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0" name="Google Shape;21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2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13" name="Google Shape;213;p2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Splitting Train and Test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import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sklearn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library Gaussian Naïve Bayes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Membuat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variable GNB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Gaussian Naïve Bayes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fit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 GNB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x_train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y_train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didapatkan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test accuracy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sebesar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0.835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Naïve Bayes Classifier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import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sklearn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library Random Forest Classifier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Membuat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variable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rfc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Random Forest Classifier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fit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rfc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x_train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y_train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didapatkan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test accuracy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sebesar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0.8675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Random Forest Classifier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83045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import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sklearn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library Decision Tree Classifier</a:t>
            </a:r>
          </a:p>
          <a:p>
            <a:pPr lvl="0" indent="-323850"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Membuat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variable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dtree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Decision Tree Classifier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fit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dtree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x_train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y_train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didapatkan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test accuracy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sebesar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0.8275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Decision Tree Classifier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667879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53" y="2045488"/>
            <a:ext cx="5487138" cy="1121458"/>
          </a:xfrm>
          <a:prstGeom prst="rect">
            <a:avLst/>
          </a:prstGeom>
        </p:spPr>
      </p:pic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Evaluation based on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9385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Evaluation based on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Decision Tree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99" y="1989312"/>
            <a:ext cx="3983640" cy="143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75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Evaluation based on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21" y="1876200"/>
            <a:ext cx="4125951" cy="15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1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2" name="Google Shape;92;p15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Evaluation based on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Naïve Bayes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98863"/>
            <a:ext cx="4448684" cy="149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6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50" name="Google Shape;250;p27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2" name="Google Shape;252;p27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analisis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sudah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diambil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kesimpulan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bahwa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ram,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px_width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px_height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battery power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mempengaruhi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price range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smartphone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terutama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ram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perbedaan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value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terbanyak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 l="9895" r="8731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744750"/>
            <a:ext cx="8832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https://www.kaggle.com/datasets/iabhishekofficial/mobile-price-classification</a:t>
            </a:r>
            <a:endParaRPr lang="en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lang="en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classification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42900" lvl="0" indent="-342900">
              <a:spcBef>
                <a:spcPts val="114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Verdana" panose="020B0604030504040204" pitchFamily="34" charset="0"/>
              <a:buChar char="-"/>
              <a:tabLst>
                <a:tab pos="844550" algn="l"/>
                <a:tab pos="845185" algn="l"/>
              </a:tabLst>
            </a:pP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Memprediksi</a:t>
            </a:r>
            <a:r>
              <a:rPr lang="id-ID" sz="1500" spc="-14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pengaruh</a:t>
            </a:r>
            <a:r>
              <a:rPr lang="id-ID" sz="1500" spc="-15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spesifikasi</a:t>
            </a:r>
            <a:r>
              <a:rPr lang="en-US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terhadap</a:t>
            </a:r>
            <a:r>
              <a:rPr lang="en-US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harga</a:t>
            </a:r>
            <a:r>
              <a:rPr lang="en-US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smartphone.</a:t>
            </a:r>
            <a:endParaRPr lang="en-ID" sz="15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2651125" lvl="0" indent="-342900">
              <a:lnSpc>
                <a:spcPct val="110000"/>
              </a:lnSpc>
              <a:spcBef>
                <a:spcPts val="112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Verdana" panose="020B0604030504040204" pitchFamily="34" charset="0"/>
              <a:buChar char="-"/>
              <a:tabLst>
                <a:tab pos="844550" algn="l"/>
                <a:tab pos="845185" algn="l"/>
              </a:tabLst>
            </a:pP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Mencari</a:t>
            </a:r>
            <a:r>
              <a:rPr lang="id-ID" sz="1500" spc="-16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tahu</a:t>
            </a:r>
            <a:r>
              <a:rPr lang="id-ID" sz="1500" spc="-15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</a:t>
            </a:r>
            <a:r>
              <a:rPr lang="id-ID" sz="1500" spc="-16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algoritma</a:t>
            </a:r>
            <a:r>
              <a:rPr lang="id-ID" sz="1500" spc="-17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untuk</a:t>
            </a:r>
            <a:r>
              <a:rPr lang="id-ID" sz="1500" spc="-15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menentukan</a:t>
            </a:r>
            <a:r>
              <a:rPr lang="en-US" sz="1500" spc="-170" dirty="0">
                <a:solidFill>
                  <a:srgbClr val="2828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akurasi</a:t>
            </a:r>
            <a:r>
              <a:rPr lang="id-ID" sz="1500" spc="-16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terhadap harga</a:t>
            </a:r>
            <a:r>
              <a:rPr lang="id-ID" sz="1500" spc="-11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smartphone</a:t>
            </a:r>
            <a:r>
              <a:rPr lang="en-US" sz="15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ID" sz="15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1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19" name="Google Shape;119;p17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311700" y="1415233"/>
            <a:ext cx="7872945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925" marR="3740785" indent="0" algn="just">
              <a:lnSpc>
                <a:spcPct val="113000"/>
              </a:lnSpc>
              <a:spcBef>
                <a:spcPts val="955"/>
              </a:spcBef>
              <a:spcAft>
                <a:spcPts val="0"/>
              </a:spcAft>
              <a:buNone/>
            </a:pP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Smartphone</a:t>
            </a:r>
            <a:r>
              <a:rPr lang="id-ID" sz="1600" spc="-18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sudah</a:t>
            </a:r>
            <a:r>
              <a:rPr lang="id-ID" sz="1600" spc="-18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menjadi</a:t>
            </a:r>
            <a:r>
              <a:rPr lang="id-ID" sz="1600" spc="-21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bagian</a:t>
            </a:r>
            <a:r>
              <a:rPr lang="id-ID" sz="1600" spc="-20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penting</a:t>
            </a:r>
            <a:r>
              <a:rPr lang="id-ID" sz="1600" spc="-19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dalam hidup,</a:t>
            </a:r>
            <a:r>
              <a:rPr lang="id-ID" sz="1600" spc="-32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selain</a:t>
            </a:r>
            <a:r>
              <a:rPr lang="id-ID" sz="1600" spc="-30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sebagai</a:t>
            </a:r>
            <a:r>
              <a:rPr lang="id-ID" sz="1600" spc="-31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alat</a:t>
            </a:r>
            <a:r>
              <a:rPr lang="id-ID" sz="1600" spc="-28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komunikasi</a:t>
            </a:r>
            <a:r>
              <a:rPr lang="id-ID" sz="1600" spc="-31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bisa</a:t>
            </a:r>
            <a:r>
              <a:rPr lang="id-ID" sz="1600" spc="-32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juga membantu</a:t>
            </a:r>
            <a:r>
              <a:rPr lang="id-ID" sz="1600" spc="-19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kegiatan</a:t>
            </a:r>
            <a:r>
              <a:rPr lang="id-ID" sz="1600" spc="-18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sehari</a:t>
            </a:r>
            <a:r>
              <a:rPr lang="id-ID" sz="1600" spc="-17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hari</a:t>
            </a:r>
            <a:r>
              <a:rPr lang="id-ID" sz="1600" spc="-17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seperti</a:t>
            </a:r>
            <a:r>
              <a:rPr lang="id-ID" sz="1600" spc="-18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mengatur jadwal</a:t>
            </a:r>
            <a:r>
              <a:rPr lang="id-ID" sz="1600" spc="-2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kegiatan,</a:t>
            </a:r>
            <a:r>
              <a:rPr lang="id-ID" sz="1600" spc="-17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mencari</a:t>
            </a:r>
            <a:r>
              <a:rPr lang="id-ID" sz="1600" spc="-17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informasi,</a:t>
            </a:r>
            <a:r>
              <a:rPr lang="id-ID" sz="1600" spc="-18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atau</a:t>
            </a:r>
            <a:r>
              <a:rPr lang="id-ID" sz="1600" spc="-16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sebagai media</a:t>
            </a:r>
            <a:r>
              <a:rPr lang="id-ID" sz="1600" spc="-16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hiburan</a:t>
            </a:r>
            <a:r>
              <a:rPr lang="en-US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925" marR="3740785" indent="0" algn="just">
              <a:lnSpc>
                <a:spcPct val="113000"/>
              </a:lnSpc>
              <a:spcBef>
                <a:spcPts val="955"/>
              </a:spcBef>
              <a:spcAft>
                <a:spcPts val="0"/>
              </a:spcAft>
              <a:buNone/>
            </a:pP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Harga smartphone juga dipengaruhi oleh spesifikasinya,</a:t>
            </a:r>
            <a:r>
              <a:rPr lang="id-ID" sz="1600" spc="-14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semakin</a:t>
            </a:r>
            <a:r>
              <a:rPr lang="id-ID" sz="1600" spc="-14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bagus</a:t>
            </a:r>
            <a:r>
              <a:rPr lang="id-ID" sz="1600" spc="-12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spesifikasi</a:t>
            </a:r>
            <a:r>
              <a:rPr lang="id-ID" sz="1600" spc="-15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smartphone maka</a:t>
            </a:r>
            <a:r>
              <a:rPr lang="id-ID" sz="1600" spc="-23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akan</a:t>
            </a:r>
            <a:r>
              <a:rPr lang="id-ID" sz="1600" spc="-21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semakin</a:t>
            </a:r>
            <a:r>
              <a:rPr lang="id-ID" sz="1600" spc="-23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mahal</a:t>
            </a:r>
            <a:r>
              <a:rPr lang="id-ID" sz="1600" spc="-21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harga</a:t>
            </a:r>
            <a:r>
              <a:rPr lang="id-ID" sz="1600" spc="-2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6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smartphone</a:t>
            </a:r>
            <a:r>
              <a:rPr lang="en-US" sz="1600" dirty="0">
                <a:solidFill>
                  <a:srgbClr val="2828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id-ID" sz="1600" dirty="0">
              <a:solidFill>
                <a:srgbClr val="282828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76197" y="66482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A6255-D484-0CEB-6796-C3AFF24AA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8036" y="1726116"/>
            <a:ext cx="4094064" cy="23038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968188" y="1492925"/>
            <a:ext cx="9740591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040890" marR="2286635" indent="0" algn="just">
              <a:lnSpc>
                <a:spcPct val="113000"/>
              </a:lnSpc>
              <a:spcBef>
                <a:spcPts val="2495"/>
              </a:spcBef>
              <a:spcAft>
                <a:spcPts val="0"/>
              </a:spcAft>
              <a:buNone/>
            </a:pP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r>
              <a:rPr lang="id-ID" sz="1800" spc="-14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tersebut</a:t>
            </a:r>
            <a:r>
              <a:rPr lang="id-ID" sz="1800" spc="-15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tidak</a:t>
            </a:r>
            <a:r>
              <a:rPr lang="id-ID" sz="1800" spc="-16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perlu</a:t>
            </a:r>
            <a:r>
              <a:rPr lang="id-ID" sz="1800" spc="-16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dibersihkan</a:t>
            </a:r>
            <a:r>
              <a:rPr lang="id-ID" sz="1800" spc="-16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karena</a:t>
            </a:r>
            <a:r>
              <a:rPr lang="id-ID" sz="1800" spc="-15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dari awal</a:t>
            </a:r>
            <a:r>
              <a:rPr lang="id-ID" sz="1800" spc="-35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r>
              <a:rPr lang="id-ID" sz="1800" spc="-35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sudah</a:t>
            </a:r>
            <a:r>
              <a:rPr lang="id-ID" sz="1800" spc="-34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bersih,</a:t>
            </a:r>
            <a:r>
              <a:rPr lang="id-ID" sz="1800" spc="-36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sehingga</a:t>
            </a:r>
            <a:r>
              <a:rPr lang="id-ID" sz="1800" spc="-35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tidak</a:t>
            </a:r>
            <a:r>
              <a:rPr lang="id-ID" sz="1800" spc="-35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ada</a:t>
            </a:r>
            <a:r>
              <a:rPr lang="id-ID" sz="1800" spc="-35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baris atau</a:t>
            </a:r>
            <a:r>
              <a:rPr lang="id-ID" sz="1800" spc="-135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kolom</a:t>
            </a:r>
            <a:r>
              <a:rPr lang="id-ID" sz="1800" spc="-17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yang</a:t>
            </a:r>
            <a:r>
              <a:rPr lang="id-ID" sz="1800" spc="-14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d-ID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missing/null</a:t>
            </a:r>
            <a:endParaRPr lang="en-ID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31800" y="447649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CAA28D-B61D-1DB8-41CD-37BE980DE7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24" t="30364" r="74471" b="21764"/>
          <a:stretch/>
        </p:blipFill>
        <p:spPr>
          <a:xfrm>
            <a:off x="756314" y="1349059"/>
            <a:ext cx="1678193" cy="33694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463200" y="41800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24210" y="78394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" name="image14.png">
            <a:extLst>
              <a:ext uri="{FF2B5EF4-FFF2-40B4-BE49-F238E27FC236}">
                <a16:creationId xmlns:a16="http://schemas.microsoft.com/office/drawing/2014/main" id="{4FF32A1C-4612-9D67-1E9E-0F9BB1F3F25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7139" y="1509538"/>
            <a:ext cx="8488058" cy="1276693"/>
          </a:xfrm>
          <a:prstGeom prst="rect">
            <a:avLst/>
          </a:prstGeom>
        </p:spPr>
      </p:pic>
      <p:pic>
        <p:nvPicPr>
          <p:cNvPr id="16" name="image15.png">
            <a:extLst>
              <a:ext uri="{FF2B5EF4-FFF2-40B4-BE49-F238E27FC236}">
                <a16:creationId xmlns:a16="http://schemas.microsoft.com/office/drawing/2014/main" id="{F1FA3C8C-730F-871A-3E02-8F429B44B71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3200" y="3248177"/>
            <a:ext cx="5197672" cy="732217"/>
          </a:xfrm>
          <a:prstGeom prst="rect">
            <a:avLst/>
          </a:prstGeom>
        </p:spPr>
      </p:pic>
      <p:pic>
        <p:nvPicPr>
          <p:cNvPr id="17" name="image16.png">
            <a:extLst>
              <a:ext uri="{FF2B5EF4-FFF2-40B4-BE49-F238E27FC236}">
                <a16:creationId xmlns:a16="http://schemas.microsoft.com/office/drawing/2014/main" id="{AA241D83-05DF-4E00-0500-67F368D1D8A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34282" y="3250541"/>
            <a:ext cx="2470569" cy="2511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463200" y="41800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24210" y="78394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913" y="1158307"/>
            <a:ext cx="4089915" cy="2274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154" y="3432718"/>
            <a:ext cx="3729658" cy="1544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200" y="1697837"/>
            <a:ext cx="1831257" cy="3089373"/>
          </a:xfrm>
          <a:prstGeom prst="rect">
            <a:avLst/>
          </a:prstGeom>
        </p:spPr>
      </p:pic>
      <p:sp>
        <p:nvSpPr>
          <p:cNvPr id="14" name="Google Shape;153;p20"/>
          <p:cNvSpPr txBox="1">
            <a:spLocks noGrp="1"/>
          </p:cNvSpPr>
          <p:nvPr>
            <p:ph type="body" idx="1"/>
          </p:nvPr>
        </p:nvSpPr>
        <p:spPr>
          <a:xfrm>
            <a:off x="-1555947" y="879456"/>
            <a:ext cx="9740591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040890" marR="2286635" indent="0" algn="just">
              <a:lnSpc>
                <a:spcPct val="113000"/>
              </a:lnSpc>
              <a:spcBef>
                <a:spcPts val="249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Categorical Features</a:t>
            </a:r>
            <a:endParaRPr lang="en-ID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4643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709</Words>
  <Application>Microsoft Office PowerPoint</Application>
  <PresentationFormat>On-screen Show (16:9)</PresentationFormat>
  <Paragraphs>114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Maven Pro SemiBold</vt:lpstr>
      <vt:lpstr>Inter</vt:lpstr>
      <vt:lpstr>Inter SemiBold</vt:lpstr>
      <vt:lpstr>Verdana</vt:lpstr>
      <vt:lpstr>Arial</vt:lpstr>
      <vt:lpstr>Inter Medium</vt:lpstr>
      <vt:lpstr>Simple Light</vt:lpstr>
      <vt:lpstr>Final Project Presentation</vt:lpstr>
      <vt:lpstr>Latar Belakang Explorasi Data dan Visualisasi Modelling Kesimpulan</vt:lpstr>
      <vt:lpstr>Latar Belakang</vt:lpstr>
      <vt:lpstr>Latar Belakang Project</vt:lpstr>
      <vt:lpstr>Explorasi Data dan Visualisasi</vt:lpstr>
      <vt:lpstr>Business Understanding</vt:lpstr>
      <vt:lpstr>Data Cleansing</vt:lpstr>
      <vt:lpstr>Exploratory Data Analysis</vt:lpstr>
      <vt:lpstr>Exploratory Data Analysis</vt:lpstr>
      <vt:lpstr>Exploratory Data Analysis  </vt:lpstr>
      <vt:lpstr>Exploratory Data Analysis  </vt:lpstr>
      <vt:lpstr>Modelling</vt:lpstr>
      <vt:lpstr>Splitting Train and Test</vt:lpstr>
      <vt:lpstr>Naïve Bayes Classifier</vt:lpstr>
      <vt:lpstr>Random Forest Classifier</vt:lpstr>
      <vt:lpstr>Decision Tree Classifier</vt:lpstr>
      <vt:lpstr>Evaluation based on model</vt:lpstr>
      <vt:lpstr>Evaluation based on model</vt:lpstr>
      <vt:lpstr>Evaluation based on model</vt:lpstr>
      <vt:lpstr>Evaluation based on model</vt:lpstr>
      <vt:lpstr>Conclusion</vt:lpstr>
      <vt:lpstr>PowerPoint Presentation</vt:lpstr>
      <vt:lpstr>Terima kasih! Ada pertanyaan?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Kheke Kelvin</dc:creator>
  <cp:lastModifiedBy>Randi Julian</cp:lastModifiedBy>
  <cp:revision>8</cp:revision>
  <dcterms:modified xsi:type="dcterms:W3CDTF">2022-07-11T12:21:16Z</dcterms:modified>
</cp:coreProperties>
</file>