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92120-62F5-45F2-A1BE-1CBCD409EA36}" v="354" dt="2022-01-18T20:57:04.735"/>
    <p1510:client id="{ED0E4BD4-1394-49E6-0D22-02202A65A42C}" v="7" dt="2022-01-18T21:00:57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 err="1">
                <a:solidFill>
                  <a:srgbClr val="FFFFFF"/>
                </a:solidFill>
                <a:ea typeface="+mj-lt"/>
                <a:cs typeface="+mj-lt"/>
              </a:rPr>
              <a:t>Sustav</a:t>
            </a:r>
            <a:r>
              <a:rPr lang="en-US" sz="5600" dirty="0">
                <a:solidFill>
                  <a:srgbClr val="FFFFFF"/>
                </a:solidFill>
                <a:ea typeface="+mj-lt"/>
                <a:cs typeface="+mj-lt"/>
              </a:rPr>
              <a:t> za </a:t>
            </a:r>
            <a:r>
              <a:rPr lang="en-US" sz="5600" dirty="0" err="1">
                <a:solidFill>
                  <a:srgbClr val="FFFFFF"/>
                </a:solidFill>
                <a:ea typeface="+mj-lt"/>
                <a:cs typeface="+mj-lt"/>
              </a:rPr>
              <a:t>upravljanje</a:t>
            </a:r>
            <a:r>
              <a:rPr lang="en-US" sz="56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5600" dirty="0" err="1">
                <a:solidFill>
                  <a:srgbClr val="FFFFFF"/>
                </a:solidFill>
                <a:ea typeface="+mj-lt"/>
                <a:cs typeface="+mj-lt"/>
              </a:rPr>
              <a:t>skladištem</a:t>
            </a:r>
            <a:r>
              <a:rPr lang="en-US" sz="56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cs typeface="Calibri"/>
              </a:rPr>
              <a:t>Izradili : 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David Belovari , Boris Besek, Mateo Legović, Randi Mohorović , Tedi Pačić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144B-10AE-4FF4-AD28-AF2F73E8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Funkcije</a:t>
            </a:r>
            <a:endParaRPr lang="en-US" sz="5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A5CA-B752-4751-83EA-96C3F365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hr-HR" sz="2000" dirty="0">
                <a:solidFill>
                  <a:srgbClr val="000000"/>
                </a:solidFill>
                <a:effectLst/>
                <a:latin typeface="Calibri (tijelo)"/>
                <a:ea typeface="Times New Roman" panose="02020603050405020304" pitchFamily="18" charset="0"/>
              </a:rPr>
              <a:t>Funkcije pohranjene u </a:t>
            </a:r>
            <a:r>
              <a:rPr lang="hr-HR" sz="2000" dirty="0" err="1">
                <a:solidFill>
                  <a:srgbClr val="000000"/>
                </a:solidFill>
                <a:effectLst/>
                <a:latin typeface="Calibri (tijelo)"/>
                <a:ea typeface="Times New Roman" panose="02020603050405020304" pitchFamily="18" charset="0"/>
              </a:rPr>
              <a:t>MySQL</a:t>
            </a:r>
            <a:endParaRPr lang="en-US" sz="2000" dirty="0">
              <a:latin typeface="Calibri (tijelo)"/>
              <a:cs typeface="Calibri"/>
            </a:endParaRPr>
          </a:p>
          <a:p>
            <a:pPr marL="457200" indent="-457200"/>
            <a:endParaRPr lang="en-US" sz="2000" dirty="0">
              <a:cs typeface="Calibri"/>
            </a:endParaRPr>
          </a:p>
          <a:p>
            <a:r>
              <a:rPr lang="hr-HR" sz="2000" dirty="0">
                <a:solidFill>
                  <a:srgbClr val="000000"/>
                </a:solidFill>
                <a:effectLst/>
                <a:latin typeface="Calibri (tijelo)"/>
                <a:ea typeface="Times New Roman" panose="02020603050405020304" pitchFamily="18" charset="0"/>
              </a:rPr>
              <a:t>Velika prednost </a:t>
            </a:r>
            <a:r>
              <a:rPr lang="hr-HR" sz="2000" dirty="0">
                <a:solidFill>
                  <a:srgbClr val="000000"/>
                </a:solidFill>
                <a:effectLst/>
                <a:latin typeface="Calibri (tijelo)"/>
                <a:ea typeface="+mn-lt"/>
                <a:cs typeface="+mn-lt"/>
              </a:rPr>
              <a:t>– </a:t>
            </a:r>
            <a:r>
              <a:rPr lang="hr-HR" sz="2000" dirty="0">
                <a:solidFill>
                  <a:srgbClr val="000000"/>
                </a:solidFill>
                <a:latin typeface="Calibri (tijelo)"/>
                <a:ea typeface="+mn-lt"/>
                <a:cs typeface="+mn-lt"/>
              </a:rPr>
              <a:t>višekratna upotreba</a:t>
            </a:r>
            <a:endParaRPr lang="en-US" sz="2000" dirty="0">
              <a:latin typeface="Calibri (tijelo)"/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r>
              <a:rPr lang="hr-HR" sz="2000" dirty="0"/>
              <a:t>Razlika od pohranjene procedure – koristi funkciju pohranjenu u SQL izrazima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2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144B-10AE-4FF4-AD28-AF2F73E8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Funkcije</a:t>
            </a:r>
            <a:endParaRPr lang="en-US" sz="5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A5CA-B752-4751-83EA-96C3F365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2000" dirty="0">
                <a:solidFill>
                  <a:schemeClr val="tx1">
                    <a:alpha val="80000"/>
                  </a:schemeClr>
                </a:solidFill>
                <a:cs typeface="Calibri"/>
              </a:rPr>
              <a:t>1.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Funkcija koja vraća broj proizvoda</a:t>
            </a: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r-HR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1">
            <a:extLst>
              <a:ext uri="{FF2B5EF4-FFF2-40B4-BE49-F238E27FC236}">
                <a16:creationId xmlns:a16="http://schemas.microsoft.com/office/drawing/2014/main" id="{3FBD1D52-54DA-4E3B-A515-AF88F59D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08" y="3591241"/>
            <a:ext cx="3648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8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EF6F-F17A-4222-8CE5-53B19A10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5F97-2313-464C-BEB0-F87FEA5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Procedura koja vraća min i max cijenu proizvoda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PROCEDURE </a:t>
            </a:r>
            <a:r>
              <a:rPr lang="en-GB" dirty="0" err="1"/>
              <a:t>cijena_proizvoda</a:t>
            </a:r>
            <a:r>
              <a:rPr lang="en-GB" dirty="0"/>
              <a:t>(OUT </a:t>
            </a:r>
            <a:r>
              <a:rPr lang="en-GB" dirty="0" err="1"/>
              <a:t>min_cijena</a:t>
            </a:r>
            <a:r>
              <a:rPr lang="en-GB" dirty="0"/>
              <a:t> DECIMAL(10,2), OUT </a:t>
            </a:r>
            <a:r>
              <a:rPr lang="en-GB" dirty="0" err="1"/>
              <a:t>max_cijena</a:t>
            </a:r>
            <a:r>
              <a:rPr lang="en-GB" dirty="0"/>
              <a:t> DECIMAL(10, 2))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DECLARE cur CURSOR FOR SELECT MIN(</a:t>
            </a:r>
            <a:r>
              <a:rPr lang="en-GB" dirty="0" err="1"/>
              <a:t>cijena_proizvod</a:t>
            </a:r>
            <a:r>
              <a:rPr lang="en-GB" dirty="0"/>
              <a:t>), MAX(</a:t>
            </a:r>
            <a:r>
              <a:rPr lang="en-GB" dirty="0" err="1"/>
              <a:t>cijena_proizvod</a:t>
            </a:r>
            <a:r>
              <a:rPr lang="en-GB" dirty="0"/>
              <a:t>) FROM </a:t>
            </a:r>
            <a:r>
              <a:rPr lang="en-GB" dirty="0" err="1"/>
              <a:t>proizvod</a:t>
            </a:r>
            <a:r>
              <a:rPr lang="en-GB" dirty="0"/>
              <a:t>;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OPEN CUR;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FETCH cur INTO </a:t>
            </a:r>
            <a:r>
              <a:rPr lang="en-GB" dirty="0" err="1"/>
              <a:t>min_cijena</a:t>
            </a:r>
            <a:r>
              <a:rPr lang="en-GB" dirty="0"/>
              <a:t>, </a:t>
            </a:r>
            <a:r>
              <a:rPr lang="en-GB" dirty="0" err="1"/>
              <a:t>max_cijena</a:t>
            </a:r>
            <a:r>
              <a:rPr lang="en-GB" dirty="0"/>
              <a:t>;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CLOSE cur;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cijena_proizvoda</a:t>
            </a:r>
            <a:r>
              <a:rPr lang="en-GB" dirty="0"/>
              <a:t>(@min_cijena, @max_cijena);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SELECT @min_cijena, @max_cijena FROM DUAL;</a:t>
            </a:r>
          </a:p>
        </p:txBody>
      </p:sp>
    </p:spTree>
    <p:extLst>
      <p:ext uri="{BB962C8B-B14F-4D97-AF65-F5344CB8AC3E}">
        <p14:creationId xmlns:p14="http://schemas.microsoft.com/office/powerpoint/2010/main" val="252736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8820-785D-4043-B5CC-C2D9E0C5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CF8-01F6-42AA-9AA3-AF6137D2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dirty="0"/>
              <a:t>Procedura koja unosi novog kupca u bazu podataka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PROCEDURE </a:t>
            </a:r>
            <a:r>
              <a:rPr lang="en-GB" dirty="0" err="1"/>
              <a:t>unos_kupca</a:t>
            </a:r>
            <a:r>
              <a:rPr lang="en-GB" dirty="0"/>
              <a:t> (IN </a:t>
            </a:r>
            <a:r>
              <a:rPr lang="en-GB" dirty="0" err="1"/>
              <a:t>p_ID</a:t>
            </a:r>
            <a:r>
              <a:rPr lang="en-GB" dirty="0"/>
              <a:t> INTEGER, IN </a:t>
            </a:r>
            <a:r>
              <a:rPr lang="en-GB" dirty="0" err="1"/>
              <a:t>p_ime</a:t>
            </a:r>
            <a:r>
              <a:rPr lang="en-GB" dirty="0"/>
              <a:t> VARCHAR(20), IN </a:t>
            </a:r>
            <a:r>
              <a:rPr lang="en-GB" dirty="0" err="1"/>
              <a:t>p_prezime</a:t>
            </a:r>
            <a:r>
              <a:rPr lang="en-GB" dirty="0"/>
              <a:t> VARCHAR(20), IN </a:t>
            </a:r>
            <a:r>
              <a:rPr lang="en-GB" dirty="0" err="1"/>
              <a:t>p_lokacija</a:t>
            </a:r>
            <a:r>
              <a:rPr lang="en-GB" dirty="0"/>
              <a:t> VARCHAR(50))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kupac</a:t>
            </a:r>
            <a:r>
              <a:rPr lang="en-GB" dirty="0"/>
              <a:t> VALUES (</a:t>
            </a:r>
            <a:r>
              <a:rPr lang="en-GB" dirty="0" err="1"/>
              <a:t>p_ID</a:t>
            </a:r>
            <a:r>
              <a:rPr lang="en-GB" dirty="0"/>
              <a:t>, </a:t>
            </a:r>
            <a:r>
              <a:rPr lang="en-GB" dirty="0" err="1"/>
              <a:t>p_ime</a:t>
            </a:r>
            <a:r>
              <a:rPr lang="en-GB" dirty="0"/>
              <a:t>, </a:t>
            </a:r>
            <a:r>
              <a:rPr lang="en-GB" dirty="0" err="1"/>
              <a:t>p_prezime</a:t>
            </a:r>
            <a:r>
              <a:rPr lang="en-GB" dirty="0"/>
              <a:t>, </a:t>
            </a:r>
            <a:r>
              <a:rPr lang="en-GB" dirty="0" err="1"/>
              <a:t>p_lokacija</a:t>
            </a:r>
            <a:r>
              <a:rPr lang="en-GB" dirty="0"/>
              <a:t>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(31, 'Ana', '</a:t>
            </a:r>
            <a:r>
              <a:rPr lang="en-GB" dirty="0" err="1"/>
              <a:t>Anić</a:t>
            </a:r>
            <a:r>
              <a:rPr lang="en-GB" dirty="0"/>
              <a:t>', 'Poreč’);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(32, 'Leana', '</a:t>
            </a:r>
            <a:r>
              <a:rPr lang="en-GB" dirty="0" err="1"/>
              <a:t>Buršić</a:t>
            </a:r>
            <a:r>
              <a:rPr lang="en-GB" dirty="0"/>
              <a:t>', 'Zagreb’);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(33, 'Lina', '</a:t>
            </a:r>
            <a:r>
              <a:rPr lang="en-GB" dirty="0" err="1"/>
              <a:t>Burić</a:t>
            </a:r>
            <a:r>
              <a:rPr lang="en-GB" dirty="0"/>
              <a:t>', 'Poreč’)</a:t>
            </a:r>
            <a:r>
              <a:rPr lang="hr-HR" dirty="0"/>
              <a:t>;</a:t>
            </a:r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(34, '</a:t>
            </a:r>
            <a:r>
              <a:rPr lang="en-GB" dirty="0" err="1"/>
              <a:t>Zdenko</a:t>
            </a:r>
            <a:r>
              <a:rPr lang="en-GB" dirty="0"/>
              <a:t>', '</a:t>
            </a:r>
            <a:r>
              <a:rPr lang="en-GB" dirty="0" err="1"/>
              <a:t>Tadić</a:t>
            </a:r>
            <a:r>
              <a:rPr lang="en-GB" dirty="0"/>
              <a:t>', 'Zagreb');CALL </a:t>
            </a:r>
            <a:r>
              <a:rPr lang="en-GB" dirty="0" err="1"/>
              <a:t>unos_kupca</a:t>
            </a:r>
            <a:r>
              <a:rPr lang="en-GB" dirty="0"/>
              <a:t>	(35, '</a:t>
            </a:r>
            <a:r>
              <a:rPr lang="en-GB" dirty="0" err="1"/>
              <a:t>Matijas</a:t>
            </a:r>
            <a:r>
              <a:rPr lang="en-GB" dirty="0"/>
              <a:t>', '</a:t>
            </a:r>
            <a:r>
              <a:rPr lang="en-GB" dirty="0" err="1"/>
              <a:t>Houdek</a:t>
            </a:r>
            <a:r>
              <a:rPr lang="en-GB" dirty="0"/>
              <a:t>', 'Pula’);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(36, 'Karlo', '</a:t>
            </a:r>
            <a:r>
              <a:rPr lang="en-GB" dirty="0" err="1"/>
              <a:t>Burić</a:t>
            </a:r>
            <a:r>
              <a:rPr lang="en-GB" dirty="0"/>
              <a:t>', 'Pula’);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(37, '</a:t>
            </a:r>
            <a:r>
              <a:rPr lang="en-GB" dirty="0" err="1"/>
              <a:t>Stjepan</a:t>
            </a:r>
            <a:r>
              <a:rPr lang="en-GB" dirty="0"/>
              <a:t>', '</a:t>
            </a:r>
            <a:r>
              <a:rPr lang="en-GB" dirty="0" err="1"/>
              <a:t>Živko</a:t>
            </a:r>
            <a:r>
              <a:rPr lang="en-GB" dirty="0"/>
              <a:t>', 'Rijeka’);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(38, 'Tomislav', '</a:t>
            </a:r>
            <a:r>
              <a:rPr lang="en-GB" dirty="0" err="1"/>
              <a:t>Martinović</a:t>
            </a:r>
            <a:r>
              <a:rPr lang="en-GB" dirty="0"/>
              <a:t>', 'Zagreb’);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(39, 'Josip', '</a:t>
            </a:r>
            <a:r>
              <a:rPr lang="en-GB" dirty="0" err="1"/>
              <a:t>Ciklić</a:t>
            </a:r>
            <a:r>
              <a:rPr lang="en-GB" dirty="0"/>
              <a:t>', 'Rijeka’);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unos_kupca</a:t>
            </a:r>
            <a:r>
              <a:rPr lang="en-GB" dirty="0"/>
              <a:t>(40, 'Bruno', '</a:t>
            </a:r>
            <a:r>
              <a:rPr lang="en-GB" dirty="0" err="1"/>
              <a:t>Antunović</a:t>
            </a:r>
            <a:r>
              <a:rPr lang="en-GB" dirty="0"/>
              <a:t>','Pula');</a:t>
            </a:r>
          </a:p>
        </p:txBody>
      </p:sp>
    </p:spTree>
    <p:extLst>
      <p:ext uri="{BB962C8B-B14F-4D97-AF65-F5344CB8AC3E}">
        <p14:creationId xmlns:p14="http://schemas.microsoft.com/office/powerpoint/2010/main" val="346211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FEA-1B58-4E9B-B2A9-88AF6F1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3DBB-21A6-4852-86DB-442622D0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Procedura za unos novog proizvoda u bazu podataka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PROCEDURE </a:t>
            </a:r>
            <a:r>
              <a:rPr lang="en-GB" dirty="0" err="1"/>
              <a:t>unos_proizvoda</a:t>
            </a:r>
            <a:r>
              <a:rPr lang="en-GB" dirty="0"/>
              <a:t> (IN </a:t>
            </a:r>
            <a:r>
              <a:rPr lang="en-GB" dirty="0" err="1"/>
              <a:t>p_ID</a:t>
            </a:r>
            <a:r>
              <a:rPr lang="en-GB" dirty="0"/>
              <a:t> INTEGER,IN </a:t>
            </a:r>
            <a:r>
              <a:rPr lang="en-GB" dirty="0" err="1"/>
              <a:t>p_naziv</a:t>
            </a:r>
            <a:r>
              <a:rPr lang="en-GB" dirty="0"/>
              <a:t> VARCHAR(50),IN </a:t>
            </a:r>
            <a:r>
              <a:rPr lang="en-GB" dirty="0" err="1"/>
              <a:t>p_cijena_proizvod</a:t>
            </a:r>
            <a:r>
              <a:rPr lang="en-GB" dirty="0"/>
              <a:t> NUMERIC(10,2), IN </a:t>
            </a:r>
            <a:r>
              <a:rPr lang="en-GB" dirty="0" err="1"/>
              <a:t>p_stanje</a:t>
            </a:r>
            <a:r>
              <a:rPr lang="en-GB" dirty="0"/>
              <a:t> CHAR(2),IN </a:t>
            </a:r>
            <a:r>
              <a:rPr lang="en-GB" dirty="0" err="1"/>
              <a:t>p_ID_skladiste</a:t>
            </a:r>
            <a:r>
              <a:rPr lang="en-GB" dirty="0"/>
              <a:t> INTEGER)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proizvod</a:t>
            </a:r>
            <a:r>
              <a:rPr lang="en-GB" dirty="0"/>
              <a:t> VALUES (</a:t>
            </a:r>
            <a:r>
              <a:rPr lang="en-GB" dirty="0" err="1"/>
              <a:t>p_ID</a:t>
            </a:r>
            <a:r>
              <a:rPr lang="en-GB" dirty="0"/>
              <a:t>, </a:t>
            </a:r>
            <a:r>
              <a:rPr lang="en-GB" dirty="0" err="1"/>
              <a:t>p_naziv</a:t>
            </a:r>
            <a:r>
              <a:rPr lang="en-GB" dirty="0"/>
              <a:t>, </a:t>
            </a:r>
            <a:r>
              <a:rPr lang="en-GB" dirty="0" err="1"/>
              <a:t>p_cijena_proizvod</a:t>
            </a:r>
            <a:r>
              <a:rPr lang="en-GB" dirty="0"/>
              <a:t>, </a:t>
            </a:r>
            <a:r>
              <a:rPr lang="en-GB" dirty="0" err="1"/>
              <a:t>p_stanje</a:t>
            </a:r>
            <a:r>
              <a:rPr lang="en-GB" dirty="0"/>
              <a:t>, </a:t>
            </a:r>
            <a:r>
              <a:rPr lang="en-GB" dirty="0" err="1"/>
              <a:t>p_ID_skladiste</a:t>
            </a:r>
            <a:r>
              <a:rPr lang="en-GB" dirty="0"/>
              <a:t>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unos_proizvoda</a:t>
            </a:r>
            <a:r>
              <a:rPr lang="en-GB" dirty="0"/>
              <a:t>(31, 'Iso-sport', 9.00, 'DA', 1);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unos_proizvoda</a:t>
            </a:r>
            <a:r>
              <a:rPr lang="en-GB" dirty="0"/>
              <a:t>(32, 'Malibu', 115.00, 'DA', 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unos_proizvoda</a:t>
            </a:r>
            <a:r>
              <a:rPr lang="en-GB" dirty="0"/>
              <a:t>(33, 'Pringles', 15.00, 'DA', 3);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unos_proizvoda</a:t>
            </a:r>
            <a:r>
              <a:rPr lang="en-GB" dirty="0"/>
              <a:t>(34, '</a:t>
            </a:r>
            <a:r>
              <a:rPr lang="en-GB" dirty="0" err="1"/>
              <a:t>Šljivovica</a:t>
            </a:r>
            <a:r>
              <a:rPr lang="en-GB" dirty="0"/>
              <a:t>', 75.00, 'DA', 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unos_proizvoda</a:t>
            </a:r>
            <a:r>
              <a:rPr lang="en-GB" dirty="0"/>
              <a:t>(35, '</a:t>
            </a:r>
            <a:r>
              <a:rPr lang="en-GB" dirty="0" err="1"/>
              <a:t>Viljamovka</a:t>
            </a:r>
            <a:r>
              <a:rPr lang="en-GB" dirty="0"/>
              <a:t>', 99.00, 'DA', 2);</a:t>
            </a:r>
          </a:p>
        </p:txBody>
      </p:sp>
    </p:spTree>
    <p:extLst>
      <p:ext uri="{BB962C8B-B14F-4D97-AF65-F5344CB8AC3E}">
        <p14:creationId xmlns:p14="http://schemas.microsoft.com/office/powerpoint/2010/main" val="168269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4F7E-B2AA-4C5F-9CFE-70DBDFF3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08C5-76C7-4429-A105-67B3714B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Procedura koja unosi novu narudžbu u bazu podataka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PROCEDURE </a:t>
            </a:r>
            <a:r>
              <a:rPr lang="en-GB" dirty="0" err="1"/>
              <a:t>unos_narudzbe</a:t>
            </a:r>
            <a:r>
              <a:rPr lang="en-GB" dirty="0"/>
              <a:t> (IN </a:t>
            </a:r>
            <a:r>
              <a:rPr lang="en-GB" dirty="0" err="1"/>
              <a:t>p_ID</a:t>
            </a:r>
            <a:r>
              <a:rPr lang="en-GB" dirty="0"/>
              <a:t> INTEGER, IN </a:t>
            </a:r>
            <a:r>
              <a:rPr lang="en-GB" dirty="0" err="1"/>
              <a:t>p_vrsta_robe</a:t>
            </a:r>
            <a:r>
              <a:rPr lang="en-GB" dirty="0"/>
              <a:t> VARCHAR(50), IN </a:t>
            </a:r>
            <a:r>
              <a:rPr lang="en-GB" dirty="0" err="1"/>
              <a:t>p_kolicina</a:t>
            </a:r>
            <a:r>
              <a:rPr lang="en-GB" dirty="0"/>
              <a:t> INTEGER, IN </a:t>
            </a:r>
            <a:r>
              <a:rPr lang="en-GB" dirty="0" err="1"/>
              <a:t>p_cijena</a:t>
            </a:r>
            <a:r>
              <a:rPr lang="en-GB" dirty="0"/>
              <a:t> NUMERIC(10,2), IN </a:t>
            </a:r>
            <a:r>
              <a:rPr lang="en-GB" dirty="0" err="1"/>
              <a:t>p_ID_skladiste</a:t>
            </a:r>
            <a:r>
              <a:rPr lang="en-GB" dirty="0"/>
              <a:t> INTEGER, IN </a:t>
            </a:r>
            <a:r>
              <a:rPr lang="en-GB" dirty="0" err="1"/>
              <a:t>p_ID_proizvod</a:t>
            </a:r>
            <a:r>
              <a:rPr lang="en-GB" dirty="0"/>
              <a:t> INTEGER, IN </a:t>
            </a:r>
            <a:r>
              <a:rPr lang="en-GB" dirty="0" err="1"/>
              <a:t>p_ID_kupac</a:t>
            </a:r>
            <a:r>
              <a:rPr lang="en-GB" dirty="0"/>
              <a:t> INTEGER, IN </a:t>
            </a:r>
            <a:r>
              <a:rPr lang="en-GB" dirty="0" err="1"/>
              <a:t>p_ID_dostavljac</a:t>
            </a:r>
            <a:r>
              <a:rPr lang="en-GB" dirty="0"/>
              <a:t> INTEGER)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  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narudzba</a:t>
            </a:r>
            <a:r>
              <a:rPr lang="en-GB" dirty="0"/>
              <a:t> VALUES (</a:t>
            </a:r>
            <a:r>
              <a:rPr lang="en-GB" dirty="0" err="1"/>
              <a:t>p_ID</a:t>
            </a:r>
            <a:r>
              <a:rPr lang="en-GB" dirty="0"/>
              <a:t>, </a:t>
            </a:r>
            <a:r>
              <a:rPr lang="en-GB" dirty="0" err="1"/>
              <a:t>p_vrsta_robe</a:t>
            </a:r>
            <a:r>
              <a:rPr lang="en-GB" dirty="0"/>
              <a:t>, </a:t>
            </a:r>
            <a:r>
              <a:rPr lang="en-GB" dirty="0" err="1"/>
              <a:t>p_kolicina</a:t>
            </a:r>
            <a:r>
              <a:rPr lang="en-GB" dirty="0"/>
              <a:t>, </a:t>
            </a:r>
            <a:r>
              <a:rPr lang="en-GB" dirty="0" err="1"/>
              <a:t>p_cijena</a:t>
            </a:r>
            <a:r>
              <a:rPr lang="en-GB" dirty="0"/>
              <a:t>, </a:t>
            </a:r>
            <a:r>
              <a:rPr lang="en-GB" dirty="0" err="1"/>
              <a:t>p_ID_skladiste</a:t>
            </a:r>
            <a:r>
              <a:rPr lang="en-GB" dirty="0"/>
              <a:t>, </a:t>
            </a:r>
            <a:r>
              <a:rPr lang="en-GB" dirty="0" err="1"/>
              <a:t>p_ID_proizvod</a:t>
            </a:r>
            <a:r>
              <a:rPr lang="en-GB" dirty="0"/>
              <a:t>, </a:t>
            </a:r>
            <a:r>
              <a:rPr lang="en-GB" dirty="0" err="1"/>
              <a:t>p_ID_kupac</a:t>
            </a:r>
            <a:r>
              <a:rPr lang="en-GB" dirty="0"/>
              <a:t>, </a:t>
            </a:r>
            <a:r>
              <a:rPr lang="en-GB" dirty="0" err="1"/>
              <a:t>p_ID_dostavljac</a:t>
            </a:r>
            <a:r>
              <a:rPr lang="en-GB" dirty="0"/>
              <a:t>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unos_narudzbe</a:t>
            </a:r>
            <a:r>
              <a:rPr lang="en-GB" dirty="0"/>
              <a:t>(31,'Gazirano </a:t>
            </a:r>
            <a:r>
              <a:rPr lang="en-GB" dirty="0" err="1"/>
              <a:t>piće</a:t>
            </a:r>
            <a:r>
              <a:rPr lang="en-GB" dirty="0"/>
              <a:t>', 2,18.00,1,31,1,1);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unos_narudzbe</a:t>
            </a:r>
            <a:r>
              <a:rPr lang="en-GB" dirty="0"/>
              <a:t>(32,'Alkohol',1,115.00,2,32,2,1);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unos_narudzbe</a:t>
            </a:r>
            <a:r>
              <a:rPr lang="en-GB" dirty="0"/>
              <a:t>(33,'Grickalice',3,45.00,3,33,3,2);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unos_narudzbe</a:t>
            </a:r>
            <a:r>
              <a:rPr lang="en-GB" dirty="0"/>
              <a:t>(34,'Alkohol',1,75.00,2,34,4,2);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unos_narudzbe</a:t>
            </a:r>
            <a:r>
              <a:rPr lang="en-GB" dirty="0"/>
              <a:t>(35,'Alkohol',1,99.00,2,35,5,3);</a:t>
            </a:r>
          </a:p>
        </p:txBody>
      </p:sp>
    </p:spTree>
    <p:extLst>
      <p:ext uri="{BB962C8B-B14F-4D97-AF65-F5344CB8AC3E}">
        <p14:creationId xmlns:p14="http://schemas.microsoft.com/office/powerpoint/2010/main" val="276071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942C-58E9-4612-ABAC-23E3BDE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469D-B9B6-45BB-B3EF-2528CBCB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Procedura koja izračunava akcije na proizvodima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PROCEDURE </a:t>
            </a:r>
            <a:r>
              <a:rPr lang="en-GB" dirty="0" err="1"/>
              <a:t>akcija</a:t>
            </a:r>
            <a:r>
              <a:rPr lang="en-GB" dirty="0"/>
              <a:t> (OUT </a:t>
            </a:r>
            <a:r>
              <a:rPr lang="en-GB" dirty="0" err="1"/>
              <a:t>akcijska_cijena</a:t>
            </a:r>
            <a:r>
              <a:rPr lang="en-GB" dirty="0"/>
              <a:t> DECIMAL(10,2))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  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SELECT * ,10/</a:t>
            </a:r>
            <a:r>
              <a:rPr lang="en-GB" dirty="0" err="1"/>
              <a:t>cijena_proizvod</a:t>
            </a:r>
            <a:r>
              <a:rPr lang="en-GB" dirty="0"/>
              <a:t> AS </a:t>
            </a:r>
            <a:r>
              <a:rPr lang="en-GB" dirty="0" err="1"/>
              <a:t>akcijska_cijena</a:t>
            </a:r>
            <a:r>
              <a:rPr lang="en-GB" dirty="0"/>
              <a:t>    FROM </a:t>
            </a:r>
            <a:r>
              <a:rPr lang="en-GB" dirty="0" err="1"/>
              <a:t>proizvod</a:t>
            </a:r>
            <a:r>
              <a:rPr lang="en-GB" dirty="0"/>
              <a:t>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CALL </a:t>
            </a:r>
            <a:r>
              <a:rPr lang="en-GB" dirty="0" err="1"/>
              <a:t>akcija</a:t>
            </a:r>
            <a:r>
              <a:rPr lang="en-GB" dirty="0"/>
              <a:t>(@akcijska_cijena);SELECT @akcijska_cijena FROM DUAL;</a:t>
            </a:r>
          </a:p>
        </p:txBody>
      </p:sp>
    </p:spTree>
    <p:extLst>
      <p:ext uri="{BB962C8B-B14F-4D97-AF65-F5344CB8AC3E}">
        <p14:creationId xmlns:p14="http://schemas.microsoft.com/office/powerpoint/2010/main" val="158950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426-7ADF-40AB-8638-07626EFA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Okidači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3CB1-2D03-4ABE-A25C-98172645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Naziv firme se ne može promijeniti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TRIGGER </a:t>
            </a:r>
            <a:r>
              <a:rPr lang="en-GB" dirty="0" err="1"/>
              <a:t>bu_firma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BEFORE UPDATE ON </a:t>
            </a:r>
            <a:r>
              <a:rPr lang="en-GB" dirty="0" err="1"/>
              <a:t>firma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FOR EACH ROW	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	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SET </a:t>
            </a:r>
            <a:r>
              <a:rPr lang="en-GB" dirty="0" err="1"/>
              <a:t>new.naziv_firme</a:t>
            </a:r>
            <a:r>
              <a:rPr lang="en-GB" dirty="0"/>
              <a:t> = </a:t>
            </a:r>
            <a:r>
              <a:rPr lang="en-GB" dirty="0" err="1"/>
              <a:t>old.naziv_firme</a:t>
            </a:r>
            <a:r>
              <a:rPr lang="hr-HR" dirty="0"/>
              <a:t>;</a:t>
            </a:r>
          </a:p>
          <a:p>
            <a:pPr marL="0" indent="0">
              <a:buNone/>
            </a:pPr>
            <a:r>
              <a:rPr lang="en-GB" dirty="0"/>
              <a:t>END//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3989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DBBE-0B85-4107-9F5A-8CE7340F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Okidači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27EE-8662-4707-9CFC-236A7907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86"/>
            <a:ext cx="10515600" cy="4351338"/>
          </a:xfrm>
        </p:spPr>
        <p:txBody>
          <a:bodyPr>
            <a:noAutofit/>
          </a:bodyPr>
          <a:lstStyle/>
          <a:p>
            <a:r>
              <a:rPr lang="hr-HR" sz="1100" dirty="0"/>
              <a:t>Unos novog proizvoda ne može biti veći od maksimalne cijene</a:t>
            </a:r>
          </a:p>
          <a:p>
            <a:pPr marL="0" indent="0">
              <a:buNone/>
            </a:pPr>
            <a:r>
              <a:rPr lang="en-GB" sz="1100" dirty="0"/>
              <a:t>DELIMITER //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CREATE TRIGGER </a:t>
            </a:r>
            <a:r>
              <a:rPr lang="en-GB" sz="1100" dirty="0" err="1"/>
              <a:t>zr_cijena</a:t>
            </a:r>
            <a:r>
              <a:rPr lang="en-GB" sz="1100" dirty="0"/>
              <a:t> 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BEFORE INSERT ON </a:t>
            </a:r>
            <a:r>
              <a:rPr lang="en-GB" sz="1100" dirty="0" err="1"/>
              <a:t>proizvod</a:t>
            </a:r>
            <a:r>
              <a:rPr lang="en-GB" sz="1100" dirty="0"/>
              <a:t> 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FOR EACH ROW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BEGIN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DECLARE </a:t>
            </a:r>
            <a:r>
              <a:rPr lang="en-GB" sz="1100" dirty="0" err="1"/>
              <a:t>max_cijena</a:t>
            </a:r>
            <a:r>
              <a:rPr lang="en-GB" sz="1100" dirty="0"/>
              <a:t> DECIMAL(10, 2);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SELECT MAX(</a:t>
            </a:r>
            <a:r>
              <a:rPr lang="en-GB" sz="1100" dirty="0" err="1"/>
              <a:t>cijena_proizvod</a:t>
            </a:r>
            <a:r>
              <a:rPr lang="en-GB" sz="1100" dirty="0"/>
              <a:t>) INTO </a:t>
            </a:r>
            <a:r>
              <a:rPr lang="en-GB" sz="1100" dirty="0" err="1"/>
              <a:t>max_cijena</a:t>
            </a:r>
            <a:r>
              <a:rPr lang="hr-HR" sz="1100" dirty="0"/>
              <a:t> </a:t>
            </a:r>
            <a:r>
              <a:rPr lang="en-GB" sz="1100" dirty="0"/>
              <a:t>FROM </a:t>
            </a:r>
            <a:r>
              <a:rPr lang="en-GB" sz="1100" dirty="0" err="1"/>
              <a:t>proizvod</a:t>
            </a:r>
            <a:r>
              <a:rPr lang="en-GB" sz="1100" dirty="0"/>
              <a:t>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IF </a:t>
            </a:r>
            <a:r>
              <a:rPr lang="en-GB" sz="1100" dirty="0" err="1"/>
              <a:t>new.cijena_proizvod</a:t>
            </a:r>
            <a:r>
              <a:rPr lang="en-GB" sz="1100" dirty="0"/>
              <a:t> &gt; </a:t>
            </a:r>
            <a:r>
              <a:rPr lang="en-GB" sz="1100" dirty="0" err="1"/>
              <a:t>max_cijena</a:t>
            </a:r>
            <a:r>
              <a:rPr lang="en-GB" sz="1100" dirty="0"/>
              <a:t> THEN</a:t>
            </a:r>
            <a:r>
              <a:rPr lang="hr-HR" sz="1100" dirty="0"/>
              <a:t> </a:t>
            </a:r>
            <a:r>
              <a:rPr lang="en-GB" sz="1100" dirty="0"/>
              <a:t>SIGNAL SQLSTATE '40000’	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SET MESSAGE_TEXT = '</a:t>
            </a:r>
            <a:r>
              <a:rPr lang="en-GB" sz="1100" dirty="0" err="1"/>
              <a:t>Cijena</a:t>
            </a:r>
            <a:r>
              <a:rPr lang="en-GB" sz="1100" dirty="0"/>
              <a:t> </a:t>
            </a:r>
            <a:r>
              <a:rPr lang="en-GB" sz="1100" dirty="0" err="1"/>
              <a:t>novog</a:t>
            </a:r>
            <a:r>
              <a:rPr lang="en-GB" sz="1100" dirty="0"/>
              <a:t> </a:t>
            </a:r>
            <a:r>
              <a:rPr lang="en-GB" sz="1100" dirty="0" err="1"/>
              <a:t>proizvoda</a:t>
            </a:r>
            <a:r>
              <a:rPr lang="en-GB" sz="1100" dirty="0"/>
              <a:t> ne </a:t>
            </a:r>
            <a:r>
              <a:rPr lang="en-GB" sz="1100" dirty="0" err="1"/>
              <a:t>može</a:t>
            </a:r>
            <a:r>
              <a:rPr lang="en-GB" sz="1100" dirty="0"/>
              <a:t> </a:t>
            </a:r>
            <a:r>
              <a:rPr lang="en-GB" sz="1100" dirty="0" err="1"/>
              <a:t>biti</a:t>
            </a:r>
            <a:r>
              <a:rPr lang="en-GB" sz="1100" dirty="0"/>
              <a:t> </a:t>
            </a:r>
            <a:r>
              <a:rPr lang="en-GB" sz="1100" dirty="0" err="1"/>
              <a:t>veća</a:t>
            </a:r>
            <a:r>
              <a:rPr lang="en-GB" sz="1100" dirty="0"/>
              <a:t> od </a:t>
            </a:r>
            <a:r>
              <a:rPr lang="en-GB" sz="1100" dirty="0" err="1"/>
              <a:t>najskupljega</a:t>
            </a:r>
            <a:r>
              <a:rPr lang="en-GB" sz="1100" dirty="0"/>
              <a:t>!’;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ELSE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SET </a:t>
            </a:r>
            <a:r>
              <a:rPr lang="en-GB" sz="1100" dirty="0" err="1"/>
              <a:t>new.cijena_proizvod</a:t>
            </a:r>
            <a:r>
              <a:rPr lang="en-GB" sz="1100" dirty="0"/>
              <a:t> = </a:t>
            </a:r>
            <a:r>
              <a:rPr lang="en-GB" sz="1100" dirty="0" err="1"/>
              <a:t>new.cijena_proizvod</a:t>
            </a:r>
            <a:r>
              <a:rPr lang="en-GB" sz="1100" dirty="0"/>
              <a:t>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END IF;	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END//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DELIMITER 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INSERT INTO </a:t>
            </a:r>
            <a:r>
              <a:rPr lang="en-GB" sz="1100" dirty="0" err="1"/>
              <a:t>proizvod</a:t>
            </a:r>
            <a:r>
              <a:rPr lang="en-GB" sz="1100" dirty="0"/>
              <a:t> VALUES (55, 'Brandy', 277.00,'DA',2);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INSERT INTO </a:t>
            </a:r>
            <a:r>
              <a:rPr lang="en-GB" sz="1100" dirty="0" err="1"/>
              <a:t>proizvod</a:t>
            </a:r>
            <a:r>
              <a:rPr lang="en-GB" sz="1100" dirty="0"/>
              <a:t> VALUES (57, '</a:t>
            </a:r>
            <a:r>
              <a:rPr lang="en-GB" sz="1100" dirty="0" err="1"/>
              <a:t>Vutra</a:t>
            </a:r>
            <a:r>
              <a:rPr lang="en-GB" sz="1100" dirty="0"/>
              <a:t>', 747.00,'DA',2);</a:t>
            </a:r>
            <a:endParaRPr lang="hr-HR" sz="1100" dirty="0"/>
          </a:p>
          <a:p>
            <a:pPr marL="0" indent="0">
              <a:buNone/>
            </a:pPr>
            <a:r>
              <a:rPr lang="en-GB" sz="1100" dirty="0"/>
              <a:t>SELECT * FROM </a:t>
            </a:r>
            <a:r>
              <a:rPr lang="en-GB" sz="1100" dirty="0" err="1"/>
              <a:t>proizvod</a:t>
            </a:r>
            <a:r>
              <a:rPr lang="en-GB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288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2DF-F325-436A-88A6-6499FAF6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Okidači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7A9F-BFAF-42F1-A3F1-76A66AE9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Ukoliko je cijena manja od 0 automatski se postavlja na najmanju cijenu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TRIGGER </a:t>
            </a:r>
            <a:r>
              <a:rPr lang="en-GB" dirty="0" err="1"/>
              <a:t>tr_cijena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BEFORE INSERT ON </a:t>
            </a:r>
            <a:r>
              <a:rPr lang="en-GB" dirty="0" err="1"/>
              <a:t>proizvod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FOR EACH ROW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DECLARE </a:t>
            </a:r>
            <a:r>
              <a:rPr lang="en-GB" dirty="0" err="1"/>
              <a:t>min_cijena</a:t>
            </a:r>
            <a:r>
              <a:rPr lang="en-GB" dirty="0"/>
              <a:t> DECIMAL(10, 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SELECT MIN(</a:t>
            </a:r>
            <a:r>
              <a:rPr lang="en-GB" dirty="0" err="1"/>
              <a:t>cijena_proizvod</a:t>
            </a:r>
            <a:r>
              <a:rPr lang="en-GB" dirty="0"/>
              <a:t>) INTO </a:t>
            </a:r>
            <a:r>
              <a:rPr lang="en-GB" dirty="0" err="1"/>
              <a:t>min_cijena</a:t>
            </a:r>
            <a:r>
              <a:rPr lang="hr-HR" dirty="0"/>
              <a:t> </a:t>
            </a:r>
            <a:r>
              <a:rPr lang="en-GB" dirty="0"/>
              <a:t>FROM </a:t>
            </a:r>
            <a:r>
              <a:rPr lang="en-GB" dirty="0" err="1"/>
              <a:t>proizvod</a:t>
            </a:r>
            <a:r>
              <a:rPr lang="en-GB" dirty="0"/>
              <a:t>;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IF </a:t>
            </a:r>
            <a:r>
              <a:rPr lang="en-GB" dirty="0" err="1"/>
              <a:t>new.cijena_proizvod</a:t>
            </a:r>
            <a:r>
              <a:rPr lang="en-GB" dirty="0"/>
              <a:t> &lt; 0 THEN</a:t>
            </a:r>
            <a:r>
              <a:rPr lang="hr-HR" dirty="0"/>
              <a:t> </a:t>
            </a:r>
            <a:r>
              <a:rPr lang="en-GB" dirty="0"/>
              <a:t>SET </a:t>
            </a:r>
            <a:r>
              <a:rPr lang="en-GB" dirty="0" err="1"/>
              <a:t>new.cijena_proizvod</a:t>
            </a:r>
            <a:r>
              <a:rPr lang="en-GB" dirty="0"/>
              <a:t> = </a:t>
            </a:r>
            <a:r>
              <a:rPr lang="en-GB" dirty="0" err="1"/>
              <a:t>min_cijena</a:t>
            </a:r>
            <a:r>
              <a:rPr lang="en-GB" dirty="0"/>
              <a:t>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IF;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proizvod</a:t>
            </a:r>
            <a:r>
              <a:rPr lang="en-GB" dirty="0"/>
              <a:t> VALUES (111, 'Southern Comfort', -6.59,'DA',2);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SELECT * FROM </a:t>
            </a:r>
            <a:r>
              <a:rPr lang="en-GB" dirty="0" err="1"/>
              <a:t>proizvod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53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144B-10AE-4FF4-AD28-AF2F73E8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cs typeface="Calibri Light"/>
              </a:rPr>
              <a:t>O projektu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A5CA-B752-4751-83EA-96C3F365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Najkorišteniji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sustav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većini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tvrtki</a:t>
            </a:r>
            <a:endParaRPr lang="en-US" sz="2000">
              <a:cs typeface="Calibri"/>
            </a:endParaRPr>
          </a:p>
          <a:p>
            <a:pPr marL="457200" indent="-457200"/>
            <a:endParaRPr lang="en-US" sz="2000" dirty="0"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baza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podataka</a:t>
            </a:r>
            <a:r>
              <a:rPr lang="en-US" sz="2000" dirty="0">
                <a:ea typeface="+mn-lt"/>
                <a:cs typeface="+mn-lt"/>
              </a:rPr>
              <a:t> --&gt; 10 </a:t>
            </a:r>
            <a:r>
              <a:rPr lang="en-US" sz="2000" dirty="0" err="1">
                <a:ea typeface="+mn-lt"/>
                <a:cs typeface="+mn-lt"/>
              </a:rPr>
              <a:t>povezanih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relacija</a:t>
            </a:r>
            <a:endParaRPr lang="en-US" sz="200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MySQL Workbench, </a:t>
            </a:r>
            <a:r>
              <a:rPr lang="en-US" sz="2000" dirty="0" err="1"/>
              <a:t>Lucidchart,word,ppt</a:t>
            </a:r>
            <a:r>
              <a:rPr lang="en-US" sz="2000" dirty="0"/>
              <a:t>.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0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1B3-E576-4BC3-8F69-44D8F094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Okidači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4931-D344-49E5-9211-4E5E5921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Ne može se postaviti negativna količina</a:t>
            </a:r>
          </a:p>
          <a:p>
            <a:pPr marL="0" indent="0">
              <a:buNone/>
            </a:pPr>
            <a:r>
              <a:rPr lang="en-GB" dirty="0"/>
              <a:t>DELIMITER 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CREATE TRIGGER </a:t>
            </a:r>
            <a:r>
              <a:rPr lang="en-GB" dirty="0" err="1"/>
              <a:t>bi_proizvod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BEFORE INSERT ON </a:t>
            </a:r>
            <a:r>
              <a:rPr lang="en-GB" dirty="0" err="1"/>
              <a:t>proizvod</a:t>
            </a:r>
            <a:r>
              <a:rPr lang="en-GB" dirty="0"/>
              <a:t>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FOR EACH ROW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BEGIN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IF </a:t>
            </a:r>
            <a:r>
              <a:rPr lang="en-GB" dirty="0" err="1"/>
              <a:t>new.cijena_proizvod</a:t>
            </a:r>
            <a:r>
              <a:rPr lang="en-GB" dirty="0"/>
              <a:t> &lt; 0 THEN</a:t>
            </a:r>
            <a:r>
              <a:rPr lang="hr-HR" dirty="0"/>
              <a:t> </a:t>
            </a:r>
            <a:r>
              <a:rPr lang="en-GB" dirty="0"/>
              <a:t>SET </a:t>
            </a:r>
            <a:r>
              <a:rPr lang="en-GB" dirty="0" err="1"/>
              <a:t>new.cijena_proizvod</a:t>
            </a:r>
            <a:r>
              <a:rPr lang="en-GB" dirty="0"/>
              <a:t> = 1; 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 IF;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END//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DELIMITER 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proizvod</a:t>
            </a:r>
            <a:r>
              <a:rPr lang="en-GB" dirty="0"/>
              <a:t> VALUES(1110, '</a:t>
            </a:r>
            <a:r>
              <a:rPr lang="en-GB" dirty="0" err="1"/>
              <a:t>Hidra</a:t>
            </a:r>
            <a:r>
              <a:rPr lang="en-GB" dirty="0"/>
              <a:t>', -14.00, 'DA', 1);</a:t>
            </a:r>
            <a:endParaRPr lang="hr-HR" dirty="0"/>
          </a:p>
          <a:p>
            <a:pPr marL="0" indent="0">
              <a:buNone/>
            </a:pPr>
            <a:r>
              <a:rPr lang="en-GB" dirty="0"/>
              <a:t>INSERT INTO </a:t>
            </a:r>
            <a:r>
              <a:rPr lang="en-GB" dirty="0" err="1"/>
              <a:t>proizvod</a:t>
            </a:r>
            <a:r>
              <a:rPr lang="en-GB" dirty="0"/>
              <a:t> VALUES(1000, '</a:t>
            </a:r>
            <a:r>
              <a:rPr lang="en-GB" dirty="0" err="1"/>
              <a:t>Kokice</a:t>
            </a:r>
            <a:r>
              <a:rPr lang="en-GB" dirty="0"/>
              <a:t>', -3.50, 'DA', 3);</a:t>
            </a:r>
          </a:p>
        </p:txBody>
      </p:sp>
    </p:spTree>
    <p:extLst>
      <p:ext uri="{BB962C8B-B14F-4D97-AF65-F5344CB8AC3E}">
        <p14:creationId xmlns:p14="http://schemas.microsoft.com/office/powerpoint/2010/main" val="125525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Pogledi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Pogledi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MySQL </a:t>
            </a:r>
            <a:r>
              <a:rPr lang="en-GB" dirty="0" err="1" smtClean="0"/>
              <a:t>funkcionalnosti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 err="1" smtClean="0"/>
              <a:t>omogućuju</a:t>
            </a:r>
            <a:r>
              <a:rPr lang="en-GB" dirty="0" smtClean="0"/>
              <a:t> </a:t>
            </a:r>
            <a:r>
              <a:rPr lang="en-GB" dirty="0" err="1" smtClean="0"/>
              <a:t>definiranje</a:t>
            </a:r>
            <a:r>
              <a:rPr lang="en-GB" dirty="0" smtClean="0"/>
              <a:t> </a:t>
            </a:r>
            <a:r>
              <a:rPr lang="en-GB" dirty="0" err="1" smtClean="0"/>
              <a:t>prezentacije</a:t>
            </a:r>
            <a:r>
              <a:rPr lang="en-GB" dirty="0" smtClean="0"/>
              <a:t> </a:t>
            </a:r>
            <a:r>
              <a:rPr lang="en-GB" dirty="0" err="1" smtClean="0"/>
              <a:t>jedne</a:t>
            </a:r>
            <a:r>
              <a:rPr lang="en-GB" dirty="0" smtClean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tablica</a:t>
            </a:r>
            <a:r>
              <a:rPr lang="en-GB" dirty="0" smtClean="0"/>
              <a:t>.</a:t>
            </a:r>
          </a:p>
          <a:p>
            <a:r>
              <a:rPr lang="en-GB" dirty="0" smtClean="0"/>
              <a:t>1.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99" y="2715706"/>
            <a:ext cx="5090601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Pogledi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dirty="0" err="1" smtClean="0"/>
              <a:t>pogled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3. </a:t>
            </a:r>
            <a:r>
              <a:rPr lang="en-GB" dirty="0" err="1" smtClean="0"/>
              <a:t>pogled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99" y="1975254"/>
            <a:ext cx="4566344" cy="1341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99" y="4073237"/>
            <a:ext cx="4476526" cy="11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Pogledi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err="1" smtClean="0"/>
              <a:t>pogled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5. </a:t>
            </a:r>
            <a:r>
              <a:rPr lang="en-GB" dirty="0" err="1" smtClean="0"/>
              <a:t>pogled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6983" y="1911927"/>
            <a:ext cx="3725054" cy="1738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3" y="4023360"/>
            <a:ext cx="4199108" cy="9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0954-AA24-411B-8553-76131811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Transakcije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D4015-506E-4526-AAEE-B969EA0B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9" y="1375344"/>
            <a:ext cx="9779318" cy="48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C16E-5E8E-43BD-AF71-806D4A3F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78B4-E783-4509-BB0C-B927C18A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Ovim smo projektom odradili kompletnu bazu podataka za sve potrebne faktore za upravljane skladištem</a:t>
            </a:r>
          </a:p>
          <a:p>
            <a:endParaRPr lang="pl-PL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hr-HR" sz="2800" dirty="0">
                <a:latin typeface="Calibri"/>
                <a:ea typeface="Calibri"/>
                <a:cs typeface="Calibri"/>
                <a:sym typeface="Calibri"/>
              </a:rPr>
              <a:t>Mislimo da bi naša baza mogla poslužiti nekom tko se želi baviti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upravljanjem nekog skladišta</a:t>
            </a:r>
          </a:p>
          <a:p>
            <a:endParaRPr lang="hr-HR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hr-HR" sz="2800" dirty="0">
                <a:latin typeface="Calibri"/>
                <a:ea typeface="Calibri"/>
                <a:cs typeface="Calibri"/>
                <a:sym typeface="Calibri"/>
              </a:rPr>
              <a:t>Zadovoljni smo sa krajnjim rezultatima i našim timskim radom</a:t>
            </a:r>
          </a:p>
          <a:p>
            <a:endParaRPr lang="pl-PL" sz="2800" dirty="0">
              <a:latin typeface="Calibri"/>
              <a:ea typeface="Calibri"/>
              <a:cs typeface="Calibri"/>
              <a:sym typeface="Calibri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98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 err="1">
                <a:solidFill>
                  <a:srgbClr val="FFFFFF"/>
                </a:solidFill>
                <a:cs typeface="Calibri Light"/>
              </a:rPr>
              <a:t>Relacije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baze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podataka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541" y="1124092"/>
            <a:ext cx="2475838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Proizvod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Vozilo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Dostavljač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Dobavljač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Narudžba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Firma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cs typeface="Calibri"/>
              </a:rPr>
              <a:t>Posao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Skladište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Kupac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Zaposlenici</a:t>
            </a:r>
            <a:endParaRPr lang="en-US" sz="2400" u="sng" dirty="0" err="1">
              <a:cs typeface="Calibri" panose="020F0502020204030204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6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AF38-270A-4691-95B4-157D8383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189279"/>
            <a:ext cx="6676293" cy="48541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ER </a:t>
            </a:r>
            <a:r>
              <a:rPr lang="en-US" dirty="0" err="1">
                <a:cs typeface="Calibri Light"/>
              </a:rPr>
              <a:t>Dijagram</a:t>
            </a:r>
            <a:r>
              <a:rPr lang="en-US" dirty="0">
                <a:cs typeface="Calibri Light"/>
              </a:rPr>
              <a:t>:</a:t>
            </a:r>
            <a:endParaRPr lang="en-US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4B10B5-243C-4B6A-A649-5BF47C57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23" y="672857"/>
            <a:ext cx="11098982" cy="5973029"/>
          </a:xfrm>
        </p:spPr>
      </p:pic>
    </p:spTree>
    <p:extLst>
      <p:ext uri="{BB962C8B-B14F-4D97-AF65-F5344CB8AC3E}">
        <p14:creationId xmlns:p14="http://schemas.microsoft.com/office/powerpoint/2010/main" val="231208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98" y="1124092"/>
            <a:ext cx="4628223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1.Upit koji ispisuje proizvode iz narudžbe gdje je u narudžbi vise od 8 proizvoda</a:t>
            </a: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C2AF306F-0719-4797-A479-1103B8D2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61" y="3982451"/>
            <a:ext cx="3677431" cy="18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98" y="1124092"/>
            <a:ext cx="4628223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r-HR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Upit koji prikazuje sva vozila marke </a:t>
            </a:r>
            <a:r>
              <a:rPr lang="hr-HR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ercedes koja su bila na servisu u zadnjih 8 mjeseci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5" name="Picture 23">
            <a:extLst>
              <a:ext uri="{FF2B5EF4-FFF2-40B4-BE49-F238E27FC236}">
                <a16:creationId xmlns:a16="http://schemas.microsoft.com/office/drawing/2014/main" id="{C3E484D6-6802-451E-93D1-A5AC979D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98" y="3929449"/>
            <a:ext cx="421777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98" y="1124092"/>
            <a:ext cx="4628223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r-HR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Upit koji prikazuje najskuplji proizvod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5" name="Picture 26">
            <a:extLst>
              <a:ext uri="{FF2B5EF4-FFF2-40B4-BE49-F238E27FC236}">
                <a16:creationId xmlns:a16="http://schemas.microsoft.com/office/drawing/2014/main" id="{E454F1F9-25FE-4274-A062-678BD64A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15" y="3549720"/>
            <a:ext cx="4274446" cy="1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98" y="1124092"/>
            <a:ext cx="4628223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350" indent="-6350" algn="just">
              <a:lnSpc>
                <a:spcPct val="111000"/>
              </a:lnSpc>
              <a:spcBef>
                <a:spcPts val="200"/>
              </a:spcBef>
            </a:pPr>
            <a:r>
              <a:rPr lang="hr-HR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Upit koji prikazuje 3 vozila najbliže servisu</a:t>
            </a:r>
          </a:p>
          <a:p>
            <a:pPr marL="6350" indent="-6350" algn="just">
              <a:lnSpc>
                <a:spcPct val="111000"/>
              </a:lnSpc>
              <a:spcBef>
                <a:spcPts val="200"/>
              </a:spcBef>
            </a:pPr>
            <a:endParaRPr lang="hr-HR" sz="18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indent="-6350" algn="just">
              <a:lnSpc>
                <a:spcPct val="111000"/>
              </a:lnSpc>
              <a:spcBef>
                <a:spcPts val="200"/>
              </a:spcBef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5BADCFDB-AFD8-4ED8-B137-071BAB52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85" y="3931251"/>
            <a:ext cx="4796656" cy="15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D04DC-23B0-4AB0-8052-D1C7019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r-HR" sz="5600" dirty="0">
                <a:solidFill>
                  <a:srgbClr val="FFFFFF"/>
                </a:solidFill>
                <a:cs typeface="Calibri Light"/>
              </a:rPr>
              <a:t>Upiti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23B-C579-4F3F-8FA1-DF579F37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98" y="1124092"/>
            <a:ext cx="4628223" cy="485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r-HR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hr-HR" sz="1800" b="1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Upit koji prikazuje najjeftiniji alkohol</a:t>
            </a: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4D470E-8A1F-44AC-81F1-9362FF158577}"/>
              </a:ext>
            </a:extLst>
          </p:cNvPr>
          <p:cNvSpPr txBox="1"/>
          <p:nvPr/>
        </p:nvSpPr>
        <p:spPr>
          <a:xfrm>
            <a:off x="1433565" y="2642157"/>
            <a:ext cx="2661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5" name="Picture 24">
            <a:extLst>
              <a:ext uri="{FF2B5EF4-FFF2-40B4-BE49-F238E27FC236}">
                <a16:creationId xmlns:a16="http://schemas.microsoft.com/office/drawing/2014/main" id="{9CEBFF0E-0094-491D-959A-5F42D3B8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16" y="3721572"/>
            <a:ext cx="3918202" cy="18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809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Arial,Sans-Serif</vt:lpstr>
      <vt:lpstr>Calibri</vt:lpstr>
      <vt:lpstr>Calibri (tijelo)</vt:lpstr>
      <vt:lpstr>Calibri Light</vt:lpstr>
      <vt:lpstr>Times New Roman</vt:lpstr>
      <vt:lpstr>office theme</vt:lpstr>
      <vt:lpstr>Sustav za upravljanje skladištem </vt:lpstr>
      <vt:lpstr>O projektu</vt:lpstr>
      <vt:lpstr>Relacije baze podataka</vt:lpstr>
      <vt:lpstr>ER Dijagram:</vt:lpstr>
      <vt:lpstr>Upiti</vt:lpstr>
      <vt:lpstr>Upiti</vt:lpstr>
      <vt:lpstr>Upiti</vt:lpstr>
      <vt:lpstr>Upiti</vt:lpstr>
      <vt:lpstr>Upiti</vt:lpstr>
      <vt:lpstr>Funkcije</vt:lpstr>
      <vt:lpstr>Funkcije</vt:lpstr>
      <vt:lpstr>Procedure</vt:lpstr>
      <vt:lpstr>Procedure</vt:lpstr>
      <vt:lpstr>Procedure</vt:lpstr>
      <vt:lpstr>Procedure</vt:lpstr>
      <vt:lpstr>Procedure</vt:lpstr>
      <vt:lpstr>Okidači</vt:lpstr>
      <vt:lpstr>Okidači</vt:lpstr>
      <vt:lpstr>Okidači</vt:lpstr>
      <vt:lpstr>Okidači</vt:lpstr>
      <vt:lpstr>Pogledi</vt:lpstr>
      <vt:lpstr>Pogledi</vt:lpstr>
      <vt:lpstr>Pogledi</vt:lpstr>
      <vt:lpstr>Transakcije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upravljanje skladištem</dc:title>
  <dc:creator>Boris Besek</dc:creator>
  <cp:lastModifiedBy>tedi pacic</cp:lastModifiedBy>
  <cp:revision>29</cp:revision>
  <dcterms:modified xsi:type="dcterms:W3CDTF">2022-01-18T23:55:03Z</dcterms:modified>
</cp:coreProperties>
</file>