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2" r:id="rId7"/>
    <p:sldId id="263" r:id="rId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5">
          <p15:clr>
            <a:srgbClr val="A4A3A4"/>
          </p15:clr>
        </p15:guide>
        <p15:guide id="2" pos="3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BDBED569-4797-4DF1-A0F4-6AAB3CD982D8}" styleName="Light Style 3 - Accent 5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solidFill>
                <a:schemeClr val="accent5"/>
              </a:solidFill>
            </a:ln>
          </a:left>
          <a:right>
            <a:ln w="12700">
              <a:solidFill>
                <a:schemeClr val="accent5"/>
              </a:solidFill>
            </a:ln>
          </a:right>
          <a:top>
            <a:ln w="12700">
              <a:solidFill>
                <a:schemeClr val="accent5"/>
              </a:solidFill>
            </a:ln>
          </a:top>
          <a:bottom>
            <a:ln w="12700">
              <a:solidFill>
                <a:schemeClr val="accent5"/>
              </a:solidFill>
            </a:ln>
          </a:bottom>
          <a:insideH>
            <a:ln w="12700">
              <a:solidFill>
                <a:schemeClr val="accent5"/>
              </a:solidFill>
            </a:ln>
          </a:insideH>
          <a:insideV>
            <a:ln w="12700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  <a:fill>
          <a:solidFill>
            <a:schemeClr val="accent5">
              <a:alpha val="2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50800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5400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>
        <p:guide orient="horz" pos="3915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FF43BDD-AD8B-4D34-BC6C-2DEA1B13BBF0}" type="datetimeFigureOut">
              <a:rPr lang="en-US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E24AC2-5B68-45B7-B777-E96D743BCCD0}" type="slidenum">
              <a:rPr lang="en-US"/>
              <a:t>‹N°›</a:t>
            </a:fld>
            <a:r>
              <a:rPr lang="en-US"/>
              <a:t> /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>
            <a:lvl1pPr marL="360000" indent="-360000">
              <a:buClr>
                <a:srgbClr val="F58712"/>
              </a:buClr>
              <a:buFont typeface="Wingdings"/>
              <a:buChar char="§"/>
              <a:defRPr sz="3200"/>
            </a:lvl1pPr>
            <a:lvl2pPr marL="720000" indent="-360000">
              <a:buClr>
                <a:srgbClr val="5B9BD5"/>
              </a:buClr>
              <a:buFont typeface="Arial"/>
              <a:buChar char="•"/>
              <a:defRPr sz="3200"/>
            </a:lvl2pPr>
            <a:lvl3pPr marL="1080000" indent="-360000"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920549" y="6345827"/>
            <a:ext cx="1060268" cy="365125"/>
          </a:xfrm>
        </p:spPr>
        <p:txBody>
          <a:bodyPr/>
          <a:lstStyle/>
          <a:p>
            <a:pPr>
              <a:defRPr/>
            </a:pPr>
            <a:fld id="{7BE24AC2-5B68-45B7-B777-E96D743BCCD0}" type="slidenum">
              <a:rPr lang="en-US">
                <a:solidFill>
                  <a:srgbClr val="C44851"/>
                </a:solidFill>
              </a:rPr>
              <a:t>‹N°›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90952" y="6284793"/>
            <a:ext cx="1226238" cy="42615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 userDrawn="1"/>
        </p:nvPicPr>
        <p:blipFill>
          <a:blip r:embed="rId2"/>
          <a:srcRect l="23549" t="11712" r="26360" b="20551"/>
          <a:stretch/>
        </p:blipFill>
        <p:spPr bwMode="auto">
          <a:xfrm>
            <a:off x="10920548" y="681037"/>
            <a:ext cx="686847" cy="727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9847217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>
            <a:lvl1pPr marL="360000" indent="-360000">
              <a:buClr>
                <a:srgbClr val="F58712"/>
              </a:buClr>
              <a:buFont typeface="Wingdings"/>
              <a:buChar char="§"/>
              <a:defRPr sz="3200"/>
            </a:lvl1pPr>
            <a:lvl2pPr marL="720000" indent="-360000">
              <a:buClr>
                <a:srgbClr val="5B9BD5"/>
              </a:buClr>
              <a:buFont typeface="Arial"/>
              <a:buChar char="•"/>
              <a:defRPr sz="3200"/>
            </a:lvl2pPr>
            <a:lvl3pPr marL="1080000" indent="-360000"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920549" y="6345827"/>
            <a:ext cx="1060268" cy="365125"/>
          </a:xfrm>
        </p:spPr>
        <p:txBody>
          <a:bodyPr/>
          <a:lstStyle/>
          <a:p>
            <a:pPr>
              <a:defRPr/>
            </a:pPr>
            <a:fld id="{7BE24AC2-5B68-45B7-B777-E96D743BCCD0}" type="slidenum">
              <a:rPr lang="en-US"/>
              <a:t>‹N°›</a:t>
            </a:fld>
            <a:r>
              <a:rPr lang="en-US"/>
              <a:t> 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290952" y="6284793"/>
            <a:ext cx="1226238" cy="42615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2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 userDrawn="1"/>
        </p:nvPicPr>
        <p:blipFill>
          <a:blip r:embed="rId2"/>
          <a:srcRect l="23549" t="11712" r="26360" b="20551"/>
          <a:stretch/>
        </p:blipFill>
        <p:spPr bwMode="auto">
          <a:xfrm>
            <a:off x="10920548" y="681037"/>
            <a:ext cx="686847" cy="727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9847217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>
            <a:lvl1pPr marL="360000" indent="-360000">
              <a:buClr>
                <a:srgbClr val="F58712"/>
              </a:buClr>
              <a:buFont typeface="Wingdings"/>
              <a:buChar char="§"/>
              <a:defRPr sz="3200"/>
            </a:lvl1pPr>
            <a:lvl2pPr marL="720000" indent="-360000">
              <a:buClr>
                <a:srgbClr val="5B9BD5"/>
              </a:buClr>
              <a:buFont typeface="Arial"/>
              <a:buChar char="•"/>
              <a:defRPr sz="3200"/>
            </a:lvl2pPr>
            <a:lvl3pPr marL="1080000" indent="-360000"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920549" y="6345827"/>
            <a:ext cx="1060268" cy="365125"/>
          </a:xfrm>
        </p:spPr>
        <p:txBody>
          <a:bodyPr/>
          <a:lstStyle/>
          <a:p>
            <a:pPr>
              <a:defRPr/>
            </a:pPr>
            <a:fld id="{7BE24AC2-5B68-45B7-B777-E96D743BCCD0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3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>
            <a:lvl1pPr marL="360000" indent="-360000">
              <a:buClr>
                <a:srgbClr val="F58712"/>
              </a:buClr>
              <a:buFont typeface="Wingdings"/>
              <a:buChar char="§"/>
              <a:defRPr sz="3200"/>
            </a:lvl1pPr>
            <a:lvl2pPr marL="720000" indent="-360000">
              <a:buClr>
                <a:srgbClr val="5B9BD5"/>
              </a:buClr>
              <a:buFont typeface="Arial"/>
              <a:buChar char="•"/>
              <a:defRPr sz="3200"/>
            </a:lvl2pPr>
            <a:lvl3pPr marL="1080000" indent="-360000"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920549" y="6345827"/>
            <a:ext cx="1060268" cy="365125"/>
          </a:xfrm>
        </p:spPr>
        <p:txBody>
          <a:bodyPr/>
          <a:lstStyle/>
          <a:p>
            <a:pPr>
              <a:defRPr/>
            </a:pPr>
            <a:fld id="{7BE24AC2-5B68-45B7-B777-E96D743BCCD0}" type="slidenum">
              <a:rPr lang="en-US"/>
              <a:t>‹N°›</a:t>
            </a:fld>
            <a:endParaRPr lang="en-US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/>
          <a:srcRect l="23549" t="11712" r="26360" b="20551"/>
          <a:stretch/>
        </p:blipFill>
        <p:spPr bwMode="auto">
          <a:xfrm>
            <a:off x="433781" y="6282507"/>
            <a:ext cx="404419" cy="42844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FF43BDD-AD8B-4D34-BC6C-2DEA1B13BBF0}" type="datetimeFigureOut">
              <a:rPr lang="en-US"/>
              <a:t>6/27/23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E24AC2-5B68-45B7-B777-E96D743BCCD0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F43BDD-AD8B-4D34-BC6C-2DEA1B13BBF0}" type="datetimeFigureOut">
              <a:rPr lang="en-US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E24AC2-5B68-45B7-B777-E96D743BCCD0}" type="slidenum">
              <a:rPr lang="en-US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3.png"/><Relationship Id="rId5" Type="http://schemas.openxmlformats.org/officeDocument/2006/relationships/image" Target="../media/image8.jpg"/><Relationship Id="rId10" Type="http://schemas.openxmlformats.org/officeDocument/2006/relationships/image" Target="../media/image12.jp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12191999" cy="4037463"/>
          </a:xfrm>
          <a:prstGeom prst="rect">
            <a:avLst/>
          </a:prstGeom>
          <a:solidFill>
            <a:srgbClr val="275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CH">
              <a:solidFill>
                <a:schemeClr val="bg1"/>
              </a:solidFill>
            </a:endParaRPr>
          </a:p>
        </p:txBody>
      </p:sp>
      <p:pic>
        <p:nvPicPr>
          <p:cNvPr id="21" name="Graphic 20"/>
          <p:cNvPicPr>
            <a:picLocks noChangeAspect="1"/>
          </p:cNvPicPr>
          <p:nvPr/>
        </p:nvPicPr>
        <p:blipFill>
          <a:blip r:embed="rId2"/>
          <a:srcRect l="23549" t="11712" r="26360" b="20551"/>
          <a:stretch/>
        </p:blipFill>
        <p:spPr bwMode="auto">
          <a:xfrm>
            <a:off x="802985" y="1248288"/>
            <a:ext cx="1607239" cy="1702719"/>
          </a:xfrm>
          <a:prstGeom prst="rect">
            <a:avLst/>
          </a:prstGeom>
        </p:spPr>
      </p:pic>
      <p:sp>
        <p:nvSpPr>
          <p:cNvPr id="22" name="Subtitle 2"/>
          <p:cNvSpPr txBox="1"/>
          <p:nvPr/>
        </p:nvSpPr>
        <p:spPr bwMode="auto">
          <a:xfrm>
            <a:off x="3141262" y="1190849"/>
            <a:ext cx="7937985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fr-CH" sz="4000" b="1" i="0" u="none" strike="noStrike" cap="none" spc="0">
                <a:solidFill>
                  <a:schemeClr val="bg1"/>
                </a:solidFill>
                <a:latin typeface="Calibri"/>
                <a:cs typeface="Calibri"/>
              </a:rPr>
              <a:t>Shortcourse:  efficient construction of 3D models using the ArchPy open source python package.  </a:t>
            </a:r>
            <a:endParaRPr/>
          </a:p>
        </p:txBody>
      </p:sp>
      <p:sp>
        <p:nvSpPr>
          <p:cNvPr id="79205972" name="ZoneTexte 3"/>
          <p:cNvSpPr txBox="1"/>
          <p:nvPr/>
        </p:nvSpPr>
        <p:spPr bwMode="auto">
          <a:xfrm>
            <a:off x="2767414" y="6073481"/>
            <a:ext cx="6098131" cy="366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H" sz="1800" b="1">
                <a:solidFill>
                  <a:srgbClr val="265183"/>
                </a:solidFill>
              </a:rPr>
              <a:t>27 </a:t>
            </a:r>
            <a:r>
              <a:rPr lang="en-US" sz="1800" b="1">
                <a:solidFill>
                  <a:srgbClr val="265183"/>
                </a:solidFill>
              </a:rPr>
              <a:t>June</a:t>
            </a:r>
            <a:r>
              <a:rPr lang="fr-CH" sz="1800" b="1">
                <a:solidFill>
                  <a:srgbClr val="265183"/>
                </a:solidFill>
              </a:rPr>
              <a:t> 2023 - Neuchâtel</a:t>
            </a:r>
            <a:endParaRPr lang="fr-FR">
              <a:solidFill>
                <a:srgbClr val="265183"/>
              </a:solidFill>
            </a:endParaRPr>
          </a:p>
        </p:txBody>
      </p:sp>
      <p:pic>
        <p:nvPicPr>
          <p:cNvPr id="430355348" name="Picture 19" descr="Logo, company name&#10;&#10;Description automatically generated"/>
          <p:cNvPicPr>
            <a:picLocks noChangeAspect="1"/>
          </p:cNvPicPr>
          <p:nvPr/>
        </p:nvPicPr>
        <p:blipFill>
          <a:blip r:embed="rId3"/>
          <a:srcRect l="8853" t="14178" r="7444" b="42595"/>
          <a:stretch/>
        </p:blipFill>
        <p:spPr bwMode="auto">
          <a:xfrm>
            <a:off x="299881" y="6035657"/>
            <a:ext cx="1827124" cy="557989"/>
          </a:xfrm>
          <a:prstGeom prst="rect">
            <a:avLst/>
          </a:prstGeom>
        </p:spPr>
      </p:pic>
      <p:pic>
        <p:nvPicPr>
          <p:cNvPr id="1244455656" name="Image 2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381162" y="5921717"/>
            <a:ext cx="2510955" cy="557989"/>
          </a:xfrm>
          <a:prstGeom prst="rect">
            <a:avLst/>
          </a:prstGeom>
        </p:spPr>
      </p:pic>
      <p:sp>
        <p:nvSpPr>
          <p:cNvPr id="2041668927" name="ZoneTexte 2041668926"/>
          <p:cNvSpPr txBox="1"/>
          <p:nvPr/>
        </p:nvSpPr>
        <p:spPr bwMode="auto">
          <a:xfrm>
            <a:off x="632250" y="4283188"/>
            <a:ext cx="1110997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indent="0" algn="ctr">
              <a:buNone/>
              <a:defRPr/>
            </a:pPr>
            <a:r>
              <a:rPr lang="fr-CH" sz="2800" b="1">
                <a:solidFill>
                  <a:schemeClr val="tx1"/>
                </a:solidFill>
              </a:rPr>
              <a:t>Philippe Renard, Julien Straubhaar, Ludovic Schorpp, Alexis Neven</a:t>
            </a:r>
            <a:endParaRPr sz="9000" b="1">
              <a:solidFill>
                <a:schemeClr val="tx1"/>
              </a:solidFill>
            </a:endParaRPr>
          </a:p>
        </p:txBody>
      </p:sp>
      <p:sp>
        <p:nvSpPr>
          <p:cNvPr id="1584877976" name="ZoneTexte 1584877975"/>
          <p:cNvSpPr txBox="1"/>
          <p:nvPr/>
        </p:nvSpPr>
        <p:spPr bwMode="auto">
          <a:xfrm>
            <a:off x="784649" y="4899931"/>
            <a:ext cx="1104019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indent="0" algn="ctr">
              <a:buNone/>
              <a:defRPr/>
            </a:pPr>
            <a:r>
              <a:rPr lang="fr-CH" sz="2800" b="1">
                <a:solidFill>
                  <a:schemeClr val="tx1"/>
                </a:solidFill>
              </a:rPr>
              <a:t>Stochastic Hydrogeology Group</a:t>
            </a:r>
            <a:endParaRPr sz="9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0131413" name="Content Placeholder 2"/>
          <p:cNvSpPr>
            <a:spLocks noGrp="1"/>
          </p:cNvSpPr>
          <p:nvPr>
            <p:ph idx="1"/>
          </p:nvPr>
        </p:nvSpPr>
        <p:spPr bwMode="auto">
          <a:xfrm>
            <a:off x="475612" y="419099"/>
            <a:ext cx="3932015" cy="584358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360000" indent="-360000">
              <a:buClr>
                <a:srgbClr val="F58712"/>
              </a:buClr>
              <a:buFont typeface="Wingdings"/>
              <a:buChar char="§"/>
              <a:defRPr sz="3200"/>
            </a:lvl1pPr>
            <a:lvl2pPr marL="720000" indent="-360000">
              <a:buClr>
                <a:srgbClr val="5B9BD5"/>
              </a:buClr>
              <a:buFont typeface="Arial"/>
              <a:buChar char="•"/>
              <a:defRPr sz="3200"/>
            </a:lvl2pPr>
            <a:lvl3pPr marL="1080000" indent="-360000"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cs typeface="Calibri"/>
              </a:rPr>
              <a:t>Anja </a:t>
            </a:r>
            <a:r>
              <a:rPr lang="en-US" sz="2800" b="0" i="0" u="none" strike="noStrike" cap="none" spc="0" dirty="0" err="1">
                <a:solidFill>
                  <a:schemeClr val="tx1"/>
                </a:solidFill>
                <a:latin typeface="Calibri"/>
                <a:cs typeface="Calibri"/>
              </a:rPr>
              <a:t>Amrein</a:t>
            </a:r>
            <a:endParaRPr lang="en-US" sz="2800" b="0" i="0" u="none" strike="noStrike" cap="none" spc="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cs typeface="Calibri"/>
              </a:rPr>
              <a:t>Eva </a:t>
            </a:r>
            <a:r>
              <a:rPr lang="en-US" sz="2800" b="0" i="0" u="none" strike="noStrike" cap="none" spc="0" dirty="0" err="1">
                <a:solidFill>
                  <a:schemeClr val="tx1"/>
                </a:solidFill>
                <a:latin typeface="Calibri"/>
                <a:cs typeface="Calibri"/>
              </a:rPr>
              <a:t>Bächli</a:t>
            </a:r>
            <a:endParaRPr lang="en-US" sz="2800" b="0" i="0" u="none" strike="noStrike" cap="none" spc="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cs typeface="Calibri"/>
              </a:rPr>
              <a:t>Petr Blaha</a:t>
            </a:r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cs typeface="Calibri"/>
              </a:rPr>
              <a:t>Ana </a:t>
            </a:r>
            <a:r>
              <a:rPr lang="en-US" sz="2800" b="0" i="0" u="none" strike="noStrike" cap="none" spc="0" dirty="0" err="1">
                <a:solidFill>
                  <a:schemeClr val="tx1"/>
                </a:solidFill>
                <a:latin typeface="Calibri"/>
                <a:cs typeface="Calibri"/>
              </a:rPr>
              <a:t>Burgoa</a:t>
            </a:r>
            <a:endParaRPr lang="en-US" sz="2800" b="0" i="0" u="none" strike="noStrike" cap="none" spc="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cs typeface="Calibri"/>
              </a:rPr>
              <a:t>Pierre </a:t>
            </a:r>
            <a:r>
              <a:rPr lang="en-US" sz="2800" b="0" i="0" u="none" strike="noStrike" cap="none" spc="0" dirty="0" err="1">
                <a:solidFill>
                  <a:schemeClr val="tx1"/>
                </a:solidFill>
                <a:latin typeface="Calibri"/>
                <a:cs typeface="Calibri"/>
              </a:rPr>
              <a:t>Christe</a:t>
            </a:r>
            <a:endParaRPr lang="en-US" sz="2800" b="0" i="0" u="none" strike="noStrike" cap="none" spc="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cs typeface="Calibri"/>
              </a:rPr>
              <a:t>Nicolas Clerc</a:t>
            </a:r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cs typeface="Calibri"/>
              </a:rPr>
              <a:t>Raoul </a:t>
            </a:r>
            <a:r>
              <a:rPr lang="en-US" sz="2800" b="0" i="0" u="none" strike="noStrike" cap="none" spc="0" dirty="0" err="1">
                <a:solidFill>
                  <a:schemeClr val="tx1"/>
                </a:solidFill>
                <a:latin typeface="Calibri"/>
                <a:cs typeface="Calibri"/>
              </a:rPr>
              <a:t>Collenteur</a:t>
            </a:r>
            <a:endParaRPr lang="en-US" sz="2800" b="0" i="0" u="none" strike="noStrike" cap="none" spc="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cs typeface="Calibri"/>
              </a:rPr>
              <a:t>Alessandro </a:t>
            </a:r>
            <a:r>
              <a:rPr lang="en-US" sz="2800" b="0" i="0" u="none" strike="noStrike" cap="none" spc="0" dirty="0" err="1">
                <a:solidFill>
                  <a:schemeClr val="tx1"/>
                </a:solidFill>
                <a:latin typeface="Calibri"/>
                <a:cs typeface="Calibri"/>
              </a:rPr>
              <a:t>Comunian</a:t>
            </a:r>
            <a:endParaRPr lang="en-US" sz="2800" b="0" i="0" u="none" strike="noStrike" cap="none" spc="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Valentin </a:t>
            </a:r>
            <a:r>
              <a:rPr lang="en-US" sz="2800" b="0" i="0" u="none" strike="noStrike" cap="none" spc="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Dall'Alba</a:t>
            </a:r>
            <a:endParaRPr lang="en-US" sz="2800" b="0" i="0" u="none" strike="noStrike" cap="none" spc="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800" b="0" i="0" u="none" strike="noStrike" cap="none" spc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764920" name="Content Placeholder 2"/>
          <p:cNvSpPr>
            <a:spLocks noGrp="1"/>
          </p:cNvSpPr>
          <p:nvPr/>
        </p:nvSpPr>
        <p:spPr bwMode="auto">
          <a:xfrm>
            <a:off x="8014124" y="419099"/>
            <a:ext cx="4135006" cy="604599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360000" indent="-360000" algn="l" defTabSz="914400">
              <a:lnSpc>
                <a:spcPct val="90000"/>
              </a:lnSpc>
              <a:spcBef>
                <a:spcPts val="999"/>
              </a:spcBef>
              <a:buClr>
                <a:srgbClr val="F58712"/>
              </a:buClr>
              <a:buFont typeface="Wingdings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914400">
              <a:lnSpc>
                <a:spcPct val="90000"/>
              </a:lnSpc>
              <a:spcBef>
                <a:spcPts val="499"/>
              </a:spcBef>
              <a:buClr>
                <a:srgbClr val="5B9BD5"/>
              </a:buClr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cs typeface="Calibri"/>
              </a:rPr>
              <a:t>Pier Vittorio </a:t>
            </a:r>
            <a:r>
              <a:rPr lang="en-US" sz="2800" b="0" i="0" u="none" strike="noStrike" cap="none" spc="0" dirty="0" err="1">
                <a:solidFill>
                  <a:schemeClr val="tx1"/>
                </a:solidFill>
                <a:latin typeface="Calibri"/>
                <a:cs typeface="Calibri"/>
              </a:rPr>
              <a:t>Radogna</a:t>
            </a:r>
            <a:endParaRPr lang="en-US" sz="2800" b="0" i="0" u="none" strike="noStrike" cap="none" spc="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cs typeface="Calibri"/>
              </a:rPr>
              <a:t>Raphaël </a:t>
            </a:r>
            <a:r>
              <a:rPr lang="en-US" sz="2800" b="0" i="0" u="none" strike="noStrike" cap="none" spc="0" dirty="0" err="1">
                <a:solidFill>
                  <a:schemeClr val="tx1"/>
                </a:solidFill>
                <a:latin typeface="Calibri"/>
                <a:cs typeface="Calibri"/>
              </a:rPr>
              <a:t>Remund</a:t>
            </a:r>
            <a:endParaRPr lang="en-US" sz="2800" b="0" i="0" u="none" strike="noStrike" cap="none" spc="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cs typeface="Calibri"/>
              </a:rPr>
              <a:t>Arnaud </a:t>
            </a:r>
            <a:r>
              <a:rPr lang="en-US" sz="2800" b="0" i="0" u="none" strike="noStrike" cap="none" spc="0" dirty="0" err="1">
                <a:solidFill>
                  <a:schemeClr val="tx1"/>
                </a:solidFill>
                <a:latin typeface="Calibri"/>
                <a:cs typeface="Calibri"/>
              </a:rPr>
              <a:t>Rüegg</a:t>
            </a:r>
            <a:endParaRPr lang="en-US" sz="2800" b="0" i="0" u="none" strike="noStrike" cap="none" spc="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cs typeface="Calibri"/>
              </a:rPr>
              <a:t>Anthony Salamin</a:t>
            </a:r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cs typeface="Calibri"/>
              </a:rPr>
              <a:t>Stefan </a:t>
            </a:r>
            <a:r>
              <a:rPr lang="en-US" sz="2800" b="0" i="0" u="none" strike="noStrike" cap="none" spc="0" dirty="0" err="1">
                <a:solidFill>
                  <a:schemeClr val="tx1"/>
                </a:solidFill>
                <a:latin typeface="Calibri"/>
                <a:cs typeface="Calibri"/>
              </a:rPr>
              <a:t>Volken</a:t>
            </a:r>
            <a:endParaRPr lang="en-US" sz="2800" b="0" i="0" u="none" strike="noStrike" cap="none" spc="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cs typeface="Calibri"/>
              </a:rPr>
              <a:t>Robin </a:t>
            </a:r>
            <a:r>
              <a:rPr lang="en-US" sz="2800" b="0" i="0" u="none" strike="noStrike" cap="none" spc="0" dirty="0" err="1">
                <a:solidFill>
                  <a:schemeClr val="tx1"/>
                </a:solidFill>
                <a:latin typeface="Calibri"/>
                <a:cs typeface="Calibri"/>
              </a:rPr>
              <a:t>Voland</a:t>
            </a:r>
            <a:endParaRPr lang="en-US" sz="2800" b="0" i="0" u="none" strike="noStrike" cap="none" spc="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cs typeface="Calibri"/>
              </a:rPr>
              <a:t>Philip </a:t>
            </a:r>
            <a:r>
              <a:rPr lang="en-US" sz="2800" b="0" i="0" u="none" strike="noStrike" cap="none" spc="0" dirty="0" err="1">
                <a:solidFill>
                  <a:schemeClr val="tx1"/>
                </a:solidFill>
                <a:latin typeface="Calibri"/>
                <a:cs typeface="Calibri"/>
              </a:rPr>
              <a:t>Wehrens</a:t>
            </a:r>
            <a:endParaRPr lang="en-US" sz="2800" b="0" i="0" u="none" strike="noStrike" cap="none" spc="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cs typeface="Calibri"/>
              </a:rPr>
              <a:t>Florian </a:t>
            </a:r>
            <a:r>
              <a:rPr lang="en-US" sz="2800" b="0" i="0" u="none" strike="noStrike" cap="none" spc="0" dirty="0" err="1">
                <a:solidFill>
                  <a:schemeClr val="tx1"/>
                </a:solidFill>
                <a:latin typeface="Calibri"/>
                <a:cs typeface="Calibri"/>
              </a:rPr>
              <a:t>Zurfluh</a:t>
            </a:r>
            <a:endParaRPr sz="8000" dirty="0"/>
          </a:p>
        </p:txBody>
      </p:sp>
      <p:sp>
        <p:nvSpPr>
          <p:cNvPr id="924776757" name="Content Placeholder 2"/>
          <p:cNvSpPr>
            <a:spLocks noGrp="1"/>
          </p:cNvSpPr>
          <p:nvPr/>
        </p:nvSpPr>
        <p:spPr bwMode="auto">
          <a:xfrm>
            <a:off x="4332004" y="419099"/>
            <a:ext cx="3456532" cy="584358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360000" indent="-360000" algn="l" defTabSz="914400">
              <a:lnSpc>
                <a:spcPct val="90000"/>
              </a:lnSpc>
              <a:spcBef>
                <a:spcPts val="999"/>
              </a:spcBef>
              <a:buClr>
                <a:srgbClr val="F58712"/>
              </a:buClr>
              <a:buFont typeface="Wingdings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914400">
              <a:lnSpc>
                <a:spcPct val="90000"/>
              </a:lnSpc>
              <a:spcBef>
                <a:spcPts val="499"/>
              </a:spcBef>
              <a:buClr>
                <a:srgbClr val="5B9BD5"/>
              </a:buClr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cs typeface="Calibri"/>
              </a:rPr>
              <a:t>David Dupuy</a:t>
            </a:r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cs typeface="Calibri"/>
              </a:rPr>
              <a:t>Damian </a:t>
            </a:r>
            <a:r>
              <a:rPr lang="en-US" sz="2800" b="0" i="0" u="none" strike="noStrike" cap="none" spc="0" dirty="0" err="1">
                <a:solidFill>
                  <a:schemeClr val="tx1"/>
                </a:solidFill>
                <a:latin typeface="Calibri"/>
                <a:cs typeface="Calibri"/>
              </a:rPr>
              <a:t>Glenz</a:t>
            </a:r>
            <a:endParaRPr lang="en-US" sz="2800" b="0" i="0" u="none" strike="noStrike" cap="none" spc="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cs typeface="Calibri"/>
              </a:rPr>
              <a:t>Julien Gobat</a:t>
            </a:r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cs typeface="Calibri"/>
              </a:rPr>
              <a:t>Matthias </a:t>
            </a:r>
            <a:r>
              <a:rPr lang="en-US" sz="2800" b="0" i="0" u="none" strike="noStrike" cap="none" spc="0" dirty="0" err="1">
                <a:solidFill>
                  <a:schemeClr val="tx1"/>
                </a:solidFill>
                <a:latin typeface="Calibri"/>
                <a:cs typeface="Calibri"/>
              </a:rPr>
              <a:t>Häberlin</a:t>
            </a:r>
            <a:endParaRPr lang="en-US" sz="2800" b="0" i="0" u="none" strike="noStrike" cap="none" spc="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cs typeface="Calibri"/>
              </a:rPr>
              <a:t>Emanuel Huber</a:t>
            </a:r>
            <a:endParaRPr sz="2800" dirty="0"/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Olivier Masset</a:t>
            </a:r>
            <a:endParaRPr sz="2800" b="0" i="0" u="none" strike="noStrike" cap="none" spc="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Valentin </a:t>
            </a:r>
            <a:r>
              <a:rPr lang="en-US" sz="2800" b="0" i="0" u="none" strike="noStrike" cap="none" spc="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Métraux</a:t>
            </a:r>
            <a:endParaRPr sz="2800" b="0" i="0" u="none" strike="noStrike" cap="none" spc="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Loïc</a:t>
            </a: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800" b="0" i="0" u="none" strike="noStrike" cap="none" spc="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Modoux</a:t>
            </a:r>
            <a:endParaRPr lang="en-US" sz="2800" b="0" i="0" u="none" strike="noStrike" cap="none" spc="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Giona</a:t>
            </a:r>
            <a:r>
              <a:rPr lang="en-US" sz="2800" b="0" i="0" u="none" strike="noStrike" cap="none" spc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800" b="0" i="0" u="none" strike="noStrike" cap="none" spc="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Preisig</a:t>
            </a:r>
            <a:endParaRPr lang="en-US" sz="2800" b="0" i="0" u="none" strike="noStrike" cap="none" spc="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sz="2800" b="0" i="0" u="none" strike="noStrike" cap="none" spc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6249791" name="Picture 15" descr="Graphical user interface, application&#10;&#10;Description automatically generated with medium confidence"/>
          <p:cNvPicPr>
            <a:picLocks noChangeAspect="1"/>
          </p:cNvPicPr>
          <p:nvPr/>
        </p:nvPicPr>
        <p:blipFill>
          <a:blip r:embed="rId2"/>
          <a:srcRect b="37436"/>
          <a:stretch/>
        </p:blipFill>
        <p:spPr bwMode="auto">
          <a:xfrm>
            <a:off x="9773127" y="5937764"/>
            <a:ext cx="2141898" cy="722183"/>
          </a:xfrm>
          <a:prstGeom prst="rect">
            <a:avLst/>
          </a:prstGeom>
        </p:spPr>
      </p:pic>
      <p:pic>
        <p:nvPicPr>
          <p:cNvPr id="1217045443" name="Picture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231395" y="2144491"/>
            <a:ext cx="3030534" cy="646713"/>
          </a:xfrm>
          <a:prstGeom prst="rect">
            <a:avLst/>
          </a:prstGeom>
        </p:spPr>
      </p:pic>
      <p:pic>
        <p:nvPicPr>
          <p:cNvPr id="803230937" name="Picture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051476" y="3983802"/>
            <a:ext cx="2863549" cy="494781"/>
          </a:xfrm>
          <a:prstGeom prst="rect">
            <a:avLst/>
          </a:prstGeom>
        </p:spPr>
      </p:pic>
      <p:pic>
        <p:nvPicPr>
          <p:cNvPr id="311543684" name="Picture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534021" y="2208130"/>
            <a:ext cx="1328924" cy="424185"/>
          </a:xfrm>
          <a:prstGeom prst="rect">
            <a:avLst/>
          </a:prstGeom>
        </p:spPr>
      </p:pic>
      <p:pic>
        <p:nvPicPr>
          <p:cNvPr id="1779084233" name="Picture 13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9157444" y="3063374"/>
            <a:ext cx="2849601" cy="731250"/>
          </a:xfrm>
          <a:prstGeom prst="rect">
            <a:avLst/>
          </a:prstGeom>
        </p:spPr>
      </p:pic>
      <p:pic>
        <p:nvPicPr>
          <p:cNvPr id="937105558" name="Picture 14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8500420" y="5472144"/>
            <a:ext cx="2229771" cy="697376"/>
          </a:xfrm>
          <a:prstGeom prst="rect">
            <a:avLst/>
          </a:prstGeom>
        </p:spPr>
      </p:pic>
      <p:pic>
        <p:nvPicPr>
          <p:cNvPr id="266223713" name="Picture 17" descr="Diagram&#10;&#10;Description automatically generated with medium confidence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7505811" y="4780149"/>
            <a:ext cx="2481701" cy="562302"/>
          </a:xfrm>
          <a:prstGeom prst="rect">
            <a:avLst/>
          </a:prstGeom>
        </p:spPr>
      </p:pic>
      <p:pic>
        <p:nvPicPr>
          <p:cNvPr id="2359793" name="Picture 18" descr="Logo, company name&#10;&#10;Description automatically generated"/>
          <p:cNvPicPr>
            <a:picLocks noChangeAspect="1"/>
          </p:cNvPicPr>
          <p:nvPr/>
        </p:nvPicPr>
        <p:blipFill>
          <a:blip r:embed="rId9"/>
          <a:srcRect l="8853" t="14178" r="7444" b="42595"/>
          <a:stretch/>
        </p:blipFill>
        <p:spPr bwMode="auto">
          <a:xfrm>
            <a:off x="10159677" y="1243254"/>
            <a:ext cx="1703268" cy="520164"/>
          </a:xfrm>
          <a:prstGeom prst="rect">
            <a:avLst/>
          </a:prstGeom>
        </p:spPr>
      </p:pic>
      <p:sp>
        <p:nvSpPr>
          <p:cNvPr id="148179322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t>SNF Research project </a:t>
            </a:r>
          </a:p>
        </p:txBody>
      </p:sp>
      <p:pic>
        <p:nvPicPr>
          <p:cNvPr id="793042150" name="Picture 20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5761602" y="6169521"/>
            <a:ext cx="672989" cy="672989"/>
          </a:xfrm>
          <a:prstGeom prst="rect">
            <a:avLst/>
          </a:prstGeom>
        </p:spPr>
      </p:pic>
      <p:pic>
        <p:nvPicPr>
          <p:cNvPr id="1180338609" name="Picture 21"/>
          <p:cNvPicPr>
            <a:picLocks noChangeAspect="1"/>
          </p:cNvPicPr>
          <p:nvPr/>
        </p:nvPicPr>
        <p:blipFill>
          <a:blip r:embed="rId11"/>
          <a:srcRect r="16483"/>
          <a:stretch/>
        </p:blipFill>
        <p:spPr bwMode="auto">
          <a:xfrm>
            <a:off x="6346031" y="6282178"/>
            <a:ext cx="3174024" cy="447674"/>
          </a:xfrm>
          <a:prstGeom prst="rect">
            <a:avLst/>
          </a:prstGeom>
        </p:spPr>
      </p:pic>
      <p:pic>
        <p:nvPicPr>
          <p:cNvPr id="545132330" name="Picture 24" descr="A picture containing text&#10;&#10;Description automatically generated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>
            <a:off x="10379091" y="4780149"/>
            <a:ext cx="1483853" cy="562302"/>
          </a:xfrm>
          <a:prstGeom prst="rect">
            <a:avLst/>
          </a:prstGeom>
        </p:spPr>
      </p:pic>
      <p:pic>
        <p:nvPicPr>
          <p:cNvPr id="432083517" name="Image 2"/>
          <p:cNvPicPr>
            <a:picLocks noChangeAspect="1"/>
          </p:cNvPicPr>
          <p:nvPr/>
        </p:nvPicPr>
        <p:blipFill>
          <a:blip r:embed="rId13"/>
          <a:stretch/>
        </p:blipFill>
        <p:spPr bwMode="auto">
          <a:xfrm>
            <a:off x="8963556" y="251935"/>
            <a:ext cx="2831071" cy="629126"/>
          </a:xfrm>
          <a:prstGeom prst="rect">
            <a:avLst/>
          </a:prstGeom>
        </p:spPr>
      </p:pic>
      <p:sp>
        <p:nvSpPr>
          <p:cNvPr id="69724364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1825624"/>
            <a:ext cx="5856222" cy="4351338"/>
          </a:xfrm>
        </p:spPr>
        <p:txBody>
          <a:bodyPr>
            <a:normAutofit/>
          </a:bodyPr>
          <a:lstStyle>
            <a:lvl1pPr marL="360000" indent="-360000">
              <a:buClr>
                <a:srgbClr val="F58712"/>
              </a:buClr>
              <a:buFont typeface="Wingdings"/>
              <a:buChar char="§"/>
              <a:defRPr sz="3200"/>
            </a:lvl1pPr>
            <a:lvl2pPr marL="720000" indent="-360000">
              <a:buClr>
                <a:srgbClr val="5B9BD5"/>
              </a:buClr>
              <a:buFont typeface="Arial"/>
              <a:buChar char="•"/>
              <a:defRPr sz="3200"/>
            </a:lvl2pPr>
            <a:lvl3pPr marL="1080000" indent="-360000"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>
              <a:defRPr/>
            </a:pPr>
            <a:r>
              <a:t>4.5 years / Many partners</a:t>
            </a:r>
          </a:p>
          <a:p>
            <a:pPr>
              <a:defRPr/>
            </a:pPr>
            <a:r>
              <a:t>2 PhD thesis / 5 MSc thesis</a:t>
            </a:r>
          </a:p>
          <a:p>
            <a:pPr>
              <a:defRPr/>
            </a:pPr>
            <a:r>
              <a:t>Development of methods</a:t>
            </a:r>
          </a:p>
          <a:p>
            <a:pPr>
              <a:defRPr/>
            </a:pPr>
            <a:r>
              <a:t>Academic Publications</a:t>
            </a:r>
          </a:p>
          <a:p>
            <a:pPr>
              <a:defRPr/>
            </a:pPr>
            <a:r>
              <a:t>Open access</a:t>
            </a:r>
          </a:p>
          <a:p>
            <a:pPr lvl="1"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endParaRPr/>
          </a:p>
          <a:p>
            <a:pPr lvl="1">
              <a:defRPr/>
            </a:pPr>
            <a:r>
              <a:t>Tools</a:t>
            </a:r>
          </a:p>
          <a:p>
            <a:pPr lvl="1">
              <a:defRPr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016233" name="Title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771612" cy="1325562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t>Geological modeling / quaternary formations</a:t>
            </a:r>
          </a:p>
        </p:txBody>
      </p:sp>
      <p:sp>
        <p:nvSpPr>
          <p:cNvPr id="1235956208" name="Content Placeholder 2"/>
          <p:cNvSpPr>
            <a:spLocks noGrp="1"/>
          </p:cNvSpPr>
          <p:nvPr>
            <p:ph idx="1"/>
          </p:nvPr>
        </p:nvSpPr>
        <p:spPr bwMode="auto">
          <a:xfrm>
            <a:off x="1108499" y="2143125"/>
            <a:ext cx="10245299" cy="4033837"/>
          </a:xfrm>
        </p:spPr>
        <p:txBody>
          <a:bodyPr>
            <a:normAutofit/>
          </a:bodyPr>
          <a:lstStyle>
            <a:lvl1pPr marL="360000" indent="-360000">
              <a:buClr>
                <a:srgbClr val="F58712"/>
              </a:buClr>
              <a:buFont typeface="Wingdings"/>
              <a:buChar char="§"/>
              <a:defRPr sz="3200"/>
            </a:lvl1pPr>
            <a:lvl2pPr marL="720000" indent="-360000">
              <a:buClr>
                <a:srgbClr val="5B9BD5"/>
              </a:buClr>
              <a:buFont typeface="Arial"/>
              <a:buChar char="•"/>
              <a:defRPr sz="3200"/>
            </a:lvl2pPr>
            <a:lvl3pPr marL="1080000" indent="-360000"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>
              <a:defRPr/>
            </a:pPr>
            <a:r>
              <a:t>Reproducibility / easy update</a:t>
            </a:r>
          </a:p>
          <a:p>
            <a:pPr>
              <a:defRPr/>
            </a:pPr>
            <a:r>
              <a:t>Uncertainty quantification</a:t>
            </a:r>
          </a:p>
          <a:p>
            <a:pPr>
              <a:defRPr/>
            </a:pPr>
            <a:r>
              <a:t>Possibility to couple directly with other software</a:t>
            </a:r>
          </a:p>
          <a:p>
            <a:pPr>
              <a:defRPr/>
            </a:pPr>
            <a:r>
              <a:t>Python framework</a:t>
            </a:r>
          </a:p>
        </p:txBody>
      </p:sp>
      <p:sp>
        <p:nvSpPr>
          <p:cNvPr id="159610540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920548" y="6345826"/>
            <a:ext cx="1060267" cy="365124"/>
          </a:xfrm>
        </p:spPr>
        <p:txBody>
          <a:bodyPr/>
          <a:lstStyle/>
          <a:p>
            <a:pPr>
              <a:defRPr/>
            </a:pPr>
            <a:fld id="{3DEE4714-A935-E608-2031-8E4EFFB08F54}" type="slidenum">
              <a:rPr lang="en-US">
                <a:solidFill>
                  <a:srgbClr val="C44851"/>
                </a:solidFill>
              </a:r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8713443" name="Rectangle: Rounded Corners 9"/>
          <p:cNvSpPr/>
          <p:nvPr/>
        </p:nvSpPr>
        <p:spPr bwMode="auto">
          <a:xfrm>
            <a:off x="839093" y="2119255"/>
            <a:ext cx="6067313" cy="3463961"/>
          </a:xfrm>
          <a:prstGeom prst="roundRect">
            <a:avLst>
              <a:gd name="adj" fmla="val 16667"/>
            </a:avLst>
          </a:prstGeom>
          <a:solidFill>
            <a:srgbClr val="8F3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compatLnSpc="0"/>
          <a:lstStyle/>
          <a:p>
            <a:pPr algn="ctr">
              <a:defRPr/>
            </a:pPr>
            <a:r>
              <a:rPr lang="en-US" b="1" dirty="0"/>
              <a:t>ARCHPY – 3D Geological Model of Quaternary formations</a:t>
            </a:r>
            <a:endParaRPr dirty="0"/>
          </a:p>
        </p:txBody>
      </p:sp>
      <p:sp>
        <p:nvSpPr>
          <p:cNvPr id="1783253184" name="Title 1"/>
          <p:cNvSpPr>
            <a:spLocks noGrp="1"/>
          </p:cNvSpPr>
          <p:nvPr>
            <p:ph type="title"/>
          </p:nvPr>
        </p:nvSpPr>
        <p:spPr bwMode="auto">
          <a:xfrm>
            <a:off x="838198" y="196512"/>
            <a:ext cx="10515600" cy="830824"/>
          </a:xfrm>
        </p:spPr>
        <p:txBody>
          <a:bodyPr/>
          <a:lstStyle/>
          <a:p>
            <a:pPr>
              <a:defRPr/>
            </a:pPr>
            <a:r>
              <a:rPr lang="en-US" dirty="0"/>
              <a:t>Global Phenix strategy</a:t>
            </a:r>
            <a:endParaRPr dirty="0"/>
          </a:p>
        </p:txBody>
      </p:sp>
      <p:sp>
        <p:nvSpPr>
          <p:cNvPr id="1714110765" name="Rectangle: Rounded Corners 2"/>
          <p:cNvSpPr/>
          <p:nvPr/>
        </p:nvSpPr>
        <p:spPr bwMode="auto">
          <a:xfrm>
            <a:off x="1172581" y="3076685"/>
            <a:ext cx="5464884" cy="2313311"/>
          </a:xfrm>
          <a:prstGeom prst="roundRect">
            <a:avLst>
              <a:gd name="adj" fmla="val 16667"/>
            </a:avLst>
          </a:prstGeom>
          <a:solidFill>
            <a:srgbClr val="5CB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/>
              <a:t>GEONE – Python interface + General Utilities</a:t>
            </a:r>
            <a:endParaRPr dirty="0"/>
          </a:p>
          <a:p>
            <a:pPr algn="ctr">
              <a:defRPr/>
            </a:pPr>
            <a:endParaRPr lang="en-US" b="1" dirty="0"/>
          </a:p>
          <a:p>
            <a:pPr algn="ctr">
              <a:defRPr/>
            </a:pPr>
            <a:endParaRPr lang="en-US" b="1" dirty="0"/>
          </a:p>
          <a:p>
            <a:pPr algn="ctr">
              <a:defRPr/>
            </a:pPr>
            <a:endParaRPr lang="en-US" b="1" dirty="0"/>
          </a:p>
          <a:p>
            <a:pPr algn="ctr">
              <a:defRPr/>
            </a:pPr>
            <a:endParaRPr lang="en-US" b="1" dirty="0"/>
          </a:p>
          <a:p>
            <a:pPr algn="ctr">
              <a:defRPr/>
            </a:pPr>
            <a:endParaRPr lang="en-US" b="1" dirty="0"/>
          </a:p>
          <a:p>
            <a:pPr algn="ctr">
              <a:defRPr/>
            </a:pPr>
            <a:endParaRPr lang="en-US" b="1" dirty="0"/>
          </a:p>
        </p:txBody>
      </p:sp>
      <p:sp>
        <p:nvSpPr>
          <p:cNvPr id="1836303711" name="Rectangle: Rounded Corners 6"/>
          <p:cNvSpPr/>
          <p:nvPr/>
        </p:nvSpPr>
        <p:spPr bwMode="auto">
          <a:xfrm>
            <a:off x="7948320" y="4614273"/>
            <a:ext cx="3390274" cy="1131093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 Inverse models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123620974" name="Rectangle: Rounded Corners 7"/>
          <p:cNvSpPr/>
          <p:nvPr/>
        </p:nvSpPr>
        <p:spPr bwMode="auto">
          <a:xfrm>
            <a:off x="1463037" y="3991086"/>
            <a:ext cx="4775658" cy="1097805"/>
          </a:xfrm>
          <a:prstGeom prst="roundRect">
            <a:avLst>
              <a:gd name="adj" fmla="val 16667"/>
            </a:avLst>
          </a:prstGeom>
          <a:solidFill>
            <a:srgbClr val="A4C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/>
              <a:t>CORE - Library of geostatistical methods</a:t>
            </a:r>
            <a:endParaRPr/>
          </a:p>
          <a:p>
            <a:pPr algn="ctr">
              <a:defRPr/>
            </a:pPr>
            <a:r>
              <a:rPr lang="en-US" b="1"/>
              <a:t>Programmed in C and parallelized</a:t>
            </a:r>
            <a:endParaRPr/>
          </a:p>
        </p:txBody>
      </p:sp>
      <p:sp>
        <p:nvSpPr>
          <p:cNvPr id="42205412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0920548" y="6345826"/>
            <a:ext cx="1060267" cy="365124"/>
          </a:xfrm>
        </p:spPr>
        <p:txBody>
          <a:bodyPr/>
          <a:lstStyle/>
          <a:p>
            <a:pPr>
              <a:defRPr/>
            </a:pPr>
            <a:fld id="{664C6148-619C-4120-331E-142295479BD5}" type="slidenum">
              <a:rPr lang="en-US">
                <a:solidFill>
                  <a:srgbClr val="C00000"/>
                </a:solidFill>
              </a:rPr>
              <a:t>5</a:t>
            </a:fld>
            <a:endParaRPr lang="en-US">
              <a:solidFill>
                <a:srgbClr val="C00000"/>
              </a:solidFill>
            </a:endParaRPr>
          </a:p>
        </p:txBody>
      </p:sp>
      <p:sp>
        <p:nvSpPr>
          <p:cNvPr id="1271876845" name="Rectangle: Rounded Corners 6"/>
          <p:cNvSpPr/>
          <p:nvPr/>
        </p:nvSpPr>
        <p:spPr bwMode="auto">
          <a:xfrm>
            <a:off x="7933319" y="3257576"/>
            <a:ext cx="3390274" cy="113109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Forward models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90321081" name="Rectangle: Rounded Corners 6"/>
          <p:cNvSpPr/>
          <p:nvPr/>
        </p:nvSpPr>
        <p:spPr bwMode="auto">
          <a:xfrm>
            <a:off x="7907562" y="1924495"/>
            <a:ext cx="3390273" cy="1131093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Subsurface forecasts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4" name="Graphique 3" descr="Retour (droite à gauche)">
            <a:extLst>
              <a:ext uri="{FF2B5EF4-FFF2-40B4-BE49-F238E27FC236}">
                <a16:creationId xmlns:a16="http://schemas.microsoft.com/office/drawing/2014/main" id="{20BF7205-D8A8-E13B-E093-A185D9080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50880">
            <a:off x="7202471" y="3409831"/>
            <a:ext cx="654674" cy="654674"/>
          </a:xfrm>
          <a:prstGeom prst="rect">
            <a:avLst/>
          </a:prstGeom>
        </p:spPr>
      </p:pic>
      <p:pic>
        <p:nvPicPr>
          <p:cNvPr id="5" name="Graphique 4" descr="Retour (droite à gauche)">
            <a:extLst>
              <a:ext uri="{FF2B5EF4-FFF2-40B4-BE49-F238E27FC236}">
                <a16:creationId xmlns:a16="http://schemas.microsoft.com/office/drawing/2014/main" id="{C86B264F-05F5-C59E-4256-3DB0B9B6E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 rot="11422607">
            <a:off x="7200325" y="4785724"/>
            <a:ext cx="654674" cy="654674"/>
          </a:xfrm>
          <a:prstGeom prst="rect">
            <a:avLst/>
          </a:prstGeom>
        </p:spPr>
      </p:pic>
      <p:pic>
        <p:nvPicPr>
          <p:cNvPr id="7" name="Graphique 6" descr="Flèche : tout droit">
            <a:extLst>
              <a:ext uri="{FF2B5EF4-FFF2-40B4-BE49-F238E27FC236}">
                <a16:creationId xmlns:a16="http://schemas.microsoft.com/office/drawing/2014/main" id="{98CC62FD-8D34-73A8-6C8A-B401DA3B65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9287181" y="2690762"/>
            <a:ext cx="719070" cy="719070"/>
          </a:xfrm>
          <a:prstGeom prst="rect">
            <a:avLst/>
          </a:prstGeom>
        </p:spPr>
      </p:pic>
      <p:pic>
        <p:nvPicPr>
          <p:cNvPr id="8" name="Graphique 7" descr="Flèche : tout droit">
            <a:extLst>
              <a:ext uri="{FF2B5EF4-FFF2-40B4-BE49-F238E27FC236}">
                <a16:creationId xmlns:a16="http://schemas.microsoft.com/office/drawing/2014/main" id="{0F48DF94-E2F4-6FE7-5B8E-3B03663A4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 rot="10267027">
            <a:off x="7073958" y="2175732"/>
            <a:ext cx="719070" cy="719070"/>
          </a:xfrm>
          <a:prstGeom prst="rect">
            <a:avLst/>
          </a:prstGeom>
        </p:spPr>
      </p:pic>
      <p:pic>
        <p:nvPicPr>
          <p:cNvPr id="9" name="Graphique 8" descr="Flèche : tout droit">
            <a:extLst>
              <a:ext uri="{FF2B5EF4-FFF2-40B4-BE49-F238E27FC236}">
                <a16:creationId xmlns:a16="http://schemas.microsoft.com/office/drawing/2014/main" id="{02854E64-0612-39C4-24AE-8D011194BC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 rot="16200000">
            <a:off x="9285034" y="4143928"/>
            <a:ext cx="719070" cy="71907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ACD0D11-0DE6-302A-A2AF-FF823B8DD422}"/>
              </a:ext>
            </a:extLst>
          </p:cNvPr>
          <p:cNvSpPr txBox="1"/>
          <p:nvPr/>
        </p:nvSpPr>
        <p:spPr>
          <a:xfrm>
            <a:off x="1943647" y="1429708"/>
            <a:ext cx="407194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rgbClr val="8E3762"/>
                </a:solidFill>
              </a:rPr>
              <a:t>Geological</a:t>
            </a:r>
            <a:r>
              <a:rPr lang="fr-FR" sz="2400" b="1" dirty="0">
                <a:solidFill>
                  <a:srgbClr val="8E3762"/>
                </a:solidFill>
              </a:rPr>
              <a:t> model construction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38D9FC-6710-F376-1B24-55BD9FCA6CDE}"/>
              </a:ext>
            </a:extLst>
          </p:cNvPr>
          <p:cNvSpPr txBox="1"/>
          <p:nvPr/>
        </p:nvSpPr>
        <p:spPr bwMode="auto">
          <a:xfrm>
            <a:off x="8407150" y="1163166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Physical </a:t>
            </a:r>
            <a:r>
              <a:rPr lang="fr-FR" sz="2400" b="1" dirty="0" err="1">
                <a:solidFill>
                  <a:schemeClr val="accent1"/>
                </a:solidFill>
              </a:rPr>
              <a:t>processes</a:t>
            </a:r>
            <a:endParaRPr lang="fr-FR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1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71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30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8713443" grpId="0" animBg="1"/>
      <p:bldP spid="1714110765" grpId="0" animBg="1"/>
      <p:bldP spid="1836303711" grpId="0" animBg="1"/>
      <p:bldP spid="1271876845" grpId="0" animBg="1"/>
      <p:bldP spid="1290321081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CH"/>
              <a:t>Aim of today worshop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198" y="2012155"/>
            <a:ext cx="10515600" cy="4041119"/>
          </a:xfrm>
        </p:spPr>
        <p:txBody>
          <a:bodyPr/>
          <a:lstStyle/>
          <a:p>
            <a:pPr>
              <a:defRPr/>
            </a:pPr>
            <a:r>
              <a:rPr lang="en-US"/>
              <a:t>Provide the basic knowledge to start using ArchPy</a:t>
            </a:r>
          </a:p>
          <a:p>
            <a:pPr>
              <a:defRPr/>
            </a:pPr>
            <a:r>
              <a:t>Demonstrate some of its capabilities</a:t>
            </a:r>
          </a:p>
          <a:p>
            <a:pPr>
              <a:defRPr/>
            </a:pPr>
            <a:r>
              <a:rPr lang="en-US"/>
              <a:t>Only partial tutorial</a:t>
            </a:r>
          </a:p>
          <a:p>
            <a:pPr>
              <a:defRPr/>
            </a:pPr>
            <a:r>
              <a:rPr lang="en-US"/>
              <a:t>Do not cover underlying geostatistics</a:t>
            </a:r>
            <a:endParaRPr/>
          </a:p>
          <a:p>
            <a:pPr lvl="1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E24AC2-5B68-45B7-B777-E96D743BCCD0}" type="slidenum">
              <a:rPr lang="en-US">
                <a:solidFill>
                  <a:srgbClr val="C44851"/>
                </a:solidFill>
              </a:rPr>
              <a:t>6</a:t>
            </a:fld>
            <a:endParaRPr lang="en-US"/>
          </a:p>
        </p:txBody>
      </p:sp>
      <p:sp>
        <p:nvSpPr>
          <p:cNvPr id="1616870955" name="ZoneTexte 1616870954"/>
          <p:cNvSpPr txBox="1"/>
          <p:nvPr/>
        </p:nvSpPr>
        <p:spPr bwMode="auto">
          <a:xfrm>
            <a:off x="548139" y="4762363"/>
            <a:ext cx="11015830" cy="59317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200" dirty="0"/>
              <a:t>“Let’s build models faster, more accurately, and more openly”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87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68709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3333226" name="Title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Workshop Schedule</a:t>
            </a:r>
            <a:endParaRPr/>
          </a:p>
        </p:txBody>
      </p:sp>
      <p:sp>
        <p:nvSpPr>
          <p:cNvPr id="1370847499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4ACD00-7A82-BC95-AE36-412451FA8744}" type="slidenum">
              <a:rPr lang="en-US">
                <a:solidFill>
                  <a:srgbClr val="C00000"/>
                </a:solidFill>
              </a:rPr>
              <a:t>7</a:t>
            </a:fld>
            <a:endParaRPr lang="en-US">
              <a:solidFill>
                <a:srgbClr val="C00000"/>
              </a:solidFill>
            </a:endParaRPr>
          </a:p>
        </p:txBody>
      </p:sp>
      <p:graphicFrame>
        <p:nvGraphicFramePr>
          <p:cNvPr id="573675894" name="Table 4"/>
          <p:cNvGraphicFramePr>
            <a:graphicFrameLocks/>
          </p:cNvGraphicFramePr>
          <p:nvPr/>
        </p:nvGraphicFramePr>
        <p:xfrm>
          <a:off x="1632896" y="2180858"/>
          <a:ext cx="9075033" cy="29667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80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5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/>
                        <a:t>Timing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/>
                        <a:t>Who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Topic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9h00 - 9h15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Philippe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9h15 - 10h00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Ludovic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b="1" i="0" u="none" strike="noStrike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 1</a:t>
                      </a:r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ArchPy concept and starting 2D example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10h00 - 10h15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Coffee break</a:t>
                      </a:r>
                      <a:endParaRPr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10h15 - 11h15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latin typeface="Calibri"/>
                          <a:ea typeface="Arial"/>
                          <a:cs typeface="Arial"/>
                        </a:rPr>
                        <a:t>Ludovic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b="1" i="0" u="none" strike="noStrike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 2</a:t>
                      </a:r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A 3D case with Multiple Point statistics</a:t>
                      </a:r>
                      <a:endParaRPr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11h15 - 11h30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latin typeface="Calibri"/>
                          <a:ea typeface="Arial"/>
                          <a:cs typeface="Arial"/>
                        </a:rPr>
                        <a:t>Coffee break</a:t>
                      </a:r>
                      <a:endParaRPr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11h30 - 12h30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latin typeface="Calibri"/>
                          <a:ea typeface="Arial"/>
                          <a:cs typeface="Arial"/>
                        </a:rPr>
                        <a:t>Ludovic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b="1" i="0" u="none" strike="noStrike" cap="none" spc="0">
                          <a:solidFill>
                            <a:schemeClr val="tx1"/>
                          </a:solidFill>
                          <a:latin typeface="Calibri"/>
                          <a:ea typeface="Arial"/>
                          <a:cs typeface="Arial"/>
                        </a:rPr>
                        <a:t>Part 3</a:t>
                      </a:r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latin typeface="Calibri"/>
                          <a:ea typeface="Arial"/>
                          <a:cs typeface="Arial"/>
                        </a:rPr>
                        <a:t>: Real case study: Upper Aare valley</a:t>
                      </a:r>
                      <a:endParaRPr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12h30 - 14h15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279</Words>
  <Application>Microsoft Macintosh PowerPoint</Application>
  <DocSecurity>0</DocSecurity>
  <PresentationFormat>Grand écran</PresentationFormat>
  <Paragraphs>89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Présentation PowerPoint</vt:lpstr>
      <vt:lpstr>Présentation PowerPoint</vt:lpstr>
      <vt:lpstr>SNF Research project </vt:lpstr>
      <vt:lpstr>Geological modeling / quaternary formations</vt:lpstr>
      <vt:lpstr>Global Phenix strategy</vt:lpstr>
      <vt:lpstr>Aim of today worshop</vt:lpstr>
      <vt:lpstr>Workshop Schedule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Phenix project</dc:title>
  <dc:subject/>
  <dc:creator>Philippe Renard</dc:creator>
  <cp:keywords/>
  <dc:description/>
  <cp:lastModifiedBy>Microsoft Office User</cp:lastModifiedBy>
  <cp:revision>459</cp:revision>
  <dcterms:created xsi:type="dcterms:W3CDTF">2019-01-08T13:07:57Z</dcterms:created>
  <dcterms:modified xsi:type="dcterms:W3CDTF">2023-06-27T05:48:14Z</dcterms:modified>
  <cp:category/>
  <dc:identifier/>
  <cp:contentStatus/>
  <dc:language/>
  <cp:version/>
</cp:coreProperties>
</file>