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pectra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pectral-regular.fntdata"/><Relationship Id="rId21" Type="http://schemas.openxmlformats.org/officeDocument/2006/relationships/slide" Target="slides/slide16.xml"/><Relationship Id="rId24" Type="http://schemas.openxmlformats.org/officeDocument/2006/relationships/font" Target="fonts/Spectral-italic.fntdata"/><Relationship Id="rId23" Type="http://schemas.openxmlformats.org/officeDocument/2006/relationships/font" Target="fonts/Spectra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8419ca24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8419ca24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8419ca2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8419ca2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8419ca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8419ca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8419ca24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8419ca24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9ffcdc1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9ffcdc1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8419ca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8419ca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7664130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7664130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766413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766413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8419ca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8419ca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8419ca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8419ca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8419ca24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8419ca24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8419ca24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8419ca24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still buggy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8419ca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8419ca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8419ca24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8419ca24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8419ca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8419ca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0.jpg"/><Relationship Id="rId6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atacamp.com/community/tutorials/naive-bayes-scikit-learn" TargetMode="External"/><Relationship Id="rId10" Type="http://schemas.openxmlformats.org/officeDocument/2006/relationships/hyperlink" Target="https://www.wired.com/2016/06/hideo-kojima-death-stranding-interview/" TargetMode="External"/><Relationship Id="rId13" Type="http://schemas.openxmlformats.org/officeDocument/2006/relationships/hyperlink" Target="https://wptweetboost.com/example-of-the-twitter-developer-account-application-process/" TargetMode="External"/><Relationship Id="rId12" Type="http://schemas.openxmlformats.org/officeDocument/2006/relationships/hyperlink" Target="https://www.datasciencecentral.com/profiles/blogs/an-intro-to-natural-language-processing-in-python-framing-tex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Mpn-MC2B6Zc&amp;ab_channel=IGN&amp;t=55s" TargetMode="External"/><Relationship Id="rId4" Type="http://schemas.openxmlformats.org/officeDocument/2006/relationships/hyperlink" Target="https://cs.stanford.edu/people/alecmgo/papers/TwitterDistantSupervision09.pdf" TargetMode="External"/><Relationship Id="rId9" Type="http://schemas.openxmlformats.org/officeDocument/2006/relationships/hyperlink" Target="https://www.gamasutra.com/view/news/113883/GDC_How_Kojima_Defied_The_Impossible_Throughout_Metal_Gears_History.php" TargetMode="External"/><Relationship Id="rId15" Type="http://schemas.openxmlformats.org/officeDocument/2006/relationships/hyperlink" Target="https://console.cloud.google.com/marketplace/details/google/geocoding-backend.googleapis.com?pli=1" TargetMode="External"/><Relationship Id="rId14" Type="http://schemas.openxmlformats.org/officeDocument/2006/relationships/hyperlink" Target="https://hackernoon.com/5-best-sentiment-analysis-companies-and-tools-for-machine-learning-7v1ru321n" TargetMode="External"/><Relationship Id="rId16" Type="http://schemas.openxmlformats.org/officeDocument/2006/relationships/hyperlink" Target="https://github.com/scikit-learn/scikit-learn/blob/master/doc/logos/scikit-learn-logo.svg" TargetMode="External"/><Relationship Id="rId5" Type="http://schemas.openxmlformats.org/officeDocument/2006/relationships/hyperlink" Target="https://www.pngfans.com/middle-674511fecc62ffca-twitter-logo.html" TargetMode="External"/><Relationship Id="rId6" Type="http://schemas.openxmlformats.org/officeDocument/2006/relationships/hyperlink" Target="https://identity.stanford.edu/name-emblems.html" TargetMode="External"/><Relationship Id="rId7" Type="http://schemas.openxmlformats.org/officeDocument/2006/relationships/hyperlink" Target="https://www.mongodb.com/" TargetMode="External"/><Relationship Id="rId8" Type="http://schemas.openxmlformats.org/officeDocument/2006/relationships/hyperlink" Target="https://web.archive.org/web/20071116080116/http://stars.ign.com/objects/963/963391_biography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9Cad4AFK8Ol5MDMsQWbGdzF3nA7s1jJV/view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jp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4525" y="145425"/>
            <a:ext cx="8656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Sentiment Analysis - A Machine Learning Approach into Hideo Kojima's Divisive Platformer</a:t>
            </a:r>
            <a:endParaRPr sz="18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52125" y="4655775"/>
            <a:ext cx="7638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By Omar M. Hussein, Julian A. Ruggiero, &amp; Randy Leon</a:t>
            </a:r>
            <a:endParaRPr sz="18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111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210525" y="137700"/>
            <a:ext cx="8090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Twitter geo-location data + EDA.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700" y="463950"/>
            <a:ext cx="2183425" cy="21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161200" y="707600"/>
            <a:ext cx="36396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Purpose of project was to obtain demographics of Twitter data.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Google’s GeoCoding API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converts addresses to geographic coordinates.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Dataframe from gathered coordinates was used to create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choropleth map 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using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Plotly 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to visualize where all of our tweets originated from.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950" y="102475"/>
            <a:ext cx="2654600" cy="26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7500" y="2891700"/>
            <a:ext cx="2856274" cy="15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3199" y="2992175"/>
            <a:ext cx="3465124" cy="188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111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210525" y="137700"/>
            <a:ext cx="8090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 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Tweets classification.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833925" y="1253050"/>
            <a:ext cx="4883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10525" y="842375"/>
            <a:ext cx="4111800" cy="4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took the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Multinomial Naive Bayes classifier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and applied it to our 30k tweets about </a:t>
            </a:r>
            <a:r>
              <a:rPr i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to get sentiments. (positive or negative)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With our results, we visualized the frequency distributions of both the positive and negative Tweets.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825" y="1528550"/>
            <a:ext cx="4516874" cy="208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608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210525" y="137700"/>
            <a:ext cx="5915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Visualizations and conclusions.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0" y="881250"/>
            <a:ext cx="4325700" cy="2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3790"/>
          <a:stretch/>
        </p:blipFill>
        <p:spPr>
          <a:xfrm>
            <a:off x="4540375" y="881250"/>
            <a:ext cx="4325701" cy="26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37450" y="3587025"/>
            <a:ext cx="4325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US had more tweets by far on </a:t>
            </a:r>
            <a:r>
              <a:rPr i="1"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 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than any other country in our dataset by roughly five thousand Tweets.</a:t>
            </a:r>
            <a:endParaRPr sz="1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540375" y="3587025"/>
            <a:ext cx="4325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Here, we can see the breakdown of the previous graph with respect to positive (orange) and negative (blue) sentiments.</a:t>
            </a:r>
            <a:endParaRPr sz="1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60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10525" y="137700"/>
            <a:ext cx="5915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Visualizations and conclusions ii.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750" y="874225"/>
            <a:ext cx="4325700" cy="2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50" y="874225"/>
            <a:ext cx="4325701" cy="26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137450" y="3587025"/>
            <a:ext cx="4325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States that are home to the US’s most populous metropolitan areas showed the most Twitter activity.</a:t>
            </a:r>
            <a:endParaRPr sz="1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529750" y="3587025"/>
            <a:ext cx="4325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California has more Tweets about </a:t>
            </a:r>
            <a:r>
              <a:rPr i="1"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</a:t>
            </a:r>
            <a:r>
              <a:rPr lang="en" sz="1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than any other state, but the ratios of positive to negative Tweets seem about even across the top ten.</a:t>
            </a:r>
            <a:endParaRPr sz="12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210525" y="137700"/>
            <a:ext cx="5915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Visualizations and conclusions iii.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09900" y="754450"/>
            <a:ext cx="85242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have found that the overwhelming majority of those who Tweeted about this game had good things to say about it.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game had the most buzz in the USA, UK, and Japan, with mostly positive responses from each country as well.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U.S. States that had dense metropolitan areas (NYC, LA, HOU, MIA) had the most to say on Twitter about </a:t>
            </a:r>
            <a:r>
              <a:rPr i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Stranding.</a:t>
            </a:r>
            <a:endParaRPr i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Despite what critics may say, and the mixed reviews found on various video game publications, Twitter gave this game more praise than criticisms both on a global and domestic scale.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210525" y="137700"/>
            <a:ext cx="5915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References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81350" y="675300"/>
            <a:ext cx="8825100" cy="4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IGN’s YouTube Post showing </a:t>
            </a:r>
            <a:r>
              <a:rPr i="1"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’s Official Cinematic Trailer: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https://www.youtube.com/watch?v=Mpn-MC2B6Zc&amp;ab_channel=IGN&amp;t=55s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Go, A., Bhayani, R. and Huang, L., 2009. Twitter sentiment classification using distant supervision. CS224N Project Report, Stanford, 1(2009),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(Stanford University’s paper for their dataset):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4"/>
              </a:rPr>
              <a:t>https://cs.stanford.edu/people/alecmgo/papers/TwitterDistantSupervision09.pdf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Twitter logo PNG: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5"/>
              </a:rPr>
              <a:t>https://www.pngfans.com/middle-674511fecc62ffca-twitter-logo.html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Stanford logo PNG: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6"/>
              </a:rPr>
              <a:t>https://identity.stanford.edu/name-emblems.html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MongoDB - The database for modern applications: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7"/>
              </a:rPr>
              <a:t>https://www.mongodb.com/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Hideo Kojima’s Biography found on IGN: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8"/>
              </a:rPr>
              <a:t>https://web.archive.org/web/20071116080116/http://stars.ign.com/objects/963/963391_biography.html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Hideo Kojima’s quote on the impossible: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9"/>
              </a:rPr>
              <a:t>https://www.gamasutra.com/view/news/113883/GDC_How_Kojima_Defied_The_Impossible_Throughout_Metal_Gears_History.php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Hideo Kojima’s headshot in blackspace: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10"/>
              </a:rPr>
              <a:t>https://www.wired.com/2016/06/hideo-kojima-death-stranding-interview/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Naive Bayes image: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11"/>
              </a:rPr>
              <a:t>https://www.datacamp.com/community/tutorials/naive-bayes-scikit-learn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“Bag of words” image: </a:t>
            </a:r>
            <a:r>
              <a:rPr lang="en" sz="1100" u="sng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https://www.datasciencecentral.com/profiles/blogs/an-intro-to-natural-language-processing-in-python-framing-text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Twitter Developer Account Screenshot: </a:t>
            </a:r>
            <a:r>
              <a:rPr lang="en" sz="1100" u="sng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https://wptweetboost.com/example-of-the-twitter-developer-account-application-process/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Sentiment Analysis image: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14"/>
              </a:rPr>
              <a:t>https://hackernoon.com/5-best-sentiment-analysis-companies-and-tools-for-machine-learning-7v1ru321n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Google Geo API logo: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15"/>
              </a:rPr>
              <a:t>https://console.cloud.google.com/marketplace/details/google/geocoding-backend.googleapis.com?pli=1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AutoNum type="arabicPeriod"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Sci-kit Learn image: </a:t>
            </a:r>
            <a:r>
              <a:rPr lang="en" sz="11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16"/>
              </a:rPr>
              <a:t>https://github.com/scikit-learn/scikit-learn/blob/master/doc/logos/scikit-learn-logo.svg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68" y="0"/>
            <a:ext cx="9312080" cy="52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30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99025" y="139575"/>
            <a:ext cx="10236636" cy="682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0425" y="3959825"/>
            <a:ext cx="9525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33200" y="139575"/>
            <a:ext cx="8470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Hideo Kojima is the director, designer, and creative auteur behind his first solo project, </a:t>
            </a:r>
            <a:r>
              <a:rPr i="1"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Death Stranding</a:t>
            </a: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As former VP of Japan’s </a:t>
            </a:r>
            <a:r>
              <a:rPr lang="en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Konami Digital Entertainment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he ventured off to create his own game studio.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253925" y="1392600"/>
            <a:ext cx="34629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Death Stranding</a:t>
            </a: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 is Kojima’s first independent video game title. It was a highly anticipated release.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253925" y="2886025"/>
            <a:ext cx="34629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“</a:t>
            </a:r>
            <a:r>
              <a:rPr i="1"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90% of what is considered "impossible" is, in fact, possible. The other 10% will become possible with the passage of time &amp; technology.” - Hideo Kojima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 title="DT_sub50_second_trail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787600"/>
            <a:ext cx="9144000" cy="68579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53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35050" y="172200"/>
            <a:ext cx="1395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Agenda: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35050" y="1017250"/>
            <a:ext cx="8673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Data sourcing.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Preprocessing.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Feature engineering - Bag of Words.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ML algorithm development.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i="1"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 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data collection and storage.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Twitter data geo-location + EDA.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i="1"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 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Tweets c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lassification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Visualizations and conclusion. (i, ii, iii)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References.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C2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35050" y="172200"/>
            <a:ext cx="1395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10525" y="137700"/>
            <a:ext cx="5915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Data sourcing.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35050" y="755400"/>
            <a:ext cx="4493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Our data sources: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Stanford University’s “</a:t>
            </a:r>
            <a:r>
              <a:rPr i="1"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Sentiment140 dataset with 1.6 million tweets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”. Found on Kaggle.com</a:t>
            </a:r>
            <a:b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ectral"/>
              <a:buAutoNum type="arabicPeriod"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Approx. 30,000 real tweets we gathered using 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Python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Tweepy Library.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000" y="3166125"/>
            <a:ext cx="1585550" cy="15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350" y="1404775"/>
            <a:ext cx="1761349" cy="17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232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10525" y="137700"/>
            <a:ext cx="8090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Preprocessing.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24783" t="0"/>
          <a:stretch/>
        </p:blipFill>
        <p:spPr>
          <a:xfrm>
            <a:off x="4288975" y="2711935"/>
            <a:ext cx="4718776" cy="21340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7000" fadeDir="5400012" kx="0" rotWithShape="0" algn="bl" stA="49000" stPos="0" sy="-100000" ky="0"/>
          </a:effectLst>
        </p:spPr>
      </p:pic>
      <p:sp>
        <p:nvSpPr>
          <p:cNvPr id="92" name="Google Shape;92;p18"/>
          <p:cNvSpPr txBox="1"/>
          <p:nvPr/>
        </p:nvSpPr>
        <p:spPr>
          <a:xfrm>
            <a:off x="210525" y="1118700"/>
            <a:ext cx="39939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Cleaning data using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regular expressions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Ridding tweets of stopwords, special characters, emojis, etc.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Ensuring tweets are also rid of usernames, URLS,  and that they contain actual words.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975" y="311750"/>
            <a:ext cx="4718774" cy="2113824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28575">
              <a:srgbClr val="000000">
                <a:alpha val="50000"/>
              </a:srgbClr>
            </a:outerShdw>
            <a:reflection blurRad="0" dir="5400000" dist="38100" endA="0" endPos="7000" fadeDir="5400012" kx="0" rotWithShape="0" algn="bl" stA="49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232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10525" y="137700"/>
            <a:ext cx="7912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Feature engineering - Bag of Words.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10525" y="1125900"/>
            <a:ext cx="43614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Our text sets needed to be transformed into vectors to work with our ML model.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Utilized concepts of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tokenization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and a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document-term matrix using 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scikit-learn’s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CountVectorizer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Further preprocessing was done to ensure usability of dataset.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775" y="914200"/>
            <a:ext cx="4131275" cy="258827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5000" fadeDir="5400012" kx="0" rotWithShape="0" algn="bl" stA="69000" stPos="0" sy="-100000" ky="0"/>
          </a:effectLst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775" y="3671497"/>
            <a:ext cx="4131275" cy="1160228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12000" fadeDir="5400012" kx="0" rotWithShape="0" algn="bl" stA="70000" stPos="0" sy="-100000" ky="0"/>
          </a:effectLst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6500" y="2904627"/>
            <a:ext cx="1110549" cy="5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232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210525" y="137700"/>
            <a:ext cx="7912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10525" y="137700"/>
            <a:ext cx="7912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ML algorithm development.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50425" y="705125"/>
            <a:ext cx="3789900" cy="4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First, we split our dataset into a training set and a test set.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Next, a classifier was built using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multinomial Naive Bayes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tested its accuracy and ability.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600" y="2227912"/>
            <a:ext cx="4440425" cy="8925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11000" fadeDir="5400012" kx="0" rotWithShape="0" algn="bl" stA="86000" stPos="0" sy="-100000" ky="0"/>
          </a:effectLst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600" y="3325190"/>
            <a:ext cx="4440425" cy="131918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9000" fadeDir="5400012" kx="0" rotWithShape="0" algn="bl" stPos="0" sy="-100000" ky="0"/>
          </a:effectLst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5600" y="418558"/>
            <a:ext cx="4440426" cy="1695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175" y="3325200"/>
            <a:ext cx="1758900" cy="13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3075" y="3325200"/>
            <a:ext cx="1758901" cy="131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111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10525" y="137700"/>
            <a:ext cx="80904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10525" y="137700"/>
            <a:ext cx="73905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Death Stranding </a:t>
            </a:r>
            <a:r>
              <a:rPr lang="en" sz="2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data collection and storage.</a:t>
            </a:r>
            <a:endParaRPr sz="24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22419" l="0" r="0" t="24238"/>
          <a:stretch/>
        </p:blipFill>
        <p:spPr>
          <a:xfrm>
            <a:off x="3116675" y="3589832"/>
            <a:ext cx="2635601" cy="757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10525" y="675300"/>
            <a:ext cx="27528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Twitter Dev account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was needed to source the tweets.</a:t>
            </a:r>
            <a:b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Python’s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Tweepy</a:t>
            </a: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library was needed to communicate with Twitter’s API.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MongoDB was used to store our collected tweets in the cloud.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725" y="2954369"/>
            <a:ext cx="3101226" cy="2028781"/>
          </a:xfrm>
          <a:prstGeom prst="rect">
            <a:avLst/>
          </a:prstGeom>
          <a:noFill/>
          <a:ln>
            <a:noFill/>
          </a:ln>
          <a:effectLst>
            <a:reflection blurRad="0" dir="5400000" dist="9525" endA="0" endPos="10000" fadeDir="5400012" kx="0" rotWithShape="0" algn="bl" stPos="0" sy="-100000" ky="0"/>
          </a:effectLst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725" y="885789"/>
            <a:ext cx="3101225" cy="19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7603" y="1218339"/>
            <a:ext cx="2614673" cy="1016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