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2" r:id="rId5"/>
    <p:sldId id="259" r:id="rId6"/>
    <p:sldId id="267" r:id="rId7"/>
    <p:sldId id="270" r:id="rId8"/>
    <p:sldId id="271" r:id="rId9"/>
    <p:sldId id="272" r:id="rId10"/>
    <p:sldId id="273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A305F-1BD9-4D42-9EA7-AEDF376854E3}" v="3" dt="2019-10-26T17:05:54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2DD9-9E2A-9E42-B0D1-8EA1C0FE5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6726D-7286-6F44-9E2A-C578F1378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DA0A7-82D3-A04E-820F-F13FADB9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1800-BA08-BA4A-B86C-3243E3AC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69F4-2FC3-4341-B38D-226BA46C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C677-1ACE-024E-A4D1-C9155254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5341C-E2FE-8944-8998-DE91B1D4F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3094-B914-9544-A808-772D0965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78BAD-6497-3641-BE1A-E5BC839B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DD8D-7823-E84C-9B15-0108A19D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AFEB8-ABA2-4249-BBD5-49175A430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D86BD-4010-4A4F-9F11-B7843EA7D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3E26-4CDE-9440-940A-7BEB7871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6A823-E886-FA46-9087-EB19C230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CBF4-529D-0147-BB51-6EB40072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EC70-351E-6F4C-A05F-9842374A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5255-C1EE-584F-B5B6-B6890E42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FB43-4B51-0A47-A6DC-629A47BD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FD630-A13C-2143-A1C7-95DFAE05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FA97-3449-944E-8B5F-95EA720B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8D2-4E1B-6B41-B91E-A88F47C7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7EAB-7792-E44A-998C-E55A9B400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1493-C45B-A748-881F-EC00CD1B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5E1A-278F-D244-A68C-89B263A6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31BAB-9133-EA44-9EEC-D4D8C1AC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1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DB1E-04A3-994D-99E7-1850CDC5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15C5-0FD2-514B-99CD-F839CA8FB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C2DC0-317E-DE48-BCC6-8C3EAE4AC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CA355-7A7B-DB44-9C4C-FD80B111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5E862-F977-4543-94DF-7B926060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CAFD2-54ED-2D48-93EC-18AD0F46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4F0F-99A6-8B46-802F-359CE6D2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9CC24-0BE1-D24F-895C-3D3CFF96E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91B8C-1E05-8943-BF1F-1F307BEA4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3C76C-C7FB-1840-B74F-07B18AD41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736C-6566-D141-B76F-42C5FF169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92BEB-4754-734A-8D94-2CD3A598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399BE-78F8-7645-9098-015C2795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670D3-D2A7-294A-9E08-D22E2D65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AD85-EB39-2D4D-B5ED-6C6F50B8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C810B-3056-9E41-BDB5-C234EF72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ADE6F-1116-A044-ABF5-13BEB64F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5B426-B158-E844-9E97-09FDC304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5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2DD85-23E7-DA4F-87B1-0872FDCF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58096-C8D5-0648-B016-897A502F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EE64-705F-A14D-ADE7-762140D8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7F76-E428-3B49-8B5E-84A2B3CC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AAB1-E988-9342-B021-F16AC6C5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3CF93-2EF7-0A4F-9D21-24E31B489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2CCCD-09B7-644E-9337-F3D8B546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9CB8-8743-5C4B-8CB9-44CAAF37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BA200-7C4E-5C47-B4B2-5808AD7E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AECB-A511-3C4F-ADDA-807929BD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2B571-E8EA-F445-8964-E7B476BB7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1577B-F517-8F4F-8C61-F4051589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6890-1EFC-4C42-98A1-BF28B294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76224-05D8-8941-B12C-00CA0CB5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ABF3A-48A3-0C42-82D1-5ACE3695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7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E7FC6-E168-1B41-A9EC-434AA541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ECCFD-3DAC-1B45-8A4A-16917AB3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7263-07A8-814E-BECC-B6ADF61F8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D79F-83CA-1449-9224-7A614BAD6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FA12D-9DBF-054A-88BB-3EAFFA44D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593F-A393-C44B-ADA3-F716FA41A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978C2-92F4-EC4B-A07D-AC83926D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Rough Outline</a:t>
            </a:r>
          </a:p>
        </p:txBody>
      </p:sp>
    </p:spTree>
    <p:extLst>
      <p:ext uri="{BB962C8B-B14F-4D97-AF65-F5344CB8AC3E}">
        <p14:creationId xmlns:p14="http://schemas.microsoft.com/office/powerpoint/2010/main" val="36417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B1CA-A968-2D44-8668-F34DB114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84B9-BB0D-D740-83D6-6989B137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8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8A4812C-B2D4-9643-BC35-2F907050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and Participation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81DDD0-94E6-AF4F-A0AB-D548A78C55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Tanuja </a:t>
            </a:r>
            <a:r>
              <a:rPr lang="en-US" dirty="0" err="1"/>
              <a:t>Addanki</a:t>
            </a:r>
            <a:endParaRPr lang="en-US" dirty="0"/>
          </a:p>
          <a:p>
            <a:endParaRPr lang="en-US" dirty="0"/>
          </a:p>
          <a:p>
            <a:r>
              <a:rPr lang="en-US" dirty="0"/>
              <a:t>Alec Petrack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A48DC9-CF61-264E-AFCB-F1867A07B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Randles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Andrew Young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1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7BDD-B6D0-AB4E-9210-7715FD38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371B-2282-9749-B165-0ED799177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E8571-D6AF-684C-9589-98B73EFDEE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85A8F-D2F6-D344-B54C-B9766AAC5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18756-211A-6040-A760-AA8C1FD2BD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A727-1545-B148-ABDF-2B22A5C7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 Description – Categorical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050608-CB9F-5848-AAC9-F91E492F6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96813"/>
              </p:ext>
            </p:extLst>
          </p:nvPr>
        </p:nvGraphicFramePr>
        <p:xfrm>
          <a:off x="943304" y="1345324"/>
          <a:ext cx="9892862" cy="481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070">
                  <a:extLst>
                    <a:ext uri="{9D8B030D-6E8A-4147-A177-3AD203B41FA5}">
                      <a16:colId xmlns:a16="http://schemas.microsoft.com/office/drawing/2014/main" val="1198685663"/>
                    </a:ext>
                  </a:extLst>
                </a:gridCol>
                <a:gridCol w="2138145">
                  <a:extLst>
                    <a:ext uri="{9D8B030D-6E8A-4147-A177-3AD203B41FA5}">
                      <a16:colId xmlns:a16="http://schemas.microsoft.com/office/drawing/2014/main" val="2758735154"/>
                    </a:ext>
                  </a:extLst>
                </a:gridCol>
                <a:gridCol w="1930008">
                  <a:extLst>
                    <a:ext uri="{9D8B030D-6E8A-4147-A177-3AD203B41FA5}">
                      <a16:colId xmlns:a16="http://schemas.microsoft.com/office/drawing/2014/main" val="2296179317"/>
                    </a:ext>
                  </a:extLst>
                </a:gridCol>
                <a:gridCol w="3708639">
                  <a:extLst>
                    <a:ext uri="{9D8B030D-6E8A-4147-A177-3AD203B41FA5}">
                      <a16:colId xmlns:a16="http://schemas.microsoft.com/office/drawing/2014/main" val="2572857500"/>
                    </a:ext>
                  </a:extLst>
                </a:gridCol>
              </a:tblGrid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57876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94947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90204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FBS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Fasting Blood Sugar</a:t>
                      </a:r>
                    </a:p>
                    <a:p>
                      <a:r>
                        <a:rPr lang="en-US" dirty="0"/>
                        <a:t>&gt;120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77404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restecg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Resting Electrocardiogram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12529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Exang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 Induced Angina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87443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Thal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Thalassemia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08965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heart disease or not?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3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A727-1545-B148-ABDF-2B22A5C7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 Description – Numerical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050608-CB9F-5848-AAC9-F91E492F6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20293"/>
              </p:ext>
            </p:extLst>
          </p:nvPr>
        </p:nvGraphicFramePr>
        <p:xfrm>
          <a:off x="943304" y="1345324"/>
          <a:ext cx="9892863" cy="519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53">
                  <a:extLst>
                    <a:ext uri="{9D8B030D-6E8A-4147-A177-3AD203B41FA5}">
                      <a16:colId xmlns:a16="http://schemas.microsoft.com/office/drawing/2014/main" val="1198685663"/>
                    </a:ext>
                  </a:extLst>
                </a:gridCol>
                <a:gridCol w="1538032">
                  <a:extLst>
                    <a:ext uri="{9D8B030D-6E8A-4147-A177-3AD203B41FA5}">
                      <a16:colId xmlns:a16="http://schemas.microsoft.com/office/drawing/2014/main" val="2758735154"/>
                    </a:ext>
                  </a:extLst>
                </a:gridCol>
                <a:gridCol w="1388314">
                  <a:extLst>
                    <a:ext uri="{9D8B030D-6E8A-4147-A177-3AD203B41FA5}">
                      <a16:colId xmlns:a16="http://schemas.microsoft.com/office/drawing/2014/main" val="2296179317"/>
                    </a:ext>
                  </a:extLst>
                </a:gridCol>
                <a:gridCol w="1388314">
                  <a:extLst>
                    <a:ext uri="{9D8B030D-6E8A-4147-A177-3AD203B41FA5}">
                      <a16:colId xmlns:a16="http://schemas.microsoft.com/office/drawing/2014/main" val="2919488310"/>
                    </a:ext>
                  </a:extLst>
                </a:gridCol>
                <a:gridCol w="1388314">
                  <a:extLst>
                    <a:ext uri="{9D8B030D-6E8A-4147-A177-3AD203B41FA5}">
                      <a16:colId xmlns:a16="http://schemas.microsoft.com/office/drawing/2014/main" val="1520325929"/>
                    </a:ext>
                  </a:extLst>
                </a:gridCol>
                <a:gridCol w="2667736">
                  <a:extLst>
                    <a:ext uri="{9D8B030D-6E8A-4147-A177-3AD203B41FA5}">
                      <a16:colId xmlns:a16="http://schemas.microsoft.com/office/drawing/2014/main" val="2572857500"/>
                    </a:ext>
                  </a:extLst>
                </a:gridCol>
              </a:tblGrid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57876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29-77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of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94947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Trestbps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Resting Blood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90204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Chol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126-564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Cholesterols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77404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Thalach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71-202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Heart Rate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12529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Oldpeak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 Depression Induced by Exercise Relative to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87443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Slope of the Peak Exercise Relative to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08965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Major Blood Vessels Colored by Fluoroscopy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3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16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A3B1-DCAE-3047-8F0A-C8274DF9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95B5-705B-E848-B165-5FB3135C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derived from larger dataset by Data Scientists </a:t>
            </a:r>
          </a:p>
          <a:p>
            <a:pPr lvl="1"/>
            <a:r>
              <a:rPr lang="en-US" dirty="0"/>
              <a:t>Most valuable features deduced, 75 -&gt; 13</a:t>
            </a:r>
          </a:p>
          <a:p>
            <a:pPr lvl="1"/>
            <a:r>
              <a:rPr lang="en-US" dirty="0"/>
              <a:t>Observations do not have any null values</a:t>
            </a:r>
          </a:p>
          <a:p>
            <a:r>
              <a:rPr lang="en-US" dirty="0"/>
              <a:t>Class Balance</a:t>
            </a:r>
          </a:p>
          <a:p>
            <a:pPr lvl="1"/>
            <a:r>
              <a:rPr lang="en-US" dirty="0"/>
              <a:t>165 – 54.5% yes</a:t>
            </a:r>
          </a:p>
          <a:p>
            <a:pPr lvl="1"/>
            <a:r>
              <a:rPr lang="en-US" dirty="0"/>
              <a:t>138 – 45.5% no</a:t>
            </a:r>
          </a:p>
          <a:p>
            <a:r>
              <a:rPr lang="en-US" dirty="0"/>
              <a:t>Cross-validation </a:t>
            </a:r>
          </a:p>
          <a:p>
            <a:pPr lvl="1"/>
            <a:r>
              <a:rPr lang="en-US" dirty="0"/>
              <a:t>80% training -&gt; 243 observations</a:t>
            </a:r>
          </a:p>
          <a:p>
            <a:pPr lvl="1"/>
            <a:r>
              <a:rPr lang="en-US" dirty="0"/>
              <a:t>20% testing -&gt; 61 observations</a:t>
            </a:r>
          </a:p>
          <a:p>
            <a:pPr lvl="1"/>
            <a:r>
              <a:rPr lang="en-US" dirty="0"/>
              <a:t>Repeated 5 Times for different Sampling</a:t>
            </a:r>
          </a:p>
        </p:txBody>
      </p:sp>
    </p:spTree>
    <p:extLst>
      <p:ext uri="{BB962C8B-B14F-4D97-AF65-F5344CB8AC3E}">
        <p14:creationId xmlns:p14="http://schemas.microsoft.com/office/powerpoint/2010/main" val="83663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5CB9-0072-F049-90F0-56A100AD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DF47-3C30-0841-85C9-A63FC861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Un-supervised Methods</a:t>
            </a:r>
          </a:p>
          <a:p>
            <a:pPr lvl="1"/>
            <a:r>
              <a:rPr lang="en-US" dirty="0"/>
              <a:t>Fuzzy K-means Clustering (Tanuja)</a:t>
            </a:r>
          </a:p>
          <a:p>
            <a:pPr lvl="1"/>
            <a:endParaRPr lang="en-US" dirty="0"/>
          </a:p>
          <a:p>
            <a:r>
              <a:rPr lang="en-US" dirty="0"/>
              <a:t>Supervised Methods Covered in Class </a:t>
            </a:r>
          </a:p>
          <a:p>
            <a:pPr lvl="1"/>
            <a:r>
              <a:rPr lang="en-US" dirty="0"/>
              <a:t>Multi-variable Logistic Regression, Support Vector Machines (Alec)</a:t>
            </a:r>
          </a:p>
          <a:p>
            <a:pPr lvl="1"/>
            <a:r>
              <a:rPr lang="en-US" dirty="0"/>
              <a:t>Multi-Layer Perceptron (Matt)</a:t>
            </a:r>
          </a:p>
          <a:p>
            <a:pPr lvl="1"/>
            <a:endParaRPr lang="en-US" dirty="0"/>
          </a:p>
          <a:p>
            <a:r>
              <a:rPr lang="en-US" dirty="0"/>
              <a:t>Supervised Methods Not Covered in Class </a:t>
            </a:r>
          </a:p>
          <a:p>
            <a:pPr lvl="1"/>
            <a:r>
              <a:rPr lang="en-US" dirty="0"/>
              <a:t>Random Forest, K – Nearest Neighbor  (Andrew)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13E9-EA65-B448-B80A-818CE0EB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AD97A7-44AC-334E-B3DA-D96A13930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5B4DEE-ECC6-2D4A-A2C8-F8181C1837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163" y="2505075"/>
            <a:ext cx="4886965" cy="368458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7FC15FF-6C20-8243-85CB-73B9F628BC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80196"/>
            <a:ext cx="4734565" cy="333434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4CA7B2-0CBF-454A-B5FA-CA3D33D78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1438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3A6C6A-B05A-204C-80A0-AE4C93D4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Best Models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1BB70A2-A26B-A043-9C41-35D06B7CD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542166"/>
              </p:ext>
            </p:extLst>
          </p:nvPr>
        </p:nvGraphicFramePr>
        <p:xfrm>
          <a:off x="838200" y="1825625"/>
          <a:ext cx="10515603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9931143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64017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9976943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895960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645110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781533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1236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88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Fuzzy C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0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Multi-variable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– 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2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Multi-Layer Perceptron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02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62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0632-3C50-B943-89B8-75B5A501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3DB9-3B11-5A4D-BE52-EDD85B6C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DA48-3FDE-644E-A0B2-ED91B15A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4628-2D7B-B443-BC2C-D279B45C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299</Words>
  <Application>Microsoft Macintosh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Machine Learning Project Presentation</vt:lpstr>
      <vt:lpstr>Feature Description – Categorical Features</vt:lpstr>
      <vt:lpstr>Feature Description – Numerical Features</vt:lpstr>
      <vt:lpstr>Dataset Engineering</vt:lpstr>
      <vt:lpstr>Data Analysis – Model Overview</vt:lpstr>
      <vt:lpstr>Model Descriptions</vt:lpstr>
      <vt:lpstr>Results – Best Models</vt:lpstr>
      <vt:lpstr>Roc Curves</vt:lpstr>
      <vt:lpstr>Discussion</vt:lpstr>
      <vt:lpstr>Limitations and Future Work </vt:lpstr>
      <vt:lpstr>Credit and Participation</vt:lpstr>
      <vt:lpstr>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Presentation</dc:title>
  <dc:creator>Petrack, Alec Michael</dc:creator>
  <cp:lastModifiedBy>Petrack, Alec Michael</cp:lastModifiedBy>
  <cp:revision>17</cp:revision>
  <dcterms:created xsi:type="dcterms:W3CDTF">2019-10-26T16:22:54Z</dcterms:created>
  <dcterms:modified xsi:type="dcterms:W3CDTF">2019-11-23T18:26:13Z</dcterms:modified>
</cp:coreProperties>
</file>