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7" r:id="rId3"/>
    <p:sldId id="257" r:id="rId4"/>
    <p:sldId id="295" r:id="rId5"/>
    <p:sldId id="296" r:id="rId6"/>
    <p:sldId id="297" r:id="rId7"/>
    <p:sldId id="294" r:id="rId8"/>
    <p:sldId id="299" r:id="rId9"/>
    <p:sldId id="300" r:id="rId10"/>
    <p:sldId id="301" r:id="rId11"/>
    <p:sldId id="302" r:id="rId12"/>
    <p:sldId id="304" r:id="rId13"/>
    <p:sldId id="298" r:id="rId14"/>
    <p:sldId id="303" r:id="rId15"/>
    <p:sldId id="305" r:id="rId16"/>
    <p:sldId id="306" r:id="rId17"/>
    <p:sldId id="307" r:id="rId18"/>
    <p:sldId id="293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03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1130-C09E-4ADB-9688-A50C0BFD0320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8E9E-1078-46A2-ADD0-1E1E62F0049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323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Throw</a:t>
            </a:r>
            <a:r>
              <a:rPr lang="nl-BE" dirty="0"/>
              <a:t> is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goto</a:t>
            </a:r>
            <a:r>
              <a:rPr lang="nl-BE" dirty="0"/>
              <a:t> in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languages</a:t>
            </a:r>
            <a:r>
              <a:rPr lang="nl-BE" dirty="0"/>
              <a:t>, </a:t>
            </a:r>
            <a:r>
              <a:rPr lang="nl-BE" dirty="0" err="1"/>
              <a:t>stay</a:t>
            </a:r>
            <a:r>
              <a:rPr lang="nl-BE" dirty="0"/>
              <a:t> </a:t>
            </a:r>
            <a:r>
              <a:rPr lang="nl-BE" dirty="0" err="1"/>
              <a:t>clear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58E9E-1078-46A2-ADD0-1E1E62F0049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708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Return </a:t>
            </a:r>
            <a:r>
              <a:rPr lang="nl-BE" dirty="0" err="1"/>
              <a:t>value</a:t>
            </a:r>
            <a:r>
              <a:rPr lang="nl-BE" dirty="0"/>
              <a:t> </a:t>
            </a:r>
            <a:r>
              <a:rPr lang="nl-BE" dirty="0" err="1"/>
              <a:t>remains</a:t>
            </a:r>
            <a:r>
              <a:rPr lang="nl-BE" dirty="0"/>
              <a:t> last </a:t>
            </a:r>
            <a:r>
              <a:rPr lang="nl-BE" dirty="0" err="1"/>
              <a:t>executed</a:t>
            </a:r>
            <a:r>
              <a:rPr lang="nl-BE" dirty="0"/>
              <a:t> statement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 or catch block</a:t>
            </a:r>
          </a:p>
          <a:p>
            <a:endParaRPr lang="nl-BE" dirty="0"/>
          </a:p>
          <a:p>
            <a:r>
              <a:rPr lang="nl-BE" dirty="0"/>
              <a:t>Elixir </a:t>
            </a:r>
            <a:r>
              <a:rPr lang="nl-BE" dirty="0" err="1"/>
              <a:t>also</a:t>
            </a:r>
            <a:r>
              <a:rPr lang="nl-BE" dirty="0"/>
              <a:t> has </a:t>
            </a:r>
            <a:r>
              <a:rPr lang="nl-BE" dirty="0" err="1"/>
              <a:t>try</a:t>
            </a:r>
            <a:r>
              <a:rPr lang="nl-BE" dirty="0"/>
              <a:t>/</a:t>
            </a:r>
            <a:r>
              <a:rPr lang="nl-BE" dirty="0" err="1"/>
              <a:t>rescue</a:t>
            </a:r>
            <a:r>
              <a:rPr lang="nl-BE" dirty="0"/>
              <a:t> next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/catch. </a:t>
            </a:r>
            <a:r>
              <a:rPr lang="nl-BE" dirty="0" err="1"/>
              <a:t>Some</a:t>
            </a:r>
            <a:r>
              <a:rPr lang="nl-BE" dirty="0"/>
              <a:t> more information:</a:t>
            </a:r>
          </a:p>
          <a:p>
            <a:endParaRPr lang="nl-BE" dirty="0"/>
          </a:p>
          <a:p>
            <a:r>
              <a:rPr lang="nl-BE" dirty="0"/>
              <a:t>https://stackoverflow.com/questions/40280887/elixir-try-catch-vs-try-rescue</a:t>
            </a:r>
          </a:p>
          <a:p>
            <a:r>
              <a:rPr lang="nl-BE" dirty="0"/>
              <a:t>https://stackoverflow.com/questions/36036480/which-situations-require-throw-catch-in-elixir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58E9E-1078-46A2-ADD0-1E1E62F0049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79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58E9E-1078-46A2-ADD0-1E1E62F0049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73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/>
              <a:t>happen?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58E9E-1078-46A2-ADD0-1E1E62F0049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48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58E9E-1078-46A2-ADD0-1E1E62F0049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971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58E9E-1078-46A2-ADD0-1E1E62F0049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25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58DEA-2B22-4F1C-9DF2-98F4CCADB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439A2F3-4594-4AD6-B180-C4DB9CCF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219D08-71F1-4B8C-BE9E-A91B20B2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010774-D2CA-4436-9EDB-F748D90A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825F0B-FE7C-4A3A-A479-C824E8FE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98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4217C-08B3-48CE-B1F6-801F52AA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DB6FA6-ED96-4152-8A8E-95ED90706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76C553-EEFA-4B87-91D1-527F0749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D54028-2F5B-4E93-901E-A7266F97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4896-B7DF-4A89-B5ED-0848060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9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3C22A6B-D5F3-491A-A9CC-EDA5A289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1454CD-EA47-473A-AA5E-CF798422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153E1D-5416-4ED8-A0BB-25546DF8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ACF7D1-11AA-4F5D-95A5-09371280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510671-1AEB-48CC-8D2B-A5CE5147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97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352794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35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04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97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05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4200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65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74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A8FEB-135E-407C-9354-E3982CBF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2039EE-76DE-4E82-BBBE-4159380E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1EE9EE-B54F-4200-BBB9-861F9E2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F8866C-D20E-4858-A0F5-40016016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FBAAD6-AEC7-4690-A7AB-F8902BEB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62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430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666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4369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1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30CA0-B0E2-4E08-A0FD-335B8BA5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E088CA-07BC-4405-96B4-387C0B51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D6471F-4397-4369-8CC0-35D988D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D0579E-D51B-4B4B-89EE-7EC7CAB2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479DEC-00B5-4BED-AF8B-830FCFCA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6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B7605-7A3C-4885-B5FC-09911A3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A82791-CFA7-4D19-ADA7-16135B02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0BE084-8CB4-4549-9BCF-DF6E2D9E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C70C33-6450-4F8D-866C-461BF285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50E498-2DC9-4AE2-8A65-EDC3268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3ED290F-8FD2-46AF-8A42-A2B5D3E9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75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4CD3F-630D-4F9F-96FB-AFD4F5DB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6A85E6-8864-4377-ABC1-3C943580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A7FACC-30A9-48FB-A040-EC265257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883C32-3AF4-4B54-B962-0B8DEFD77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C2464EF-7DA1-4C4D-88A0-3B67276B1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4182D5-98F1-4B1B-9E1D-47A5EF77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521E928-7E81-4955-9106-E8E0AD5C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FCA0971-D806-43DB-9067-2DE9045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9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AD8CB-B1DF-4B66-A0C4-B75F7EDA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7CE4FD3-DE16-439C-8BE1-F4838C52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DDA2EB-B212-4A7D-8C34-73A98E78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D5B324-F893-437B-8673-CFB0D819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93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92E8D4-1542-4276-86F4-B50F8EB4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4ACEFA-BA99-4ADE-9F0D-C6594D5E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A405CC-0B88-4972-BEB7-96B9060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85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73B81-71D4-414D-B054-8BFF15E6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404BF7-268E-4B63-AE83-4B37E847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49BBB4-4614-453A-B546-10EA9642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43F5480-B71D-4CAA-9401-5E9D020D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F95B7A-0441-4BF3-8E94-EB7F7BC6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CFA10B-FF49-4C81-B990-2A8BE473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38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91590-BFF6-4EEB-A378-4CF58E93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8449D5C-21F3-45E0-A479-6E4335D69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B3391B-9411-442A-8DCA-0561B277D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6B31BC-5A27-4A1F-B375-02732803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D472DA-8AA1-48F9-97F6-DC8694DA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9A3C56-0018-4FC1-8E70-FE816D04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99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05A5AC-A31C-45E9-A3F8-48F23F92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6CB040-7B94-4D67-BA94-1DC6D416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B7CBE4-2857-4263-A259-5281DD674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B850-4E37-4AA6-A852-F431869E53D3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EE0415-C29B-44ED-94F1-793BB5E79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7BF110-3D27-495B-B63D-EA64C1020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454B-0A37-4214-A2C8-F21730B82D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29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25/10/2022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68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3089208" cy="459582"/>
          </a:xfrm>
        </p:spPr>
        <p:txBody>
          <a:bodyPr>
            <a:normAutofit/>
          </a:bodyPr>
          <a:lstStyle/>
          <a:p>
            <a:r>
              <a:rPr lang="nl-BE" dirty="0"/>
              <a:t>Links &amp; Monitors</a:t>
            </a:r>
          </a:p>
          <a:p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012D1-5D99-47F5-B9F7-B0F22B2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Links – Trapping </a:t>
            </a:r>
            <a:r>
              <a:rPr lang="nl-BE" dirty="0" err="1"/>
              <a:t>Exits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1B73AB-671F-404C-89E3-8B0AE301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Trapping </a:t>
            </a:r>
            <a:r>
              <a:rPr lang="nl-BE" dirty="0" err="1"/>
              <a:t>an</a:t>
            </a:r>
            <a:r>
              <a:rPr lang="nl-BE" dirty="0"/>
              <a:t> exit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terminate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exit </a:t>
            </a:r>
            <a:r>
              <a:rPr lang="nl-BE" dirty="0" err="1"/>
              <a:t>signal</a:t>
            </a:r>
            <a:r>
              <a:rPr lang="nl-BE" dirty="0"/>
              <a:t> is </a:t>
            </a:r>
            <a:r>
              <a:rPr lang="nl-BE" dirty="0" err="1"/>
              <a:t>received</a:t>
            </a:r>
            <a:endParaRPr lang="nl-BE" dirty="0"/>
          </a:p>
          <a:p>
            <a:r>
              <a:rPr lang="nl-BE" dirty="0"/>
              <a:t>It is </a:t>
            </a:r>
            <a:r>
              <a:rPr lang="nl-BE" dirty="0" err="1"/>
              <a:t>received</a:t>
            </a:r>
            <a:r>
              <a:rPr lang="nl-BE" dirty="0"/>
              <a:t> as a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handled</a:t>
            </a:r>
            <a:r>
              <a:rPr lang="nl-BE" dirty="0"/>
              <a:t> </a:t>
            </a:r>
            <a:r>
              <a:rPr lang="nl-BE" dirty="0" err="1"/>
              <a:t>instead</a:t>
            </a:r>
            <a:endParaRPr lang="nl-BE" dirty="0"/>
          </a:p>
          <a:p>
            <a:pPr lvl="1"/>
            <a:r>
              <a:rPr lang="nl-BE" dirty="0"/>
              <a:t>Best </a:t>
            </a:r>
            <a:r>
              <a:rPr lang="nl-BE" dirty="0" err="1"/>
              <a:t>practice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still</a:t>
            </a:r>
            <a:r>
              <a:rPr lang="nl-BE" dirty="0"/>
              <a:t> let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die</a:t>
            </a:r>
          </a:p>
          <a:p>
            <a:pPr lvl="1"/>
            <a:r>
              <a:rPr lang="nl-BE" dirty="0"/>
              <a:t>But </a:t>
            </a:r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chance </a:t>
            </a:r>
            <a:r>
              <a:rPr lang="nl-BE" dirty="0" err="1"/>
              <a:t>to</a:t>
            </a:r>
            <a:r>
              <a:rPr lang="nl-BE" dirty="0"/>
              <a:t> do clean-up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760C6F7-936A-4C48-8DC6-BB101832EBE8}"/>
              </a:ext>
            </a:extLst>
          </p:cNvPr>
          <p:cNvSpPr txBox="1"/>
          <p:nvPr/>
        </p:nvSpPr>
        <p:spPr>
          <a:xfrm>
            <a:off x="838200" y="4184551"/>
            <a:ext cx="821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.flag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trap_exit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spawn_link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went wrong"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.inspect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3ADD154-F16D-4D06-9412-BFCD668DBD8D}"/>
              </a:ext>
            </a:extLst>
          </p:cNvPr>
          <p:cNvSpPr txBox="1"/>
          <p:nvPr/>
        </p:nvSpPr>
        <p:spPr>
          <a:xfrm>
            <a:off x="8904051" y="4281828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Process</a:t>
            </a:r>
            <a:r>
              <a:rPr lang="nl-BE" dirty="0"/>
              <a:t> is trapping </a:t>
            </a:r>
            <a:r>
              <a:rPr lang="nl-BE" dirty="0" err="1"/>
              <a:t>exits</a:t>
            </a:r>
            <a:endParaRPr lang="nl-BE" dirty="0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7C9ECED-6128-4717-8A74-3BD4AA3B9A2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139447" y="4466494"/>
            <a:ext cx="3764604" cy="184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59945-B002-41B8-A554-A6631BE6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CF03F3-5453-4008-9781-44330C32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Demo: </a:t>
            </a:r>
            <a:r>
              <a:rPr lang="nl-BE" dirty="0" err="1"/>
              <a:t>Linking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trapping </a:t>
            </a:r>
            <a:r>
              <a:rPr lang="nl-BE" dirty="0" err="1"/>
              <a:t>exits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46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endParaRPr lang="nl-BE" dirty="0"/>
          </a:p>
          <a:p>
            <a:r>
              <a:rPr lang="nl-BE" dirty="0"/>
              <a:t>Links</a:t>
            </a:r>
          </a:p>
          <a:p>
            <a:r>
              <a:rPr lang="nl-BE" b="1" dirty="0"/>
              <a:t>Monitors</a:t>
            </a:r>
          </a:p>
        </p:txBody>
      </p:sp>
    </p:spTree>
    <p:extLst>
      <p:ext uri="{BB962C8B-B14F-4D97-AF65-F5344CB8AC3E}">
        <p14:creationId xmlns:p14="http://schemas.microsoft.com/office/powerpoint/2010/main" val="330579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4BE7B-2BDE-48AE-ACA8-B74E67EC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Monitors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1B7FC3-DB0B-404F-8EB3-8320FBFF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Links are </a:t>
            </a:r>
            <a:r>
              <a:rPr lang="nl-BE" dirty="0" err="1"/>
              <a:t>bidirectional</a:t>
            </a:r>
            <a:r>
              <a:rPr lang="nl-BE" dirty="0"/>
              <a:t>, monitors are </a:t>
            </a:r>
            <a:r>
              <a:rPr lang="nl-BE" dirty="0" err="1"/>
              <a:t>unidirectional</a:t>
            </a:r>
            <a:endParaRPr lang="nl-BE" dirty="0"/>
          </a:p>
          <a:p>
            <a:pPr lvl="1"/>
            <a:r>
              <a:rPr lang="nl-BE" dirty="0"/>
              <a:t>Start a monitor: </a:t>
            </a:r>
            <a:r>
              <a:rPr lang="nl-BE" dirty="0" err="1"/>
              <a:t>Process.monitor</a:t>
            </a:r>
            <a:r>
              <a:rPr lang="nl-BE" dirty="0"/>
              <a:t>(</a:t>
            </a:r>
            <a:r>
              <a:rPr lang="nl-BE" dirty="0" err="1"/>
              <a:t>pid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Stop a monitor: </a:t>
            </a:r>
            <a:r>
              <a:rPr lang="nl-BE" dirty="0" err="1"/>
              <a:t>Process.demonitor</a:t>
            </a:r>
            <a:r>
              <a:rPr lang="nl-BE" dirty="0"/>
              <a:t>(</a:t>
            </a:r>
            <a:r>
              <a:rPr lang="nl-BE" dirty="0" err="1"/>
              <a:t>pid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Starting</a:t>
            </a:r>
            <a:r>
              <a:rPr lang="nl-BE" dirty="0"/>
              <a:t> a monitor returns a </a:t>
            </a:r>
            <a:r>
              <a:rPr lang="nl-BE" dirty="0" err="1"/>
              <a:t>unique</a:t>
            </a:r>
            <a:r>
              <a:rPr lang="nl-BE" dirty="0"/>
              <a:t> </a:t>
            </a:r>
            <a:r>
              <a:rPr lang="nl-BE" dirty="0" err="1"/>
              <a:t>monitor_ref</a:t>
            </a:r>
            <a:endParaRPr lang="nl-BE" dirty="0"/>
          </a:p>
          <a:p>
            <a:pPr lvl="1"/>
            <a:r>
              <a:rPr lang="nl-BE" dirty="0" err="1"/>
              <a:t>When</a:t>
            </a:r>
            <a:r>
              <a:rPr lang="nl-BE" dirty="0"/>
              <a:t> a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under</a:t>
            </a:r>
            <a:r>
              <a:rPr lang="nl-BE" dirty="0"/>
              <a:t> monitor dies,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en-US" i="1" dirty="0"/>
              <a:t>{:DOWN, </a:t>
            </a:r>
            <a:r>
              <a:rPr lang="en-US" i="1" dirty="0" err="1"/>
              <a:t>monitor_ref</a:t>
            </a:r>
            <a:r>
              <a:rPr lang="en-US" i="1" dirty="0"/>
              <a:t>, :process, </a:t>
            </a:r>
            <a:r>
              <a:rPr lang="en-US" i="1" dirty="0" err="1"/>
              <a:t>from_pid</a:t>
            </a:r>
            <a:r>
              <a:rPr lang="en-US" i="1" dirty="0"/>
              <a:t>, </a:t>
            </a:r>
            <a:r>
              <a:rPr lang="en-US" i="1" dirty="0" err="1"/>
              <a:t>exit_reason</a:t>
            </a:r>
            <a:r>
              <a:rPr lang="en-US" i="1" dirty="0"/>
              <a:t>}</a:t>
            </a:r>
            <a:r>
              <a:rPr lang="en-US" dirty="0"/>
              <a:t> is received</a:t>
            </a:r>
          </a:p>
        </p:txBody>
      </p:sp>
    </p:spTree>
    <p:extLst>
      <p:ext uri="{BB962C8B-B14F-4D97-AF65-F5344CB8AC3E}">
        <p14:creationId xmlns:p14="http://schemas.microsoft.com/office/powerpoint/2010/main" val="2517545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BC009-F8DC-4BD3-AA01-6A3E3ECA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Monitors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E5B82CD-EC38-4926-882A-614211AA8280}"/>
              </a:ext>
            </a:extLst>
          </p:cNvPr>
          <p:cNvSpPr txBox="1"/>
          <p:nvPr/>
        </p:nvSpPr>
        <p:spPr>
          <a:xfrm>
            <a:off x="838200" y="1916350"/>
            <a:ext cx="7926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target_pid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.sleep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.monitor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target_pid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.inspect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47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E15DD-B175-4D88-BED9-BBD05943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Monitors </a:t>
            </a:r>
            <a:r>
              <a:rPr lang="nl-BE" dirty="0" err="1"/>
              <a:t>vs</a:t>
            </a:r>
            <a:r>
              <a:rPr lang="nl-BE" dirty="0"/>
              <a:t> Links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C53A86-68E9-413D-9A98-CA345F51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Links are </a:t>
            </a:r>
            <a:r>
              <a:rPr lang="nl-BE" dirty="0" err="1"/>
              <a:t>birectional</a:t>
            </a:r>
            <a:endParaRPr lang="nl-BE" dirty="0"/>
          </a:p>
          <a:p>
            <a:pPr lvl="1"/>
            <a:r>
              <a:rPr lang="nl-BE" dirty="0"/>
              <a:t>A crash takes down a </a:t>
            </a:r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/>
              <a:t>Both sides of </a:t>
            </a:r>
            <a:r>
              <a:rPr lang="nl-BE" dirty="0" err="1"/>
              <a:t>the</a:t>
            </a:r>
            <a:r>
              <a:rPr lang="nl-BE" dirty="0"/>
              <a:t> link </a:t>
            </a:r>
            <a:r>
              <a:rPr lang="nl-BE" dirty="0" err="1"/>
              <a:t>can</a:t>
            </a:r>
            <a:r>
              <a:rPr lang="nl-BE" dirty="0"/>
              <a:t> make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side </a:t>
            </a:r>
            <a:r>
              <a:rPr lang="nl-BE" dirty="0" err="1"/>
              <a:t>terminate</a:t>
            </a:r>
            <a:endParaRPr lang="nl-BE" dirty="0"/>
          </a:p>
          <a:p>
            <a:pPr lvl="1"/>
            <a:r>
              <a:rPr lang="nl-BE" dirty="0" err="1"/>
              <a:t>By</a:t>
            </a:r>
            <a:r>
              <a:rPr lang="nl-BE" dirty="0"/>
              <a:t> trapping actions,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receives</a:t>
            </a:r>
            <a:r>
              <a:rPr lang="nl-BE" dirty="0"/>
              <a:t> a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take </a:t>
            </a:r>
            <a:r>
              <a:rPr lang="nl-BE" dirty="0" err="1"/>
              <a:t>any</a:t>
            </a:r>
            <a:r>
              <a:rPr lang="nl-BE" dirty="0"/>
              <a:t> action (</a:t>
            </a:r>
            <a:r>
              <a:rPr lang="nl-BE" dirty="0" err="1"/>
              <a:t>normally</a:t>
            </a:r>
            <a:r>
              <a:rPr lang="nl-BE" dirty="0"/>
              <a:t> clean-up </a:t>
            </a:r>
            <a:r>
              <a:rPr lang="nl-BE" dirty="0" err="1"/>
              <a:t>before</a:t>
            </a:r>
            <a:r>
              <a:rPr lang="nl-BE" dirty="0"/>
              <a:t> </a:t>
            </a:r>
            <a:r>
              <a:rPr lang="nl-BE" dirty="0" err="1"/>
              <a:t>terminating</a:t>
            </a:r>
            <a:r>
              <a:rPr lang="nl-BE" dirty="0"/>
              <a:t>)</a:t>
            </a:r>
          </a:p>
          <a:p>
            <a:pPr lvl="1"/>
            <a:endParaRPr lang="nl-BE" dirty="0"/>
          </a:p>
          <a:p>
            <a:r>
              <a:rPr lang="nl-BE" dirty="0"/>
              <a:t>Monitors are </a:t>
            </a:r>
            <a:r>
              <a:rPr lang="nl-BE" dirty="0" err="1"/>
              <a:t>unidirectional</a:t>
            </a:r>
            <a:endParaRPr lang="nl-BE" dirty="0"/>
          </a:p>
          <a:p>
            <a:pPr lvl="1"/>
            <a:r>
              <a:rPr lang="nl-BE" dirty="0"/>
              <a:t>A monitor </a:t>
            </a:r>
            <a:r>
              <a:rPr lang="nl-BE" dirty="0" err="1"/>
              <a:t>doesn’t</a:t>
            </a:r>
            <a:r>
              <a:rPr lang="nl-BE" dirty="0"/>
              <a:t> crash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initiating</a:t>
            </a:r>
            <a:r>
              <a:rPr lang="nl-BE" dirty="0"/>
              <a:t> a monitor,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receive</a:t>
            </a:r>
            <a:r>
              <a:rPr lang="nl-BE" dirty="0"/>
              <a:t> a </a:t>
            </a:r>
            <a:r>
              <a:rPr lang="nl-BE" dirty="0" err="1"/>
              <a:t>message</a:t>
            </a:r>
            <a:endParaRPr lang="nl-BE" dirty="0"/>
          </a:p>
          <a:p>
            <a:pPr lvl="1"/>
            <a:r>
              <a:rPr lang="nl-BE" dirty="0"/>
              <a:t>A monitor is </a:t>
            </a:r>
            <a:r>
              <a:rPr lang="nl-BE" dirty="0" err="1"/>
              <a:t>unidirectional</a:t>
            </a:r>
            <a:r>
              <a:rPr lang="nl-BE" dirty="0"/>
              <a:t>,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monitor </a:t>
            </a:r>
            <a:r>
              <a:rPr lang="nl-BE" dirty="0" err="1"/>
              <a:t>receives</a:t>
            </a:r>
            <a:r>
              <a:rPr lang="nl-BE" dirty="0"/>
              <a:t> </a:t>
            </a:r>
            <a:r>
              <a:rPr lang="nl-BE"/>
              <a:t>notifications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02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B91E-FAC4-4CD9-A73E-C4B1CFEB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Monitors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A8ADD5-2C9E-4057-8D4D-61D95EE5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Demo: setting up monitors</a:t>
            </a:r>
          </a:p>
        </p:txBody>
      </p:sp>
    </p:spTree>
    <p:extLst>
      <p:ext uri="{BB962C8B-B14F-4D97-AF65-F5344CB8AC3E}">
        <p14:creationId xmlns:p14="http://schemas.microsoft.com/office/powerpoint/2010/main" val="187076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3C2F-D58D-4823-81A7-3DC0713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A115D-96EB-4300-8599-F184F12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0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Runtime </a:t>
            </a:r>
            <a:r>
              <a:rPr lang="nl-BE" b="1" dirty="0" err="1"/>
              <a:t>Errors</a:t>
            </a:r>
            <a:endParaRPr lang="nl-BE" b="1" dirty="0"/>
          </a:p>
          <a:p>
            <a:r>
              <a:rPr lang="nl-BE" dirty="0"/>
              <a:t>Links</a:t>
            </a:r>
          </a:p>
          <a:p>
            <a:r>
              <a:rPr lang="nl-BE" dirty="0"/>
              <a:t>Monitors</a:t>
            </a:r>
          </a:p>
        </p:txBody>
      </p:sp>
    </p:spTree>
    <p:extLst>
      <p:ext uri="{BB962C8B-B14F-4D97-AF65-F5344CB8AC3E}">
        <p14:creationId xmlns:p14="http://schemas.microsoft.com/office/powerpoint/2010/main" val="15925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82F7A-88D4-40FF-8FC1-F329E8A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430380-0715-4532-A441-8D18EC4C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BEAM has </a:t>
            </a:r>
            <a:r>
              <a:rPr lang="nl-BE" dirty="0" err="1"/>
              <a:t>three</a:t>
            </a:r>
            <a:r>
              <a:rPr lang="nl-BE" dirty="0"/>
              <a:t> types of </a:t>
            </a:r>
            <a:r>
              <a:rPr lang="nl-BE" i="1" dirty="0" err="1"/>
              <a:t>errors</a:t>
            </a:r>
            <a:endParaRPr lang="nl-BE" i="1" dirty="0"/>
          </a:p>
          <a:p>
            <a:pPr lvl="1"/>
            <a:r>
              <a:rPr lang="nl-BE" dirty="0" err="1"/>
              <a:t>Errors</a:t>
            </a:r>
            <a:r>
              <a:rPr lang="nl-BE" dirty="0"/>
              <a:t>: </a:t>
            </a:r>
            <a:r>
              <a:rPr lang="nl-BE" dirty="0" err="1"/>
              <a:t>result</a:t>
            </a:r>
            <a:r>
              <a:rPr lang="nl-BE" dirty="0"/>
              <a:t> of </a:t>
            </a:r>
            <a:r>
              <a:rPr lang="nl-BE" dirty="0" err="1"/>
              <a:t>unexpected</a:t>
            </a:r>
            <a:r>
              <a:rPr lang="nl-BE" dirty="0"/>
              <a:t> </a:t>
            </a:r>
            <a:r>
              <a:rPr lang="nl-BE" dirty="0" err="1"/>
              <a:t>behaviour</a:t>
            </a:r>
            <a:endParaRPr lang="nl-BE" dirty="0"/>
          </a:p>
          <a:p>
            <a:pPr lvl="2"/>
            <a:r>
              <a:rPr lang="nl-BE" dirty="0"/>
              <a:t>Opening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unexisting</a:t>
            </a:r>
            <a:r>
              <a:rPr lang="nl-BE" dirty="0"/>
              <a:t> file</a:t>
            </a:r>
          </a:p>
          <a:p>
            <a:pPr lvl="2"/>
            <a:r>
              <a:rPr lang="nl-BE" dirty="0"/>
              <a:t>Call </a:t>
            </a:r>
            <a:r>
              <a:rPr lang="nl-BE" dirty="0" err="1"/>
              <a:t>raise</a:t>
            </a:r>
            <a:r>
              <a:rPr lang="nl-BE" dirty="0"/>
              <a:t>(“error”)</a:t>
            </a:r>
          </a:p>
          <a:p>
            <a:pPr lvl="1"/>
            <a:r>
              <a:rPr lang="nl-BE" dirty="0" err="1"/>
              <a:t>Exits</a:t>
            </a:r>
            <a:r>
              <a:rPr lang="nl-BE" dirty="0"/>
              <a:t>: </a:t>
            </a:r>
            <a:r>
              <a:rPr lang="nl-BE" dirty="0" err="1"/>
              <a:t>deliberately</a:t>
            </a:r>
            <a:r>
              <a:rPr lang="nl-BE" dirty="0"/>
              <a:t> </a:t>
            </a:r>
            <a:r>
              <a:rPr lang="nl-BE" dirty="0" err="1"/>
              <a:t>terminating</a:t>
            </a:r>
            <a:r>
              <a:rPr lang="nl-BE" dirty="0"/>
              <a:t> a </a:t>
            </a:r>
            <a:r>
              <a:rPr lang="nl-BE" dirty="0" err="1"/>
              <a:t>process</a:t>
            </a:r>
            <a:endParaRPr lang="nl-BE" dirty="0"/>
          </a:p>
          <a:p>
            <a:pPr lvl="2"/>
            <a:r>
              <a:rPr lang="nl-BE" dirty="0"/>
              <a:t>Call exit(“exit </a:t>
            </a:r>
            <a:r>
              <a:rPr lang="nl-BE" dirty="0" err="1"/>
              <a:t>reason</a:t>
            </a:r>
            <a:r>
              <a:rPr lang="nl-BE" dirty="0"/>
              <a:t>”)</a:t>
            </a:r>
          </a:p>
          <a:p>
            <a:pPr lvl="1"/>
            <a:r>
              <a:rPr lang="nl-BE" dirty="0" err="1"/>
              <a:t>Throws</a:t>
            </a:r>
            <a:r>
              <a:rPr lang="nl-BE" dirty="0"/>
              <a:t>: </a:t>
            </a:r>
            <a:r>
              <a:rPr lang="nl-BE" dirty="0" err="1"/>
              <a:t>allows</a:t>
            </a:r>
            <a:r>
              <a:rPr lang="nl-BE" dirty="0"/>
              <a:t> non-</a:t>
            </a:r>
            <a:r>
              <a:rPr lang="nl-BE" dirty="0" err="1"/>
              <a:t>local</a:t>
            </a:r>
            <a:r>
              <a:rPr lang="nl-BE" dirty="0"/>
              <a:t> return</a:t>
            </a:r>
          </a:p>
          <a:p>
            <a:pPr lvl="2"/>
            <a:r>
              <a:rPr lang="nl-BE" dirty="0"/>
              <a:t>Call </a:t>
            </a:r>
            <a:r>
              <a:rPr lang="nl-BE" dirty="0" err="1"/>
              <a:t>throw</a:t>
            </a:r>
            <a:r>
              <a:rPr lang="nl-BE" dirty="0"/>
              <a:t>(:</a:t>
            </a:r>
            <a:r>
              <a:rPr lang="nl-BE" dirty="0" err="1"/>
              <a:t>thrown_value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271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9F77-D403-4D3C-8EA7-6B748A44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AAD192-41B1-408F-B344-C6B1F0A6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You</a:t>
            </a:r>
            <a:r>
              <a:rPr lang="nl-BE" dirty="0"/>
              <a:t> deal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 (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three</a:t>
            </a:r>
            <a:r>
              <a:rPr lang="nl-BE" dirty="0"/>
              <a:t> types) via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  <a:p>
            <a:r>
              <a:rPr lang="nl-BE" dirty="0" err="1"/>
              <a:t>Unhandled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terminate</a:t>
            </a:r>
            <a:r>
              <a:rPr lang="nl-BE" dirty="0"/>
              <a:t> a </a:t>
            </a:r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FEAE194-AA02-42DF-A3A4-69D1D3CB9D22}"/>
              </a:ext>
            </a:extLst>
          </p:cNvPr>
          <p:cNvSpPr txBox="1"/>
          <p:nvPr/>
        </p:nvSpPr>
        <p:spPr>
          <a:xfrm>
            <a:off x="3030071" y="3429000"/>
            <a:ext cx="450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error_type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after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E072606-8836-4E3C-B38F-8C4F090EB057}"/>
              </a:ext>
            </a:extLst>
          </p:cNvPr>
          <p:cNvSpPr txBox="1"/>
          <p:nvPr/>
        </p:nvSpPr>
        <p:spPr>
          <a:xfrm>
            <a:off x="7104530" y="4886563"/>
            <a:ext cx="277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Error, exit or </a:t>
            </a:r>
            <a:r>
              <a:rPr lang="nl-BE" dirty="0" err="1"/>
              <a:t>throw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764BCAC-5914-40C5-87FD-BA6F256FD2D2}"/>
              </a:ext>
            </a:extLst>
          </p:cNvPr>
          <p:cNvCxnSpPr>
            <a:cxnSpLocks/>
          </p:cNvCxnSpPr>
          <p:nvPr/>
        </p:nvCxnSpPr>
        <p:spPr>
          <a:xfrm flipH="1" flipV="1">
            <a:off x="4892039" y="4347220"/>
            <a:ext cx="2131808" cy="69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93ED02A6-7145-4CA1-B1A0-3D65C8B5F43B}"/>
              </a:ext>
            </a:extLst>
          </p:cNvPr>
          <p:cNvSpPr txBox="1"/>
          <p:nvPr/>
        </p:nvSpPr>
        <p:spPr>
          <a:xfrm>
            <a:off x="549536" y="5737324"/>
            <a:ext cx="277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Catch is </a:t>
            </a:r>
            <a:r>
              <a:rPr lang="nl-BE" dirty="0" err="1"/>
              <a:t>multi</a:t>
            </a:r>
            <a:r>
              <a:rPr lang="nl-BE" dirty="0"/>
              <a:t>-clause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FD46D785-6F56-47D8-BD1F-AE8DB17D6B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37273" y="4197164"/>
            <a:ext cx="1066800" cy="15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E32ADDB0-C776-4E54-859D-37BE6B62FD90}"/>
              </a:ext>
            </a:extLst>
          </p:cNvPr>
          <p:cNvSpPr txBox="1"/>
          <p:nvPr/>
        </p:nvSpPr>
        <p:spPr>
          <a:xfrm>
            <a:off x="7479254" y="5949332"/>
            <a:ext cx="351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After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impact return </a:t>
            </a:r>
            <a:r>
              <a:rPr lang="nl-BE" dirty="0" err="1"/>
              <a:t>value</a:t>
            </a:r>
            <a:endParaRPr lang="nl-BE" dirty="0"/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AA8A961-DBBD-4CF5-97E3-27E588A5FD9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92966" y="4831307"/>
            <a:ext cx="3686288" cy="130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EA54A-138A-4C7D-9460-C077FB97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78A4CA-4DBB-4BAF-BEB2-FEA7E5F8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Common way of </a:t>
            </a:r>
            <a:r>
              <a:rPr lang="nl-BE" dirty="0" err="1"/>
              <a:t>dealing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 is </a:t>
            </a:r>
            <a:r>
              <a:rPr lang="nl-BE" dirty="0" err="1"/>
              <a:t>letting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crash</a:t>
            </a:r>
          </a:p>
          <a:p>
            <a:pPr lvl="1"/>
            <a:r>
              <a:rPr lang="nl-BE" dirty="0" err="1"/>
              <a:t>Processes</a:t>
            </a:r>
            <a:r>
              <a:rPr lang="nl-BE" dirty="0"/>
              <a:t> are </a:t>
            </a:r>
            <a:r>
              <a:rPr lang="nl-BE" dirty="0" err="1"/>
              <a:t>isolated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fine-</a:t>
            </a:r>
            <a:r>
              <a:rPr lang="nl-BE" dirty="0" err="1"/>
              <a:t>grained</a:t>
            </a:r>
            <a:endParaRPr lang="nl-BE" dirty="0"/>
          </a:p>
          <a:p>
            <a:pPr lvl="1"/>
            <a:r>
              <a:rPr lang="nl-BE" dirty="0" err="1"/>
              <a:t>Letting</a:t>
            </a:r>
            <a:r>
              <a:rPr lang="nl-BE" dirty="0"/>
              <a:t> a </a:t>
            </a:r>
            <a:r>
              <a:rPr lang="nl-BE" dirty="0" err="1"/>
              <a:t>process</a:t>
            </a:r>
            <a:r>
              <a:rPr lang="nl-BE" dirty="0"/>
              <a:t> crash has </a:t>
            </a:r>
            <a:r>
              <a:rPr lang="nl-BE" dirty="0" err="1"/>
              <a:t>minimal</a:t>
            </a:r>
            <a:r>
              <a:rPr lang="nl-BE" dirty="0"/>
              <a:t> impact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wider</a:t>
            </a:r>
            <a:r>
              <a:rPr lang="nl-BE" dirty="0"/>
              <a:t> system</a:t>
            </a:r>
          </a:p>
          <a:p>
            <a:pPr lvl="1"/>
            <a:r>
              <a:rPr lang="nl-BE" dirty="0" err="1"/>
              <a:t>Self-healing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restarting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impacted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is easy</a:t>
            </a:r>
          </a:p>
          <a:p>
            <a:pPr lvl="1"/>
            <a:r>
              <a:rPr lang="nl-BE" dirty="0" err="1"/>
              <a:t>Concurreny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most common way of error-handling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basis of </a:t>
            </a:r>
            <a:r>
              <a:rPr lang="nl-BE" dirty="0" err="1"/>
              <a:t>fault-tolerance</a:t>
            </a:r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strategy</a:t>
            </a:r>
            <a:r>
              <a:rPr lang="nl-BE" dirty="0"/>
              <a:t> is </a:t>
            </a:r>
            <a:r>
              <a:rPr lang="nl-BE" dirty="0" err="1"/>
              <a:t>commonly</a:t>
            </a:r>
            <a:r>
              <a:rPr lang="nl-BE" dirty="0"/>
              <a:t> </a:t>
            </a:r>
            <a:r>
              <a:rPr lang="nl-BE" dirty="0" err="1"/>
              <a:t>referred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as ‘Let </a:t>
            </a:r>
            <a:r>
              <a:rPr lang="nl-BE" dirty="0" err="1"/>
              <a:t>it</a:t>
            </a:r>
            <a:r>
              <a:rPr lang="nl-BE" dirty="0"/>
              <a:t> crash’</a:t>
            </a:r>
          </a:p>
          <a:p>
            <a:pPr lvl="1"/>
            <a:r>
              <a:rPr lang="nl-BE" dirty="0"/>
              <a:t>We deal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minimizing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effects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recovering</a:t>
            </a:r>
            <a:r>
              <a:rPr lang="nl-BE" dirty="0"/>
              <a:t> </a:t>
            </a:r>
            <a:r>
              <a:rPr lang="nl-BE" dirty="0" err="1"/>
              <a:t>instead</a:t>
            </a:r>
            <a:r>
              <a:rPr lang="nl-BE" dirty="0"/>
              <a:t> of </a:t>
            </a:r>
            <a:r>
              <a:rPr lang="nl-BE" dirty="0" err="1"/>
              <a:t>trying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deal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unexpected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 in code</a:t>
            </a:r>
          </a:p>
          <a:p>
            <a:pPr lvl="1"/>
            <a:r>
              <a:rPr lang="nl-BE" dirty="0" err="1"/>
              <a:t>This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we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handle </a:t>
            </a:r>
            <a:r>
              <a:rPr lang="nl-BE" dirty="0" err="1"/>
              <a:t>expected</a:t>
            </a:r>
            <a:r>
              <a:rPr lang="nl-BE" dirty="0"/>
              <a:t> </a:t>
            </a:r>
            <a:r>
              <a:rPr lang="nl-BE" dirty="0" err="1"/>
              <a:t>errors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739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Runtime </a:t>
            </a:r>
            <a:r>
              <a:rPr lang="nl-BE" dirty="0" err="1"/>
              <a:t>Errors</a:t>
            </a:r>
            <a:endParaRPr lang="nl-BE" dirty="0"/>
          </a:p>
          <a:p>
            <a:r>
              <a:rPr lang="nl-BE" b="1" dirty="0"/>
              <a:t>Links</a:t>
            </a:r>
          </a:p>
          <a:p>
            <a:r>
              <a:rPr lang="nl-BE" dirty="0"/>
              <a:t>Monitors</a:t>
            </a:r>
          </a:p>
        </p:txBody>
      </p:sp>
    </p:spTree>
    <p:extLst>
      <p:ext uri="{BB962C8B-B14F-4D97-AF65-F5344CB8AC3E}">
        <p14:creationId xmlns:p14="http://schemas.microsoft.com/office/powerpoint/2010/main" val="241759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2BDA2-C755-416D-A5F6-469D66B7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65BA2-ED3C-4B57-9869-49CA166B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i="1" dirty="0" err="1"/>
              <a:t>linking</a:t>
            </a:r>
            <a:r>
              <a:rPr lang="nl-BE" i="1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, </a:t>
            </a:r>
            <a:r>
              <a:rPr lang="nl-BE" dirty="0" err="1"/>
              <a:t>an</a:t>
            </a:r>
            <a:r>
              <a:rPr lang="nl-BE" dirty="0"/>
              <a:t> exit </a:t>
            </a:r>
            <a:r>
              <a:rPr lang="nl-BE" dirty="0" err="1"/>
              <a:t>signal</a:t>
            </a:r>
            <a:r>
              <a:rPr lang="nl-BE" dirty="0"/>
              <a:t> is </a:t>
            </a:r>
            <a:r>
              <a:rPr lang="nl-BE" dirty="0" err="1"/>
              <a:t>propagated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dirty="0"/>
              <a:t>Exit </a:t>
            </a:r>
            <a:r>
              <a:rPr lang="nl-BE" dirty="0" err="1"/>
              <a:t>signal</a:t>
            </a:r>
            <a:r>
              <a:rPr lang="nl-BE" dirty="0"/>
              <a:t>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pid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crashed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exit </a:t>
            </a:r>
            <a:r>
              <a:rPr lang="nl-BE" dirty="0" err="1"/>
              <a:t>reason</a:t>
            </a:r>
            <a:r>
              <a:rPr lang="nl-BE" dirty="0"/>
              <a:t> (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arbitrary</a:t>
            </a:r>
            <a:r>
              <a:rPr lang="nl-BE" dirty="0"/>
              <a:t> 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For non-error </a:t>
            </a:r>
            <a:r>
              <a:rPr lang="nl-BE" dirty="0" err="1"/>
              <a:t>termination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exit </a:t>
            </a:r>
            <a:r>
              <a:rPr lang="nl-BE" dirty="0" err="1"/>
              <a:t>reason</a:t>
            </a:r>
            <a:r>
              <a:rPr lang="nl-BE" dirty="0"/>
              <a:t> is :</a:t>
            </a:r>
            <a:r>
              <a:rPr lang="nl-BE" dirty="0" err="1"/>
              <a:t>normal</a:t>
            </a:r>
            <a:endParaRPr lang="nl-BE" dirty="0"/>
          </a:p>
          <a:p>
            <a:r>
              <a:rPr lang="nl-BE" dirty="0" err="1"/>
              <a:t>Receiving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exit </a:t>
            </a:r>
            <a:r>
              <a:rPr lang="nl-BE" dirty="0" err="1"/>
              <a:t>signal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:</a:t>
            </a:r>
            <a:r>
              <a:rPr lang="nl-BE" dirty="0" err="1"/>
              <a:t>normal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cause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terminate</a:t>
            </a:r>
            <a:r>
              <a:rPr lang="nl-BE" dirty="0"/>
              <a:t> as well</a:t>
            </a:r>
          </a:p>
          <a:p>
            <a:r>
              <a:rPr lang="nl-BE" dirty="0" err="1"/>
              <a:t>One</a:t>
            </a:r>
            <a:r>
              <a:rPr lang="nl-BE" dirty="0"/>
              <a:t> link </a:t>
            </a:r>
            <a:r>
              <a:rPr lang="nl-BE" dirty="0" err="1"/>
              <a:t>connects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is </a:t>
            </a:r>
            <a:r>
              <a:rPr lang="nl-BE" dirty="0" err="1"/>
              <a:t>bidirectional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578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E10F1-46E1-4A20-BF23-8F6E0499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51FF371-E8DA-4EC2-93D5-990FF519945C}"/>
              </a:ext>
            </a:extLst>
          </p:cNvPr>
          <p:cNvSpPr txBox="1"/>
          <p:nvPr/>
        </p:nvSpPr>
        <p:spPr>
          <a:xfrm>
            <a:off x="838200" y="1690688"/>
            <a:ext cx="50972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spawn(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spawn_link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.puts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"Process 2 finished"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61420FA-5096-4D93-BE9A-C1008C2706B0}"/>
              </a:ext>
            </a:extLst>
          </p:cNvPr>
          <p:cNvSpPr txBox="1"/>
          <p:nvPr/>
        </p:nvSpPr>
        <p:spPr>
          <a:xfrm>
            <a:off x="6605081" y="2237362"/>
            <a:ext cx="29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Spawn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link </a:t>
            </a:r>
            <a:r>
              <a:rPr lang="nl-BE" dirty="0" err="1"/>
              <a:t>processes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47D0484B-B5C8-4B9C-B96F-C7BAF01427D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414409" y="2140085"/>
            <a:ext cx="3190672" cy="281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4">
            <a:extLst>
              <a:ext uri="{FF2B5EF4-FFF2-40B4-BE49-F238E27FC236}">
                <a16:creationId xmlns:a16="http://schemas.microsoft.com/office/drawing/2014/main" id="{91AE6F29-71C0-41DB-8350-B2B40453E93F}"/>
              </a:ext>
            </a:extLst>
          </p:cNvPr>
          <p:cNvSpPr txBox="1"/>
          <p:nvPr/>
        </p:nvSpPr>
        <p:spPr>
          <a:xfrm>
            <a:off x="838200" y="5476340"/>
            <a:ext cx="690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Process.link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link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already</a:t>
            </a:r>
            <a:r>
              <a:rPr lang="nl-BE" dirty="0"/>
              <a:t> </a:t>
            </a:r>
            <a:r>
              <a:rPr lang="nl-BE" dirty="0" err="1"/>
              <a:t>spawned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682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C9506-DDE5-469E-B68C-E808A888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2D9331-DE9D-4C1D-8D2F-328BCAB6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Links are </a:t>
            </a:r>
            <a:r>
              <a:rPr lang="nl-BE" dirty="0" err="1"/>
              <a:t>transitive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A </a:t>
            </a:r>
            <a:r>
              <a:rPr lang="nl-BE" dirty="0" err="1"/>
              <a:t>and</a:t>
            </a:r>
            <a:r>
              <a:rPr lang="nl-BE" dirty="0"/>
              <a:t> B are </a:t>
            </a:r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process</a:t>
            </a:r>
            <a:r>
              <a:rPr lang="nl-BE" dirty="0"/>
              <a:t> B is </a:t>
            </a:r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new </a:t>
            </a:r>
            <a:r>
              <a:rPr lang="nl-BE" dirty="0" err="1"/>
              <a:t>process</a:t>
            </a:r>
            <a:r>
              <a:rPr lang="nl-BE" dirty="0"/>
              <a:t> C</a:t>
            </a:r>
          </a:p>
          <a:p>
            <a:pPr lvl="1"/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C crashes B </a:t>
            </a:r>
            <a:r>
              <a:rPr lang="nl-BE" dirty="0" err="1"/>
              <a:t>will</a:t>
            </a:r>
            <a:r>
              <a:rPr lang="nl-BE" dirty="0"/>
              <a:t> crash</a:t>
            </a:r>
          </a:p>
          <a:p>
            <a:pPr lvl="1"/>
            <a:r>
              <a:rPr lang="nl-BE" dirty="0" err="1"/>
              <a:t>Then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B crashes A </a:t>
            </a:r>
            <a:r>
              <a:rPr lang="nl-BE" dirty="0" err="1"/>
              <a:t>will</a:t>
            </a:r>
            <a:r>
              <a:rPr lang="nl-BE" dirty="0"/>
              <a:t> crash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EC82065-8C35-4E01-A4A2-06EFD00AFD6E}"/>
              </a:ext>
            </a:extLst>
          </p:cNvPr>
          <p:cNvSpPr/>
          <p:nvPr/>
        </p:nvSpPr>
        <p:spPr>
          <a:xfrm>
            <a:off x="1731522" y="4669276"/>
            <a:ext cx="1809345" cy="778213"/>
          </a:xfrm>
          <a:custGeom>
            <a:avLst/>
            <a:gdLst>
              <a:gd name="connsiteX0" fmla="*/ 0 w 1809345"/>
              <a:gd name="connsiteY0" fmla="*/ 0 h 778213"/>
              <a:gd name="connsiteX1" fmla="*/ 585022 w 1809345"/>
              <a:gd name="connsiteY1" fmla="*/ 0 h 778213"/>
              <a:gd name="connsiteX2" fmla="*/ 1133856 w 1809345"/>
              <a:gd name="connsiteY2" fmla="*/ 0 h 778213"/>
              <a:gd name="connsiteX3" fmla="*/ 1809345 w 1809345"/>
              <a:gd name="connsiteY3" fmla="*/ 0 h 778213"/>
              <a:gd name="connsiteX4" fmla="*/ 1809345 w 1809345"/>
              <a:gd name="connsiteY4" fmla="*/ 389107 h 778213"/>
              <a:gd name="connsiteX5" fmla="*/ 1809345 w 1809345"/>
              <a:gd name="connsiteY5" fmla="*/ 778213 h 778213"/>
              <a:gd name="connsiteX6" fmla="*/ 1206230 w 1809345"/>
              <a:gd name="connsiteY6" fmla="*/ 778213 h 778213"/>
              <a:gd name="connsiteX7" fmla="*/ 585022 w 1809345"/>
              <a:gd name="connsiteY7" fmla="*/ 778213 h 778213"/>
              <a:gd name="connsiteX8" fmla="*/ 0 w 1809345"/>
              <a:gd name="connsiteY8" fmla="*/ 778213 h 778213"/>
              <a:gd name="connsiteX9" fmla="*/ 0 w 1809345"/>
              <a:gd name="connsiteY9" fmla="*/ 404671 h 778213"/>
              <a:gd name="connsiteX10" fmla="*/ 0 w 1809345"/>
              <a:gd name="connsiteY10" fmla="*/ 0 h 7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345" h="778213" fill="none" extrusionOk="0">
                <a:moveTo>
                  <a:pt x="0" y="0"/>
                </a:moveTo>
                <a:cubicBezTo>
                  <a:pt x="201169" y="-28372"/>
                  <a:pt x="317324" y="28734"/>
                  <a:pt x="585022" y="0"/>
                </a:cubicBezTo>
                <a:cubicBezTo>
                  <a:pt x="852720" y="-28734"/>
                  <a:pt x="861267" y="-4213"/>
                  <a:pt x="1133856" y="0"/>
                </a:cubicBezTo>
                <a:cubicBezTo>
                  <a:pt x="1406445" y="4213"/>
                  <a:pt x="1539908" y="-11188"/>
                  <a:pt x="1809345" y="0"/>
                </a:cubicBezTo>
                <a:cubicBezTo>
                  <a:pt x="1816758" y="156389"/>
                  <a:pt x="1804182" y="241196"/>
                  <a:pt x="1809345" y="389107"/>
                </a:cubicBezTo>
                <a:cubicBezTo>
                  <a:pt x="1814508" y="537018"/>
                  <a:pt x="1810527" y="690678"/>
                  <a:pt x="1809345" y="778213"/>
                </a:cubicBezTo>
                <a:cubicBezTo>
                  <a:pt x="1548742" y="764048"/>
                  <a:pt x="1503945" y="774048"/>
                  <a:pt x="1206230" y="778213"/>
                </a:cubicBezTo>
                <a:cubicBezTo>
                  <a:pt x="908515" y="782378"/>
                  <a:pt x="754574" y="771630"/>
                  <a:pt x="585022" y="778213"/>
                </a:cubicBezTo>
                <a:cubicBezTo>
                  <a:pt x="415470" y="784796"/>
                  <a:pt x="250002" y="778495"/>
                  <a:pt x="0" y="778213"/>
                </a:cubicBezTo>
                <a:cubicBezTo>
                  <a:pt x="12887" y="659981"/>
                  <a:pt x="-3939" y="534089"/>
                  <a:pt x="0" y="404671"/>
                </a:cubicBezTo>
                <a:cubicBezTo>
                  <a:pt x="3939" y="275253"/>
                  <a:pt x="6205" y="187281"/>
                  <a:pt x="0" y="0"/>
                </a:cubicBezTo>
                <a:close/>
              </a:path>
              <a:path w="1809345" h="778213" stroke="0" extrusionOk="0">
                <a:moveTo>
                  <a:pt x="0" y="0"/>
                </a:moveTo>
                <a:cubicBezTo>
                  <a:pt x="187689" y="-7583"/>
                  <a:pt x="418587" y="3892"/>
                  <a:pt x="603115" y="0"/>
                </a:cubicBezTo>
                <a:cubicBezTo>
                  <a:pt x="787643" y="-3892"/>
                  <a:pt x="964867" y="-7013"/>
                  <a:pt x="1188137" y="0"/>
                </a:cubicBezTo>
                <a:cubicBezTo>
                  <a:pt x="1411407" y="7013"/>
                  <a:pt x="1575358" y="17385"/>
                  <a:pt x="1809345" y="0"/>
                </a:cubicBezTo>
                <a:cubicBezTo>
                  <a:pt x="1807626" y="107887"/>
                  <a:pt x="1795002" y="223983"/>
                  <a:pt x="1809345" y="381324"/>
                </a:cubicBezTo>
                <a:cubicBezTo>
                  <a:pt x="1823688" y="538665"/>
                  <a:pt x="1801214" y="681603"/>
                  <a:pt x="1809345" y="778213"/>
                </a:cubicBezTo>
                <a:cubicBezTo>
                  <a:pt x="1560160" y="803217"/>
                  <a:pt x="1393501" y="800514"/>
                  <a:pt x="1170043" y="778213"/>
                </a:cubicBezTo>
                <a:cubicBezTo>
                  <a:pt x="946585" y="755912"/>
                  <a:pt x="765835" y="797039"/>
                  <a:pt x="566928" y="778213"/>
                </a:cubicBezTo>
                <a:cubicBezTo>
                  <a:pt x="368022" y="759387"/>
                  <a:pt x="238141" y="767545"/>
                  <a:pt x="0" y="778213"/>
                </a:cubicBezTo>
                <a:cubicBezTo>
                  <a:pt x="10985" y="657242"/>
                  <a:pt x="2099" y="490310"/>
                  <a:pt x="0" y="373542"/>
                </a:cubicBezTo>
                <a:cubicBezTo>
                  <a:pt x="-2099" y="256774"/>
                  <a:pt x="14009" y="11083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416376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F1C450C-3FAD-4DD4-9B34-D0981161E535}"/>
              </a:ext>
            </a:extLst>
          </p:cNvPr>
          <p:cNvSpPr/>
          <p:nvPr/>
        </p:nvSpPr>
        <p:spPr>
          <a:xfrm>
            <a:off x="4529845" y="4669275"/>
            <a:ext cx="1809345" cy="778213"/>
          </a:xfrm>
          <a:custGeom>
            <a:avLst/>
            <a:gdLst>
              <a:gd name="connsiteX0" fmla="*/ 0 w 1809345"/>
              <a:gd name="connsiteY0" fmla="*/ 0 h 778213"/>
              <a:gd name="connsiteX1" fmla="*/ 603115 w 1809345"/>
              <a:gd name="connsiteY1" fmla="*/ 0 h 778213"/>
              <a:gd name="connsiteX2" fmla="*/ 1151950 w 1809345"/>
              <a:gd name="connsiteY2" fmla="*/ 0 h 778213"/>
              <a:gd name="connsiteX3" fmla="*/ 1809345 w 1809345"/>
              <a:gd name="connsiteY3" fmla="*/ 0 h 778213"/>
              <a:gd name="connsiteX4" fmla="*/ 1809345 w 1809345"/>
              <a:gd name="connsiteY4" fmla="*/ 389107 h 778213"/>
              <a:gd name="connsiteX5" fmla="*/ 1809345 w 1809345"/>
              <a:gd name="connsiteY5" fmla="*/ 778213 h 778213"/>
              <a:gd name="connsiteX6" fmla="*/ 1206230 w 1809345"/>
              <a:gd name="connsiteY6" fmla="*/ 778213 h 778213"/>
              <a:gd name="connsiteX7" fmla="*/ 566928 w 1809345"/>
              <a:gd name="connsiteY7" fmla="*/ 778213 h 778213"/>
              <a:gd name="connsiteX8" fmla="*/ 0 w 1809345"/>
              <a:gd name="connsiteY8" fmla="*/ 778213 h 778213"/>
              <a:gd name="connsiteX9" fmla="*/ 0 w 1809345"/>
              <a:gd name="connsiteY9" fmla="*/ 412453 h 778213"/>
              <a:gd name="connsiteX10" fmla="*/ 0 w 1809345"/>
              <a:gd name="connsiteY10" fmla="*/ 0 h 7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345" h="778213" fill="none" extrusionOk="0">
                <a:moveTo>
                  <a:pt x="0" y="0"/>
                </a:moveTo>
                <a:cubicBezTo>
                  <a:pt x="263360" y="-88"/>
                  <a:pt x="405823" y="-28757"/>
                  <a:pt x="603115" y="0"/>
                </a:cubicBezTo>
                <a:cubicBezTo>
                  <a:pt x="800407" y="28757"/>
                  <a:pt x="981652" y="20689"/>
                  <a:pt x="1151950" y="0"/>
                </a:cubicBezTo>
                <a:cubicBezTo>
                  <a:pt x="1322248" y="-20689"/>
                  <a:pt x="1667393" y="-23823"/>
                  <a:pt x="1809345" y="0"/>
                </a:cubicBezTo>
                <a:cubicBezTo>
                  <a:pt x="1800717" y="113379"/>
                  <a:pt x="1796056" y="227473"/>
                  <a:pt x="1809345" y="389107"/>
                </a:cubicBezTo>
                <a:cubicBezTo>
                  <a:pt x="1822634" y="550741"/>
                  <a:pt x="1820384" y="660020"/>
                  <a:pt x="1809345" y="778213"/>
                </a:cubicBezTo>
                <a:cubicBezTo>
                  <a:pt x="1674169" y="758302"/>
                  <a:pt x="1386737" y="762119"/>
                  <a:pt x="1206230" y="778213"/>
                </a:cubicBezTo>
                <a:cubicBezTo>
                  <a:pt x="1025723" y="794307"/>
                  <a:pt x="862179" y="788149"/>
                  <a:pt x="566928" y="778213"/>
                </a:cubicBezTo>
                <a:cubicBezTo>
                  <a:pt x="271677" y="768277"/>
                  <a:pt x="239456" y="765264"/>
                  <a:pt x="0" y="778213"/>
                </a:cubicBezTo>
                <a:cubicBezTo>
                  <a:pt x="4041" y="628426"/>
                  <a:pt x="-2489" y="493486"/>
                  <a:pt x="0" y="412453"/>
                </a:cubicBezTo>
                <a:cubicBezTo>
                  <a:pt x="2489" y="331420"/>
                  <a:pt x="10545" y="162782"/>
                  <a:pt x="0" y="0"/>
                </a:cubicBezTo>
                <a:close/>
              </a:path>
              <a:path w="1809345" h="778213" stroke="0" extrusionOk="0">
                <a:moveTo>
                  <a:pt x="0" y="0"/>
                </a:moveTo>
                <a:cubicBezTo>
                  <a:pt x="242540" y="-1388"/>
                  <a:pt x="325911" y="13575"/>
                  <a:pt x="603115" y="0"/>
                </a:cubicBezTo>
                <a:cubicBezTo>
                  <a:pt x="880320" y="-13575"/>
                  <a:pt x="1015656" y="3472"/>
                  <a:pt x="1224323" y="0"/>
                </a:cubicBezTo>
                <a:cubicBezTo>
                  <a:pt x="1432990" y="-3472"/>
                  <a:pt x="1674623" y="5494"/>
                  <a:pt x="1809345" y="0"/>
                </a:cubicBezTo>
                <a:cubicBezTo>
                  <a:pt x="1792782" y="78571"/>
                  <a:pt x="1804864" y="241166"/>
                  <a:pt x="1809345" y="365760"/>
                </a:cubicBezTo>
                <a:cubicBezTo>
                  <a:pt x="1813826" y="490354"/>
                  <a:pt x="1794513" y="664671"/>
                  <a:pt x="1809345" y="778213"/>
                </a:cubicBezTo>
                <a:cubicBezTo>
                  <a:pt x="1551276" y="775822"/>
                  <a:pt x="1533701" y="805556"/>
                  <a:pt x="1260510" y="778213"/>
                </a:cubicBezTo>
                <a:cubicBezTo>
                  <a:pt x="987319" y="750870"/>
                  <a:pt x="921416" y="754607"/>
                  <a:pt x="711676" y="778213"/>
                </a:cubicBezTo>
                <a:cubicBezTo>
                  <a:pt x="501936" y="801819"/>
                  <a:pt x="149450" y="788442"/>
                  <a:pt x="0" y="778213"/>
                </a:cubicBezTo>
                <a:cubicBezTo>
                  <a:pt x="19389" y="650155"/>
                  <a:pt x="6326" y="564445"/>
                  <a:pt x="0" y="389107"/>
                </a:cubicBezTo>
                <a:cubicBezTo>
                  <a:pt x="-6326" y="213769"/>
                  <a:pt x="17564" y="1656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380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E6C103-1FE6-4D6C-A274-A9A5431FAF55}"/>
              </a:ext>
            </a:extLst>
          </p:cNvPr>
          <p:cNvSpPr/>
          <p:nvPr/>
        </p:nvSpPr>
        <p:spPr>
          <a:xfrm>
            <a:off x="7328168" y="4669274"/>
            <a:ext cx="1809345" cy="778213"/>
          </a:xfrm>
          <a:custGeom>
            <a:avLst/>
            <a:gdLst>
              <a:gd name="connsiteX0" fmla="*/ 0 w 1809345"/>
              <a:gd name="connsiteY0" fmla="*/ 0 h 778213"/>
              <a:gd name="connsiteX1" fmla="*/ 585022 w 1809345"/>
              <a:gd name="connsiteY1" fmla="*/ 0 h 778213"/>
              <a:gd name="connsiteX2" fmla="*/ 1151950 w 1809345"/>
              <a:gd name="connsiteY2" fmla="*/ 0 h 778213"/>
              <a:gd name="connsiteX3" fmla="*/ 1809345 w 1809345"/>
              <a:gd name="connsiteY3" fmla="*/ 0 h 778213"/>
              <a:gd name="connsiteX4" fmla="*/ 1809345 w 1809345"/>
              <a:gd name="connsiteY4" fmla="*/ 396889 h 778213"/>
              <a:gd name="connsiteX5" fmla="*/ 1809345 w 1809345"/>
              <a:gd name="connsiteY5" fmla="*/ 778213 h 778213"/>
              <a:gd name="connsiteX6" fmla="*/ 1188137 w 1809345"/>
              <a:gd name="connsiteY6" fmla="*/ 778213 h 778213"/>
              <a:gd name="connsiteX7" fmla="*/ 585022 w 1809345"/>
              <a:gd name="connsiteY7" fmla="*/ 778213 h 778213"/>
              <a:gd name="connsiteX8" fmla="*/ 0 w 1809345"/>
              <a:gd name="connsiteY8" fmla="*/ 778213 h 778213"/>
              <a:gd name="connsiteX9" fmla="*/ 0 w 1809345"/>
              <a:gd name="connsiteY9" fmla="*/ 404671 h 778213"/>
              <a:gd name="connsiteX10" fmla="*/ 0 w 1809345"/>
              <a:gd name="connsiteY10" fmla="*/ 0 h 7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345" h="778213" fill="none" extrusionOk="0">
                <a:moveTo>
                  <a:pt x="0" y="0"/>
                </a:moveTo>
                <a:cubicBezTo>
                  <a:pt x="216564" y="-4997"/>
                  <a:pt x="392223" y="-15623"/>
                  <a:pt x="585022" y="0"/>
                </a:cubicBezTo>
                <a:cubicBezTo>
                  <a:pt x="777821" y="15623"/>
                  <a:pt x="879136" y="-24617"/>
                  <a:pt x="1151950" y="0"/>
                </a:cubicBezTo>
                <a:cubicBezTo>
                  <a:pt x="1424764" y="24617"/>
                  <a:pt x="1491881" y="-20751"/>
                  <a:pt x="1809345" y="0"/>
                </a:cubicBezTo>
                <a:cubicBezTo>
                  <a:pt x="1799005" y="113978"/>
                  <a:pt x="1810793" y="288214"/>
                  <a:pt x="1809345" y="396889"/>
                </a:cubicBezTo>
                <a:cubicBezTo>
                  <a:pt x="1807897" y="505564"/>
                  <a:pt x="1813590" y="619419"/>
                  <a:pt x="1809345" y="778213"/>
                </a:cubicBezTo>
                <a:cubicBezTo>
                  <a:pt x="1536121" y="783403"/>
                  <a:pt x="1409463" y="768019"/>
                  <a:pt x="1188137" y="778213"/>
                </a:cubicBezTo>
                <a:cubicBezTo>
                  <a:pt x="966811" y="788407"/>
                  <a:pt x="708736" y="774175"/>
                  <a:pt x="585022" y="778213"/>
                </a:cubicBezTo>
                <a:cubicBezTo>
                  <a:pt x="461309" y="782251"/>
                  <a:pt x="172957" y="753077"/>
                  <a:pt x="0" y="778213"/>
                </a:cubicBezTo>
                <a:cubicBezTo>
                  <a:pt x="2403" y="678486"/>
                  <a:pt x="17149" y="491283"/>
                  <a:pt x="0" y="404671"/>
                </a:cubicBezTo>
                <a:cubicBezTo>
                  <a:pt x="-17149" y="318059"/>
                  <a:pt x="1782" y="139096"/>
                  <a:pt x="0" y="0"/>
                </a:cubicBezTo>
                <a:close/>
              </a:path>
              <a:path w="1809345" h="778213" stroke="0" extrusionOk="0">
                <a:moveTo>
                  <a:pt x="0" y="0"/>
                </a:moveTo>
                <a:cubicBezTo>
                  <a:pt x="314907" y="-15587"/>
                  <a:pt x="342680" y="-4309"/>
                  <a:pt x="639302" y="0"/>
                </a:cubicBezTo>
                <a:cubicBezTo>
                  <a:pt x="935924" y="4309"/>
                  <a:pt x="967736" y="-30996"/>
                  <a:pt x="1278604" y="0"/>
                </a:cubicBezTo>
                <a:cubicBezTo>
                  <a:pt x="1589472" y="30996"/>
                  <a:pt x="1662574" y="-13833"/>
                  <a:pt x="1809345" y="0"/>
                </a:cubicBezTo>
                <a:cubicBezTo>
                  <a:pt x="1813980" y="133696"/>
                  <a:pt x="1826049" y="232431"/>
                  <a:pt x="1809345" y="365760"/>
                </a:cubicBezTo>
                <a:cubicBezTo>
                  <a:pt x="1792641" y="499089"/>
                  <a:pt x="1824892" y="606477"/>
                  <a:pt x="1809345" y="778213"/>
                </a:cubicBezTo>
                <a:cubicBezTo>
                  <a:pt x="1633626" y="769019"/>
                  <a:pt x="1422366" y="791333"/>
                  <a:pt x="1206230" y="778213"/>
                </a:cubicBezTo>
                <a:cubicBezTo>
                  <a:pt x="990095" y="765093"/>
                  <a:pt x="899425" y="794189"/>
                  <a:pt x="657395" y="778213"/>
                </a:cubicBezTo>
                <a:cubicBezTo>
                  <a:pt x="415366" y="762237"/>
                  <a:pt x="185455" y="806724"/>
                  <a:pt x="0" y="778213"/>
                </a:cubicBezTo>
                <a:cubicBezTo>
                  <a:pt x="7722" y="622136"/>
                  <a:pt x="1678" y="526466"/>
                  <a:pt x="0" y="373542"/>
                </a:cubicBezTo>
                <a:cubicBezTo>
                  <a:pt x="-1678" y="220618"/>
                  <a:pt x="-1732" y="14554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284914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1B80190-D004-4CA7-B331-3B19796C328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540867" y="5058382"/>
            <a:ext cx="988978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4D1BC31-E898-4041-A781-70D9856077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339190" y="5058381"/>
            <a:ext cx="988978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453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749</Words>
  <Application>Microsoft Office PowerPoint</Application>
  <PresentationFormat>Widescreen</PresentationFormat>
  <Paragraphs>131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Tahoma</vt:lpstr>
      <vt:lpstr>Kantoorthema</vt:lpstr>
      <vt:lpstr>1_Kantoorthema</vt:lpstr>
      <vt:lpstr>PowerPoint Presentation</vt:lpstr>
      <vt:lpstr>Contents</vt:lpstr>
      <vt:lpstr>Runtime Errors</vt:lpstr>
      <vt:lpstr>Runtime Errors</vt:lpstr>
      <vt:lpstr>Runtime Errors</vt:lpstr>
      <vt:lpstr>Contents</vt:lpstr>
      <vt:lpstr>Links</vt:lpstr>
      <vt:lpstr>Links</vt:lpstr>
      <vt:lpstr>Links</vt:lpstr>
      <vt:lpstr>Links – Trapping Exits</vt:lpstr>
      <vt:lpstr>Links</vt:lpstr>
      <vt:lpstr>Contents</vt:lpstr>
      <vt:lpstr>Monitors</vt:lpstr>
      <vt:lpstr>Monitors</vt:lpstr>
      <vt:lpstr>Monitors vs Links</vt:lpstr>
      <vt:lpstr>Monitors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30</cp:revision>
  <dcterms:created xsi:type="dcterms:W3CDTF">2022-08-30T06:04:02Z</dcterms:created>
  <dcterms:modified xsi:type="dcterms:W3CDTF">2022-10-25T12:07:21Z</dcterms:modified>
</cp:coreProperties>
</file>