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94" r:id="rId4"/>
    <p:sldId id="295" r:id="rId5"/>
    <p:sldId id="305" r:id="rId6"/>
    <p:sldId id="306" r:id="rId7"/>
    <p:sldId id="309" r:id="rId8"/>
    <p:sldId id="298" r:id="rId9"/>
    <p:sldId id="299" r:id="rId10"/>
    <p:sldId id="300" r:id="rId11"/>
    <p:sldId id="301" r:id="rId12"/>
    <p:sldId id="302" r:id="rId13"/>
    <p:sldId id="304" r:id="rId14"/>
    <p:sldId id="303" r:id="rId15"/>
    <p:sldId id="308" r:id="rId16"/>
    <p:sldId id="307" r:id="rId17"/>
    <p:sldId id="293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70" autoAdjust="0"/>
  </p:normalViewPr>
  <p:slideViewPr>
    <p:cSldViewPr snapToGrid="0">
      <p:cViewPr varScale="1">
        <p:scale>
          <a:sx n="120" d="100"/>
          <a:sy n="120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3687-C658-4E0A-BF60-A545D900F0FA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26565-FEBE-43D8-A906-9912C11BA11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663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xdocs.pm/elixir/1.12/Supervisor.html#start_link/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xdocs.pm/elixir/1.12/Application.html#c:start/2" TargetMode="External"/><Relationship Id="rId5" Type="http://schemas.openxmlformats.org/officeDocument/2006/relationships/hyperlink" Target="https://hexdocs.pm/elixir/1.12/Supervisor.html#c:init/1" TargetMode="External"/><Relationship Id="rId4" Type="http://schemas.openxmlformats.org/officeDocument/2006/relationships/hyperlink" Target="https://hexdocs.pm/elixir/1.12/Supervisor.html#init/2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xdocs.pm/elixir/1.12/Application.html#c:start/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Workers</a:t>
            </a:r>
            <a:r>
              <a:rPr lang="nl-BE" dirty="0"/>
              <a:t> are </a:t>
            </a:r>
            <a:r>
              <a:rPr lang="nl-BE" dirty="0" err="1"/>
              <a:t>often</a:t>
            </a:r>
            <a:r>
              <a:rPr lang="nl-BE" dirty="0"/>
              <a:t> </a:t>
            </a:r>
            <a:r>
              <a:rPr lang="nl-BE" dirty="0" err="1"/>
              <a:t>children</a:t>
            </a:r>
            <a:r>
              <a:rPr lang="nl-BE" dirty="0"/>
              <a:t> of a supervisor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565-FEBE-43D8-A906-9912C11BA11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896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565-FEBE-43D8-A906-9912C11BA11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204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a supervisor </a:t>
            </a:r>
            <a:r>
              <a:rPr lang="nl-BE" dirty="0" err="1"/>
              <a:t>exits</a:t>
            </a:r>
            <a:r>
              <a:rPr lang="nl-BE" dirty="0"/>
              <a:t>,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children</a:t>
            </a:r>
            <a:r>
              <a:rPr lang="nl-BE" dirty="0"/>
              <a:t> are </a:t>
            </a:r>
            <a:r>
              <a:rPr lang="nl-BE" dirty="0" err="1"/>
              <a:t>terminated</a:t>
            </a:r>
            <a:r>
              <a:rPr lang="nl-BE" dirty="0"/>
              <a:t>.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have a blast radius equivalent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children</a:t>
            </a:r>
            <a:r>
              <a:rPr lang="nl-BE" dirty="0"/>
              <a:t> of a supervisor.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565-FEBE-43D8-A906-9912C11BA11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78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565-FEBE-43D8-A906-9912C11BA11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65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See </a:t>
            </a:r>
            <a:r>
              <a:rPr lang="nl-BE" dirty="0" err="1"/>
              <a:t>hexdocs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full </a:t>
            </a:r>
            <a:r>
              <a:rPr lang="nl-BE"/>
              <a:t>specification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565-FEBE-43D8-A906-9912C11BA11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99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specify</a:t>
            </a:r>
            <a:r>
              <a:rPr lang="nl-BE" dirty="0"/>
              <a:t> without argument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/>
              <a:t>Must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module </a:t>
            </a:r>
            <a:r>
              <a:rPr lang="nl-BE" dirty="0" err="1"/>
              <a:t>implements</a:t>
            </a:r>
            <a:r>
              <a:rPr lang="nl-BE" dirty="0"/>
              <a:t> </a:t>
            </a:r>
            <a:r>
              <a:rPr lang="nl-BE" dirty="0" err="1"/>
              <a:t>child_spec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565-FEBE-43D8-A906-9912C11BA11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8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Start_link</a:t>
            </a:r>
            <a:r>
              <a:rPr lang="nl-BE" dirty="0"/>
              <a:t> is interface </a:t>
            </a:r>
            <a:r>
              <a:rPr lang="nl-BE" dirty="0" err="1"/>
              <a:t>function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Init</a:t>
            </a:r>
            <a:r>
              <a:rPr lang="nl-BE" dirty="0"/>
              <a:t>() is </a:t>
            </a:r>
            <a:r>
              <a:rPr lang="nl-BE" dirty="0" err="1"/>
              <a:t>callback</a:t>
            </a:r>
            <a:r>
              <a:rPr lang="nl-BE" dirty="0"/>
              <a:t>, </a:t>
            </a:r>
            <a:r>
              <a:rPr lang="nl-BE" dirty="0" err="1"/>
              <a:t>receives</a:t>
            </a:r>
            <a:r>
              <a:rPr lang="nl-BE" dirty="0"/>
              <a:t> argument </a:t>
            </a:r>
            <a:r>
              <a:rPr lang="nl-BE" dirty="0" err="1"/>
              <a:t>passed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start_link</a:t>
            </a:r>
            <a:r>
              <a:rPr lang="nl-BE" dirty="0"/>
              <a:t>.</a:t>
            </a:r>
          </a:p>
          <a:p>
            <a:r>
              <a:rPr lang="nl-BE" dirty="0" err="1"/>
              <a:t>Supervisor.init</a:t>
            </a:r>
            <a:r>
              <a:rPr lang="nl-BE" dirty="0"/>
              <a:t> </a:t>
            </a:r>
            <a:r>
              <a:rPr lang="nl-BE" dirty="0" err="1"/>
              <a:t>allows</a:t>
            </a:r>
            <a:r>
              <a:rPr lang="nl-BE" dirty="0"/>
              <a:t> </a:t>
            </a:r>
            <a:r>
              <a:rPr lang="nl-BE" dirty="0" err="1"/>
              <a:t>specification</a:t>
            </a:r>
            <a:r>
              <a:rPr lang="nl-BE" dirty="0"/>
              <a:t> of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specifications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hexdocs</a:t>
            </a:r>
            <a:endParaRPr lang="nl-BE" dirty="0"/>
          </a:p>
          <a:p>
            <a:endParaRPr lang="nl-BE" dirty="0"/>
          </a:p>
          <a:p>
            <a:pPr algn="l"/>
            <a:r>
              <a:rPr lang="en-US" b="0" i="0" dirty="0">
                <a:solidFill>
                  <a:srgbClr val="B4B4B4"/>
                </a:solidFill>
                <a:effectLst/>
                <a:latin typeface="Merriweather" panose="020B0604020202020204" pitchFamily="2" charset="0"/>
              </a:rPr>
              <a:t>The difference between the two approaches is that a module-based supervisor gives you more direct control over how the supervisor is initialized. Instead of calling </a:t>
            </a:r>
            <a:r>
              <a:rPr lang="en-US" b="0" i="0" u="none" strike="noStrike" dirty="0" err="1">
                <a:solidFill>
                  <a:srgbClr val="D2D2D2"/>
                </a:solidFill>
                <a:effectLst/>
                <a:latin typeface="Merriweather" panose="020B0604020202020204" pitchFamily="2" charset="0"/>
                <a:hlinkClick r:id="rId3"/>
              </a:rPr>
              <a:t>Supervisor.start_link</a:t>
            </a:r>
            <a:r>
              <a:rPr lang="en-US" b="0" i="0" u="none" strike="noStrike" dirty="0">
                <a:solidFill>
                  <a:srgbClr val="D2D2D2"/>
                </a:solidFill>
                <a:effectLst/>
                <a:latin typeface="Merriweather" panose="020B0604020202020204" pitchFamily="2" charset="0"/>
                <a:hlinkClick r:id="rId3"/>
              </a:rPr>
              <a:t>/2</a:t>
            </a:r>
            <a:r>
              <a:rPr lang="en-US" b="0" i="0" dirty="0">
                <a:solidFill>
                  <a:srgbClr val="B4B4B4"/>
                </a:solidFill>
                <a:effectLst/>
                <a:latin typeface="Merriweather" panose="020B0604020202020204" pitchFamily="2" charset="0"/>
              </a:rPr>
              <a:t> with a list of children that are automatically initialized, we manually initialized the children by calling </a:t>
            </a:r>
            <a:r>
              <a:rPr lang="en-US" b="0" i="0" u="none" strike="noStrike" dirty="0" err="1">
                <a:solidFill>
                  <a:srgbClr val="D2D2D2"/>
                </a:solidFill>
                <a:effectLst/>
                <a:latin typeface="Merriweather" panose="020B0604020202020204" pitchFamily="2" charset="0"/>
                <a:hlinkClick r:id="rId4"/>
              </a:rPr>
              <a:t>Supervisor.init</a:t>
            </a:r>
            <a:r>
              <a:rPr lang="en-US" b="0" i="0" u="none" strike="noStrike" dirty="0">
                <a:solidFill>
                  <a:srgbClr val="D2D2D2"/>
                </a:solidFill>
                <a:effectLst/>
                <a:latin typeface="Merriweather" panose="020B0604020202020204" pitchFamily="2" charset="0"/>
                <a:hlinkClick r:id="rId4"/>
              </a:rPr>
              <a:t>/2</a:t>
            </a:r>
            <a:r>
              <a:rPr lang="en-US" b="0" i="0" dirty="0">
                <a:solidFill>
                  <a:srgbClr val="B4B4B4"/>
                </a:solidFill>
                <a:effectLst/>
                <a:latin typeface="Merriweather" panose="020B0604020202020204" pitchFamily="2" charset="0"/>
              </a:rPr>
              <a:t> inside its </a:t>
            </a:r>
            <a:r>
              <a:rPr lang="en-US" b="0" i="0" u="none" strike="noStrike" dirty="0" err="1">
                <a:solidFill>
                  <a:srgbClr val="D2D2D2"/>
                </a:solidFill>
                <a:effectLst/>
                <a:latin typeface="Merriweather" panose="020B0604020202020204" pitchFamily="2" charset="0"/>
                <a:hlinkClick r:id="rId5"/>
              </a:rPr>
              <a:t>init</a:t>
            </a:r>
            <a:r>
              <a:rPr lang="en-US" b="0" i="0" u="none" strike="noStrike" dirty="0">
                <a:solidFill>
                  <a:srgbClr val="D2D2D2"/>
                </a:solidFill>
                <a:effectLst/>
                <a:latin typeface="Merriweather" panose="020B0604020202020204" pitchFamily="2" charset="0"/>
                <a:hlinkClick r:id="rId5"/>
              </a:rPr>
              <a:t>/1</a:t>
            </a:r>
            <a:r>
              <a:rPr lang="en-US" b="0" i="0" dirty="0">
                <a:solidFill>
                  <a:srgbClr val="B4B4B4"/>
                </a:solidFill>
                <a:effectLst/>
                <a:latin typeface="Merriweather" panose="020B0604020202020204" pitchFamily="2" charset="0"/>
              </a:rPr>
              <a:t> callback.</a:t>
            </a:r>
          </a:p>
          <a:p>
            <a:pPr algn="l"/>
            <a:r>
              <a:rPr lang="en-US" b="0" i="0" dirty="0">
                <a:solidFill>
                  <a:srgbClr val="B4B4B4"/>
                </a:solidFill>
                <a:effectLst/>
                <a:latin typeface="Merriweather" panose="020B0604020202020204" pitchFamily="2" charset="0"/>
              </a:rPr>
              <a:t>use Supervisor also defines a </a:t>
            </a:r>
            <a:r>
              <a:rPr lang="en-US" b="0" i="0" dirty="0" err="1">
                <a:solidFill>
                  <a:srgbClr val="B4B4B4"/>
                </a:solidFill>
                <a:effectLst/>
                <a:latin typeface="Merriweather" panose="020B0604020202020204" pitchFamily="2" charset="0"/>
              </a:rPr>
              <a:t>child_spec</a:t>
            </a:r>
            <a:r>
              <a:rPr lang="en-US" b="0" i="0" dirty="0">
                <a:solidFill>
                  <a:srgbClr val="B4B4B4"/>
                </a:solidFill>
                <a:effectLst/>
                <a:latin typeface="Merriweather" panose="020B0604020202020204" pitchFamily="2" charset="0"/>
              </a:rPr>
              <a:t>/1 function which allows us to run </a:t>
            </a:r>
            <a:r>
              <a:rPr lang="en-US" b="0" i="0" dirty="0" err="1">
                <a:solidFill>
                  <a:srgbClr val="B4B4B4"/>
                </a:solidFill>
                <a:effectLst/>
                <a:latin typeface="Merriweather" panose="020B0604020202020204" pitchFamily="2" charset="0"/>
              </a:rPr>
              <a:t>MyApp.Supervisor</a:t>
            </a:r>
            <a:r>
              <a:rPr lang="en-US" b="0" i="0" dirty="0">
                <a:solidFill>
                  <a:srgbClr val="B4B4B4"/>
                </a:solidFill>
                <a:effectLst/>
                <a:latin typeface="Merriweather" panose="020B0604020202020204" pitchFamily="2" charset="0"/>
              </a:rPr>
              <a:t> as a child of another supervisor.</a:t>
            </a:r>
          </a:p>
          <a:p>
            <a:pPr algn="l"/>
            <a:endParaRPr lang="en-US" b="0" i="0" dirty="0">
              <a:solidFill>
                <a:srgbClr val="B4B4B4"/>
              </a:solidFill>
              <a:effectLst/>
              <a:latin typeface="Merriweather" panose="020B060402020202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4B4B4"/>
                </a:solidFill>
                <a:effectLst/>
                <a:latin typeface="Merriweather" panose="00000500000000000000" pitchFamily="2" charset="0"/>
              </a:rPr>
              <a:t>A general guideline is to use the supervisor without a callback module only at the top of your supervision tree, generally in the </a:t>
            </a:r>
            <a:r>
              <a:rPr lang="en-US" b="0" i="0" u="none" strike="noStrike" dirty="0" err="1">
                <a:solidFill>
                  <a:srgbClr val="D2D2D2"/>
                </a:solidFill>
                <a:effectLst/>
                <a:latin typeface="Merriweather" panose="00000500000000000000" pitchFamily="2" charset="0"/>
                <a:hlinkClick r:id="rId6"/>
              </a:rPr>
              <a:t>Application.start</a:t>
            </a:r>
            <a:r>
              <a:rPr lang="en-US" b="0" i="0" u="none" strike="noStrike" dirty="0">
                <a:solidFill>
                  <a:srgbClr val="D2D2D2"/>
                </a:solidFill>
                <a:effectLst/>
                <a:latin typeface="Merriweather" panose="00000500000000000000" pitchFamily="2" charset="0"/>
                <a:hlinkClick r:id="rId6"/>
              </a:rPr>
              <a:t>/2</a:t>
            </a:r>
            <a:r>
              <a:rPr lang="en-US" b="0" i="0" dirty="0">
                <a:solidFill>
                  <a:srgbClr val="B4B4B4"/>
                </a:solidFill>
                <a:effectLst/>
                <a:latin typeface="Merriweather" panose="00000500000000000000" pitchFamily="2" charset="0"/>
              </a:rPr>
              <a:t> callback. We recommend using module-based supervisors for any other supervisor in your application, so they can run as a child of another supervisor in the tree.</a:t>
            </a:r>
            <a:endParaRPr lang="nl-BE"/>
          </a:p>
          <a:p>
            <a:pPr algn="l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565-FEBE-43D8-A906-9912C11BA11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492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4B4B4"/>
                </a:solidFill>
                <a:effectLst/>
                <a:latin typeface="Merriweather" panose="00000500000000000000" pitchFamily="2" charset="0"/>
              </a:rPr>
              <a:t>Example of a Distributed Application</a:t>
            </a:r>
          </a:p>
          <a:p>
            <a:endParaRPr lang="en-US" b="0" i="0" dirty="0">
              <a:solidFill>
                <a:srgbClr val="B4B4B4"/>
              </a:solidFill>
              <a:effectLst/>
              <a:latin typeface="Merriweather" panose="00000500000000000000" pitchFamily="2" charset="0"/>
            </a:endParaRPr>
          </a:p>
          <a:p>
            <a:r>
              <a:rPr lang="en-US" b="0" i="0" dirty="0">
                <a:solidFill>
                  <a:srgbClr val="B4B4B4"/>
                </a:solidFill>
                <a:effectLst/>
                <a:latin typeface="Merriweather" panose="00000500000000000000" pitchFamily="2" charset="0"/>
              </a:rPr>
              <a:t>Failures can ripple through the supervision tree.</a:t>
            </a:r>
          </a:p>
          <a:p>
            <a:endParaRPr lang="en-US" b="0" i="0" dirty="0">
              <a:solidFill>
                <a:srgbClr val="B4B4B4"/>
              </a:solidFill>
              <a:effectLst/>
              <a:latin typeface="Merriweather" panose="00000500000000000000" pitchFamily="2" charset="0"/>
            </a:endParaRPr>
          </a:p>
          <a:p>
            <a:r>
              <a:rPr lang="en-US" b="0" i="0" dirty="0">
                <a:solidFill>
                  <a:srgbClr val="B4B4B4"/>
                </a:solidFill>
                <a:effectLst/>
                <a:latin typeface="Merriweather" panose="00000500000000000000" pitchFamily="2" charset="0"/>
              </a:rPr>
              <a:t>A general guideline is to use the supervisor without a callback module only at the top of your supervision tree, generally in the </a:t>
            </a:r>
            <a:r>
              <a:rPr lang="en-US" b="0" i="0" u="none" strike="noStrike" dirty="0" err="1">
                <a:solidFill>
                  <a:srgbClr val="D2D2D2"/>
                </a:solidFill>
                <a:effectLst/>
                <a:latin typeface="Merriweather" panose="00000500000000000000" pitchFamily="2" charset="0"/>
                <a:hlinkClick r:id="rId3"/>
              </a:rPr>
              <a:t>Application.start</a:t>
            </a:r>
            <a:r>
              <a:rPr lang="en-US" b="0" i="0" u="none" strike="noStrike" dirty="0">
                <a:solidFill>
                  <a:srgbClr val="D2D2D2"/>
                </a:solidFill>
                <a:effectLst/>
                <a:latin typeface="Merriweather" panose="00000500000000000000" pitchFamily="2" charset="0"/>
                <a:hlinkClick r:id="rId3"/>
              </a:rPr>
              <a:t>/2</a:t>
            </a:r>
            <a:r>
              <a:rPr lang="en-US" b="0" i="0" dirty="0">
                <a:solidFill>
                  <a:srgbClr val="B4B4B4"/>
                </a:solidFill>
                <a:effectLst/>
                <a:latin typeface="Merriweather" panose="00000500000000000000" pitchFamily="2" charset="0"/>
              </a:rPr>
              <a:t> callback. We recommend using module-based supervisors for any other supervisor in your application, so they can run as a child of another supervisor in the tree.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565-FEBE-43D8-A906-9912C11BA11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509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04D8E-AD6E-4440-9B0A-1F8CA5DEE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B39BD77-E4A1-40C1-A053-3AC65989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592941-6651-4DCA-A8DC-D63559E5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C17A62-F000-449E-9BFC-F273862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408522-4730-4DC6-8EF0-FEBF9FAF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516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9A53D-115D-4BEC-BF25-FEE5C322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5D19EC-BEAF-4B6A-AA48-0C7086A23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7C11C4-EA81-47A8-ABC5-15C2AB11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026844-840F-433E-880E-249827C4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BE60B7-8A95-45C6-8645-A2057780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83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4158EFB-DBB6-4F0B-BB36-2DEBB9A1F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706F04-3CF9-42A4-88A1-4B3CAA94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B291C1-559F-46E5-ADA4-E09BD315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BA3B89-5F11-4695-8350-CC7E3DF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FF9729-53BC-46F1-8994-50F6E734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53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34241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768F9-B515-40DF-8968-3E7E5997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5728F6-8C4F-496B-BFC7-DC877544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2D66E-3EAB-4517-93AD-3E38AF68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CF92CD-6B96-4220-BE81-4CAE617A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67648-3F7B-45DA-995C-70F83474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50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FFD80-A22D-4FD9-828F-9E9528A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28A391E-EE94-400B-9721-010DA6F0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F8B6DA-7F90-4687-A2EA-9F96440D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6B7531-EE77-473F-B584-D63CEB27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CD9596-0178-47A9-8B03-ADDCFB66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8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63D29-0A2E-4EAE-8F31-0CC9D73C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E51501-243E-412F-8531-81329A403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70C4D2-8495-4706-9248-306C9A8AC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E35A63-642A-4B9B-A0AB-255AE001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C0DF4E-2FA3-4F4D-98CA-4EEA7ED8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5C0CE5-C4B5-4BAE-AC94-7CD4F356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8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3397E-E400-4EAA-92F8-D14D1A7B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867FEF-F3B3-413E-959B-008A8001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E32B43-3AFF-4EC3-AB13-42A1711D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6E7ECCD-DC66-4271-B6B2-4A3718C1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87B4BC7-068F-4A65-A8C6-D3CA075AC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6D27CBF-11E6-4F38-BA71-997E4BE2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C9EAEE0-66BA-438D-A8A1-42E8BA52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C0FE3A-0552-4E48-998E-956CDD5C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62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55A2E-53C7-4D59-B0A2-90D536FF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7C7A3A6-1221-46DF-838E-E65D747A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7E87B4F-FD85-4394-9886-1C1210E1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D2417C-5336-43E2-9FEE-CEA57117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75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0171FD3-BCB2-4101-83D8-E211C92D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BF42B6-381D-40C1-95F3-71F91210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B706EE-023F-4F19-A5B9-513BAAA5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543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F2789-29D8-42E3-9F52-5AA7E4B3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9D4A83-B8E8-4026-97F4-CEC0BC75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11405E-956D-4EB5-9EFE-F98331DF7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5D6CE1-CC83-4814-A90D-5616F59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06BA3B-394C-4CEA-89CC-79786829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3897E5-5EF0-48D1-8193-192C6E58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556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A00F1-CABC-4C50-9304-D22B09F6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6180117-D678-499B-823D-DAB8E0BE1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0262838-E6F9-4E6B-995E-9C265FC69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316142D-3907-4BC7-ACA7-1080C86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6538E2-2C0E-4A01-9420-69C5DF3A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1662C4-20A9-4B92-9FB1-0E889C82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97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0BE2A82-E93C-4396-A8D4-C1C46480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EC3FA4-02CF-449C-A0A1-1A79C929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CAA793-E6FA-4A91-8E30-757863129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3CCB-8232-4894-9FA2-0BADC23311C3}" type="datetimeFigureOut">
              <a:rPr lang="nl-BE" smtClean="0"/>
              <a:t>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FB8AB6-AD74-4E15-B075-700B72DC7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351505-A07E-4B33-AD23-19FD99DA3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4CAD-B1DC-4B47-A86B-B8F4FCDB09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7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5" y="4825632"/>
            <a:ext cx="3089208" cy="459582"/>
          </a:xfrm>
        </p:spPr>
        <p:txBody>
          <a:bodyPr>
            <a:normAutofit/>
          </a:bodyPr>
          <a:lstStyle/>
          <a:p>
            <a:r>
              <a:rPr lang="nl-BE" dirty="0"/>
              <a:t>Supervisors</a:t>
            </a:r>
          </a:p>
          <a:p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Bram Van Impe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7" y="923475"/>
            <a:ext cx="2194686" cy="303286"/>
          </a:xfrm>
        </p:spPr>
        <p:txBody>
          <a:bodyPr>
            <a:normAutofit/>
          </a:bodyPr>
          <a:lstStyle/>
          <a:p>
            <a:r>
              <a:rPr lang="nl-BE" dirty="0"/>
              <a:t>Software Ontwikkeling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 – 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C40B7-5AE0-4A94-95EE-9AA79ECE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Child </a:t>
            </a:r>
            <a:r>
              <a:rPr lang="nl-BE" dirty="0" err="1"/>
              <a:t>Specification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FECB493-D327-434D-974D-984E01D6E676}"/>
              </a:ext>
            </a:extLst>
          </p:cNvPr>
          <p:cNvSpPr txBox="1"/>
          <p:nvPr/>
        </p:nvSpPr>
        <p:spPr>
          <a:xfrm>
            <a:off x="838200" y="1690688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Supervisor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[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%{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BrowserCounter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start: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BrowserCounter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one_for_one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96A9DDC-3B64-42F0-8D4C-0DF516872402}"/>
              </a:ext>
            </a:extLst>
          </p:cNvPr>
          <p:cNvSpPr txBox="1"/>
          <p:nvPr/>
        </p:nvSpPr>
        <p:spPr>
          <a:xfrm>
            <a:off x="8406318" y="2588919"/>
            <a:ext cx="2947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Id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distinguish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children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supervisor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AF33085-484B-443D-AD2A-15811C216A7A}"/>
              </a:ext>
            </a:extLst>
          </p:cNvPr>
          <p:cNvCxnSpPr>
            <a:cxnSpLocks/>
          </p:cNvCxnSpPr>
          <p:nvPr/>
        </p:nvCxnSpPr>
        <p:spPr>
          <a:xfrm flipH="1" flipV="1">
            <a:off x="4166483" y="2727855"/>
            <a:ext cx="4086971" cy="8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3727C0CA-BE8D-4DAB-9933-84107B3710C6}"/>
              </a:ext>
            </a:extLst>
          </p:cNvPr>
          <p:cNvSpPr txBox="1"/>
          <p:nvPr/>
        </p:nvSpPr>
        <p:spPr>
          <a:xfrm>
            <a:off x="8406319" y="4175030"/>
            <a:ext cx="2947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Start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start_link</a:t>
            </a:r>
            <a:r>
              <a:rPr lang="nl-BE" dirty="0"/>
              <a:t> of module </a:t>
            </a:r>
            <a:r>
              <a:rPr lang="nl-BE" dirty="0" err="1"/>
              <a:t>BrowserCounter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arguments</a:t>
            </a:r>
            <a:r>
              <a:rPr lang="nl-BE" dirty="0"/>
              <a:t> [</a:t>
            </a:r>
            <a:r>
              <a:rPr lang="nl-BE" dirty="0" err="1"/>
              <a:t>nil</a:t>
            </a:r>
            <a:r>
              <a:rPr lang="nl-BE" dirty="0"/>
              <a:t>]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37062F6-F70E-4D59-AD23-E26391ADE58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804452" y="3282984"/>
            <a:ext cx="2601867" cy="1492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4">
            <a:extLst>
              <a:ext uri="{FF2B5EF4-FFF2-40B4-BE49-F238E27FC236}">
                <a16:creationId xmlns:a16="http://schemas.microsoft.com/office/drawing/2014/main" id="{B8BDA62E-ACBB-48CF-B3FF-99E6843DF082}"/>
              </a:ext>
            </a:extLst>
          </p:cNvPr>
          <p:cNvSpPr txBox="1"/>
          <p:nvPr/>
        </p:nvSpPr>
        <p:spPr>
          <a:xfrm>
            <a:off x="8406318" y="1527090"/>
            <a:ext cx="294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Receives</a:t>
            </a:r>
            <a:r>
              <a:rPr lang="nl-BE" dirty="0"/>
              <a:t> a list of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specification</a:t>
            </a:r>
            <a:r>
              <a:rPr lang="nl-BE" dirty="0"/>
              <a:t> </a:t>
            </a:r>
            <a:r>
              <a:rPr lang="nl-BE" dirty="0" err="1"/>
              <a:t>maps</a:t>
            </a:r>
            <a:endParaRPr lang="nl-BE" dirty="0"/>
          </a:p>
        </p:txBody>
      </p:sp>
      <p:cxnSp>
        <p:nvCxnSpPr>
          <p:cNvPr id="12" name="Rechte verbindingslijn met pijl 5">
            <a:extLst>
              <a:ext uri="{FF2B5EF4-FFF2-40B4-BE49-F238E27FC236}">
                <a16:creationId xmlns:a16="http://schemas.microsoft.com/office/drawing/2014/main" id="{BC910628-0B4E-4D11-8DBD-BEDAE37F90D8}"/>
              </a:ext>
            </a:extLst>
          </p:cNvPr>
          <p:cNvCxnSpPr>
            <a:cxnSpLocks/>
          </p:cNvCxnSpPr>
          <p:nvPr/>
        </p:nvCxnSpPr>
        <p:spPr>
          <a:xfrm flipH="1">
            <a:off x="1741336" y="1747203"/>
            <a:ext cx="6512118" cy="50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9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838F9-16A9-474A-B67E-328C4406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Child </a:t>
            </a:r>
            <a:r>
              <a:rPr lang="nl-BE" dirty="0" err="1"/>
              <a:t>Specification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0AC5CC-931D-46F1-9909-C79F31AD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Starting</a:t>
            </a:r>
            <a:r>
              <a:rPr lang="nl-BE" dirty="0"/>
              <a:t> a </a:t>
            </a:r>
            <a:r>
              <a:rPr lang="nl-BE" dirty="0" err="1"/>
              <a:t>child</a:t>
            </a:r>
            <a:r>
              <a:rPr lang="nl-BE" dirty="0"/>
              <a:t> via a </a:t>
            </a:r>
            <a:r>
              <a:rPr lang="nl-BE" dirty="0" err="1"/>
              <a:t>hardcoded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is fragile</a:t>
            </a:r>
          </a:p>
          <a:p>
            <a:r>
              <a:rPr lang="nl-BE" dirty="0" err="1"/>
              <a:t>If</a:t>
            </a:r>
            <a:r>
              <a:rPr lang="nl-BE" dirty="0"/>
              <a:t> no </a:t>
            </a:r>
            <a:r>
              <a:rPr lang="nl-BE" dirty="0" err="1"/>
              <a:t>function</a:t>
            </a:r>
            <a:r>
              <a:rPr lang="nl-BE" dirty="0"/>
              <a:t> is </a:t>
            </a:r>
            <a:r>
              <a:rPr lang="nl-BE" dirty="0" err="1"/>
              <a:t>provided</a:t>
            </a:r>
            <a:r>
              <a:rPr lang="nl-BE" dirty="0"/>
              <a:t>, </a:t>
            </a:r>
            <a:r>
              <a:rPr lang="nl-BE" dirty="0" err="1"/>
              <a:t>module_name.child_spec</a:t>
            </a:r>
            <a:r>
              <a:rPr lang="nl-BE" dirty="0"/>
              <a:t>(</a:t>
            </a:r>
            <a:r>
              <a:rPr lang="nl-BE" dirty="0" err="1"/>
              <a:t>arg</a:t>
            </a:r>
            <a:r>
              <a:rPr lang="nl-BE" dirty="0"/>
              <a:t>)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called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return a </a:t>
            </a:r>
            <a:r>
              <a:rPr lang="nl-BE" dirty="0" err="1"/>
              <a:t>spec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is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i="1" dirty="0" err="1"/>
              <a:t>use</a:t>
            </a:r>
            <a:r>
              <a:rPr lang="nl-BE" i="1" dirty="0"/>
              <a:t> </a:t>
            </a:r>
            <a:r>
              <a:rPr lang="nl-BE" i="1" dirty="0" err="1"/>
              <a:t>GenServer</a:t>
            </a:r>
            <a:r>
              <a:rPr lang="nl-BE" dirty="0"/>
              <a:t> </a:t>
            </a:r>
            <a:r>
              <a:rPr lang="nl-BE" dirty="0" err="1"/>
              <a:t>construction</a:t>
            </a:r>
            <a:endParaRPr lang="nl-BE" dirty="0"/>
          </a:p>
          <a:p>
            <a:pPr lvl="1"/>
            <a:r>
              <a:rPr lang="nl-BE" dirty="0"/>
              <a:t>Or </a:t>
            </a:r>
            <a:r>
              <a:rPr lang="nl-BE" dirty="0" err="1"/>
              <a:t>provided</a:t>
            </a:r>
            <a:r>
              <a:rPr lang="nl-BE" dirty="0"/>
              <a:t> </a:t>
            </a:r>
            <a:r>
              <a:rPr lang="nl-BE" dirty="0" err="1"/>
              <a:t>manually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72474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4E7A0-3CEF-4684-AE79-E47B671E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Child </a:t>
            </a:r>
            <a:r>
              <a:rPr lang="nl-BE" dirty="0" err="1"/>
              <a:t>Specification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BADF365-F579-4239-94BC-D1AC888F82B9}"/>
              </a:ext>
            </a:extLst>
          </p:cNvPr>
          <p:cNvSpPr txBox="1"/>
          <p:nvPr/>
        </p:nvSpPr>
        <p:spPr>
          <a:xfrm>
            <a:off x="838200" y="1690688"/>
            <a:ext cx="93952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Supervisor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[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GenServerModule</a:t>
            </a:r>
            <a:r>
              <a:rPr lang="nl-B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nl-BE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nl-BE" dirty="0">
                <a:solidFill>
                  <a:srgbClr val="4FC1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one_for_one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start: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7ED7717-9C65-4947-9F3B-E82FCB5F3B0D}"/>
              </a:ext>
            </a:extLst>
          </p:cNvPr>
          <p:cNvSpPr txBox="1"/>
          <p:nvPr/>
        </p:nvSpPr>
        <p:spPr>
          <a:xfrm>
            <a:off x="8406319" y="1432505"/>
            <a:ext cx="2947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Call </a:t>
            </a:r>
            <a:r>
              <a:rPr lang="nl-BE" dirty="0" err="1"/>
              <a:t>child_spec</a:t>
            </a:r>
            <a:r>
              <a:rPr lang="nl-BE" dirty="0"/>
              <a:t>/1 </a:t>
            </a:r>
            <a:r>
              <a:rPr lang="nl-BE" dirty="0" err="1"/>
              <a:t>from</a:t>
            </a:r>
            <a:r>
              <a:rPr lang="nl-BE" dirty="0"/>
              <a:t> module </a:t>
            </a:r>
            <a:r>
              <a:rPr lang="nl-BE" dirty="0" err="1"/>
              <a:t>GenServerModule</a:t>
            </a:r>
            <a:r>
              <a:rPr lang="nl-BE" dirty="0"/>
              <a:t> (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</a:t>
            </a:r>
            <a:r>
              <a:rPr lang="nl-BE" dirty="0" err="1"/>
              <a:t>GenServer</a:t>
            </a:r>
            <a:r>
              <a:rPr lang="nl-BE" dirty="0"/>
              <a:t>) </a:t>
            </a:r>
            <a:r>
              <a:rPr lang="nl-BE" dirty="0" err="1"/>
              <a:t>and</a:t>
            </a:r>
            <a:r>
              <a:rPr lang="nl-BE" dirty="0"/>
              <a:t> pass argument </a:t>
            </a:r>
            <a:r>
              <a:rPr lang="nl-BE" dirty="0" err="1"/>
              <a:t>nil</a:t>
            </a:r>
            <a:endParaRPr lang="nl-BE" dirty="0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63B2F8-F631-40A2-A74D-9E08DA8A648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96902" y="2032670"/>
            <a:ext cx="4009417" cy="13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A60900E9-FA62-4269-8709-0CDED18D32FB}"/>
              </a:ext>
            </a:extLst>
          </p:cNvPr>
          <p:cNvSpPr txBox="1"/>
          <p:nvPr/>
        </p:nvSpPr>
        <p:spPr>
          <a:xfrm>
            <a:off x="6307766" y="5167312"/>
            <a:ext cx="535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Result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GenServerModule.child_spec</a:t>
            </a:r>
            <a:r>
              <a:rPr lang="nl-BE" dirty="0"/>
              <a:t>/1: Call </a:t>
            </a:r>
            <a:r>
              <a:rPr lang="nl-BE" dirty="0" err="1"/>
              <a:t>GenServerModule.start_link</a:t>
            </a:r>
            <a:r>
              <a:rPr lang="nl-BE" dirty="0"/>
              <a:t>/1 </a:t>
            </a:r>
            <a:r>
              <a:rPr lang="nl-BE" dirty="0" err="1"/>
              <a:t>with</a:t>
            </a:r>
            <a:r>
              <a:rPr lang="nl-BE" dirty="0"/>
              <a:t> argument </a:t>
            </a:r>
            <a:r>
              <a:rPr lang="nl-BE" dirty="0" err="1"/>
              <a:t>nil</a:t>
            </a:r>
            <a:endParaRPr lang="nl-BE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21039EB-F2F3-48B3-A872-AEAFD6BD518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430741" y="4938716"/>
            <a:ext cx="877025" cy="551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7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B0A94-604B-40B0-8E5B-12F6E00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Child </a:t>
            </a:r>
            <a:r>
              <a:rPr lang="nl-BE" dirty="0" err="1"/>
              <a:t>Specification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4366A-549A-455C-9C1D-BEC7FBB1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Mandatory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 of a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specification</a:t>
            </a:r>
            <a:endParaRPr lang="nl-BE" dirty="0"/>
          </a:p>
          <a:p>
            <a:pPr lvl="1"/>
            <a:r>
              <a:rPr lang="nl-BE" dirty="0"/>
              <a:t>:</a:t>
            </a:r>
            <a:r>
              <a:rPr lang="nl-BE" dirty="0" err="1"/>
              <a:t>id</a:t>
            </a:r>
            <a:r>
              <a:rPr lang="nl-BE" dirty="0"/>
              <a:t> – term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internally</a:t>
            </a:r>
            <a:r>
              <a:rPr lang="nl-BE" dirty="0"/>
              <a:t> </a:t>
            </a:r>
            <a:r>
              <a:rPr lang="nl-BE" dirty="0" err="1"/>
              <a:t>identify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child</a:t>
            </a:r>
            <a:endParaRPr lang="nl-BE" dirty="0"/>
          </a:p>
          <a:p>
            <a:pPr lvl="1"/>
            <a:r>
              <a:rPr lang="nl-BE" dirty="0"/>
              <a:t>:start – </a:t>
            </a:r>
            <a:r>
              <a:rPr lang="nl-BE" dirty="0" err="1"/>
              <a:t>tuple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information on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start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child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Optional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 of a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specification</a:t>
            </a:r>
            <a:endParaRPr lang="nl-BE" dirty="0"/>
          </a:p>
          <a:p>
            <a:pPr lvl="1"/>
            <a:r>
              <a:rPr lang="nl-BE" dirty="0"/>
              <a:t>:</a:t>
            </a:r>
            <a:r>
              <a:rPr lang="nl-BE" dirty="0" err="1"/>
              <a:t>restart</a:t>
            </a:r>
            <a:r>
              <a:rPr lang="nl-BE" dirty="0"/>
              <a:t> – </a:t>
            </a:r>
            <a:r>
              <a:rPr lang="nl-BE" dirty="0" err="1"/>
              <a:t>restart</a:t>
            </a:r>
            <a:r>
              <a:rPr lang="nl-BE" dirty="0"/>
              <a:t> </a:t>
            </a:r>
            <a:r>
              <a:rPr lang="nl-BE" dirty="0" err="1"/>
              <a:t>behaviour</a:t>
            </a:r>
            <a:r>
              <a:rPr lang="nl-BE" dirty="0"/>
              <a:t> (</a:t>
            </a:r>
            <a:r>
              <a:rPr lang="nl-BE" dirty="0" err="1"/>
              <a:t>transient</a:t>
            </a:r>
            <a:r>
              <a:rPr lang="nl-BE" dirty="0"/>
              <a:t>, </a:t>
            </a:r>
            <a:r>
              <a:rPr lang="nl-BE" dirty="0" err="1"/>
              <a:t>temporary</a:t>
            </a:r>
            <a:r>
              <a:rPr lang="nl-BE" dirty="0"/>
              <a:t> or permanent)</a:t>
            </a:r>
          </a:p>
          <a:p>
            <a:pPr lvl="1"/>
            <a:r>
              <a:rPr lang="nl-BE" dirty="0"/>
              <a:t>:</a:t>
            </a:r>
            <a:r>
              <a:rPr lang="nl-BE" dirty="0" err="1"/>
              <a:t>shutdown</a:t>
            </a:r>
            <a:r>
              <a:rPr lang="nl-BE" dirty="0"/>
              <a:t> – </a:t>
            </a:r>
            <a:r>
              <a:rPr lang="nl-BE" dirty="0" err="1"/>
              <a:t>shutdown</a:t>
            </a:r>
            <a:r>
              <a:rPr lang="nl-BE" dirty="0"/>
              <a:t> </a:t>
            </a:r>
            <a:r>
              <a:rPr lang="nl-BE" dirty="0" err="1"/>
              <a:t>behaviour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child</a:t>
            </a:r>
            <a:r>
              <a:rPr lang="nl-BE" dirty="0"/>
              <a:t> (</a:t>
            </a:r>
            <a:r>
              <a:rPr lang="nl-BE" dirty="0" err="1"/>
              <a:t>timeout</a:t>
            </a:r>
            <a:r>
              <a:rPr lang="nl-BE" dirty="0"/>
              <a:t> or :</a:t>
            </a:r>
            <a:r>
              <a:rPr lang="nl-BE" dirty="0" err="1"/>
              <a:t>brutal_kill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:type – </a:t>
            </a:r>
            <a:r>
              <a:rPr lang="nl-BE" dirty="0" err="1"/>
              <a:t>worker</a:t>
            </a:r>
            <a:r>
              <a:rPr lang="nl-BE" dirty="0"/>
              <a:t> or supervisor</a:t>
            </a:r>
          </a:p>
          <a:p>
            <a:pPr lvl="1"/>
            <a:endParaRPr lang="nl-BE" dirty="0"/>
          </a:p>
          <a:p>
            <a:r>
              <a:rPr lang="nl-BE" dirty="0"/>
              <a:t>Default parameters are </a:t>
            </a:r>
            <a:r>
              <a:rPr lang="nl-BE" dirty="0" err="1"/>
              <a:t>provided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these</a:t>
            </a:r>
          </a:p>
          <a:p>
            <a:r>
              <a:rPr lang="nl-BE" dirty="0"/>
              <a:t>See </a:t>
            </a:r>
            <a:r>
              <a:rPr lang="nl-BE" dirty="0" err="1"/>
              <a:t>hexdocs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6152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AB3A3-BF2B-4C2F-92EB-E6A3C2C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8169" cy="1325563"/>
          </a:xfrm>
        </p:spPr>
        <p:txBody>
          <a:bodyPr/>
          <a:lstStyle/>
          <a:p>
            <a:r>
              <a:rPr lang="nl-BE" dirty="0"/>
              <a:t>Module-</a:t>
            </a:r>
            <a:r>
              <a:rPr lang="nl-BE" dirty="0" err="1"/>
              <a:t>based</a:t>
            </a:r>
            <a:r>
              <a:rPr lang="nl-BE" dirty="0"/>
              <a:t> Supervisor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072D589-7A3A-4792-A6B9-ECE84CED8390}"/>
              </a:ext>
            </a:extLst>
          </p:cNvPr>
          <p:cNvSpPr txBox="1"/>
          <p:nvPr/>
        </p:nvSpPr>
        <p:spPr>
          <a:xfrm>
            <a:off x="838199" y="1877813"/>
            <a:ext cx="906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MySuperVisor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Supervisor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Supervisor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__MODULE__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Supervisor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.init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BrowserCounter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one_for_one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165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Supervisor</a:t>
            </a:r>
          </a:p>
          <a:p>
            <a:r>
              <a:rPr lang="nl-BE" dirty="0"/>
              <a:t>Child </a:t>
            </a:r>
            <a:r>
              <a:rPr lang="nl-BE" dirty="0" err="1"/>
              <a:t>Specification</a:t>
            </a:r>
            <a:endParaRPr lang="nl-BE" dirty="0"/>
          </a:p>
          <a:p>
            <a:r>
              <a:rPr lang="nl-BE" b="1" dirty="0"/>
              <a:t>Application Architecture</a:t>
            </a: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2922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F960A-36A9-4E94-9AF3-AA6CBC26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 Architecture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43F2C0-3133-465D-9240-F490B6D7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Supervisors are </a:t>
            </a:r>
            <a:r>
              <a:rPr lang="nl-BE" dirty="0" err="1"/>
              <a:t>the</a:t>
            </a:r>
            <a:r>
              <a:rPr lang="nl-BE" dirty="0"/>
              <a:t> “</a:t>
            </a:r>
            <a:r>
              <a:rPr lang="nl-BE" dirty="0" err="1"/>
              <a:t>glue</a:t>
            </a:r>
            <a:r>
              <a:rPr lang="nl-BE" dirty="0"/>
              <a:t>” of a </a:t>
            </a:r>
            <a:r>
              <a:rPr lang="nl-BE" dirty="0" err="1"/>
              <a:t>distributed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7" name="Rechthoek 3">
            <a:extLst>
              <a:ext uri="{FF2B5EF4-FFF2-40B4-BE49-F238E27FC236}">
                <a16:creationId xmlns:a16="http://schemas.microsoft.com/office/drawing/2014/main" id="{38EDB590-B14D-4294-9D4E-27C762C46FB9}"/>
              </a:ext>
            </a:extLst>
          </p:cNvPr>
          <p:cNvSpPr/>
          <p:nvPr/>
        </p:nvSpPr>
        <p:spPr>
          <a:xfrm>
            <a:off x="4597940" y="2538733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60962 w 1682885"/>
              <a:gd name="connsiteY1" fmla="*/ 0 h 826851"/>
              <a:gd name="connsiteX2" fmla="*/ 1105094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13426 h 826851"/>
              <a:gd name="connsiteX5" fmla="*/ 1682885 w 1682885"/>
              <a:gd name="connsiteY5" fmla="*/ 826851 h 826851"/>
              <a:gd name="connsiteX6" fmla="*/ 1155581 w 1682885"/>
              <a:gd name="connsiteY6" fmla="*/ 826851 h 826851"/>
              <a:gd name="connsiteX7" fmla="*/ 577791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05157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82097" y="-11758"/>
                  <a:pt x="417767" y="2389"/>
                  <a:pt x="560962" y="0"/>
                </a:cubicBezTo>
                <a:cubicBezTo>
                  <a:pt x="704157" y="-2389"/>
                  <a:pt x="901699" y="-15297"/>
                  <a:pt x="1105094" y="0"/>
                </a:cubicBezTo>
                <a:cubicBezTo>
                  <a:pt x="1308489" y="15297"/>
                  <a:pt x="1411494" y="-28856"/>
                  <a:pt x="1682885" y="0"/>
                </a:cubicBezTo>
                <a:cubicBezTo>
                  <a:pt x="1689989" y="200660"/>
                  <a:pt x="1684359" y="283268"/>
                  <a:pt x="1682885" y="413426"/>
                </a:cubicBezTo>
                <a:cubicBezTo>
                  <a:pt x="1681411" y="543584"/>
                  <a:pt x="1674523" y="622488"/>
                  <a:pt x="1682885" y="826851"/>
                </a:cubicBezTo>
                <a:cubicBezTo>
                  <a:pt x="1556019" y="847632"/>
                  <a:pt x="1315876" y="849739"/>
                  <a:pt x="1155581" y="826851"/>
                </a:cubicBezTo>
                <a:cubicBezTo>
                  <a:pt x="995286" y="803963"/>
                  <a:pt x="698960" y="815233"/>
                  <a:pt x="577791" y="826851"/>
                </a:cubicBezTo>
                <a:cubicBezTo>
                  <a:pt x="456622" y="838470"/>
                  <a:pt x="127176" y="831374"/>
                  <a:pt x="0" y="826851"/>
                </a:cubicBezTo>
                <a:cubicBezTo>
                  <a:pt x="16049" y="689145"/>
                  <a:pt x="-16039" y="571486"/>
                  <a:pt x="0" y="405157"/>
                </a:cubicBezTo>
                <a:cubicBezTo>
                  <a:pt x="16039" y="238828"/>
                  <a:pt x="-3258" y="193437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58771" y="11543"/>
                  <a:pt x="350076" y="26335"/>
                  <a:pt x="527304" y="0"/>
                </a:cubicBezTo>
                <a:cubicBezTo>
                  <a:pt x="704532" y="-26335"/>
                  <a:pt x="924812" y="12915"/>
                  <a:pt x="1105094" y="0"/>
                </a:cubicBezTo>
                <a:cubicBezTo>
                  <a:pt x="1285376" y="-12915"/>
                  <a:pt x="1439895" y="-13197"/>
                  <a:pt x="1682885" y="0"/>
                </a:cubicBezTo>
                <a:cubicBezTo>
                  <a:pt x="1667776" y="80103"/>
                  <a:pt x="1669406" y="204005"/>
                  <a:pt x="1682885" y="388620"/>
                </a:cubicBezTo>
                <a:cubicBezTo>
                  <a:pt x="1696364" y="573235"/>
                  <a:pt x="1694691" y="718379"/>
                  <a:pt x="1682885" y="826851"/>
                </a:cubicBezTo>
                <a:cubicBezTo>
                  <a:pt x="1476703" y="827584"/>
                  <a:pt x="1295408" y="815246"/>
                  <a:pt x="1138752" y="826851"/>
                </a:cubicBezTo>
                <a:cubicBezTo>
                  <a:pt x="982096" y="838456"/>
                  <a:pt x="724544" y="824640"/>
                  <a:pt x="577791" y="826851"/>
                </a:cubicBezTo>
                <a:cubicBezTo>
                  <a:pt x="431038" y="829062"/>
                  <a:pt x="208051" y="850077"/>
                  <a:pt x="0" y="826851"/>
                </a:cubicBezTo>
                <a:cubicBezTo>
                  <a:pt x="785" y="707609"/>
                  <a:pt x="-3678" y="494580"/>
                  <a:pt x="0" y="396888"/>
                </a:cubicBezTo>
                <a:cubicBezTo>
                  <a:pt x="3678" y="299196"/>
                  <a:pt x="18067" y="12144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187009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Supervisor</a:t>
            </a:r>
          </a:p>
        </p:txBody>
      </p:sp>
      <p:sp>
        <p:nvSpPr>
          <p:cNvPr id="8" name="Rechthoek 4">
            <a:extLst>
              <a:ext uri="{FF2B5EF4-FFF2-40B4-BE49-F238E27FC236}">
                <a16:creationId xmlns:a16="http://schemas.microsoft.com/office/drawing/2014/main" id="{BCF2D86E-E72F-4212-8F82-B8844BDD1425}"/>
              </a:ext>
            </a:extLst>
          </p:cNvPr>
          <p:cNvSpPr/>
          <p:nvPr/>
        </p:nvSpPr>
        <p:spPr>
          <a:xfrm>
            <a:off x="2240603" y="3827596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77791 w 1682885"/>
              <a:gd name="connsiteY1" fmla="*/ 0 h 826851"/>
              <a:gd name="connsiteX2" fmla="*/ 1138752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29963 h 826851"/>
              <a:gd name="connsiteX5" fmla="*/ 1682885 w 1682885"/>
              <a:gd name="connsiteY5" fmla="*/ 826851 h 826851"/>
              <a:gd name="connsiteX6" fmla="*/ 1088266 w 1682885"/>
              <a:gd name="connsiteY6" fmla="*/ 826851 h 826851"/>
              <a:gd name="connsiteX7" fmla="*/ 527304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1694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37351" y="1842"/>
                  <a:pt x="300195" y="-21059"/>
                  <a:pt x="577791" y="0"/>
                </a:cubicBezTo>
                <a:cubicBezTo>
                  <a:pt x="855387" y="21059"/>
                  <a:pt x="868947" y="-5849"/>
                  <a:pt x="1138752" y="0"/>
                </a:cubicBezTo>
                <a:cubicBezTo>
                  <a:pt x="1408557" y="5849"/>
                  <a:pt x="1414200" y="-10220"/>
                  <a:pt x="1682885" y="0"/>
                </a:cubicBezTo>
                <a:cubicBezTo>
                  <a:pt x="1676672" y="153724"/>
                  <a:pt x="1690187" y="299017"/>
                  <a:pt x="1682885" y="429963"/>
                </a:cubicBezTo>
                <a:cubicBezTo>
                  <a:pt x="1675583" y="560909"/>
                  <a:pt x="1690590" y="716217"/>
                  <a:pt x="1682885" y="826851"/>
                </a:cubicBezTo>
                <a:cubicBezTo>
                  <a:pt x="1563065" y="836340"/>
                  <a:pt x="1247255" y="847238"/>
                  <a:pt x="1088266" y="826851"/>
                </a:cubicBezTo>
                <a:cubicBezTo>
                  <a:pt x="929277" y="806464"/>
                  <a:pt x="743944" y="817071"/>
                  <a:pt x="527304" y="826851"/>
                </a:cubicBezTo>
                <a:cubicBezTo>
                  <a:pt x="310664" y="836631"/>
                  <a:pt x="119062" y="834761"/>
                  <a:pt x="0" y="826851"/>
                </a:cubicBezTo>
                <a:cubicBezTo>
                  <a:pt x="-6587" y="641634"/>
                  <a:pt x="-6524" y="610631"/>
                  <a:pt x="0" y="421694"/>
                </a:cubicBezTo>
                <a:cubicBezTo>
                  <a:pt x="6524" y="232757"/>
                  <a:pt x="-2416" y="157767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58554" y="19880"/>
                  <a:pt x="416330" y="-24531"/>
                  <a:pt x="560962" y="0"/>
                </a:cubicBezTo>
                <a:cubicBezTo>
                  <a:pt x="705594" y="24531"/>
                  <a:pt x="859657" y="-2910"/>
                  <a:pt x="1071437" y="0"/>
                </a:cubicBezTo>
                <a:cubicBezTo>
                  <a:pt x="1283217" y="2910"/>
                  <a:pt x="1477280" y="-16203"/>
                  <a:pt x="1682885" y="0"/>
                </a:cubicBezTo>
                <a:cubicBezTo>
                  <a:pt x="1686114" y="94940"/>
                  <a:pt x="1663951" y="235548"/>
                  <a:pt x="1682885" y="405157"/>
                </a:cubicBezTo>
                <a:cubicBezTo>
                  <a:pt x="1701819" y="574766"/>
                  <a:pt x="1675096" y="638607"/>
                  <a:pt x="1682885" y="826851"/>
                </a:cubicBezTo>
                <a:cubicBezTo>
                  <a:pt x="1501688" y="821287"/>
                  <a:pt x="1231065" y="848062"/>
                  <a:pt x="1088266" y="826851"/>
                </a:cubicBezTo>
                <a:cubicBezTo>
                  <a:pt x="945467" y="805640"/>
                  <a:pt x="634119" y="808854"/>
                  <a:pt x="510475" y="826851"/>
                </a:cubicBezTo>
                <a:cubicBezTo>
                  <a:pt x="386831" y="844848"/>
                  <a:pt x="195651" y="835329"/>
                  <a:pt x="0" y="826851"/>
                </a:cubicBezTo>
                <a:cubicBezTo>
                  <a:pt x="14008" y="691125"/>
                  <a:pt x="-7846" y="581407"/>
                  <a:pt x="0" y="396888"/>
                </a:cubicBezTo>
                <a:cubicBezTo>
                  <a:pt x="7846" y="212369"/>
                  <a:pt x="18068" y="1487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490697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9" name="Rechthoek 5">
            <a:extLst>
              <a:ext uri="{FF2B5EF4-FFF2-40B4-BE49-F238E27FC236}">
                <a16:creationId xmlns:a16="http://schemas.microsoft.com/office/drawing/2014/main" id="{BDA45D94-92CA-4BD3-8E30-65069D03D4CA}"/>
              </a:ext>
            </a:extLst>
          </p:cNvPr>
          <p:cNvSpPr/>
          <p:nvPr/>
        </p:nvSpPr>
        <p:spPr>
          <a:xfrm>
            <a:off x="4597940" y="38275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27304 w 1682885"/>
              <a:gd name="connsiteY1" fmla="*/ 0 h 826851"/>
              <a:gd name="connsiteX2" fmla="*/ 1088266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13426 h 826851"/>
              <a:gd name="connsiteX5" fmla="*/ 1682885 w 1682885"/>
              <a:gd name="connsiteY5" fmla="*/ 826851 h 826851"/>
              <a:gd name="connsiteX6" fmla="*/ 1121923 w 1682885"/>
              <a:gd name="connsiteY6" fmla="*/ 826851 h 826851"/>
              <a:gd name="connsiteX7" fmla="*/ 611448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9963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23747" y="15607"/>
                  <a:pt x="357869" y="14843"/>
                  <a:pt x="527304" y="0"/>
                </a:cubicBezTo>
                <a:cubicBezTo>
                  <a:pt x="696739" y="-14843"/>
                  <a:pt x="876571" y="10204"/>
                  <a:pt x="1088266" y="0"/>
                </a:cubicBezTo>
                <a:cubicBezTo>
                  <a:pt x="1299961" y="-10204"/>
                  <a:pt x="1494708" y="-5135"/>
                  <a:pt x="1682885" y="0"/>
                </a:cubicBezTo>
                <a:cubicBezTo>
                  <a:pt x="1691040" y="178121"/>
                  <a:pt x="1673636" y="280424"/>
                  <a:pt x="1682885" y="413426"/>
                </a:cubicBezTo>
                <a:cubicBezTo>
                  <a:pt x="1692134" y="546428"/>
                  <a:pt x="1686139" y="644753"/>
                  <a:pt x="1682885" y="826851"/>
                </a:cubicBezTo>
                <a:cubicBezTo>
                  <a:pt x="1468710" y="808215"/>
                  <a:pt x="1347097" y="840000"/>
                  <a:pt x="1121923" y="826851"/>
                </a:cubicBezTo>
                <a:cubicBezTo>
                  <a:pt x="896749" y="813702"/>
                  <a:pt x="755979" y="841507"/>
                  <a:pt x="611448" y="826851"/>
                </a:cubicBezTo>
                <a:cubicBezTo>
                  <a:pt x="466917" y="812195"/>
                  <a:pt x="181700" y="825082"/>
                  <a:pt x="0" y="826851"/>
                </a:cubicBezTo>
                <a:cubicBezTo>
                  <a:pt x="19550" y="630388"/>
                  <a:pt x="-11700" y="597110"/>
                  <a:pt x="0" y="429963"/>
                </a:cubicBezTo>
                <a:cubicBezTo>
                  <a:pt x="11700" y="262816"/>
                  <a:pt x="-4738" y="107213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236167" y="23409"/>
                  <a:pt x="442042" y="18206"/>
                  <a:pt x="560962" y="0"/>
                </a:cubicBezTo>
                <a:cubicBezTo>
                  <a:pt x="679882" y="-18206"/>
                  <a:pt x="896136" y="-4915"/>
                  <a:pt x="1071437" y="0"/>
                </a:cubicBezTo>
                <a:cubicBezTo>
                  <a:pt x="1246738" y="4915"/>
                  <a:pt x="1472994" y="4568"/>
                  <a:pt x="1682885" y="0"/>
                </a:cubicBezTo>
                <a:cubicBezTo>
                  <a:pt x="1666490" y="84939"/>
                  <a:pt x="1680344" y="256742"/>
                  <a:pt x="1682885" y="421694"/>
                </a:cubicBezTo>
                <a:cubicBezTo>
                  <a:pt x="1685426" y="586646"/>
                  <a:pt x="1698525" y="703060"/>
                  <a:pt x="1682885" y="826851"/>
                </a:cubicBezTo>
                <a:cubicBezTo>
                  <a:pt x="1557884" y="813828"/>
                  <a:pt x="1366290" y="802438"/>
                  <a:pt x="1172410" y="826851"/>
                </a:cubicBezTo>
                <a:cubicBezTo>
                  <a:pt x="978531" y="851264"/>
                  <a:pt x="901945" y="810637"/>
                  <a:pt x="645106" y="826851"/>
                </a:cubicBezTo>
                <a:cubicBezTo>
                  <a:pt x="388267" y="843065"/>
                  <a:pt x="131138" y="794616"/>
                  <a:pt x="0" y="826851"/>
                </a:cubicBezTo>
                <a:cubicBezTo>
                  <a:pt x="9252" y="733753"/>
                  <a:pt x="18286" y="588078"/>
                  <a:pt x="0" y="438231"/>
                </a:cubicBezTo>
                <a:cubicBezTo>
                  <a:pt x="-18286" y="288384"/>
                  <a:pt x="-17226" y="14057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828701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Supervisor</a:t>
            </a:r>
          </a:p>
        </p:txBody>
      </p:sp>
      <p:sp>
        <p:nvSpPr>
          <p:cNvPr id="10" name="Rechthoek 12">
            <a:extLst>
              <a:ext uri="{FF2B5EF4-FFF2-40B4-BE49-F238E27FC236}">
                <a16:creationId xmlns:a16="http://schemas.microsoft.com/office/drawing/2014/main" id="{8475ADFA-DB9F-45EE-8C48-61D89D1FFDED}"/>
              </a:ext>
            </a:extLst>
          </p:cNvPr>
          <p:cNvSpPr/>
          <p:nvPr/>
        </p:nvSpPr>
        <p:spPr>
          <a:xfrm>
            <a:off x="6955277" y="3827595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10475 w 1682885"/>
              <a:gd name="connsiteY1" fmla="*/ 0 h 826851"/>
              <a:gd name="connsiteX2" fmla="*/ 1071437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13426 h 826851"/>
              <a:gd name="connsiteX5" fmla="*/ 1682885 w 1682885"/>
              <a:gd name="connsiteY5" fmla="*/ 826851 h 826851"/>
              <a:gd name="connsiteX6" fmla="*/ 1105094 w 1682885"/>
              <a:gd name="connsiteY6" fmla="*/ 826851 h 826851"/>
              <a:gd name="connsiteX7" fmla="*/ 594619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9963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97103" y="2300"/>
                  <a:pt x="322400" y="11773"/>
                  <a:pt x="510475" y="0"/>
                </a:cubicBezTo>
                <a:cubicBezTo>
                  <a:pt x="698551" y="-11773"/>
                  <a:pt x="807765" y="-19153"/>
                  <a:pt x="1071437" y="0"/>
                </a:cubicBezTo>
                <a:cubicBezTo>
                  <a:pt x="1335109" y="19153"/>
                  <a:pt x="1425235" y="-12886"/>
                  <a:pt x="1682885" y="0"/>
                </a:cubicBezTo>
                <a:cubicBezTo>
                  <a:pt x="1698723" y="104011"/>
                  <a:pt x="1670566" y="295278"/>
                  <a:pt x="1682885" y="413426"/>
                </a:cubicBezTo>
                <a:cubicBezTo>
                  <a:pt x="1695204" y="531574"/>
                  <a:pt x="1701805" y="658178"/>
                  <a:pt x="1682885" y="826851"/>
                </a:cubicBezTo>
                <a:cubicBezTo>
                  <a:pt x="1408493" y="846212"/>
                  <a:pt x="1338106" y="839757"/>
                  <a:pt x="1105094" y="826851"/>
                </a:cubicBezTo>
                <a:cubicBezTo>
                  <a:pt x="872082" y="813945"/>
                  <a:pt x="716725" y="838634"/>
                  <a:pt x="594619" y="826851"/>
                </a:cubicBezTo>
                <a:cubicBezTo>
                  <a:pt x="472513" y="815068"/>
                  <a:pt x="204043" y="814632"/>
                  <a:pt x="0" y="826851"/>
                </a:cubicBezTo>
                <a:cubicBezTo>
                  <a:pt x="-19236" y="686488"/>
                  <a:pt x="17204" y="529267"/>
                  <a:pt x="0" y="429963"/>
                </a:cubicBezTo>
                <a:cubicBezTo>
                  <a:pt x="-17204" y="330659"/>
                  <a:pt x="-850" y="101021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249699" y="-9420"/>
                  <a:pt x="314711" y="-8628"/>
                  <a:pt x="527304" y="0"/>
                </a:cubicBezTo>
                <a:cubicBezTo>
                  <a:pt x="739897" y="8628"/>
                  <a:pt x="827972" y="24229"/>
                  <a:pt x="1071437" y="0"/>
                </a:cubicBezTo>
                <a:cubicBezTo>
                  <a:pt x="1314902" y="-24229"/>
                  <a:pt x="1416155" y="-10255"/>
                  <a:pt x="1682885" y="0"/>
                </a:cubicBezTo>
                <a:cubicBezTo>
                  <a:pt x="1677563" y="122304"/>
                  <a:pt x="1662267" y="295704"/>
                  <a:pt x="1682885" y="413426"/>
                </a:cubicBezTo>
                <a:cubicBezTo>
                  <a:pt x="1703503" y="531148"/>
                  <a:pt x="1673011" y="655762"/>
                  <a:pt x="1682885" y="826851"/>
                </a:cubicBezTo>
                <a:cubicBezTo>
                  <a:pt x="1414380" y="822032"/>
                  <a:pt x="1350738" y="814964"/>
                  <a:pt x="1105094" y="826851"/>
                </a:cubicBezTo>
                <a:cubicBezTo>
                  <a:pt x="859450" y="838738"/>
                  <a:pt x="741096" y="831429"/>
                  <a:pt x="544133" y="826851"/>
                </a:cubicBezTo>
                <a:cubicBezTo>
                  <a:pt x="347170" y="822273"/>
                  <a:pt x="203116" y="852138"/>
                  <a:pt x="0" y="826851"/>
                </a:cubicBezTo>
                <a:cubicBezTo>
                  <a:pt x="18905" y="706094"/>
                  <a:pt x="17713" y="575648"/>
                  <a:pt x="0" y="413426"/>
                </a:cubicBezTo>
                <a:cubicBezTo>
                  <a:pt x="-17713" y="251205"/>
                  <a:pt x="10371" y="10520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82603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0925F880-FCB8-4131-9E6D-415F0A120322}"/>
              </a:ext>
            </a:extLst>
          </p:cNvPr>
          <p:cNvSpPr/>
          <p:nvPr/>
        </p:nvSpPr>
        <p:spPr>
          <a:xfrm>
            <a:off x="4597940" y="51991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77791 w 1682885"/>
              <a:gd name="connsiteY1" fmla="*/ 0 h 826851"/>
              <a:gd name="connsiteX2" fmla="*/ 1088266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13426 h 826851"/>
              <a:gd name="connsiteX5" fmla="*/ 1682885 w 1682885"/>
              <a:gd name="connsiteY5" fmla="*/ 826851 h 826851"/>
              <a:gd name="connsiteX6" fmla="*/ 1121923 w 1682885"/>
              <a:gd name="connsiteY6" fmla="*/ 826851 h 826851"/>
              <a:gd name="connsiteX7" fmla="*/ 560962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38231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12382" y="-18545"/>
                  <a:pt x="457288" y="-28203"/>
                  <a:pt x="577791" y="0"/>
                </a:cubicBezTo>
                <a:cubicBezTo>
                  <a:pt x="698294" y="28203"/>
                  <a:pt x="937619" y="12774"/>
                  <a:pt x="1088266" y="0"/>
                </a:cubicBezTo>
                <a:cubicBezTo>
                  <a:pt x="1238914" y="-12774"/>
                  <a:pt x="1517635" y="-10781"/>
                  <a:pt x="1682885" y="0"/>
                </a:cubicBezTo>
                <a:cubicBezTo>
                  <a:pt x="1676320" y="172648"/>
                  <a:pt x="1697086" y="273788"/>
                  <a:pt x="1682885" y="413426"/>
                </a:cubicBezTo>
                <a:cubicBezTo>
                  <a:pt x="1668684" y="553064"/>
                  <a:pt x="1701401" y="648785"/>
                  <a:pt x="1682885" y="826851"/>
                </a:cubicBezTo>
                <a:cubicBezTo>
                  <a:pt x="1498863" y="819655"/>
                  <a:pt x="1391846" y="833054"/>
                  <a:pt x="1121923" y="826851"/>
                </a:cubicBezTo>
                <a:cubicBezTo>
                  <a:pt x="852000" y="820648"/>
                  <a:pt x="804294" y="839854"/>
                  <a:pt x="560962" y="826851"/>
                </a:cubicBezTo>
                <a:cubicBezTo>
                  <a:pt x="317630" y="813848"/>
                  <a:pt x="159880" y="809880"/>
                  <a:pt x="0" y="826851"/>
                </a:cubicBezTo>
                <a:cubicBezTo>
                  <a:pt x="3353" y="722001"/>
                  <a:pt x="-12462" y="538490"/>
                  <a:pt x="0" y="438231"/>
                </a:cubicBezTo>
                <a:cubicBezTo>
                  <a:pt x="12462" y="337972"/>
                  <a:pt x="-11532" y="201373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41205" y="-15331"/>
                  <a:pt x="423707" y="-12571"/>
                  <a:pt x="594619" y="0"/>
                </a:cubicBezTo>
                <a:cubicBezTo>
                  <a:pt x="765531" y="12571"/>
                  <a:pt x="866983" y="-11754"/>
                  <a:pt x="1138752" y="0"/>
                </a:cubicBezTo>
                <a:cubicBezTo>
                  <a:pt x="1410521" y="11754"/>
                  <a:pt x="1563966" y="-7205"/>
                  <a:pt x="1682885" y="0"/>
                </a:cubicBezTo>
                <a:cubicBezTo>
                  <a:pt x="1665579" y="157154"/>
                  <a:pt x="1702873" y="318455"/>
                  <a:pt x="1682885" y="413426"/>
                </a:cubicBezTo>
                <a:cubicBezTo>
                  <a:pt x="1662897" y="508397"/>
                  <a:pt x="1673701" y="623797"/>
                  <a:pt x="1682885" y="826851"/>
                </a:cubicBezTo>
                <a:cubicBezTo>
                  <a:pt x="1557218" y="833584"/>
                  <a:pt x="1354676" y="826428"/>
                  <a:pt x="1172410" y="826851"/>
                </a:cubicBezTo>
                <a:cubicBezTo>
                  <a:pt x="990144" y="827274"/>
                  <a:pt x="874076" y="832760"/>
                  <a:pt x="661935" y="826851"/>
                </a:cubicBezTo>
                <a:cubicBezTo>
                  <a:pt x="449794" y="820942"/>
                  <a:pt x="298770" y="823457"/>
                  <a:pt x="0" y="826851"/>
                </a:cubicBezTo>
                <a:cubicBezTo>
                  <a:pt x="-4328" y="685475"/>
                  <a:pt x="15437" y="501844"/>
                  <a:pt x="0" y="405157"/>
                </a:cubicBezTo>
                <a:cubicBezTo>
                  <a:pt x="-15437" y="308470"/>
                  <a:pt x="-5644" y="1067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398301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2" name="Rechthoek 16">
            <a:extLst>
              <a:ext uri="{FF2B5EF4-FFF2-40B4-BE49-F238E27FC236}">
                <a16:creationId xmlns:a16="http://schemas.microsoft.com/office/drawing/2014/main" id="{BEF58EC3-0254-45BA-B8A2-AD3DCCB25121}"/>
              </a:ext>
            </a:extLst>
          </p:cNvPr>
          <p:cNvSpPr/>
          <p:nvPr/>
        </p:nvSpPr>
        <p:spPr>
          <a:xfrm>
            <a:off x="4750340" y="53515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27304 w 1682885"/>
              <a:gd name="connsiteY1" fmla="*/ 0 h 826851"/>
              <a:gd name="connsiteX2" fmla="*/ 1037779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388620 h 826851"/>
              <a:gd name="connsiteX5" fmla="*/ 1682885 w 1682885"/>
              <a:gd name="connsiteY5" fmla="*/ 826851 h 826851"/>
              <a:gd name="connsiteX6" fmla="*/ 1172410 w 1682885"/>
              <a:gd name="connsiteY6" fmla="*/ 826851 h 826851"/>
              <a:gd name="connsiteX7" fmla="*/ 645106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38231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23438" y="-23245"/>
                  <a:pt x="283241" y="5777"/>
                  <a:pt x="527304" y="0"/>
                </a:cubicBezTo>
                <a:cubicBezTo>
                  <a:pt x="771367" y="-5777"/>
                  <a:pt x="920597" y="-10501"/>
                  <a:pt x="1037779" y="0"/>
                </a:cubicBezTo>
                <a:cubicBezTo>
                  <a:pt x="1154961" y="10501"/>
                  <a:pt x="1419305" y="-16731"/>
                  <a:pt x="1682885" y="0"/>
                </a:cubicBezTo>
                <a:cubicBezTo>
                  <a:pt x="1699703" y="96160"/>
                  <a:pt x="1674643" y="207330"/>
                  <a:pt x="1682885" y="388620"/>
                </a:cubicBezTo>
                <a:cubicBezTo>
                  <a:pt x="1691127" y="569910"/>
                  <a:pt x="1687232" y="698132"/>
                  <a:pt x="1682885" y="826851"/>
                </a:cubicBezTo>
                <a:cubicBezTo>
                  <a:pt x="1535911" y="802421"/>
                  <a:pt x="1295528" y="807965"/>
                  <a:pt x="1172410" y="826851"/>
                </a:cubicBezTo>
                <a:cubicBezTo>
                  <a:pt x="1049292" y="845737"/>
                  <a:pt x="883478" y="821445"/>
                  <a:pt x="645106" y="826851"/>
                </a:cubicBezTo>
                <a:cubicBezTo>
                  <a:pt x="406734" y="832257"/>
                  <a:pt x="292898" y="812136"/>
                  <a:pt x="0" y="826851"/>
                </a:cubicBezTo>
                <a:cubicBezTo>
                  <a:pt x="-4666" y="746295"/>
                  <a:pt x="6144" y="518289"/>
                  <a:pt x="0" y="438231"/>
                </a:cubicBezTo>
                <a:cubicBezTo>
                  <a:pt x="-6144" y="358173"/>
                  <a:pt x="5304" y="130064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19223" y="858"/>
                  <a:pt x="415970" y="28750"/>
                  <a:pt x="577791" y="0"/>
                </a:cubicBezTo>
                <a:cubicBezTo>
                  <a:pt x="739612" y="-28750"/>
                  <a:pt x="985364" y="-11283"/>
                  <a:pt x="1155581" y="0"/>
                </a:cubicBezTo>
                <a:cubicBezTo>
                  <a:pt x="1325798" y="11283"/>
                  <a:pt x="1576168" y="-15984"/>
                  <a:pt x="1682885" y="0"/>
                </a:cubicBezTo>
                <a:cubicBezTo>
                  <a:pt x="1679045" y="122050"/>
                  <a:pt x="1665855" y="235339"/>
                  <a:pt x="1682885" y="388620"/>
                </a:cubicBezTo>
                <a:cubicBezTo>
                  <a:pt x="1699915" y="541901"/>
                  <a:pt x="1701561" y="645636"/>
                  <a:pt x="1682885" y="826851"/>
                </a:cubicBezTo>
                <a:cubicBezTo>
                  <a:pt x="1440792" y="833778"/>
                  <a:pt x="1315628" y="843862"/>
                  <a:pt x="1172410" y="826851"/>
                </a:cubicBezTo>
                <a:cubicBezTo>
                  <a:pt x="1029192" y="809840"/>
                  <a:pt x="771164" y="831015"/>
                  <a:pt x="661935" y="826851"/>
                </a:cubicBezTo>
                <a:cubicBezTo>
                  <a:pt x="552706" y="822687"/>
                  <a:pt x="213962" y="820169"/>
                  <a:pt x="0" y="826851"/>
                </a:cubicBezTo>
                <a:cubicBezTo>
                  <a:pt x="-14947" y="713803"/>
                  <a:pt x="2057" y="543430"/>
                  <a:pt x="0" y="413426"/>
                </a:cubicBezTo>
                <a:cubicBezTo>
                  <a:pt x="-2057" y="283423"/>
                  <a:pt x="17042" y="2038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69214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3" name="Rechthoek 17">
            <a:extLst>
              <a:ext uri="{FF2B5EF4-FFF2-40B4-BE49-F238E27FC236}">
                <a16:creationId xmlns:a16="http://schemas.microsoft.com/office/drawing/2014/main" id="{D530D85D-BE2A-4CAA-B587-1796DCB7BE2E}"/>
              </a:ext>
            </a:extLst>
          </p:cNvPr>
          <p:cNvSpPr/>
          <p:nvPr/>
        </p:nvSpPr>
        <p:spPr>
          <a:xfrm>
            <a:off x="4902740" y="55039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10475 w 1682885"/>
              <a:gd name="connsiteY1" fmla="*/ 0 h 826851"/>
              <a:gd name="connsiteX2" fmla="*/ 1037779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396888 h 826851"/>
              <a:gd name="connsiteX5" fmla="*/ 1682885 w 1682885"/>
              <a:gd name="connsiteY5" fmla="*/ 826851 h 826851"/>
              <a:gd name="connsiteX6" fmla="*/ 1138752 w 1682885"/>
              <a:gd name="connsiteY6" fmla="*/ 826851 h 826851"/>
              <a:gd name="connsiteX7" fmla="*/ 577791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13426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47018" y="-18328"/>
                  <a:pt x="304996" y="21607"/>
                  <a:pt x="510475" y="0"/>
                </a:cubicBezTo>
                <a:cubicBezTo>
                  <a:pt x="715955" y="-21607"/>
                  <a:pt x="904683" y="-12467"/>
                  <a:pt x="1037779" y="0"/>
                </a:cubicBezTo>
                <a:cubicBezTo>
                  <a:pt x="1170875" y="12467"/>
                  <a:pt x="1446264" y="-380"/>
                  <a:pt x="1682885" y="0"/>
                </a:cubicBezTo>
                <a:cubicBezTo>
                  <a:pt x="1700984" y="121636"/>
                  <a:pt x="1700933" y="232273"/>
                  <a:pt x="1682885" y="396888"/>
                </a:cubicBezTo>
                <a:cubicBezTo>
                  <a:pt x="1664837" y="561503"/>
                  <a:pt x="1684790" y="666083"/>
                  <a:pt x="1682885" y="826851"/>
                </a:cubicBezTo>
                <a:cubicBezTo>
                  <a:pt x="1425631" y="843440"/>
                  <a:pt x="1385959" y="846784"/>
                  <a:pt x="1138752" y="826851"/>
                </a:cubicBezTo>
                <a:cubicBezTo>
                  <a:pt x="891545" y="806918"/>
                  <a:pt x="782033" y="828145"/>
                  <a:pt x="577791" y="826851"/>
                </a:cubicBezTo>
                <a:cubicBezTo>
                  <a:pt x="373549" y="825557"/>
                  <a:pt x="155085" y="828629"/>
                  <a:pt x="0" y="826851"/>
                </a:cubicBezTo>
                <a:cubicBezTo>
                  <a:pt x="188" y="634739"/>
                  <a:pt x="-16796" y="567622"/>
                  <a:pt x="0" y="413426"/>
                </a:cubicBezTo>
                <a:cubicBezTo>
                  <a:pt x="16796" y="259231"/>
                  <a:pt x="-7687" y="87013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19655" y="-24332"/>
                  <a:pt x="416941" y="23837"/>
                  <a:pt x="544133" y="0"/>
                </a:cubicBezTo>
                <a:cubicBezTo>
                  <a:pt x="671325" y="-23837"/>
                  <a:pt x="873740" y="19402"/>
                  <a:pt x="1105094" y="0"/>
                </a:cubicBezTo>
                <a:cubicBezTo>
                  <a:pt x="1336448" y="-19402"/>
                  <a:pt x="1543316" y="-23994"/>
                  <a:pt x="1682885" y="0"/>
                </a:cubicBezTo>
                <a:cubicBezTo>
                  <a:pt x="1702064" y="93362"/>
                  <a:pt x="1690356" y="307978"/>
                  <a:pt x="1682885" y="388620"/>
                </a:cubicBezTo>
                <a:cubicBezTo>
                  <a:pt x="1675414" y="469262"/>
                  <a:pt x="1704661" y="737846"/>
                  <a:pt x="1682885" y="826851"/>
                </a:cubicBezTo>
                <a:cubicBezTo>
                  <a:pt x="1449219" y="824158"/>
                  <a:pt x="1306592" y="808107"/>
                  <a:pt x="1155581" y="826851"/>
                </a:cubicBezTo>
                <a:cubicBezTo>
                  <a:pt x="1004570" y="845595"/>
                  <a:pt x="773141" y="797991"/>
                  <a:pt x="560962" y="826851"/>
                </a:cubicBezTo>
                <a:cubicBezTo>
                  <a:pt x="348783" y="855711"/>
                  <a:pt x="143975" y="802925"/>
                  <a:pt x="0" y="826851"/>
                </a:cubicBezTo>
                <a:cubicBezTo>
                  <a:pt x="-2751" y="634215"/>
                  <a:pt x="-9982" y="582413"/>
                  <a:pt x="0" y="413426"/>
                </a:cubicBezTo>
                <a:cubicBezTo>
                  <a:pt x="9982" y="244440"/>
                  <a:pt x="-10756" y="13676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2761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4" name="Rechthoek 18">
            <a:extLst>
              <a:ext uri="{FF2B5EF4-FFF2-40B4-BE49-F238E27FC236}">
                <a16:creationId xmlns:a16="http://schemas.microsoft.com/office/drawing/2014/main" id="{A0A82040-42F5-4E2A-B256-227AEEECE5E7}"/>
              </a:ext>
            </a:extLst>
          </p:cNvPr>
          <p:cNvSpPr/>
          <p:nvPr/>
        </p:nvSpPr>
        <p:spPr>
          <a:xfrm>
            <a:off x="5055140" y="56563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27304 w 1682885"/>
              <a:gd name="connsiteY1" fmla="*/ 0 h 826851"/>
              <a:gd name="connsiteX2" fmla="*/ 1088266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396888 h 826851"/>
              <a:gd name="connsiteX5" fmla="*/ 1682885 w 1682885"/>
              <a:gd name="connsiteY5" fmla="*/ 826851 h 826851"/>
              <a:gd name="connsiteX6" fmla="*/ 1155581 w 1682885"/>
              <a:gd name="connsiteY6" fmla="*/ 826851 h 826851"/>
              <a:gd name="connsiteX7" fmla="*/ 611448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396888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99133" y="13928"/>
                  <a:pt x="319900" y="-7125"/>
                  <a:pt x="527304" y="0"/>
                </a:cubicBezTo>
                <a:cubicBezTo>
                  <a:pt x="734708" y="7125"/>
                  <a:pt x="852261" y="-20641"/>
                  <a:pt x="1088266" y="0"/>
                </a:cubicBezTo>
                <a:cubicBezTo>
                  <a:pt x="1324271" y="20641"/>
                  <a:pt x="1534570" y="25556"/>
                  <a:pt x="1682885" y="0"/>
                </a:cubicBezTo>
                <a:cubicBezTo>
                  <a:pt x="1688221" y="171278"/>
                  <a:pt x="1680727" y="219692"/>
                  <a:pt x="1682885" y="396888"/>
                </a:cubicBezTo>
                <a:cubicBezTo>
                  <a:pt x="1685043" y="574084"/>
                  <a:pt x="1688641" y="678655"/>
                  <a:pt x="1682885" y="826851"/>
                </a:cubicBezTo>
                <a:cubicBezTo>
                  <a:pt x="1561806" y="838337"/>
                  <a:pt x="1331010" y="826464"/>
                  <a:pt x="1155581" y="826851"/>
                </a:cubicBezTo>
                <a:cubicBezTo>
                  <a:pt x="980152" y="827238"/>
                  <a:pt x="813974" y="829022"/>
                  <a:pt x="611448" y="826851"/>
                </a:cubicBezTo>
                <a:cubicBezTo>
                  <a:pt x="408922" y="824680"/>
                  <a:pt x="285606" y="852499"/>
                  <a:pt x="0" y="826851"/>
                </a:cubicBezTo>
                <a:cubicBezTo>
                  <a:pt x="-16599" y="670261"/>
                  <a:pt x="-5274" y="550234"/>
                  <a:pt x="0" y="396888"/>
                </a:cubicBezTo>
                <a:cubicBezTo>
                  <a:pt x="5274" y="243542"/>
                  <a:pt x="8189" y="87218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220917" y="16024"/>
                  <a:pt x="285373" y="-13758"/>
                  <a:pt x="560962" y="0"/>
                </a:cubicBezTo>
                <a:cubicBezTo>
                  <a:pt x="836551" y="13758"/>
                  <a:pt x="992809" y="-22043"/>
                  <a:pt x="1121923" y="0"/>
                </a:cubicBezTo>
                <a:cubicBezTo>
                  <a:pt x="1251037" y="22043"/>
                  <a:pt x="1531985" y="4853"/>
                  <a:pt x="1682885" y="0"/>
                </a:cubicBezTo>
                <a:cubicBezTo>
                  <a:pt x="1677411" y="188958"/>
                  <a:pt x="1671383" y="221243"/>
                  <a:pt x="1682885" y="405157"/>
                </a:cubicBezTo>
                <a:cubicBezTo>
                  <a:pt x="1694387" y="589071"/>
                  <a:pt x="1682269" y="625207"/>
                  <a:pt x="1682885" y="826851"/>
                </a:cubicBezTo>
                <a:cubicBezTo>
                  <a:pt x="1556557" y="847418"/>
                  <a:pt x="1296440" y="851661"/>
                  <a:pt x="1155581" y="826851"/>
                </a:cubicBezTo>
                <a:cubicBezTo>
                  <a:pt x="1014722" y="802041"/>
                  <a:pt x="756714" y="850292"/>
                  <a:pt x="611448" y="826851"/>
                </a:cubicBezTo>
                <a:cubicBezTo>
                  <a:pt x="466182" y="803410"/>
                  <a:pt x="183749" y="805574"/>
                  <a:pt x="0" y="826851"/>
                </a:cubicBezTo>
                <a:cubicBezTo>
                  <a:pt x="-595" y="710017"/>
                  <a:pt x="12790" y="493845"/>
                  <a:pt x="0" y="396888"/>
                </a:cubicBezTo>
                <a:cubicBezTo>
                  <a:pt x="-12790" y="299931"/>
                  <a:pt x="17352" y="179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69473849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5" name="Rechthoek 21">
            <a:extLst>
              <a:ext uri="{FF2B5EF4-FFF2-40B4-BE49-F238E27FC236}">
                <a16:creationId xmlns:a16="http://schemas.microsoft.com/office/drawing/2014/main" id="{6146EC3D-E519-4CC0-BD53-08633AF4D9E6}"/>
              </a:ext>
            </a:extLst>
          </p:cNvPr>
          <p:cNvSpPr/>
          <p:nvPr/>
        </p:nvSpPr>
        <p:spPr>
          <a:xfrm>
            <a:off x="6952034" y="5208824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94619 w 1682885"/>
              <a:gd name="connsiteY1" fmla="*/ 0 h 826851"/>
              <a:gd name="connsiteX2" fmla="*/ 1105094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29963 h 826851"/>
              <a:gd name="connsiteX5" fmla="*/ 1682885 w 1682885"/>
              <a:gd name="connsiteY5" fmla="*/ 826851 h 826851"/>
              <a:gd name="connsiteX6" fmla="*/ 1105094 w 1682885"/>
              <a:gd name="connsiteY6" fmla="*/ 826851 h 826851"/>
              <a:gd name="connsiteX7" fmla="*/ 594619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1694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32543" y="24263"/>
                  <a:pt x="376086" y="-12438"/>
                  <a:pt x="594619" y="0"/>
                </a:cubicBezTo>
                <a:cubicBezTo>
                  <a:pt x="813152" y="12438"/>
                  <a:pt x="852380" y="25073"/>
                  <a:pt x="1105094" y="0"/>
                </a:cubicBezTo>
                <a:cubicBezTo>
                  <a:pt x="1357808" y="-25073"/>
                  <a:pt x="1461675" y="-2068"/>
                  <a:pt x="1682885" y="0"/>
                </a:cubicBezTo>
                <a:cubicBezTo>
                  <a:pt x="1665140" y="101949"/>
                  <a:pt x="1661627" y="243841"/>
                  <a:pt x="1682885" y="429963"/>
                </a:cubicBezTo>
                <a:cubicBezTo>
                  <a:pt x="1704143" y="616085"/>
                  <a:pt x="1678410" y="671147"/>
                  <a:pt x="1682885" y="826851"/>
                </a:cubicBezTo>
                <a:cubicBezTo>
                  <a:pt x="1503358" y="848215"/>
                  <a:pt x="1301708" y="809533"/>
                  <a:pt x="1105094" y="826851"/>
                </a:cubicBezTo>
                <a:cubicBezTo>
                  <a:pt x="908480" y="844169"/>
                  <a:pt x="766831" y="819520"/>
                  <a:pt x="594619" y="826851"/>
                </a:cubicBezTo>
                <a:cubicBezTo>
                  <a:pt x="422408" y="834182"/>
                  <a:pt x="207847" y="832108"/>
                  <a:pt x="0" y="826851"/>
                </a:cubicBezTo>
                <a:cubicBezTo>
                  <a:pt x="-11729" y="667700"/>
                  <a:pt x="-12630" y="555881"/>
                  <a:pt x="0" y="421694"/>
                </a:cubicBezTo>
                <a:cubicBezTo>
                  <a:pt x="12630" y="287507"/>
                  <a:pt x="-20376" y="156490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270028" y="21582"/>
                  <a:pt x="303777" y="-12405"/>
                  <a:pt x="577791" y="0"/>
                </a:cubicBezTo>
                <a:cubicBezTo>
                  <a:pt x="851805" y="12405"/>
                  <a:pt x="1020870" y="-14954"/>
                  <a:pt x="1138752" y="0"/>
                </a:cubicBezTo>
                <a:cubicBezTo>
                  <a:pt x="1256634" y="14954"/>
                  <a:pt x="1551470" y="22747"/>
                  <a:pt x="1682885" y="0"/>
                </a:cubicBezTo>
                <a:cubicBezTo>
                  <a:pt x="1701657" y="78215"/>
                  <a:pt x="1673112" y="300776"/>
                  <a:pt x="1682885" y="388620"/>
                </a:cubicBezTo>
                <a:cubicBezTo>
                  <a:pt x="1692658" y="476464"/>
                  <a:pt x="1671644" y="635082"/>
                  <a:pt x="1682885" y="826851"/>
                </a:cubicBezTo>
                <a:cubicBezTo>
                  <a:pt x="1495457" y="850979"/>
                  <a:pt x="1337228" y="833155"/>
                  <a:pt x="1088266" y="826851"/>
                </a:cubicBezTo>
                <a:cubicBezTo>
                  <a:pt x="839304" y="820547"/>
                  <a:pt x="780333" y="843731"/>
                  <a:pt x="493646" y="826851"/>
                </a:cubicBezTo>
                <a:cubicBezTo>
                  <a:pt x="206959" y="809971"/>
                  <a:pt x="216995" y="836255"/>
                  <a:pt x="0" y="826851"/>
                </a:cubicBezTo>
                <a:cubicBezTo>
                  <a:pt x="-20163" y="632054"/>
                  <a:pt x="3782" y="578617"/>
                  <a:pt x="0" y="421694"/>
                </a:cubicBezTo>
                <a:cubicBezTo>
                  <a:pt x="-3782" y="264771"/>
                  <a:pt x="12131" y="15039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291916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6" name="Rechthoek 22">
            <a:extLst>
              <a:ext uri="{FF2B5EF4-FFF2-40B4-BE49-F238E27FC236}">
                <a16:creationId xmlns:a16="http://schemas.microsoft.com/office/drawing/2014/main" id="{A2062CAE-E730-4A58-BCC2-5E3E0415B59D}"/>
              </a:ext>
            </a:extLst>
          </p:cNvPr>
          <p:cNvSpPr/>
          <p:nvPr/>
        </p:nvSpPr>
        <p:spPr>
          <a:xfrm>
            <a:off x="7104434" y="5361224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60962 w 1682885"/>
              <a:gd name="connsiteY1" fmla="*/ 0 h 826851"/>
              <a:gd name="connsiteX2" fmla="*/ 1105094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388620 h 826851"/>
              <a:gd name="connsiteX5" fmla="*/ 1682885 w 1682885"/>
              <a:gd name="connsiteY5" fmla="*/ 826851 h 826851"/>
              <a:gd name="connsiteX6" fmla="*/ 1172410 w 1682885"/>
              <a:gd name="connsiteY6" fmla="*/ 826851 h 826851"/>
              <a:gd name="connsiteX7" fmla="*/ 594619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05157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78384" y="27335"/>
                  <a:pt x="431986" y="-27623"/>
                  <a:pt x="560962" y="0"/>
                </a:cubicBezTo>
                <a:cubicBezTo>
                  <a:pt x="689938" y="27623"/>
                  <a:pt x="932469" y="-12110"/>
                  <a:pt x="1105094" y="0"/>
                </a:cubicBezTo>
                <a:cubicBezTo>
                  <a:pt x="1277719" y="12110"/>
                  <a:pt x="1426107" y="-23813"/>
                  <a:pt x="1682885" y="0"/>
                </a:cubicBezTo>
                <a:cubicBezTo>
                  <a:pt x="1670445" y="125416"/>
                  <a:pt x="1683564" y="265215"/>
                  <a:pt x="1682885" y="388620"/>
                </a:cubicBezTo>
                <a:cubicBezTo>
                  <a:pt x="1682206" y="512025"/>
                  <a:pt x="1675765" y="633073"/>
                  <a:pt x="1682885" y="826851"/>
                </a:cubicBezTo>
                <a:cubicBezTo>
                  <a:pt x="1520125" y="825712"/>
                  <a:pt x="1288112" y="845796"/>
                  <a:pt x="1172410" y="826851"/>
                </a:cubicBezTo>
                <a:cubicBezTo>
                  <a:pt x="1056709" y="807906"/>
                  <a:pt x="778965" y="828740"/>
                  <a:pt x="594619" y="826851"/>
                </a:cubicBezTo>
                <a:cubicBezTo>
                  <a:pt x="410273" y="824962"/>
                  <a:pt x="135763" y="822559"/>
                  <a:pt x="0" y="826851"/>
                </a:cubicBezTo>
                <a:cubicBezTo>
                  <a:pt x="19481" y="689807"/>
                  <a:pt x="-14537" y="514166"/>
                  <a:pt x="0" y="405157"/>
                </a:cubicBezTo>
                <a:cubicBezTo>
                  <a:pt x="14537" y="296148"/>
                  <a:pt x="-15808" y="162511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90704" y="2078"/>
                  <a:pt x="402329" y="28286"/>
                  <a:pt x="594619" y="0"/>
                </a:cubicBezTo>
                <a:cubicBezTo>
                  <a:pt x="786909" y="-28286"/>
                  <a:pt x="1016370" y="-16770"/>
                  <a:pt x="1121923" y="0"/>
                </a:cubicBezTo>
                <a:cubicBezTo>
                  <a:pt x="1227476" y="16770"/>
                  <a:pt x="1461104" y="23893"/>
                  <a:pt x="1682885" y="0"/>
                </a:cubicBezTo>
                <a:cubicBezTo>
                  <a:pt x="1700974" y="87477"/>
                  <a:pt x="1673273" y="221569"/>
                  <a:pt x="1682885" y="413426"/>
                </a:cubicBezTo>
                <a:cubicBezTo>
                  <a:pt x="1692497" y="605283"/>
                  <a:pt x="1678115" y="728320"/>
                  <a:pt x="1682885" y="826851"/>
                </a:cubicBezTo>
                <a:cubicBezTo>
                  <a:pt x="1445305" y="825651"/>
                  <a:pt x="1271211" y="803802"/>
                  <a:pt x="1138752" y="826851"/>
                </a:cubicBezTo>
                <a:cubicBezTo>
                  <a:pt x="1006293" y="849900"/>
                  <a:pt x="814312" y="828186"/>
                  <a:pt x="560962" y="826851"/>
                </a:cubicBezTo>
                <a:cubicBezTo>
                  <a:pt x="307612" y="825517"/>
                  <a:pt x="125477" y="838284"/>
                  <a:pt x="0" y="826851"/>
                </a:cubicBezTo>
                <a:cubicBezTo>
                  <a:pt x="7398" y="638130"/>
                  <a:pt x="4821" y="541629"/>
                  <a:pt x="0" y="396888"/>
                </a:cubicBezTo>
                <a:cubicBezTo>
                  <a:pt x="-4821" y="252147"/>
                  <a:pt x="-12864" y="19466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9557614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7" name="Rechthoek 23">
            <a:extLst>
              <a:ext uri="{FF2B5EF4-FFF2-40B4-BE49-F238E27FC236}">
                <a16:creationId xmlns:a16="http://schemas.microsoft.com/office/drawing/2014/main" id="{F9399B21-CF83-4855-B370-F674BFE74F41}"/>
              </a:ext>
            </a:extLst>
          </p:cNvPr>
          <p:cNvSpPr/>
          <p:nvPr/>
        </p:nvSpPr>
        <p:spPr>
          <a:xfrm>
            <a:off x="7256834" y="5513624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10475 w 1682885"/>
              <a:gd name="connsiteY1" fmla="*/ 0 h 826851"/>
              <a:gd name="connsiteX2" fmla="*/ 1037779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05157 h 826851"/>
              <a:gd name="connsiteX5" fmla="*/ 1682885 w 1682885"/>
              <a:gd name="connsiteY5" fmla="*/ 826851 h 826851"/>
              <a:gd name="connsiteX6" fmla="*/ 1105094 w 1682885"/>
              <a:gd name="connsiteY6" fmla="*/ 826851 h 826851"/>
              <a:gd name="connsiteX7" fmla="*/ 544133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1694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11807" y="22892"/>
                  <a:pt x="257883" y="3192"/>
                  <a:pt x="510475" y="0"/>
                </a:cubicBezTo>
                <a:cubicBezTo>
                  <a:pt x="763068" y="-3192"/>
                  <a:pt x="774854" y="-2275"/>
                  <a:pt x="1037779" y="0"/>
                </a:cubicBezTo>
                <a:cubicBezTo>
                  <a:pt x="1300704" y="2275"/>
                  <a:pt x="1523840" y="23521"/>
                  <a:pt x="1682885" y="0"/>
                </a:cubicBezTo>
                <a:cubicBezTo>
                  <a:pt x="1694747" y="185715"/>
                  <a:pt x="1674593" y="232959"/>
                  <a:pt x="1682885" y="405157"/>
                </a:cubicBezTo>
                <a:cubicBezTo>
                  <a:pt x="1691177" y="577355"/>
                  <a:pt x="1667152" y="648588"/>
                  <a:pt x="1682885" y="826851"/>
                </a:cubicBezTo>
                <a:cubicBezTo>
                  <a:pt x="1415293" y="807432"/>
                  <a:pt x="1314460" y="817348"/>
                  <a:pt x="1105094" y="826851"/>
                </a:cubicBezTo>
                <a:cubicBezTo>
                  <a:pt x="895728" y="836354"/>
                  <a:pt x="764771" y="810560"/>
                  <a:pt x="544133" y="826851"/>
                </a:cubicBezTo>
                <a:cubicBezTo>
                  <a:pt x="323495" y="843142"/>
                  <a:pt x="199646" y="804843"/>
                  <a:pt x="0" y="826851"/>
                </a:cubicBezTo>
                <a:cubicBezTo>
                  <a:pt x="12457" y="669488"/>
                  <a:pt x="-17535" y="529624"/>
                  <a:pt x="0" y="421694"/>
                </a:cubicBezTo>
                <a:cubicBezTo>
                  <a:pt x="17535" y="313764"/>
                  <a:pt x="12945" y="122178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23384" y="-17952"/>
                  <a:pt x="340343" y="-1451"/>
                  <a:pt x="544133" y="0"/>
                </a:cubicBezTo>
                <a:cubicBezTo>
                  <a:pt x="747923" y="1451"/>
                  <a:pt x="915952" y="27865"/>
                  <a:pt x="1121923" y="0"/>
                </a:cubicBezTo>
                <a:cubicBezTo>
                  <a:pt x="1327894" y="-27865"/>
                  <a:pt x="1419858" y="-13331"/>
                  <a:pt x="1682885" y="0"/>
                </a:cubicBezTo>
                <a:cubicBezTo>
                  <a:pt x="1678252" y="155363"/>
                  <a:pt x="1693873" y="242589"/>
                  <a:pt x="1682885" y="396888"/>
                </a:cubicBezTo>
                <a:cubicBezTo>
                  <a:pt x="1671897" y="551187"/>
                  <a:pt x="1694844" y="659064"/>
                  <a:pt x="1682885" y="826851"/>
                </a:cubicBezTo>
                <a:cubicBezTo>
                  <a:pt x="1559880" y="834892"/>
                  <a:pt x="1286066" y="820315"/>
                  <a:pt x="1138752" y="826851"/>
                </a:cubicBezTo>
                <a:cubicBezTo>
                  <a:pt x="991438" y="833387"/>
                  <a:pt x="836594" y="835360"/>
                  <a:pt x="560962" y="826851"/>
                </a:cubicBezTo>
                <a:cubicBezTo>
                  <a:pt x="285330" y="818343"/>
                  <a:pt x="190415" y="830166"/>
                  <a:pt x="0" y="826851"/>
                </a:cubicBezTo>
                <a:cubicBezTo>
                  <a:pt x="9377" y="634280"/>
                  <a:pt x="-1225" y="525765"/>
                  <a:pt x="0" y="421694"/>
                </a:cubicBezTo>
                <a:cubicBezTo>
                  <a:pt x="1225" y="317623"/>
                  <a:pt x="-11413" y="13025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026347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8" name="Rechthoek 24">
            <a:extLst>
              <a:ext uri="{FF2B5EF4-FFF2-40B4-BE49-F238E27FC236}">
                <a16:creationId xmlns:a16="http://schemas.microsoft.com/office/drawing/2014/main" id="{AE926C8C-8C7D-4E94-BF27-ECC1501A0257}"/>
              </a:ext>
            </a:extLst>
          </p:cNvPr>
          <p:cNvSpPr/>
          <p:nvPr/>
        </p:nvSpPr>
        <p:spPr>
          <a:xfrm>
            <a:off x="7409234" y="5666024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94619 w 1682885"/>
              <a:gd name="connsiteY1" fmla="*/ 0 h 826851"/>
              <a:gd name="connsiteX2" fmla="*/ 1172410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29963 h 826851"/>
              <a:gd name="connsiteX5" fmla="*/ 1682885 w 1682885"/>
              <a:gd name="connsiteY5" fmla="*/ 826851 h 826851"/>
              <a:gd name="connsiteX6" fmla="*/ 1172410 w 1682885"/>
              <a:gd name="connsiteY6" fmla="*/ 826851 h 826851"/>
              <a:gd name="connsiteX7" fmla="*/ 645106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38231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93851" y="-29606"/>
                  <a:pt x="415651" y="6847"/>
                  <a:pt x="594619" y="0"/>
                </a:cubicBezTo>
                <a:cubicBezTo>
                  <a:pt x="773587" y="-6847"/>
                  <a:pt x="890437" y="-12231"/>
                  <a:pt x="1172410" y="0"/>
                </a:cubicBezTo>
                <a:cubicBezTo>
                  <a:pt x="1454383" y="12231"/>
                  <a:pt x="1529528" y="-4619"/>
                  <a:pt x="1682885" y="0"/>
                </a:cubicBezTo>
                <a:cubicBezTo>
                  <a:pt x="1669000" y="197725"/>
                  <a:pt x="1697499" y="321100"/>
                  <a:pt x="1682885" y="429963"/>
                </a:cubicBezTo>
                <a:cubicBezTo>
                  <a:pt x="1668271" y="538826"/>
                  <a:pt x="1692790" y="664992"/>
                  <a:pt x="1682885" y="826851"/>
                </a:cubicBezTo>
                <a:cubicBezTo>
                  <a:pt x="1575268" y="816544"/>
                  <a:pt x="1421032" y="804336"/>
                  <a:pt x="1172410" y="826851"/>
                </a:cubicBezTo>
                <a:cubicBezTo>
                  <a:pt x="923788" y="849366"/>
                  <a:pt x="869572" y="851451"/>
                  <a:pt x="645106" y="826851"/>
                </a:cubicBezTo>
                <a:cubicBezTo>
                  <a:pt x="420640" y="802251"/>
                  <a:pt x="162460" y="858982"/>
                  <a:pt x="0" y="826851"/>
                </a:cubicBezTo>
                <a:cubicBezTo>
                  <a:pt x="-14978" y="721746"/>
                  <a:pt x="14011" y="567921"/>
                  <a:pt x="0" y="438231"/>
                </a:cubicBezTo>
                <a:cubicBezTo>
                  <a:pt x="-14011" y="308541"/>
                  <a:pt x="20810" y="139160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16913" y="-23205"/>
                  <a:pt x="323881" y="14422"/>
                  <a:pt x="510475" y="0"/>
                </a:cubicBezTo>
                <a:cubicBezTo>
                  <a:pt x="697070" y="-14422"/>
                  <a:pt x="822950" y="-613"/>
                  <a:pt x="1020950" y="0"/>
                </a:cubicBezTo>
                <a:cubicBezTo>
                  <a:pt x="1218950" y="613"/>
                  <a:pt x="1477871" y="14326"/>
                  <a:pt x="1682885" y="0"/>
                </a:cubicBezTo>
                <a:cubicBezTo>
                  <a:pt x="1681762" y="112789"/>
                  <a:pt x="1671887" y="319615"/>
                  <a:pt x="1682885" y="405157"/>
                </a:cubicBezTo>
                <a:cubicBezTo>
                  <a:pt x="1693883" y="490699"/>
                  <a:pt x="1691829" y="655868"/>
                  <a:pt x="1682885" y="826851"/>
                </a:cubicBezTo>
                <a:cubicBezTo>
                  <a:pt x="1508464" y="815487"/>
                  <a:pt x="1292488" y="807804"/>
                  <a:pt x="1088266" y="826851"/>
                </a:cubicBezTo>
                <a:cubicBezTo>
                  <a:pt x="884044" y="845898"/>
                  <a:pt x="813922" y="845634"/>
                  <a:pt x="544133" y="826851"/>
                </a:cubicBezTo>
                <a:cubicBezTo>
                  <a:pt x="274344" y="808068"/>
                  <a:pt x="210994" y="853013"/>
                  <a:pt x="0" y="826851"/>
                </a:cubicBezTo>
                <a:cubicBezTo>
                  <a:pt x="4499" y="732018"/>
                  <a:pt x="21365" y="539941"/>
                  <a:pt x="0" y="396888"/>
                </a:cubicBezTo>
                <a:cubicBezTo>
                  <a:pt x="-21365" y="253835"/>
                  <a:pt x="18463" y="16740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264778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cxnSp>
        <p:nvCxnSpPr>
          <p:cNvPr id="19" name="Rechte verbindingslijn 26">
            <a:extLst>
              <a:ext uri="{FF2B5EF4-FFF2-40B4-BE49-F238E27FC236}">
                <a16:creationId xmlns:a16="http://schemas.microsoft.com/office/drawing/2014/main" id="{8FEBC4CB-7DA9-403D-8AAA-9792D04D090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439383" y="3365584"/>
            <a:ext cx="0" cy="46201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27">
            <a:extLst>
              <a:ext uri="{FF2B5EF4-FFF2-40B4-BE49-F238E27FC236}">
                <a16:creationId xmlns:a16="http://schemas.microsoft.com/office/drawing/2014/main" id="{4BBA2CB1-15E2-49A9-929D-657B2ABE400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439383" y="4654448"/>
            <a:ext cx="0" cy="54474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30">
            <a:extLst>
              <a:ext uri="{FF2B5EF4-FFF2-40B4-BE49-F238E27FC236}">
                <a16:creationId xmlns:a16="http://schemas.microsoft.com/office/drawing/2014/main" id="{927B1843-802E-4FF7-A867-F8D358D288C1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7793477" y="4654446"/>
            <a:ext cx="3243" cy="5543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bogen 34">
            <a:extLst>
              <a:ext uri="{FF2B5EF4-FFF2-40B4-BE49-F238E27FC236}">
                <a16:creationId xmlns:a16="http://schemas.microsoft.com/office/drawing/2014/main" id="{F2CF4574-F03F-4B43-AC8B-FF59C6AE081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6280825" y="2952159"/>
            <a:ext cx="1515895" cy="875436"/>
          </a:xfrm>
          <a:prstGeom prst="bentConnector2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ingslijn: gebogen 36">
            <a:extLst>
              <a:ext uri="{FF2B5EF4-FFF2-40B4-BE49-F238E27FC236}">
                <a16:creationId xmlns:a16="http://schemas.microsoft.com/office/drawing/2014/main" id="{1A94710A-5513-48BD-B3B8-0353AF224BD7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3082046" y="2952158"/>
            <a:ext cx="1515894" cy="875437"/>
          </a:xfrm>
          <a:prstGeom prst="bentConnector2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6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43C2F-D58D-4823-81A7-3DC0713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Wrapping</a:t>
            </a:r>
            <a:r>
              <a:rPr lang="nl-BE" dirty="0"/>
              <a:t> 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7A115D-96EB-4300-8599-F184F12B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01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Supervisor</a:t>
            </a:r>
          </a:p>
          <a:p>
            <a:r>
              <a:rPr lang="nl-BE" dirty="0"/>
              <a:t>Child </a:t>
            </a:r>
            <a:r>
              <a:rPr lang="nl-BE" dirty="0" err="1"/>
              <a:t>Specification</a:t>
            </a:r>
            <a:endParaRPr lang="nl-BE" dirty="0"/>
          </a:p>
          <a:p>
            <a:r>
              <a:rPr lang="nl-BE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925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F960A-36A9-4E94-9AF3-AA6CBC26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Supervisor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43F2C0-3133-465D-9240-F490B6D7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manages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system</a:t>
            </a:r>
          </a:p>
          <a:p>
            <a:pPr lvl="1"/>
            <a:r>
              <a:rPr lang="nl-BE" dirty="0" err="1"/>
              <a:t>Uses</a:t>
            </a:r>
            <a:r>
              <a:rPr lang="nl-BE" dirty="0"/>
              <a:t> links, monitors </a:t>
            </a:r>
            <a:r>
              <a:rPr lang="nl-BE" dirty="0" err="1"/>
              <a:t>and</a:t>
            </a:r>
            <a:r>
              <a:rPr lang="nl-BE" dirty="0"/>
              <a:t> exit </a:t>
            </a:r>
            <a:r>
              <a:rPr lang="nl-BE" dirty="0" err="1"/>
              <a:t>traps</a:t>
            </a:r>
            <a:endParaRPr lang="nl-BE" dirty="0"/>
          </a:p>
          <a:p>
            <a:pPr lvl="1"/>
            <a:r>
              <a:rPr lang="nl-BE" dirty="0" err="1"/>
              <a:t>Supervised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are </a:t>
            </a:r>
            <a:r>
              <a:rPr lang="nl-BE" dirty="0" err="1"/>
              <a:t>referred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as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i="1" dirty="0" err="1"/>
              <a:t>children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Supervisors </a:t>
            </a: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fault-tolerance</a:t>
            </a:r>
            <a:endParaRPr lang="nl-BE" dirty="0"/>
          </a:p>
          <a:p>
            <a:r>
              <a:rPr lang="nl-BE" dirty="0"/>
              <a:t>Supervisors </a:t>
            </a:r>
            <a:r>
              <a:rPr lang="nl-BE" dirty="0" err="1"/>
              <a:t>encapsulate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starts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stops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803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F49C0-4FB9-48F5-8CEA-3B946B71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Supervisor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211DF7-9CEB-49D3-A2E9-9C09760C7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38614" cy="4351338"/>
          </a:xfrm>
        </p:spPr>
        <p:txBody>
          <a:bodyPr>
            <a:normAutofit/>
          </a:bodyPr>
          <a:lstStyle/>
          <a:p>
            <a:r>
              <a:rPr lang="nl-BE" dirty="0"/>
              <a:t>Has a list of </a:t>
            </a:r>
            <a:r>
              <a:rPr lang="nl-BE" dirty="0" err="1"/>
              <a:t>children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supervises</a:t>
            </a:r>
            <a:endParaRPr lang="nl-BE" dirty="0"/>
          </a:p>
          <a:p>
            <a:pPr lvl="1"/>
            <a:r>
              <a:rPr lang="nl-BE" dirty="0"/>
              <a:t>On startup, supervisor </a:t>
            </a:r>
            <a:r>
              <a:rPr lang="nl-BE" dirty="0" err="1"/>
              <a:t>traps</a:t>
            </a:r>
            <a:r>
              <a:rPr lang="nl-BE" dirty="0"/>
              <a:t> </a:t>
            </a:r>
            <a:r>
              <a:rPr lang="nl-BE" dirty="0" err="1"/>
              <a:t>exits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starts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processes</a:t>
            </a:r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a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terminates</a:t>
            </a:r>
            <a:r>
              <a:rPr lang="nl-BE" dirty="0"/>
              <a:t>, supervisor takes </a:t>
            </a:r>
            <a:r>
              <a:rPr lang="nl-BE" dirty="0" err="1"/>
              <a:t>corrective</a:t>
            </a:r>
            <a:r>
              <a:rPr lang="nl-BE" dirty="0"/>
              <a:t> actions</a:t>
            </a:r>
          </a:p>
          <a:p>
            <a:pPr lvl="1"/>
            <a:r>
              <a:rPr lang="nl-BE" dirty="0" err="1"/>
              <a:t>If</a:t>
            </a:r>
            <a:r>
              <a:rPr lang="nl-BE" dirty="0"/>
              <a:t> a supervisor </a:t>
            </a:r>
            <a:r>
              <a:rPr lang="nl-BE" dirty="0" err="1"/>
              <a:t>terminates</a:t>
            </a:r>
            <a:r>
              <a:rPr lang="nl-BE" dirty="0"/>
              <a:t>,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children</a:t>
            </a:r>
            <a:r>
              <a:rPr lang="nl-BE" dirty="0"/>
              <a:t> are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forced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exit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Supervisors,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name </a:t>
            </a:r>
            <a:r>
              <a:rPr lang="nl-BE" dirty="0" err="1"/>
              <a:t>registered</a:t>
            </a:r>
            <a:endParaRPr lang="nl-BE" dirty="0"/>
          </a:p>
          <a:p>
            <a:pPr lvl="1"/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restarted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supervisor, </a:t>
            </a:r>
            <a:r>
              <a:rPr lang="nl-BE" dirty="0" err="1"/>
              <a:t>invalidating</a:t>
            </a:r>
            <a:r>
              <a:rPr lang="nl-BE" dirty="0"/>
              <a:t> </a:t>
            </a:r>
            <a:r>
              <a:rPr lang="nl-BE" dirty="0" err="1"/>
              <a:t>passed</a:t>
            </a:r>
            <a:r>
              <a:rPr lang="nl-BE" dirty="0"/>
              <a:t> </a:t>
            </a:r>
            <a:r>
              <a:rPr lang="nl-BE" dirty="0" err="1"/>
              <a:t>PIDs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A supervisor starts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stops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children</a:t>
            </a:r>
            <a:r>
              <a:rPr lang="nl-BE" dirty="0"/>
              <a:t> </a:t>
            </a:r>
            <a:r>
              <a:rPr lang="nl-BE" dirty="0" err="1"/>
              <a:t>sequentially</a:t>
            </a:r>
            <a:r>
              <a:rPr lang="nl-BE" dirty="0"/>
              <a:t>! </a:t>
            </a:r>
          </a:p>
          <a:p>
            <a:pPr lvl="1"/>
            <a:r>
              <a:rPr lang="nl-BE" dirty="0" err="1"/>
              <a:t>Careful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blocking</a:t>
            </a:r>
            <a:r>
              <a:rPr lang="nl-BE" dirty="0"/>
              <a:t> </a:t>
            </a:r>
            <a:r>
              <a:rPr lang="nl-BE" dirty="0" err="1"/>
              <a:t>init</a:t>
            </a:r>
            <a:r>
              <a:rPr lang="nl-BE" dirty="0"/>
              <a:t> code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725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D8BC4-337D-4F1C-9016-938AD290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Supervisor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C12389-4D6F-42F3-AD2C-EA3ADECE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Restart</a:t>
            </a:r>
            <a:r>
              <a:rPr lang="nl-BE" dirty="0"/>
              <a:t> </a:t>
            </a:r>
            <a:r>
              <a:rPr lang="nl-BE" dirty="0" err="1"/>
              <a:t>strategies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managed</a:t>
            </a:r>
            <a:r>
              <a:rPr lang="nl-BE" dirty="0"/>
              <a:t> </a:t>
            </a:r>
            <a:r>
              <a:rPr lang="nl-BE" dirty="0" err="1"/>
              <a:t>children</a:t>
            </a:r>
            <a:endParaRPr lang="nl-BE" dirty="0"/>
          </a:p>
          <a:p>
            <a:pPr lvl="1"/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one</a:t>
            </a:r>
            <a:endParaRPr lang="nl-BE" dirty="0"/>
          </a:p>
          <a:p>
            <a:pPr lvl="2"/>
            <a:r>
              <a:rPr lang="nl-BE" dirty="0" err="1"/>
              <a:t>Restart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crashed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all</a:t>
            </a:r>
            <a:endParaRPr lang="nl-BE" dirty="0"/>
          </a:p>
          <a:p>
            <a:pPr lvl="2"/>
            <a:r>
              <a:rPr lang="nl-BE" dirty="0" err="1"/>
              <a:t>Restart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crashes</a:t>
            </a:r>
          </a:p>
          <a:p>
            <a:pPr lvl="1"/>
            <a:r>
              <a:rPr lang="nl-BE" dirty="0"/>
              <a:t>Rest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one</a:t>
            </a:r>
            <a:endParaRPr lang="nl-BE" dirty="0"/>
          </a:p>
          <a:p>
            <a:pPr lvl="2"/>
            <a:r>
              <a:rPr lang="nl-BE" dirty="0" err="1"/>
              <a:t>Restart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younger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crashes</a:t>
            </a:r>
          </a:p>
          <a:p>
            <a:pPr lvl="2"/>
            <a:r>
              <a:rPr lang="nl-BE" dirty="0"/>
              <a:t>A </a:t>
            </a:r>
            <a:r>
              <a:rPr lang="nl-BE" dirty="0" err="1"/>
              <a:t>younger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is a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started</a:t>
            </a:r>
            <a:r>
              <a:rPr lang="nl-BE" dirty="0"/>
              <a:t> later </a:t>
            </a:r>
            <a:r>
              <a:rPr lang="nl-BE" dirty="0" err="1"/>
              <a:t>than</a:t>
            </a:r>
            <a:r>
              <a:rPr lang="nl-BE" dirty="0"/>
              <a:t> a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728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F49C0-4FB9-48F5-8CEA-3B946B71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Supervisor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211DF7-9CEB-49D3-A2E9-9C09760C7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003158" cy="4351338"/>
          </a:xfrm>
        </p:spPr>
        <p:txBody>
          <a:bodyPr>
            <a:normAutofit/>
          </a:bodyPr>
          <a:lstStyle/>
          <a:p>
            <a:r>
              <a:rPr lang="nl-BE" dirty="0" err="1"/>
              <a:t>If</a:t>
            </a:r>
            <a:r>
              <a:rPr lang="nl-BE" dirty="0"/>
              <a:t> a supervisor </a:t>
            </a:r>
            <a:r>
              <a:rPr lang="nl-BE" dirty="0" err="1"/>
              <a:t>cannot</a:t>
            </a:r>
            <a:r>
              <a:rPr lang="nl-BE" dirty="0"/>
              <a:t> </a:t>
            </a:r>
            <a:r>
              <a:rPr lang="nl-BE" dirty="0" err="1"/>
              <a:t>restart</a:t>
            </a:r>
            <a:r>
              <a:rPr lang="nl-BE" dirty="0"/>
              <a:t> a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a </a:t>
            </a:r>
            <a:r>
              <a:rPr lang="nl-BE" dirty="0" err="1"/>
              <a:t>couple</a:t>
            </a:r>
            <a:r>
              <a:rPr lang="nl-BE" dirty="0"/>
              <a:t> of </a:t>
            </a:r>
            <a:r>
              <a:rPr lang="nl-BE" dirty="0" err="1"/>
              <a:t>tries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exit</a:t>
            </a:r>
          </a:p>
          <a:p>
            <a:r>
              <a:rPr lang="nl-BE" dirty="0" err="1"/>
              <a:t>Supervised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OTP-Compliant</a:t>
            </a:r>
          </a:p>
          <a:p>
            <a:pPr lvl="1"/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plain</a:t>
            </a:r>
            <a:r>
              <a:rPr lang="nl-BE" dirty="0"/>
              <a:t> </a:t>
            </a:r>
            <a:r>
              <a:rPr lang="nl-BE" dirty="0" err="1"/>
              <a:t>processes</a:t>
            </a:r>
            <a:endParaRPr lang="nl-BE" dirty="0"/>
          </a:p>
          <a:p>
            <a:pPr lvl="1"/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GenServers</a:t>
            </a:r>
            <a:endParaRPr lang="nl-BE" dirty="0"/>
          </a:p>
          <a:p>
            <a:r>
              <a:rPr lang="nl-BE" dirty="0"/>
              <a:t>A supervisor is OTP-Compliant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</a:t>
            </a:r>
            <a:r>
              <a:rPr lang="nl-BE" dirty="0" err="1"/>
              <a:t>child</a:t>
            </a:r>
            <a:r>
              <a:rPr lang="nl-BE" dirty="0"/>
              <a:t> of </a:t>
            </a:r>
            <a:r>
              <a:rPr lang="nl-BE" dirty="0" err="1"/>
              <a:t>another</a:t>
            </a:r>
            <a:r>
              <a:rPr lang="nl-BE" dirty="0"/>
              <a:t> supervisor</a:t>
            </a:r>
          </a:p>
        </p:txBody>
      </p:sp>
    </p:spTree>
    <p:extLst>
      <p:ext uri="{BB962C8B-B14F-4D97-AF65-F5344CB8AC3E}">
        <p14:creationId xmlns:p14="http://schemas.microsoft.com/office/powerpoint/2010/main" val="221408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F49C0-4FB9-48F5-8CEA-3B946B71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Supervisor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211DF7-9CEB-49D3-A2E9-9C09760C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flavours</a:t>
            </a:r>
            <a:r>
              <a:rPr lang="nl-BE" dirty="0"/>
              <a:t> of 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supervisor</a:t>
            </a:r>
          </a:p>
          <a:p>
            <a:pPr lvl="1"/>
            <a:r>
              <a:rPr lang="nl-BE" dirty="0"/>
              <a:t>Start a “</a:t>
            </a:r>
            <a:r>
              <a:rPr lang="nl-BE" dirty="0" err="1"/>
              <a:t>generic</a:t>
            </a:r>
            <a:r>
              <a:rPr lang="nl-BE" dirty="0"/>
              <a:t>” supervisor via </a:t>
            </a:r>
            <a:r>
              <a:rPr lang="nl-BE" dirty="0" err="1"/>
              <a:t>start_link</a:t>
            </a:r>
            <a:r>
              <a:rPr lang="nl-BE" dirty="0"/>
              <a:t>/2</a:t>
            </a:r>
          </a:p>
          <a:p>
            <a:pPr lvl="1"/>
            <a:r>
              <a:rPr lang="nl-BE" dirty="0" err="1"/>
              <a:t>Define</a:t>
            </a:r>
            <a:r>
              <a:rPr lang="nl-BE" dirty="0"/>
              <a:t> a module-</a:t>
            </a:r>
            <a:r>
              <a:rPr lang="nl-BE" dirty="0" err="1"/>
              <a:t>based</a:t>
            </a:r>
            <a:r>
              <a:rPr lang="nl-BE" dirty="0"/>
              <a:t> supervisor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Both </a:t>
            </a:r>
            <a:r>
              <a:rPr lang="nl-BE" dirty="0" err="1"/>
              <a:t>flavours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a list of </a:t>
            </a:r>
            <a:r>
              <a:rPr lang="nl-BE" dirty="0" err="1"/>
              <a:t>children</a:t>
            </a:r>
            <a:r>
              <a:rPr lang="nl-BE" dirty="0"/>
              <a:t> in order </a:t>
            </a:r>
            <a:r>
              <a:rPr lang="nl-BE" dirty="0" err="1"/>
              <a:t>to</a:t>
            </a:r>
            <a:r>
              <a:rPr lang="nl-BE" dirty="0"/>
              <a:t> start</a:t>
            </a:r>
          </a:p>
          <a:p>
            <a:pPr lvl="1"/>
            <a:r>
              <a:rPr lang="nl-BE" dirty="0"/>
              <a:t>Child </a:t>
            </a:r>
            <a:r>
              <a:rPr lang="nl-BE" dirty="0" err="1"/>
              <a:t>specification</a:t>
            </a:r>
            <a:r>
              <a:rPr lang="nl-BE" dirty="0"/>
              <a:t> </a:t>
            </a:r>
            <a:r>
              <a:rPr lang="nl-BE" dirty="0" err="1"/>
              <a:t>defines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a supervisor </a:t>
            </a:r>
            <a:r>
              <a:rPr lang="nl-BE" dirty="0" err="1"/>
              <a:t>should</a:t>
            </a:r>
            <a:r>
              <a:rPr lang="nl-BE" dirty="0"/>
              <a:t> deal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process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46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Supervisor</a:t>
            </a:r>
          </a:p>
          <a:p>
            <a:r>
              <a:rPr lang="nl-BE" b="1" dirty="0"/>
              <a:t>Child </a:t>
            </a:r>
            <a:r>
              <a:rPr lang="nl-BE" b="1" dirty="0" err="1"/>
              <a:t>Specification</a:t>
            </a:r>
            <a:endParaRPr lang="nl-BE" b="1" dirty="0"/>
          </a:p>
          <a:p>
            <a:r>
              <a:rPr lang="nl-BE" dirty="0"/>
              <a:t>Application Architecture</a:t>
            </a: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87418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395F4-0EB6-457F-AB46-428BDA03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Child </a:t>
            </a:r>
            <a:r>
              <a:rPr lang="nl-BE" dirty="0" err="1"/>
              <a:t>Specification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C187B0-B641-4914-9A24-B7A98A05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909" cy="4351338"/>
          </a:xfrm>
        </p:spPr>
        <p:txBody>
          <a:bodyPr/>
          <a:lstStyle/>
          <a:p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a supervisor </a:t>
            </a:r>
            <a:r>
              <a:rPr lang="nl-BE" dirty="0" err="1"/>
              <a:t>should</a:t>
            </a:r>
            <a:r>
              <a:rPr lang="nl-BE" dirty="0"/>
              <a:t> manage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children</a:t>
            </a:r>
            <a:endParaRPr lang="nl-BE" dirty="0"/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start a </a:t>
            </a:r>
            <a:r>
              <a:rPr lang="nl-BE" dirty="0" err="1"/>
              <a:t>child</a:t>
            </a:r>
            <a:r>
              <a:rPr lang="nl-BE" dirty="0"/>
              <a:t>?</a:t>
            </a:r>
          </a:p>
          <a:p>
            <a:pPr lvl="1"/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a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terminates</a:t>
            </a:r>
            <a:r>
              <a:rPr lang="nl-BE" dirty="0"/>
              <a:t>?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uniquely</a:t>
            </a:r>
            <a:r>
              <a:rPr lang="nl-BE" dirty="0"/>
              <a:t> </a:t>
            </a:r>
            <a:r>
              <a:rPr lang="nl-BE" dirty="0" err="1"/>
              <a:t>distinguish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child</a:t>
            </a:r>
            <a:r>
              <a:rPr lang="nl-BE" dirty="0"/>
              <a:t>?</a:t>
            </a:r>
          </a:p>
          <a:p>
            <a:pPr lvl="1"/>
            <a:endParaRPr lang="nl-BE" dirty="0"/>
          </a:p>
          <a:p>
            <a:r>
              <a:rPr lang="nl-BE" dirty="0"/>
              <a:t>A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specification</a:t>
            </a:r>
            <a:r>
              <a:rPr lang="nl-BE" dirty="0"/>
              <a:t> is </a:t>
            </a:r>
            <a:r>
              <a:rPr lang="nl-BE" dirty="0" err="1"/>
              <a:t>passed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Supervisor.start_link</a:t>
            </a:r>
            <a:r>
              <a:rPr lang="nl-BE" dirty="0"/>
              <a:t>/2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information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8641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1022</Words>
  <Application>Microsoft Office PowerPoint</Application>
  <PresentationFormat>Widescreen</PresentationFormat>
  <Paragraphs>166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Merriweather</vt:lpstr>
      <vt:lpstr>Tahoma</vt:lpstr>
      <vt:lpstr>Kantoorthema</vt:lpstr>
      <vt:lpstr>PowerPoint Presentation</vt:lpstr>
      <vt:lpstr>Contents</vt:lpstr>
      <vt:lpstr>Supervisor</vt:lpstr>
      <vt:lpstr>Supervisor</vt:lpstr>
      <vt:lpstr>Supervisor</vt:lpstr>
      <vt:lpstr>Supervisor</vt:lpstr>
      <vt:lpstr>Supervisor</vt:lpstr>
      <vt:lpstr>Contents</vt:lpstr>
      <vt:lpstr>Child Specification</vt:lpstr>
      <vt:lpstr>Child Specification</vt:lpstr>
      <vt:lpstr>Child Specification</vt:lpstr>
      <vt:lpstr>Child Specification</vt:lpstr>
      <vt:lpstr>Child Specification</vt:lpstr>
      <vt:lpstr>Module-based Supervisor</vt:lpstr>
      <vt:lpstr>Contents</vt:lpstr>
      <vt:lpstr>Application Architecture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Van Impe</dc:creator>
  <cp:lastModifiedBy>Bram Van Impe</cp:lastModifiedBy>
  <cp:revision>35</cp:revision>
  <dcterms:created xsi:type="dcterms:W3CDTF">2022-08-30T11:33:22Z</dcterms:created>
  <dcterms:modified xsi:type="dcterms:W3CDTF">2022-11-01T12:42:56Z</dcterms:modified>
</cp:coreProperties>
</file>