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046" r:id="rId2"/>
    <p:sldId id="2052" r:id="rId3"/>
    <p:sldId id="2075" r:id="rId4"/>
    <p:sldId id="2076" r:id="rId5"/>
    <p:sldId id="2077" r:id="rId6"/>
    <p:sldId id="2078" r:id="rId7"/>
    <p:sldId id="2079" r:id="rId8"/>
    <p:sldId id="2056" r:id="rId9"/>
    <p:sldId id="2080" r:id="rId10"/>
    <p:sldId id="2081" r:id="rId11"/>
    <p:sldId id="2082" r:id="rId12"/>
    <p:sldId id="2083" r:id="rId13"/>
    <p:sldId id="2057" r:id="rId14"/>
    <p:sldId id="2058" r:id="rId15"/>
    <p:sldId id="2059" r:id="rId16"/>
    <p:sldId id="2060" r:id="rId17"/>
    <p:sldId id="2053" r:id="rId18"/>
    <p:sldId id="2084" r:id="rId19"/>
    <p:sldId id="2085" r:id="rId20"/>
    <p:sldId id="2086" r:id="rId21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胜友" initials="高" lastIdx="1" clrIdx="0">
    <p:extLst>
      <p:ext uri="{19B8F6BF-5375-455C-9EA6-DF929625EA0E}">
        <p15:presenceInfo xmlns:p15="http://schemas.microsoft.com/office/powerpoint/2012/main" userId="080b4dd4d815eb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50F"/>
    <a:srgbClr val="FF33CC"/>
    <a:srgbClr val="FF3300"/>
    <a:srgbClr val="FF9900"/>
    <a:srgbClr val="FFFF99"/>
    <a:srgbClr val="CCECFF"/>
    <a:srgbClr val="CCFF99"/>
    <a:srgbClr val="33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 autoAdjust="0"/>
    <p:restoredTop sz="96281" autoAdjust="0"/>
  </p:normalViewPr>
  <p:slideViewPr>
    <p:cSldViewPr>
      <p:cViewPr varScale="1">
        <p:scale>
          <a:sx n="114" d="100"/>
          <a:sy n="114" d="100"/>
        </p:scale>
        <p:origin x="828" y="12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C1B5-5C0E-4DAD-8BFB-45FF5AD3D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650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6BA286-6A0F-4353-B14A-06E3EA73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0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BA286-6A0F-4353-B14A-06E3EA73789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89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6" y="620"/>
            <a:ext cx="9144004" cy="6884988"/>
            <a:chOff x="0" y="-1"/>
            <a:chExt cx="5760" cy="4337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16"/>
              <a:ext cx="5737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-1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altLang="zh-CN" noProof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altLang="zh-CN" noProof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27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839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324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6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C8A15"/>
              </a:buClr>
              <a:buFont typeface="Wingdings" pitchFamily="2" charset="2"/>
              <a:buChar char="p"/>
              <a:defRPr sz="2000" b="1">
                <a:solidFill>
                  <a:srgbClr val="92781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>
              <a:defRPr sz="18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16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4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4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79550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38210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52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267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484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7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433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35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/>
          <p:cNvGrpSpPr>
            <a:grpSpLocks/>
          </p:cNvGrpSpPr>
          <p:nvPr userDrawn="1"/>
        </p:nvGrpSpPr>
        <p:grpSpPr bwMode="auto">
          <a:xfrm>
            <a:off x="0" y="5959137"/>
            <a:ext cx="9144000" cy="908725"/>
            <a:chOff x="0" y="2568"/>
            <a:chExt cx="5760" cy="1752"/>
          </a:xfrm>
        </p:grpSpPr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 userDrawn="1"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475" y="17562"/>
            <a:ext cx="905668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spc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75" name="Rectangle 141"/>
          <p:cNvSpPr>
            <a:spLocks noChangeArrowheads="1"/>
          </p:cNvSpPr>
          <p:nvPr userDrawn="1"/>
        </p:nvSpPr>
        <p:spPr bwMode="auto">
          <a:xfrm>
            <a:off x="0" y="-20896"/>
            <a:ext cx="9144000" cy="857608"/>
          </a:xfrm>
          <a:prstGeom prst="rect">
            <a:avLst/>
          </a:prstGeom>
          <a:gradFill rotWithShape="1">
            <a:gsLst>
              <a:gs pos="0">
                <a:srgbClr val="4D1979">
                  <a:gamma/>
                  <a:shade val="65882"/>
                  <a:invGamma/>
                </a:srgbClr>
              </a:gs>
              <a:gs pos="100000">
                <a:srgbClr val="4D197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" name="Rectangle 142"/>
          <p:cNvSpPr>
            <a:spLocks noChangeArrowheads="1"/>
          </p:cNvSpPr>
          <p:nvPr userDrawn="1"/>
        </p:nvSpPr>
        <p:spPr bwMode="auto">
          <a:xfrm rot="10800000">
            <a:off x="0" y="803275"/>
            <a:ext cx="9144000" cy="2222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0"/>
                </a:schemeClr>
              </a:gs>
              <a:gs pos="100000">
                <a:schemeClr val="bg2">
                  <a:alpha val="3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" name="Rectangle 145"/>
          <p:cNvSpPr>
            <a:spLocks noChangeArrowheads="1"/>
          </p:cNvSpPr>
          <p:nvPr userDrawn="1"/>
        </p:nvSpPr>
        <p:spPr bwMode="auto">
          <a:xfrm>
            <a:off x="0" y="17562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8" name="Rectangle 144"/>
          <p:cNvSpPr>
            <a:spLocks noChangeArrowheads="1"/>
          </p:cNvSpPr>
          <p:nvPr userDrawn="1"/>
        </p:nvSpPr>
        <p:spPr bwMode="auto">
          <a:xfrm>
            <a:off x="0" y="766862"/>
            <a:ext cx="9144000" cy="69850"/>
          </a:xfrm>
          <a:prstGeom prst="rect">
            <a:avLst/>
          </a:prstGeom>
          <a:gradFill rotWithShape="1">
            <a:gsLst>
              <a:gs pos="0">
                <a:srgbClr val="C9E576"/>
              </a:gs>
              <a:gs pos="100000">
                <a:srgbClr val="97C52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14" cstate="screen">
            <a:clrChange>
              <a:clrFrom>
                <a:srgbClr val="FFFFFF">
                  <a:alpha val="50196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352" y="-20896"/>
            <a:ext cx="1403648" cy="787758"/>
          </a:xfrm>
          <a:prstGeom prst="rect">
            <a:avLst/>
          </a:prstGeom>
        </p:spPr>
      </p:pic>
      <p:pic>
        <p:nvPicPr>
          <p:cNvPr id="19" name="图片 8"/>
          <p:cNvPicPr>
            <a:picLocks noChangeAspect="1" noChangeArrowheads="1"/>
          </p:cNvPicPr>
          <p:nvPr userDrawn="1"/>
        </p:nvPicPr>
        <p:blipFill>
          <a:blip r:embed="rId15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6"/>
            <a:ext cx="849531" cy="6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9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70" y="1700808"/>
            <a:ext cx="8720460" cy="2482205"/>
          </a:xfrm>
        </p:spPr>
        <p:txBody>
          <a:bodyPr/>
          <a:lstStyle/>
          <a:p>
            <a:pPr algn="ctr"/>
            <a:r>
              <a:rPr lang="zh-CN" altLang="en-US" sz="5400" dirty="0"/>
              <a:t>无线网络实验（一）</a:t>
            </a:r>
            <a:br>
              <a:rPr lang="en-US" altLang="zh-CN" sz="54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58479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79512" y="1052736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常用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EB7629A-B18A-435B-956F-0B148B7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FAAC4E-336F-4D5F-AEC4-1C39578B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8131"/>
              </p:ext>
            </p:extLst>
          </p:nvPr>
        </p:nvGraphicFramePr>
        <p:xfrm>
          <a:off x="899592" y="2694228"/>
          <a:ext cx="7632848" cy="215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374">
                  <a:extLst>
                    <a:ext uri="{9D8B030D-6E8A-4147-A177-3AD203B41FA5}">
                      <a16:colId xmlns:a16="http://schemas.microsoft.com/office/drawing/2014/main" val="2241505374"/>
                    </a:ext>
                  </a:extLst>
                </a:gridCol>
                <a:gridCol w="2249192">
                  <a:extLst>
                    <a:ext uri="{9D8B030D-6E8A-4147-A177-3AD203B41FA5}">
                      <a16:colId xmlns:a16="http://schemas.microsoft.com/office/drawing/2014/main" val="2240644304"/>
                    </a:ext>
                  </a:extLst>
                </a:gridCol>
                <a:gridCol w="2951877">
                  <a:extLst>
                    <a:ext uri="{9D8B030D-6E8A-4147-A177-3AD203B41FA5}">
                      <a16:colId xmlns:a16="http://schemas.microsoft.com/office/drawing/2014/main" val="465634364"/>
                    </a:ext>
                  </a:extLst>
                </a:gridCol>
                <a:gridCol w="1653405">
                  <a:extLst>
                    <a:ext uri="{9D8B030D-6E8A-4147-A177-3AD203B41FA5}">
                      <a16:colId xmlns:a16="http://schemas.microsoft.com/office/drawing/2014/main" val="1006790218"/>
                    </a:ext>
                  </a:extLst>
                </a:gridCol>
              </a:tblGrid>
              <a:tr h="524956"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effectLst/>
                        </a:rPr>
                        <a:t>序号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effectLst/>
                        </a:rPr>
                        <a:t>命令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effectLst/>
                        </a:rPr>
                        <a:t>描述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>
                          <a:effectLst/>
                        </a:rPr>
                        <a:t>备注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9165843"/>
                  </a:ext>
                </a:extLst>
              </a:tr>
              <a:tr h="52495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  <a:highlight>
                            <a:srgbClr val="FFFF00"/>
                          </a:highlight>
                        </a:rPr>
                        <a:t>AT+UART</a:t>
                      </a:r>
                      <a:endParaRPr lang="zh-CN" sz="18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effectLst/>
                          <a:highlight>
                            <a:srgbClr val="FFFF00"/>
                          </a:highlight>
                        </a:rPr>
                        <a:t>查询</a:t>
                      </a:r>
                      <a:r>
                        <a:rPr lang="en-US" sz="1800" b="1" kern="100" dirty="0">
                          <a:effectLst/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sz="1800" b="1" kern="100" dirty="0">
                          <a:effectLst/>
                          <a:highlight>
                            <a:srgbClr val="FFFF00"/>
                          </a:highlight>
                        </a:rPr>
                        <a:t>设置</a:t>
                      </a:r>
                      <a:r>
                        <a:rPr lang="en-US" sz="1800" b="1" kern="100" dirty="0">
                          <a:effectLst/>
                          <a:highlight>
                            <a:srgbClr val="FFFF00"/>
                          </a:highlight>
                        </a:rPr>
                        <a:t> UART </a:t>
                      </a:r>
                      <a:r>
                        <a:rPr lang="zh-CN" sz="1800" b="1" kern="100" dirty="0">
                          <a:effectLst/>
                          <a:highlight>
                            <a:srgbClr val="FFFF00"/>
                          </a:highlight>
                        </a:rPr>
                        <a:t>串口参数</a:t>
                      </a:r>
                      <a:endParaRPr lang="zh-CN" sz="18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编程试</a:t>
                      </a:r>
                      <a:endParaRPr lang="zh-CN" sz="18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056990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2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AT+UARTFOMAT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effectLst/>
                        </a:rPr>
                        <a:t>查询</a:t>
                      </a:r>
                      <a:r>
                        <a:rPr lang="en-US" sz="1800" b="1" kern="100" dirty="0">
                          <a:effectLst/>
                        </a:rPr>
                        <a:t>/</a:t>
                      </a:r>
                      <a:r>
                        <a:rPr lang="zh-CN" sz="1800" b="1" kern="100" dirty="0">
                          <a:effectLst/>
                        </a:rPr>
                        <a:t>设置</a:t>
                      </a:r>
                      <a:r>
                        <a:rPr lang="en-US" sz="1800" b="1" kern="100" dirty="0">
                          <a:effectLst/>
                        </a:rPr>
                        <a:t> UART </a:t>
                      </a:r>
                      <a:r>
                        <a:rPr lang="zh-CN" sz="1800" b="1" kern="100" dirty="0">
                          <a:effectLst/>
                        </a:rPr>
                        <a:t>自动触发长度和触发时间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884946"/>
                  </a:ext>
                </a:extLst>
              </a:tr>
              <a:tr h="52495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3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>
                          <a:effectLst/>
                          <a:highlight>
                            <a:srgbClr val="FFFF00"/>
                          </a:highlight>
                        </a:rPr>
                        <a:t>AT+UARTE</a:t>
                      </a:r>
                      <a:endParaRPr lang="zh-CN" sz="18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1" kern="100" dirty="0">
                          <a:effectLst/>
                          <a:highlight>
                            <a:srgbClr val="FFFF00"/>
                          </a:highlight>
                        </a:rPr>
                        <a:t>查询</a:t>
                      </a:r>
                      <a:r>
                        <a:rPr lang="en-US" sz="1800" b="1" kern="100" dirty="0">
                          <a:effectLst/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sz="1800" b="1" kern="100" dirty="0">
                          <a:effectLst/>
                          <a:highlight>
                            <a:srgbClr val="FFFF00"/>
                          </a:highlight>
                        </a:rPr>
                        <a:t>设置</a:t>
                      </a:r>
                      <a:r>
                        <a:rPr lang="en-US" sz="1800" b="1" kern="100" dirty="0">
                          <a:effectLst/>
                          <a:highlight>
                            <a:srgbClr val="FFFF00"/>
                          </a:highlight>
                        </a:rPr>
                        <a:t> UART </a:t>
                      </a:r>
                      <a:r>
                        <a:rPr lang="zh-CN" sz="1800" b="1" kern="100" dirty="0">
                          <a:effectLst/>
                          <a:highlight>
                            <a:srgbClr val="FFFF00"/>
                          </a:highlight>
                        </a:rPr>
                        <a:t>串口回显状态</a:t>
                      </a:r>
                      <a:endParaRPr lang="zh-CN" sz="18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试</a:t>
                      </a:r>
                      <a:endParaRPr lang="zh-CN" sz="18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77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07504" y="753858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常用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EB7629A-B18A-435B-956F-0B148B7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5D91AA-FBFF-4AED-9063-3EEE66669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22818"/>
              </p:ext>
            </p:extLst>
          </p:nvPr>
        </p:nvGraphicFramePr>
        <p:xfrm>
          <a:off x="1043608" y="1196752"/>
          <a:ext cx="7660452" cy="5088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189">
                  <a:extLst>
                    <a:ext uri="{9D8B030D-6E8A-4147-A177-3AD203B41FA5}">
                      <a16:colId xmlns:a16="http://schemas.microsoft.com/office/drawing/2014/main" val="3940147634"/>
                    </a:ext>
                  </a:extLst>
                </a:gridCol>
                <a:gridCol w="1955115">
                  <a:extLst>
                    <a:ext uri="{9D8B030D-6E8A-4147-A177-3AD203B41FA5}">
                      <a16:colId xmlns:a16="http://schemas.microsoft.com/office/drawing/2014/main" val="2762427991"/>
                    </a:ext>
                  </a:extLst>
                </a:gridCol>
                <a:gridCol w="3009035">
                  <a:extLst>
                    <a:ext uri="{9D8B030D-6E8A-4147-A177-3AD203B41FA5}">
                      <a16:colId xmlns:a16="http://schemas.microsoft.com/office/drawing/2014/main" val="1017223436"/>
                    </a:ext>
                  </a:extLst>
                </a:gridCol>
                <a:gridCol w="1915113">
                  <a:extLst>
                    <a:ext uri="{9D8B030D-6E8A-4147-A177-3AD203B41FA5}">
                      <a16:colId xmlns:a16="http://schemas.microsoft.com/office/drawing/2014/main" val="535428084"/>
                    </a:ext>
                  </a:extLst>
                </a:gridCol>
              </a:tblGrid>
              <a:tr h="250888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序号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</a:rPr>
                        <a:t>命令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</a:rPr>
                        <a:t>描述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</a:rPr>
                        <a:t>备注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5528189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</a:rPr>
                        <a:t>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</a:rPr>
                        <a:t>AT+WFVER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</a:rPr>
                        <a:t>查询射频固件版本号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547100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2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AT+WMAC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查询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MAC 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地址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试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775152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3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</a:rPr>
                        <a:t>AT+WSCANOPT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查询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zh-CN" sz="1600" b="1" kern="100" dirty="0">
                          <a:effectLst/>
                        </a:rPr>
                        <a:t>设置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en-US" sz="1600" b="1" kern="100" dirty="0" err="1">
                          <a:effectLst/>
                        </a:rPr>
                        <a:t>WiFi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zh-CN" sz="1600" b="1" kern="100" dirty="0">
                          <a:effectLst/>
                        </a:rPr>
                        <a:t>扫描类型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529449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4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AT+WSCAN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启动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b="1" kern="100" dirty="0" err="1">
                          <a:effectLst/>
                          <a:highlight>
                            <a:srgbClr val="FFFF00"/>
                          </a:highlight>
                        </a:rPr>
                        <a:t>WiFi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扫描功能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试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718337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5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AT+WDHCP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查询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zh-CN" sz="1600" b="1" kern="100" dirty="0">
                          <a:effectLst/>
                        </a:rPr>
                        <a:t>设置 是否使能</a:t>
                      </a:r>
                      <a:r>
                        <a:rPr lang="en-US" sz="1600" b="1" kern="100" dirty="0">
                          <a:effectLst/>
                        </a:rPr>
                        <a:t> DHCP</a:t>
                      </a:r>
                      <a:r>
                        <a:rPr lang="zh-CN" sz="1600" b="1" kern="100" dirty="0">
                          <a:effectLst/>
                        </a:rPr>
                        <a:t>功能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编程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6831862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6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AT+WSAPIP</a:t>
                      </a:r>
                      <a:endParaRPr lang="zh-CN" sz="1600" b="1" kern="100">
                        <a:effectLst/>
                      </a:endParaRPr>
                    </a:p>
                    <a:p>
                      <a:pPr algn="ctr"/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查询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zh-CN" sz="1600" b="1" kern="100" dirty="0">
                          <a:effectLst/>
                        </a:rPr>
                        <a:t>设置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en-US" sz="1600" b="1" kern="100" dirty="0" err="1">
                          <a:effectLst/>
                        </a:rPr>
                        <a:t>Soft_AP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zh-CN" sz="1600" b="1" kern="100" dirty="0">
                          <a:effectLst/>
                        </a:rPr>
                        <a:t>模式的</a:t>
                      </a:r>
                      <a:r>
                        <a:rPr lang="en-US" sz="1600" b="1" kern="100" dirty="0">
                          <a:effectLst/>
                        </a:rPr>
                        <a:t> IP </a:t>
                      </a:r>
                      <a:r>
                        <a:rPr lang="zh-CN" sz="1600" b="1" kern="100" dirty="0">
                          <a:effectLst/>
                        </a:rPr>
                        <a:t>地址，子网掩码和网关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</a:rPr>
                        <a:t>仅在</a:t>
                      </a:r>
                      <a:r>
                        <a:rPr lang="en-US" sz="1600" b="1" kern="100">
                          <a:effectLst/>
                        </a:rPr>
                        <a:t>AP</a:t>
                      </a:r>
                      <a:r>
                        <a:rPr lang="zh-CN" sz="1600" b="1" kern="100">
                          <a:effectLst/>
                        </a:rPr>
                        <a:t>模式下使用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2799067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7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AT+WSAP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查询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zh-CN" sz="1600" b="1" kern="100" dirty="0">
                          <a:effectLst/>
                        </a:rPr>
                        <a:t>设置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en-US" sz="1600" b="1" kern="100" dirty="0" err="1">
                          <a:effectLst/>
                        </a:rPr>
                        <a:t>Soft_AP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zh-CN" sz="1600" b="1" kern="100" dirty="0">
                          <a:effectLst/>
                        </a:rPr>
                        <a:t>模式的名称和密码，并启动</a:t>
                      </a:r>
                      <a:r>
                        <a:rPr lang="en-US" sz="1600" b="1" kern="100" dirty="0">
                          <a:effectLst/>
                        </a:rPr>
                        <a:t>AP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仅在</a:t>
                      </a:r>
                      <a:r>
                        <a:rPr lang="en-US" sz="1600" b="1" kern="100" dirty="0">
                          <a:effectLst/>
                        </a:rPr>
                        <a:t>AP</a:t>
                      </a:r>
                      <a:r>
                        <a:rPr lang="zh-CN" sz="1600" b="1" kern="100" dirty="0">
                          <a:effectLst/>
                        </a:rPr>
                        <a:t>模式下使用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550570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8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AT+WSAPQ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关闭</a:t>
                      </a:r>
                      <a:r>
                        <a:rPr lang="en-US" sz="1600" b="1" kern="100" dirty="0">
                          <a:effectLst/>
                        </a:rPr>
                        <a:t> AP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仅在</a:t>
                      </a:r>
                      <a:r>
                        <a:rPr lang="en-US" sz="1600" b="1" kern="100" dirty="0">
                          <a:effectLst/>
                        </a:rPr>
                        <a:t>AP</a:t>
                      </a:r>
                      <a:r>
                        <a:rPr lang="zh-CN" sz="1600" b="1" kern="100" dirty="0">
                          <a:effectLst/>
                        </a:rPr>
                        <a:t>模式下使用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743207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9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AT+WSAPS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查询当前</a:t>
                      </a:r>
                      <a:r>
                        <a:rPr lang="en-US" sz="1600" b="1" kern="100" dirty="0">
                          <a:effectLst/>
                        </a:rPr>
                        <a:t>AP</a:t>
                      </a:r>
                      <a:r>
                        <a:rPr lang="zh-CN" sz="1600" b="1" kern="100" dirty="0">
                          <a:effectLst/>
                        </a:rPr>
                        <a:t>状态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0395361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10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AT+WJAPIP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查询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设置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Station 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模式的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IP 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地址，子网掩码和网关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编程试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9554039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AT+WJAP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highlight>
                            <a:srgbClr val="FFFF00"/>
                          </a:highlight>
                        </a:rPr>
                        <a:t>查询</a:t>
                      </a:r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zh-CN" sz="1600" b="1" kern="100">
                          <a:effectLst/>
                          <a:highlight>
                            <a:srgbClr val="FFFF00"/>
                          </a:highlight>
                        </a:rPr>
                        <a:t>设置</a:t>
                      </a:r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 Station </a:t>
                      </a:r>
                      <a:r>
                        <a:rPr lang="zh-CN" sz="1600" b="1" kern="100">
                          <a:effectLst/>
                          <a:highlight>
                            <a:srgbClr val="FFFF00"/>
                          </a:highlight>
                        </a:rPr>
                        <a:t>模式</a:t>
                      </a:r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 AP </a:t>
                      </a:r>
                      <a:r>
                        <a:rPr lang="zh-CN" sz="1600" b="1" kern="100">
                          <a:effectLst/>
                          <a:highlight>
                            <a:srgbClr val="FFFF00"/>
                          </a:highlight>
                        </a:rPr>
                        <a:t>名称和密码，并连接</a:t>
                      </a:r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AP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编程试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920197"/>
                  </a:ext>
                </a:extLst>
              </a:tr>
              <a:tr h="26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12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AT+WJAPQ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断开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AP 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的连接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试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277314"/>
                  </a:ext>
                </a:extLst>
              </a:tr>
              <a:tr h="48059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13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AT+WJAPS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查询当前</a:t>
                      </a:r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 Station </a:t>
                      </a:r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连接状态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编程试</a:t>
                      </a:r>
                      <a:endParaRPr lang="zh-CN" sz="16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5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1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07504" y="753858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常用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EB7629A-B18A-435B-956F-0B148B7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71728B-21CD-4947-A997-5E40B50CC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12379"/>
              </p:ext>
            </p:extLst>
          </p:nvPr>
        </p:nvGraphicFramePr>
        <p:xfrm>
          <a:off x="899592" y="1124744"/>
          <a:ext cx="7920879" cy="5205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46">
                  <a:extLst>
                    <a:ext uri="{9D8B030D-6E8A-4147-A177-3AD203B41FA5}">
                      <a16:colId xmlns:a16="http://schemas.microsoft.com/office/drawing/2014/main" val="2883049073"/>
                    </a:ext>
                  </a:extLst>
                </a:gridCol>
                <a:gridCol w="2435652">
                  <a:extLst>
                    <a:ext uri="{9D8B030D-6E8A-4147-A177-3AD203B41FA5}">
                      <a16:colId xmlns:a16="http://schemas.microsoft.com/office/drawing/2014/main" val="3686267268"/>
                    </a:ext>
                  </a:extLst>
                </a:gridCol>
                <a:gridCol w="2977968">
                  <a:extLst>
                    <a:ext uri="{9D8B030D-6E8A-4147-A177-3AD203B41FA5}">
                      <a16:colId xmlns:a16="http://schemas.microsoft.com/office/drawing/2014/main" val="1310302061"/>
                    </a:ext>
                  </a:extLst>
                </a:gridCol>
                <a:gridCol w="1699513">
                  <a:extLst>
                    <a:ext uri="{9D8B030D-6E8A-4147-A177-3AD203B41FA5}">
                      <a16:colId xmlns:a16="http://schemas.microsoft.com/office/drawing/2014/main" val="1377194877"/>
                    </a:ext>
                  </a:extLst>
                </a:gridCol>
              </a:tblGrid>
              <a:tr h="461686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序号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>
                          <a:effectLst/>
                        </a:rPr>
                        <a:t>命令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>
                          <a:effectLst/>
                        </a:rPr>
                        <a:t>描述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>
                          <a:effectLst/>
                        </a:rPr>
                        <a:t>备注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3597228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</a:rPr>
                        <a:t>AT+SSLCERTGET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>
                          <a:effectLst/>
                        </a:rPr>
                        <a:t>获取</a:t>
                      </a:r>
                      <a:r>
                        <a:rPr lang="en-US" sz="1400" b="1" kern="100">
                          <a:effectLst/>
                        </a:rPr>
                        <a:t>SSL</a:t>
                      </a:r>
                      <a:r>
                        <a:rPr lang="zh-CN" sz="1400" b="1" kern="100">
                          <a:effectLst/>
                        </a:rPr>
                        <a:t>证书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642046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2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</a:rPr>
                        <a:t>AT+SSLCERTSET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设置</a:t>
                      </a:r>
                      <a:r>
                        <a:rPr lang="en-US" sz="1400" b="1" kern="100" dirty="0">
                          <a:effectLst/>
                        </a:rPr>
                        <a:t>SSL</a:t>
                      </a:r>
                      <a:r>
                        <a:rPr lang="zh-CN" sz="1400" b="1" kern="100" dirty="0">
                          <a:effectLst/>
                        </a:rPr>
                        <a:t>证书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8772303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3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</a:rPr>
                        <a:t>AT+CIPDOMAIN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域名解析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8582976"/>
                  </a:ext>
                </a:extLst>
              </a:tr>
              <a:tr h="41604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</a:rPr>
                        <a:t>4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</a:rPr>
                        <a:t>AT+CIPAUTOCONN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查询</a:t>
                      </a:r>
                      <a:r>
                        <a:rPr lang="en-US" sz="1400" b="1" kern="100" dirty="0">
                          <a:effectLst/>
                        </a:rPr>
                        <a:t>/</a:t>
                      </a:r>
                      <a:r>
                        <a:rPr lang="zh-CN" sz="1400" b="1" kern="100" dirty="0">
                          <a:effectLst/>
                        </a:rPr>
                        <a:t>设置指定</a:t>
                      </a:r>
                      <a:r>
                        <a:rPr lang="en-US" sz="1400" b="1" kern="100" dirty="0">
                          <a:effectLst/>
                        </a:rPr>
                        <a:t> id </a:t>
                      </a:r>
                      <a:r>
                        <a:rPr lang="zh-CN" sz="1400" b="1" kern="100" dirty="0">
                          <a:effectLst/>
                        </a:rPr>
                        <a:t>连接是否为自动连接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5408805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5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AT+CIPSSLOPT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设置指定</a:t>
                      </a:r>
                      <a:r>
                        <a:rPr lang="en-US" sz="1400" b="1" kern="100" dirty="0">
                          <a:effectLst/>
                        </a:rPr>
                        <a:t> id </a:t>
                      </a:r>
                      <a:r>
                        <a:rPr lang="zh-CN" sz="1400" b="1" kern="100" dirty="0">
                          <a:effectLst/>
                        </a:rPr>
                        <a:t>连接的</a:t>
                      </a:r>
                      <a:r>
                        <a:rPr lang="en-US" sz="1400" b="1" kern="100" dirty="0" err="1">
                          <a:effectLst/>
                        </a:rPr>
                        <a:t>ssl</a:t>
                      </a:r>
                      <a:r>
                        <a:rPr lang="zh-CN" sz="1400" b="1" kern="100" dirty="0">
                          <a:effectLst/>
                        </a:rPr>
                        <a:t>参数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7473752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AT+CIPSTART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启动一个指定</a:t>
                      </a:r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 id </a:t>
                      </a:r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的连接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编程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846947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7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AT+CIPSTOP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断开一个指定</a:t>
                      </a:r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 id </a:t>
                      </a:r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的连接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编程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562897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8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AT+CIPSTATUS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查询指定</a:t>
                      </a:r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 id </a:t>
                      </a:r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的连接状态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试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160046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9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  <a:highlight>
                            <a:srgbClr val="FFFF00"/>
                          </a:highlight>
                        </a:rPr>
                        <a:t>AT+CIPSEND</a:t>
                      </a:r>
                      <a:endParaRPr lang="zh-CN" sz="1400" b="1" kern="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通过串口向指定</a:t>
                      </a:r>
                      <a:r>
                        <a:rPr 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 id </a:t>
                      </a:r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的连接发送数据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2562509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  <a:highlight>
                            <a:srgbClr val="FFFF00"/>
                          </a:highlight>
                        </a:rPr>
                        <a:t>AT+CIPSENDRAW</a:t>
                      </a:r>
                      <a:endParaRPr lang="zh-CN" sz="1400" b="1" kern="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  <a:highlight>
                            <a:srgbClr val="FFFF00"/>
                          </a:highlight>
                        </a:rPr>
                        <a:t>指令模式跳转至透传模式</a:t>
                      </a:r>
                      <a:endParaRPr lang="zh-CN" sz="1400" b="1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00" dirty="0">
                          <a:effectLst/>
                          <a:highlight>
                            <a:srgbClr val="FFFF00"/>
                          </a:highlight>
                        </a:rPr>
                        <a:t>编程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484660"/>
                  </a:ext>
                </a:extLst>
              </a:tr>
              <a:tr h="38907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11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AT+CIPRECV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接收</a:t>
                      </a:r>
                      <a:r>
                        <a:rPr lang="en-US" sz="1400" b="1" kern="100" dirty="0">
                          <a:effectLst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</a:rPr>
                        <a:t>WiFi</a:t>
                      </a:r>
                      <a:r>
                        <a:rPr lang="en-US" sz="1400" b="1" kern="100" dirty="0">
                          <a:effectLst/>
                        </a:rPr>
                        <a:t> </a:t>
                      </a:r>
                      <a:r>
                        <a:rPr lang="zh-CN" sz="1400" b="1" kern="100" dirty="0">
                          <a:effectLst/>
                        </a:rPr>
                        <a:t>数据至用户串口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00" dirty="0">
                          <a:effectLst/>
                        </a:rPr>
                        <a:t>试</a:t>
                      </a: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0327873"/>
                  </a:ext>
                </a:extLst>
              </a:tr>
              <a:tr h="41604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12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effectLst/>
                        </a:rPr>
                        <a:t>AT+CIPRECVCFG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effectLst/>
                        </a:rPr>
                        <a:t>查询</a:t>
                      </a:r>
                      <a:r>
                        <a:rPr lang="en-US" sz="1400" b="1" kern="100" dirty="0">
                          <a:effectLst/>
                        </a:rPr>
                        <a:t>/</a:t>
                      </a:r>
                      <a:r>
                        <a:rPr lang="zh-CN" sz="1400" b="1" kern="100" dirty="0">
                          <a:effectLst/>
                        </a:rPr>
                        <a:t>设置</a:t>
                      </a:r>
                      <a:r>
                        <a:rPr lang="en-US" sz="1400" b="1" kern="100" dirty="0">
                          <a:effectLst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</a:rPr>
                        <a:t>WiFi</a:t>
                      </a:r>
                      <a:r>
                        <a:rPr lang="en-US" sz="1400" b="1" kern="100" dirty="0">
                          <a:effectLst/>
                        </a:rPr>
                        <a:t> </a:t>
                      </a:r>
                      <a:r>
                        <a:rPr lang="zh-CN" sz="1400" b="1" kern="100" dirty="0">
                          <a:effectLst/>
                        </a:rPr>
                        <a:t>数据发送至用户串口，通过指令模式，还是透传模式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0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2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062475"/>
            <a:ext cx="8053712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利用无线模块实现无线局域组网及数据上传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A36FD-801F-4E1D-96BA-FDB83AF0BFB4}"/>
              </a:ext>
            </a:extLst>
          </p:cNvPr>
          <p:cNvSpPr/>
          <p:nvPr/>
        </p:nvSpPr>
        <p:spPr>
          <a:xfrm>
            <a:off x="6754172" y="3979643"/>
            <a:ext cx="21383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然后使用</a:t>
            </a:r>
            <a:r>
              <a:rPr lang="en-US" altLang="zh-CN" sz="1600" dirty="0"/>
              <a:t>TCP/UDP</a:t>
            </a:r>
            <a:r>
              <a:rPr lang="zh-CN" altLang="en-US" sz="1600" dirty="0"/>
              <a:t>调试工具进行调试，可以创建服务器将</a:t>
            </a:r>
            <a:r>
              <a:rPr lang="en-US" altLang="zh-CN" sz="1600" dirty="0"/>
              <a:t>PC</a:t>
            </a:r>
            <a:r>
              <a:rPr lang="zh-CN" altLang="en-US" sz="1600" dirty="0"/>
              <a:t>机作为</a:t>
            </a:r>
            <a:r>
              <a:rPr lang="en-US" altLang="zh-CN" sz="1600" dirty="0"/>
              <a:t>Server</a:t>
            </a:r>
            <a:r>
              <a:rPr lang="zh-CN" altLang="en-US" sz="1600" dirty="0"/>
              <a:t>，然后监听某端口（例如</a:t>
            </a:r>
            <a:r>
              <a:rPr lang="en-US" altLang="zh-CN" sz="1600" dirty="0"/>
              <a:t>9000</a:t>
            </a:r>
            <a:r>
              <a:rPr lang="zh-CN" altLang="en-US" sz="1600" dirty="0"/>
              <a:t>）连接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DEBBAF-F08E-400B-8838-A1D48E71A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864" y="2092919"/>
            <a:ext cx="5976924" cy="41044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4D6B911-98CE-42EF-B9BD-6B2A2153FA6B}"/>
              </a:ext>
            </a:extLst>
          </p:cNvPr>
          <p:cNvSpPr/>
          <p:nvPr/>
        </p:nvSpPr>
        <p:spPr>
          <a:xfrm>
            <a:off x="6754172" y="2556450"/>
            <a:ext cx="19989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PC</a:t>
            </a:r>
            <a:r>
              <a:rPr lang="zh-CN" altLang="en-US" sz="1600" dirty="0"/>
              <a:t>端打开</a:t>
            </a:r>
            <a:r>
              <a:rPr lang="en-US" altLang="zh-CN" sz="1600" dirty="0"/>
              <a:t>cmd.exe</a:t>
            </a:r>
            <a:r>
              <a:rPr lang="zh-CN" altLang="en-US" sz="1600" dirty="0"/>
              <a:t>，输入指令：</a:t>
            </a:r>
            <a:r>
              <a:rPr lang="en-US" altLang="zh-CN" sz="1600" dirty="0"/>
              <a:t>ipconfig</a:t>
            </a:r>
            <a:r>
              <a:rPr lang="zh-CN" altLang="en-US" sz="1600" dirty="0"/>
              <a:t>，获得</a:t>
            </a:r>
            <a:r>
              <a:rPr lang="en-US" altLang="zh-CN" sz="1600" dirty="0"/>
              <a:t>PC</a:t>
            </a:r>
            <a:r>
              <a:rPr lang="zh-CN" altLang="en-US" sz="1600" dirty="0"/>
              <a:t>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44ABD86-BA18-4560-9258-680E09F0D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59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47536" y="1177215"/>
            <a:ext cx="8053712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利用无线模块实现无线局域组网及数据上传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C30CC7-16E5-48E3-B8BF-1F60C576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56350"/>
              </p:ext>
            </p:extLst>
          </p:nvPr>
        </p:nvGraphicFramePr>
        <p:xfrm>
          <a:off x="772951" y="2092919"/>
          <a:ext cx="7402882" cy="695806"/>
        </p:xfrm>
        <a:graphic>
          <a:graphicData uri="http://schemas.openxmlformats.org/drawingml/2006/table">
            <a:tbl>
              <a:tblPr firstRow="1" firstCol="1" bandRow="1"/>
              <a:tblGrid>
                <a:gridCol w="5458666">
                  <a:extLst>
                    <a:ext uri="{9D8B030D-6E8A-4147-A177-3AD203B41FA5}">
                      <a16:colId xmlns:a16="http://schemas.microsoft.com/office/drawing/2014/main" val="348612666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979445610"/>
                    </a:ext>
                  </a:extLst>
                </a:gridCol>
              </a:tblGrid>
              <a:tr h="695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AT+CIPSTART=&lt;id&gt;,&lt;type&gt;,[domain],[remote_port],[local_port]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示例：</a:t>
                      </a:r>
                      <a:r>
                        <a:rPr lang="fr-FR" alt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AT+CIPSTART</a:t>
                      </a: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1,tcp_client</a:t>
                      </a: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,192.168.43.54,9000</a:t>
                      </a:r>
                      <a:endParaRPr lang="fr-FR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建立一个</a:t>
                      </a:r>
                      <a:r>
                        <a:rPr lang="en-US" alt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057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BA55A3-7461-4E9A-9527-F75C9475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48221"/>
              </p:ext>
            </p:extLst>
          </p:nvPr>
        </p:nvGraphicFramePr>
        <p:xfrm>
          <a:off x="545742" y="3101031"/>
          <a:ext cx="7903506" cy="3106130"/>
        </p:xfrm>
        <a:graphic>
          <a:graphicData uri="http://schemas.openxmlformats.org/drawingml/2006/table">
            <a:tbl>
              <a:tblPr/>
              <a:tblGrid>
                <a:gridCol w="565100">
                  <a:extLst>
                    <a:ext uri="{9D8B030D-6E8A-4147-A177-3AD203B41FA5}">
                      <a16:colId xmlns:a16="http://schemas.microsoft.com/office/drawing/2014/main" val="3292731775"/>
                    </a:ext>
                  </a:extLst>
                </a:gridCol>
                <a:gridCol w="7338406">
                  <a:extLst>
                    <a:ext uri="{9D8B030D-6E8A-4147-A177-3AD203B41FA5}">
                      <a16:colId xmlns:a16="http://schemas.microsoft.com/office/drawing/2014/main" val="1598939570"/>
                    </a:ext>
                  </a:extLst>
                </a:gridCol>
              </a:tblGrid>
              <a:tr h="1365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参数：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id</a:t>
                      </a:r>
                      <a:r>
                        <a:rPr lang="zh-CN" altLang="en-US" sz="1400">
                          <a:effectLst/>
                        </a:rPr>
                        <a:t>： 指定连接的 </a:t>
                      </a:r>
                      <a:r>
                        <a:rPr lang="en-US" altLang="zh-CN" sz="1400">
                          <a:effectLst/>
                        </a:rPr>
                        <a:t>id </a:t>
                      </a:r>
                      <a:r>
                        <a:rPr lang="zh-CN" altLang="en-US" sz="1400">
                          <a:effectLst/>
                        </a:rPr>
                        <a:t>号</a:t>
                      </a:r>
                      <a:r>
                        <a:rPr lang="en-US" altLang="zh-CN" sz="1400">
                          <a:effectLst/>
                        </a:rPr>
                        <a:t>,</a:t>
                      </a:r>
                      <a:r>
                        <a:rPr lang="zh-CN" altLang="en-US" sz="1400">
                          <a:effectLst/>
                        </a:rPr>
                        <a:t>范围：</a:t>
                      </a:r>
                      <a:r>
                        <a:rPr lang="en-US" altLang="zh-CN" sz="1400">
                          <a:effectLst/>
                        </a:rPr>
                        <a:t>0 - 4</a:t>
                      </a:r>
                      <a:r>
                        <a:rPr lang="zh-CN" altLang="en-US" sz="1400">
                          <a:effectLst/>
                        </a:rPr>
                        <a:t>，即 最多可创建 </a:t>
                      </a:r>
                      <a:r>
                        <a:rPr lang="en-US" altLang="zh-CN" sz="1400">
                          <a:effectLst/>
                        </a:rPr>
                        <a:t>5 </a:t>
                      </a:r>
                      <a:r>
                        <a:rPr lang="zh-CN" altLang="en-US" sz="1400">
                          <a:effectLst/>
                        </a:rPr>
                        <a:t>个连接。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55793"/>
                  </a:ext>
                </a:extLst>
              </a:tr>
              <a:tr h="219849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tpye</a:t>
                      </a:r>
                      <a:r>
                        <a:rPr lang="en-US" sz="1400" dirty="0">
                          <a:effectLst/>
                        </a:rPr>
                        <a:t>：</a:t>
                      </a:r>
                      <a:r>
                        <a:rPr lang="zh-CN" altLang="en-US" sz="1400" dirty="0">
                          <a:effectLst/>
                        </a:rPr>
                        <a:t>连接类型，包括：</a:t>
                      </a:r>
                      <a:r>
                        <a:rPr lang="en-US" sz="1400" dirty="0" err="1">
                          <a:effectLst/>
                        </a:rPr>
                        <a:t>tcp_server,tcp_client,ssl_client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dirty="0" err="1">
                          <a:effectLst/>
                        </a:rPr>
                        <a:t>udp_broadcast，udp_unicast</a:t>
                      </a:r>
                      <a:r>
                        <a:rPr 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61453"/>
                  </a:ext>
                </a:extLst>
              </a:tr>
              <a:tr h="178194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--- 1. </a:t>
                      </a:r>
                      <a:r>
                        <a:rPr lang="zh-CN" altLang="en-US" sz="1400">
                          <a:effectLst/>
                        </a:rPr>
                        <a:t>当</a:t>
                      </a:r>
                      <a:r>
                        <a:rPr lang="en-US" sz="1400">
                          <a:effectLst/>
                        </a:rPr>
                        <a:t>type</a:t>
                      </a:r>
                      <a:r>
                        <a:rPr lang="zh-CN" altLang="en-US" sz="1400">
                          <a:effectLst/>
                        </a:rPr>
                        <a:t>为</a:t>
                      </a:r>
                      <a:r>
                        <a:rPr lang="en-US" sz="1400">
                          <a:effectLst/>
                        </a:rPr>
                        <a:t>tcp_server</a:t>
                      </a:r>
                      <a:r>
                        <a:rPr lang="zh-CN" altLang="en-US" sz="1400">
                          <a:effectLst/>
                        </a:rPr>
                        <a:t>时，参数为：</a:t>
                      </a:r>
                      <a:r>
                        <a:rPr lang="en-US" sz="1400">
                          <a:effectLst/>
                        </a:rPr>
                        <a:t>id,tcp_server,local_port；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09558"/>
                  </a:ext>
                </a:extLst>
              </a:tr>
              <a:tr h="219849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--- 2. </a:t>
                      </a:r>
                      <a:r>
                        <a:rPr lang="zh-CN" altLang="en-US" sz="1400">
                          <a:effectLst/>
                        </a:rPr>
                        <a:t>当</a:t>
                      </a:r>
                      <a:r>
                        <a:rPr lang="en-US" sz="1400">
                          <a:effectLst/>
                        </a:rPr>
                        <a:t>type</a:t>
                      </a:r>
                      <a:r>
                        <a:rPr lang="zh-CN" altLang="en-US" sz="1400">
                          <a:effectLst/>
                        </a:rPr>
                        <a:t>为</a:t>
                      </a:r>
                      <a:r>
                        <a:rPr lang="en-US" sz="1400">
                          <a:effectLst/>
                        </a:rPr>
                        <a:t>tcp_client</a:t>
                      </a:r>
                      <a:r>
                        <a:rPr lang="zh-CN" altLang="en-US" sz="1400">
                          <a:effectLst/>
                        </a:rPr>
                        <a:t>时，参数为：</a:t>
                      </a:r>
                      <a:r>
                        <a:rPr lang="en-US" sz="1400">
                          <a:effectLst/>
                        </a:rPr>
                        <a:t>id,tcp_client,domain,remote_port[,local_port];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234689"/>
                  </a:ext>
                </a:extLst>
              </a:tr>
              <a:tr h="178194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--- 3. </a:t>
                      </a:r>
                      <a:r>
                        <a:rPr lang="zh-CN" altLang="en-US" sz="1400">
                          <a:effectLst/>
                        </a:rPr>
                        <a:t>当</a:t>
                      </a:r>
                      <a:r>
                        <a:rPr lang="en-US" sz="1400">
                          <a:effectLst/>
                        </a:rPr>
                        <a:t>type</a:t>
                      </a:r>
                      <a:r>
                        <a:rPr lang="zh-CN" altLang="en-US" sz="1400">
                          <a:effectLst/>
                        </a:rPr>
                        <a:t>为</a:t>
                      </a:r>
                      <a:r>
                        <a:rPr lang="en-US" sz="1400">
                          <a:effectLst/>
                        </a:rPr>
                        <a:t>ssl_client</a:t>
                      </a:r>
                      <a:r>
                        <a:rPr lang="zh-CN" altLang="en-US" sz="1400">
                          <a:effectLst/>
                        </a:rPr>
                        <a:t>时，参数为：</a:t>
                      </a:r>
                      <a:r>
                        <a:rPr lang="en-US" sz="1400">
                          <a:effectLst/>
                        </a:rPr>
                        <a:t>id,ssl_client,domain,remote_port[,local_port];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09657"/>
                  </a:ext>
                </a:extLst>
              </a:tr>
              <a:tr h="261505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--- 4. </a:t>
                      </a:r>
                      <a:r>
                        <a:rPr lang="zh-CN" altLang="en-US" sz="1400">
                          <a:effectLst/>
                        </a:rPr>
                        <a:t>当</a:t>
                      </a:r>
                      <a:r>
                        <a:rPr lang="en-US" sz="1400">
                          <a:effectLst/>
                        </a:rPr>
                        <a:t>type</a:t>
                      </a:r>
                      <a:r>
                        <a:rPr lang="zh-CN" altLang="en-US" sz="1400">
                          <a:effectLst/>
                        </a:rPr>
                        <a:t>为</a:t>
                      </a:r>
                      <a:r>
                        <a:rPr lang="en-US" sz="1400">
                          <a:effectLst/>
                        </a:rPr>
                        <a:t>udp_broadcast</a:t>
                      </a:r>
                      <a:r>
                        <a:rPr lang="zh-CN" altLang="en-US" sz="1400">
                          <a:effectLst/>
                        </a:rPr>
                        <a:t>时，参数为：</a:t>
                      </a:r>
                      <a:r>
                        <a:rPr lang="en-US" sz="1400">
                          <a:effectLst/>
                        </a:rPr>
                        <a:t>id,udp_broadcast,domain,remote_port,local_port;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133172"/>
                  </a:ext>
                </a:extLst>
              </a:tr>
              <a:tr h="261505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--- 5. </a:t>
                      </a:r>
                      <a:r>
                        <a:rPr lang="zh-CN" altLang="en-US" sz="1400">
                          <a:effectLst/>
                        </a:rPr>
                        <a:t>当</a:t>
                      </a:r>
                      <a:r>
                        <a:rPr lang="en-US" sz="1400">
                          <a:effectLst/>
                        </a:rPr>
                        <a:t>type</a:t>
                      </a:r>
                      <a:r>
                        <a:rPr lang="zh-CN" altLang="en-US" sz="1400">
                          <a:effectLst/>
                        </a:rPr>
                        <a:t>为</a:t>
                      </a:r>
                      <a:r>
                        <a:rPr lang="en-US" sz="1400">
                          <a:effectLst/>
                        </a:rPr>
                        <a:t>udp_unicast</a:t>
                      </a:r>
                      <a:r>
                        <a:rPr lang="zh-CN" altLang="en-US" sz="1400">
                          <a:effectLst/>
                        </a:rPr>
                        <a:t>时，参数为：</a:t>
                      </a:r>
                      <a:r>
                        <a:rPr lang="en-US" sz="1400">
                          <a:effectLst/>
                        </a:rPr>
                        <a:t>id,udp_unicast,domain,remote_port,local_port。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8924"/>
                  </a:ext>
                </a:extLst>
              </a:tr>
              <a:tr h="178194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domain：</a:t>
                      </a:r>
                      <a:r>
                        <a:rPr lang="zh-CN" altLang="en-US" sz="1400">
                          <a:effectLst/>
                        </a:rPr>
                        <a:t>目标服务器的 </a:t>
                      </a:r>
                      <a:r>
                        <a:rPr lang="en-US" sz="1400">
                          <a:effectLst/>
                        </a:rPr>
                        <a:t>IP </a:t>
                      </a:r>
                      <a:r>
                        <a:rPr lang="zh-CN" altLang="en-US" sz="1400">
                          <a:effectLst/>
                        </a:rPr>
                        <a:t>或域名。当 </a:t>
                      </a:r>
                      <a:r>
                        <a:rPr lang="en-US" sz="1400">
                          <a:effectLst/>
                        </a:rPr>
                        <a:t>type </a:t>
                      </a:r>
                      <a:r>
                        <a:rPr lang="zh-CN" altLang="en-US" sz="1400">
                          <a:effectLst/>
                        </a:rPr>
                        <a:t>为 </a:t>
                      </a:r>
                      <a:r>
                        <a:rPr lang="en-US" sz="1400">
                          <a:effectLst/>
                        </a:rPr>
                        <a:t>tcp_server </a:t>
                      </a:r>
                      <a:r>
                        <a:rPr lang="zh-CN" altLang="en-US" sz="1400">
                          <a:effectLst/>
                        </a:rPr>
                        <a:t>时，不需要该参数。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99478"/>
                  </a:ext>
                </a:extLst>
              </a:tr>
              <a:tr h="94882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remote_port：</a:t>
                      </a:r>
                      <a:r>
                        <a:rPr lang="zh-CN" altLang="en-US" sz="1400">
                          <a:effectLst/>
                        </a:rPr>
                        <a:t>远程端口。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000"/>
                  </a:ext>
                </a:extLst>
              </a:tr>
              <a:tr h="178194"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effectLst/>
                      </a:endParaRP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local_port： </a:t>
                      </a:r>
                      <a:r>
                        <a:rPr lang="zh-CN" altLang="en-US" sz="1400">
                          <a:effectLst/>
                        </a:rPr>
                        <a:t>本地端口。当</a:t>
                      </a:r>
                      <a:r>
                        <a:rPr lang="en-US" sz="1400">
                          <a:effectLst/>
                        </a:rPr>
                        <a:t>type</a:t>
                      </a:r>
                      <a:r>
                        <a:rPr lang="zh-CN" altLang="en-US" sz="1400">
                          <a:effectLst/>
                        </a:rPr>
                        <a:t>为</a:t>
                      </a:r>
                      <a:r>
                        <a:rPr lang="en-US" sz="1400">
                          <a:effectLst/>
                        </a:rPr>
                        <a:t>tcp_client</a:t>
                      </a:r>
                      <a:r>
                        <a:rPr lang="zh-CN" altLang="en-US" sz="1400">
                          <a:effectLst/>
                        </a:rPr>
                        <a:t>或</a:t>
                      </a:r>
                      <a:r>
                        <a:rPr lang="en-US" sz="1400">
                          <a:effectLst/>
                        </a:rPr>
                        <a:t>ssl_client</a:t>
                      </a:r>
                      <a:r>
                        <a:rPr lang="zh-CN" altLang="en-US" sz="1400">
                          <a:effectLst/>
                        </a:rPr>
                        <a:t>时，该参数为指定本地端口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53496"/>
                  </a:ext>
                </a:extLst>
              </a:tr>
              <a:tr h="4697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说明：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立即生效。注意：当前 </a:t>
                      </a:r>
                      <a:r>
                        <a:rPr lang="en-US" altLang="zh-CN" sz="1400" dirty="0">
                          <a:effectLst/>
                        </a:rPr>
                        <a:t>id </a:t>
                      </a:r>
                      <a:r>
                        <a:rPr lang="zh-CN" altLang="en-US" sz="1400" dirty="0">
                          <a:effectLst/>
                        </a:rPr>
                        <a:t>的连接，如果不是关闭状态，再次设置并连接时，无法成功执行，返回：</a:t>
                      </a:r>
                      <a:r>
                        <a:rPr lang="en-US" altLang="zh-CN" sz="1400" dirty="0">
                          <a:effectLst/>
                        </a:rPr>
                        <a:t>ERROR</a:t>
                      </a:r>
                      <a:r>
                        <a:rPr lang="zh-CN" altLang="en-US" sz="1400" dirty="0">
                          <a:effectLst/>
                        </a:rPr>
                        <a:t>。更改任何一个 </a:t>
                      </a:r>
                      <a:r>
                        <a:rPr lang="en-US" altLang="zh-CN" sz="1400" dirty="0">
                          <a:effectLst/>
                        </a:rPr>
                        <a:t>id </a:t>
                      </a:r>
                      <a:r>
                        <a:rPr lang="zh-CN" altLang="en-US" sz="1400" dirty="0">
                          <a:effectLst/>
                        </a:rPr>
                        <a:t>的参数前，必须要手动关闭，即执行指令：</a:t>
                      </a:r>
                      <a:r>
                        <a:rPr lang="en-US" altLang="zh-CN" sz="1400" dirty="0">
                          <a:effectLst/>
                        </a:rPr>
                        <a:t>AT+CIPSTOP=id\r</a:t>
                      </a:r>
                      <a:r>
                        <a:rPr lang="zh-CN" altLang="en-US" sz="1400" dirty="0">
                          <a:effectLst/>
                        </a:rPr>
                        <a:t>，才能正确设置并连接。</a:t>
                      </a:r>
                    </a:p>
                  </a:txBody>
                  <a:tcPr marL="28426" marR="28426" marT="13120" marB="131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60570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FC07800D-637B-4A9E-A154-B1F58761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03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95536" y="1059538"/>
            <a:ext cx="8053712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利用无线模块实现无线局域组网及数据上传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0EEDD6-3F75-485E-B7A3-176C5CDCA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3400"/>
              </p:ext>
            </p:extLst>
          </p:nvPr>
        </p:nvGraphicFramePr>
        <p:xfrm>
          <a:off x="694752" y="2308943"/>
          <a:ext cx="7981704" cy="3384376"/>
        </p:xfrm>
        <a:graphic>
          <a:graphicData uri="http://schemas.openxmlformats.org/drawingml/2006/table">
            <a:tbl>
              <a:tblPr/>
              <a:tblGrid>
                <a:gridCol w="2149056">
                  <a:extLst>
                    <a:ext uri="{9D8B030D-6E8A-4147-A177-3AD203B41FA5}">
                      <a16:colId xmlns:a16="http://schemas.microsoft.com/office/drawing/2014/main" val="2182995515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38759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398642733"/>
                    </a:ext>
                  </a:extLst>
                </a:gridCol>
              </a:tblGrid>
              <a:tr h="83707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dirty="0">
                          <a:effectLst/>
                        </a:rPr>
                        <a:t>AT</a:t>
                      </a:r>
                      <a:r>
                        <a:rPr lang="zh-CN" altLang="en-US" sz="1400" b="1" dirty="0">
                          <a:effectLst/>
                        </a:rPr>
                        <a:t>指令模式</a:t>
                      </a:r>
                      <a:r>
                        <a:rPr lang="zh-CN" altLang="en-US" sz="1400" dirty="0">
                          <a:effectLst/>
                        </a:rPr>
                        <a:t>下，模块通过串口向</a:t>
                      </a:r>
                      <a:r>
                        <a:rPr lang="en-US" altLang="zh-CN" sz="1400" dirty="0">
                          <a:effectLst/>
                        </a:rPr>
                        <a:t>TCP</a:t>
                      </a:r>
                      <a:r>
                        <a:rPr lang="zh-CN" altLang="en-US" sz="1400" dirty="0">
                          <a:effectLst/>
                        </a:rPr>
                        <a:t>客户端发数据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AT+CIPSEND=1,5 ,3</a:t>
                      </a:r>
                      <a:r>
                        <a:rPr lang="zh-CN" altLang="en-US" sz="1400">
                          <a:effectLst/>
                        </a:rPr>
                        <a:t>秒内，输入字符串：</a:t>
                      </a:r>
                      <a:r>
                        <a:rPr lang="en-US" altLang="zh-CN" sz="1400">
                          <a:effectLst/>
                        </a:rPr>
                        <a:t>12345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TCP</a:t>
                      </a:r>
                      <a:r>
                        <a:rPr lang="zh-CN" altLang="en-US" sz="1400">
                          <a:effectLst/>
                        </a:rPr>
                        <a:t>客户端接收区收到：</a:t>
                      </a:r>
                      <a:r>
                        <a:rPr lang="en-US" altLang="zh-CN" sz="1400">
                          <a:effectLst/>
                        </a:rPr>
                        <a:t>12345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93114"/>
                  </a:ext>
                </a:extLst>
              </a:tr>
              <a:tr h="73801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b="1" dirty="0">
                          <a:effectLst/>
                        </a:rPr>
                        <a:t>AT</a:t>
                      </a:r>
                      <a:r>
                        <a:rPr lang="zh-CN" altLang="en-US" sz="1400" b="1" dirty="0">
                          <a:effectLst/>
                        </a:rPr>
                        <a:t>指令模式</a:t>
                      </a:r>
                      <a:r>
                        <a:rPr lang="zh-CN" altLang="en-US" sz="1400" dirty="0">
                          <a:effectLst/>
                        </a:rPr>
                        <a:t>下，</a:t>
                      </a:r>
                      <a:r>
                        <a:rPr lang="en-US" altLang="zh-CN" sz="1400" dirty="0">
                          <a:effectLst/>
                        </a:rPr>
                        <a:t>TCP</a:t>
                      </a:r>
                      <a:r>
                        <a:rPr lang="zh-CN" altLang="en-US" sz="1400" dirty="0">
                          <a:effectLst/>
                        </a:rPr>
                        <a:t>客户端向模块串口发数据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1. TCP</a:t>
                      </a:r>
                      <a:r>
                        <a:rPr lang="zh-CN" altLang="en-US" sz="1400">
                          <a:effectLst/>
                        </a:rPr>
                        <a:t>工具发送区发送：</a:t>
                      </a:r>
                      <a:r>
                        <a:rPr lang="en-US" altLang="zh-CN" sz="1400">
                          <a:effectLst/>
                        </a:rPr>
                        <a:t>1234567890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发送成功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40969"/>
                  </a:ext>
                </a:extLst>
              </a:tr>
              <a:tr h="1071268">
                <a:tc>
                  <a:txBody>
                    <a:bodyPr/>
                    <a:lstStyle/>
                    <a:p>
                      <a:pPr algn="l" fontAlgn="t"/>
                      <a:endParaRPr lang="zh-CN" altLang="en-US" sz="1400">
                        <a:effectLst/>
                      </a:endParaRP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2. </a:t>
                      </a:r>
                      <a:r>
                        <a:rPr lang="zh-CN" altLang="en-US" sz="1400">
                          <a:effectLst/>
                        </a:rPr>
                        <a:t>若模块端为非自动接收至串口，即：</a:t>
                      </a:r>
                      <a:r>
                        <a:rPr lang="en-US" altLang="zh-CN" sz="1400">
                          <a:effectLst/>
                        </a:rPr>
                        <a:t>AT+CIPRECVCFG</a:t>
                      </a:r>
                      <a:r>
                        <a:rPr lang="zh-CN" altLang="en-US" sz="1400">
                          <a:effectLst/>
                        </a:rPr>
                        <a:t>设置为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，则输入指令：</a:t>
                      </a:r>
                      <a:r>
                        <a:rPr lang="en-US" altLang="zh-CN" sz="1400">
                          <a:effectLst/>
                        </a:rPr>
                        <a:t>AT+CIPRECV=1\r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+CIPRECV:10,1234567890\r\nOK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29036"/>
                  </a:ext>
                </a:extLst>
              </a:tr>
              <a:tr h="738019">
                <a:tc>
                  <a:txBody>
                    <a:bodyPr/>
                    <a:lstStyle/>
                    <a:p>
                      <a:pPr algn="l" fontAlgn="t"/>
                      <a:endParaRPr lang="zh-CN" altLang="en-US" sz="1400">
                        <a:effectLst/>
                      </a:endParaRP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3. </a:t>
                      </a:r>
                      <a:r>
                        <a:rPr lang="zh-CN" altLang="en-US" sz="1400">
                          <a:effectLst/>
                        </a:rPr>
                        <a:t>若模块端为自动接收至串口，即：</a:t>
                      </a:r>
                      <a:r>
                        <a:rPr lang="en-US" altLang="zh-CN" sz="1400">
                          <a:effectLst/>
                        </a:rPr>
                        <a:t>AT+CIPRECVCFG</a:t>
                      </a:r>
                      <a:r>
                        <a:rPr lang="zh-CN" altLang="en-US" sz="1400">
                          <a:effectLst/>
                        </a:rPr>
                        <a:t>设置为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，则不需输入指令</a:t>
                      </a:r>
                      <a:r>
                        <a:rPr lang="en-US" altLang="zh-CN" sz="1400">
                          <a:effectLst/>
                        </a:rPr>
                        <a:t>.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模块串口接收到：</a:t>
                      </a:r>
                      <a:r>
                        <a:rPr lang="en-US" altLang="zh-CN" sz="1400" dirty="0">
                          <a:effectLst/>
                        </a:rPr>
                        <a:t>1234567890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89103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0840CECB-A3C9-4368-B621-9697462B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22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95536" y="1104006"/>
            <a:ext cx="8053712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利用无线模块实现无线局域组网及数据上传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0EEDD6-3F75-485E-B7A3-176C5CDCA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57934"/>
              </p:ext>
            </p:extLst>
          </p:nvPr>
        </p:nvGraphicFramePr>
        <p:xfrm>
          <a:off x="601061" y="4109142"/>
          <a:ext cx="7981704" cy="1584177"/>
        </p:xfrm>
        <a:graphic>
          <a:graphicData uri="http://schemas.openxmlformats.org/drawingml/2006/table">
            <a:tbl>
              <a:tblPr/>
              <a:tblGrid>
                <a:gridCol w="2149056">
                  <a:extLst>
                    <a:ext uri="{9D8B030D-6E8A-4147-A177-3AD203B41FA5}">
                      <a16:colId xmlns:a16="http://schemas.microsoft.com/office/drawing/2014/main" val="2182995515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38759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398642733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</a:rPr>
                        <a:t>透传模式</a:t>
                      </a:r>
                      <a:r>
                        <a:rPr lang="zh-CN" altLang="en-US" sz="1400" dirty="0">
                          <a:effectLst/>
                        </a:rPr>
                        <a:t>下，模块通过串口向 </a:t>
                      </a:r>
                      <a:r>
                        <a:rPr lang="en-US" altLang="zh-CN" sz="1400" dirty="0">
                          <a:effectLst/>
                        </a:rPr>
                        <a:t>TCP </a:t>
                      </a:r>
                      <a:r>
                        <a:rPr lang="zh-CN" altLang="en-US" sz="1400" dirty="0">
                          <a:effectLst/>
                        </a:rPr>
                        <a:t>客户端发数据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1. </a:t>
                      </a:r>
                      <a:r>
                        <a:rPr lang="zh-CN" altLang="en-US" sz="1400">
                          <a:effectLst/>
                        </a:rPr>
                        <a:t>模块串口输入指令：</a:t>
                      </a:r>
                      <a:r>
                        <a:rPr lang="en-US" sz="1400">
                          <a:effectLst/>
                        </a:rPr>
                        <a:t>AT+CIPSENDRAW\r；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OK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68995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l" fontAlgn="t"/>
                      <a:endParaRPr lang="zh-CN" altLang="en-US" sz="1400">
                        <a:effectLst/>
                      </a:endParaRP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2. </a:t>
                      </a:r>
                      <a:r>
                        <a:rPr lang="zh-CN" altLang="en-US" sz="1400">
                          <a:effectLst/>
                        </a:rPr>
                        <a:t>串口输入：</a:t>
                      </a:r>
                      <a:r>
                        <a:rPr lang="en-US" sz="1400">
                          <a:effectLst/>
                        </a:rPr>
                        <a:t>abcdefghijklmn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PC</a:t>
                      </a:r>
                      <a:r>
                        <a:rPr lang="zh-CN" altLang="en-US" sz="1400">
                          <a:effectLst/>
                        </a:rPr>
                        <a:t>端</a:t>
                      </a:r>
                      <a:r>
                        <a:rPr lang="en-US" sz="1400">
                          <a:effectLst/>
                        </a:rPr>
                        <a:t>TCP</a:t>
                      </a:r>
                      <a:r>
                        <a:rPr lang="zh-CN" altLang="en-US" sz="1400">
                          <a:effectLst/>
                        </a:rPr>
                        <a:t>客户端接收到：</a:t>
                      </a:r>
                      <a:r>
                        <a:rPr lang="en-US" sz="1400">
                          <a:effectLst/>
                        </a:rPr>
                        <a:t>abcdefghijklmn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5644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1" dirty="0">
                          <a:effectLst/>
                        </a:rPr>
                        <a:t>透传模式</a:t>
                      </a:r>
                      <a:r>
                        <a:rPr lang="zh-CN" altLang="en-US" sz="1400" dirty="0">
                          <a:effectLst/>
                        </a:rPr>
                        <a:t>下，</a:t>
                      </a:r>
                      <a:r>
                        <a:rPr lang="en-US" altLang="zh-CN" sz="1400" dirty="0">
                          <a:effectLst/>
                        </a:rPr>
                        <a:t>TCP</a:t>
                      </a:r>
                      <a:r>
                        <a:rPr lang="zh-CN" altLang="en-US" sz="1400" dirty="0">
                          <a:effectLst/>
                        </a:rPr>
                        <a:t>客户端发送数据至模块串口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TCP</a:t>
                      </a:r>
                      <a:r>
                        <a:rPr lang="zh-CN" altLang="en-US" sz="1400">
                          <a:effectLst/>
                        </a:rPr>
                        <a:t>客户端发送区输入数据：</a:t>
                      </a:r>
                      <a:r>
                        <a:rPr lang="en-US" altLang="zh-CN" sz="1400">
                          <a:effectLst/>
                        </a:rPr>
                        <a:t>1234567890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模块串口接收到：</a:t>
                      </a:r>
                      <a:r>
                        <a:rPr lang="en-US" altLang="zh-CN" sz="1400" dirty="0">
                          <a:effectLst/>
                        </a:rPr>
                        <a:t>1234567890</a:t>
                      </a:r>
                    </a:p>
                  </a:txBody>
                  <a:tcPr marL="22895" marR="22895" marT="22895" marB="22895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8891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92FEF37-C434-4D96-BDF5-3F5831115EFD}"/>
              </a:ext>
            </a:extLst>
          </p:cNvPr>
          <p:cNvSpPr/>
          <p:nvPr/>
        </p:nvSpPr>
        <p:spPr>
          <a:xfrm>
            <a:off x="395537" y="1916832"/>
            <a:ext cx="805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与服务器建立连接之后，可以使用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命令将数据传输方式切换到透传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就是以后串口所发送的数据将不再包含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命令，即串口所发送的数据将全部原封不对地发送至服务器端，该数据可以是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码，也可以是十六进制。退出透传，重新回到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命令的方法是向串口发送连续三个“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此时，不能使用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命令退出透传模式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835C8-68DA-4DF6-AF1B-82CB9D954DD4}"/>
              </a:ext>
            </a:extLst>
          </p:cNvPr>
          <p:cNvSpPr/>
          <p:nvPr/>
        </p:nvSpPr>
        <p:spPr>
          <a:xfrm>
            <a:off x="5724128" y="590934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透传模式使用起来更为方便！</a:t>
            </a:r>
            <a:endParaRPr lang="zh-CN" alt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F710EA5-BAC4-4F4A-AE97-0570E343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20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EC90E3BA-5F8C-42B2-85A4-B5E8281C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72520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开发板控制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AT3080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23C3777-2993-4B8A-90D9-8FAC7A96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9A65E0-0F4F-4989-A7C7-B910AB3D5D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0044" y="1543290"/>
            <a:ext cx="612068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d">
            <a:extLst>
              <a:ext uri="{FF2B5EF4-FFF2-40B4-BE49-F238E27FC236}">
                <a16:creationId xmlns:a16="http://schemas.microsoft.com/office/drawing/2014/main" id="{31D52312-0EFA-4236-B250-E0510E2E7B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21" y="1859757"/>
            <a:ext cx="2926127" cy="285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687940-4588-4B48-B146-445C4CCA2E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9947" y="2058122"/>
            <a:ext cx="4253770" cy="33316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C02E104-4EB0-433E-9941-F3DBEAB574CC}"/>
              </a:ext>
            </a:extLst>
          </p:cNvPr>
          <p:cNvSpPr/>
          <p:nvPr/>
        </p:nvSpPr>
        <p:spPr>
          <a:xfrm>
            <a:off x="1754143" y="5436712"/>
            <a:ext cx="217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EXT-AT3080</a:t>
            </a:r>
            <a:r>
              <a:rPr lang="zh-CN" altLang="zh-CN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开发板</a:t>
            </a:r>
            <a:endParaRPr lang="zh-CN" altLang="en-US" b="1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BA8851-2C27-427B-B8A0-E3F3ECAF56BB}"/>
              </a:ext>
            </a:extLst>
          </p:cNvPr>
          <p:cNvSpPr/>
          <p:nvPr/>
        </p:nvSpPr>
        <p:spPr>
          <a:xfrm>
            <a:off x="3803723" y="2706194"/>
            <a:ext cx="8206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61D95B-D387-41E6-8A96-9F030981F083}"/>
              </a:ext>
            </a:extLst>
          </p:cNvPr>
          <p:cNvSpPr/>
          <p:nvPr/>
        </p:nvSpPr>
        <p:spPr>
          <a:xfrm>
            <a:off x="6087533" y="1966483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实验板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FB74B7-7E32-48EE-AB98-A0178600EA9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624403" y="2850210"/>
            <a:ext cx="2179845" cy="129887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28C2FA3-79ED-4281-9F9F-F8AEC3A71BDC}"/>
              </a:ext>
            </a:extLst>
          </p:cNvPr>
          <p:cNvSpPr/>
          <p:nvPr/>
        </p:nvSpPr>
        <p:spPr>
          <a:xfrm>
            <a:off x="1754143" y="5130417"/>
            <a:ext cx="452065" cy="18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E1A3CF9C-4F92-4A9C-B852-98348709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581128"/>
            <a:ext cx="4067944" cy="158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连接无线模块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Vcc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GND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3.3V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电源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直接连接无线模块和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实验板的串口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RXD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TXD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无线模块内部已经加了变换电路，不需要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RXD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对接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TXD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C90E3BA-5F8C-42B2-85A4-B5E8281C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72520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开发板控制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AT3080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23C3777-2993-4B8A-90D9-8FAC7A96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29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EC90E3BA-5F8C-42B2-85A4-B5E8281C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72520"/>
            <a:ext cx="842493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只是列出了主要步骤，有些步骤和函数并未一一列出，需要同学们自己体会，灵活实现，不必拘泥于某一种实现方式。例如，为了简化，也可以不关注模块的应答信息，此时需要在两条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指令之间留出足够的时间间隔。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单片机串口发送建议采用查询的方式，接收采用中断的方式。</a:t>
            </a:r>
            <a:endParaRPr lang="en-US" altLang="zh-CN" sz="2400" b="1" kern="0" dirty="0">
              <a:solidFill>
                <a:srgbClr val="333333"/>
              </a:solidFill>
              <a:effectLst/>
              <a:latin typeface="Helvetica Neue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just"/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可以考虑尝试使用串口</a:t>
            </a:r>
            <a:r>
              <a:rPr lang="en-US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IDLE</a:t>
            </a: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中断接收不定长的整帧数据。</a:t>
            </a:r>
            <a:endParaRPr lang="en-US" altLang="zh-CN" sz="2400" b="1" kern="0" dirty="0">
              <a:solidFill>
                <a:srgbClr val="333333"/>
              </a:solidFill>
              <a:effectLst/>
              <a:latin typeface="Helvetica Neue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just"/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建议使用开发板上的另一个串口（</a:t>
            </a:r>
            <a:r>
              <a:rPr lang="en-US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PA2</a:t>
            </a: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PA3</a:t>
            </a: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）与</a:t>
            </a:r>
            <a:r>
              <a:rPr lang="en-US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机进行通信，实时打印各种调试信息。该串口已经映射为</a:t>
            </a:r>
            <a:r>
              <a:rPr lang="en-US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ST-LINK</a:t>
            </a:r>
            <a:r>
              <a:rPr lang="zh-CN" altLang="zh-CN" sz="2400" b="1" kern="0" dirty="0">
                <a:solidFill>
                  <a:srgbClr val="333333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的虚拟串口，无需单独连线。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23C3777-2993-4B8A-90D9-8FAC7A96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注意事项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59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06D9914-015E-459E-9F14-C65890D7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A1D75E4-C0D6-4345-A13D-2EFDBF9E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24744"/>
            <a:ext cx="8640960" cy="443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一、熟悉无线通信模块和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PC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+USB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串口模块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+EXT-AT3080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二、使用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STM32G474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开发板，通过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指令实现对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EXT-3080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模块的控制，连接至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，建立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连接，实现数据通信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64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EC90E3BA-5F8C-42B2-85A4-B5E8281C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72520"/>
            <a:ext cx="85689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在发送</a:t>
            </a:r>
            <a:r>
              <a:rPr lang="en-US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命令之后，必须要得到正确的回应之后，才能执行下一条指令。切记不要只是发送完命令之后就什么都不管了。否则，出错的概率将大大提高，极有可能得不到正确的结果。</a:t>
            </a:r>
            <a:endParaRPr lang="en-US" altLang="zh-CN" sz="2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zh-CN" sz="2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在实验中，不同</a:t>
            </a:r>
            <a:r>
              <a:rPr lang="en-US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命令所设置的等待时间是不同的，因为模块对不同命令的执行时间是存在差异的，例如，连接</a:t>
            </a:r>
            <a:r>
              <a:rPr lang="en-US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和连接服务器等联网命令所需要的时间就要长。在设置时需要注意调整并体会。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23C3777-2993-4B8A-90D9-8FAC7A96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注意事项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16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06D9914-015E-459E-9F14-C65890D7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考核指标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A1D75E4-C0D6-4345-A13D-2EFDBF9E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24744"/>
            <a:ext cx="8640960" cy="517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一、基本要求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单片机作为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机作为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，建立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连接，在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机的调试工具中能够收到来自单片机的“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Hello Tsinghua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！”字符串。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二、扩展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单片机能够收到来自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端（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server)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的回应，“</a:t>
            </a:r>
            <a:r>
              <a:rPr lang="en-US" altLang="zh-CN" sz="3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Welcom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！”字符串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06D9914-015E-459E-9F14-C65890D7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A1D75E4-C0D6-4345-A13D-2EFDBF9E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5" y="908720"/>
            <a:ext cx="8640960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机与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EXT-3080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模块连接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FB0DF3-F989-4126-AC9D-9198733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80698"/>
            <a:ext cx="5092519" cy="4368582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565B18-AD11-4046-9C0E-4BFA8736B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72930"/>
              </p:ext>
            </p:extLst>
          </p:nvPr>
        </p:nvGraphicFramePr>
        <p:xfrm>
          <a:off x="4644008" y="2852936"/>
          <a:ext cx="381642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54191019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598190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4969105"/>
                    </a:ext>
                  </a:extLst>
                </a:gridCol>
              </a:tblGrid>
              <a:tr h="24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AT3080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USB-</a:t>
                      </a:r>
                      <a:r>
                        <a:rPr lang="zh-CN" altLang="en-US" dirty="0"/>
                        <a:t>串口模块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STM32</a:t>
                      </a:r>
                      <a:r>
                        <a:rPr lang="zh-CN" altLang="en-US" dirty="0"/>
                        <a:t>开发板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7112"/>
                  </a:ext>
                </a:extLst>
              </a:tr>
              <a:tr h="24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TXD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TXD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28099"/>
                  </a:ext>
                </a:extLst>
              </a:tr>
              <a:tr h="24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RXD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RXD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21809"/>
                  </a:ext>
                </a:extLst>
              </a:tr>
              <a:tr h="24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0958"/>
                  </a:ext>
                </a:extLst>
              </a:tr>
              <a:tr h="24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3.3V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98424"/>
                  </a:ext>
                </a:extLst>
              </a:tr>
              <a:tr h="248197">
                <a:tc>
                  <a:txBody>
                    <a:bodyPr/>
                    <a:lstStyle/>
                    <a:p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4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06D9914-015E-459E-9F14-C65890D7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A1D75E4-C0D6-4345-A13D-2EFDBF9E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4" y="908720"/>
            <a:ext cx="9010585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机运行串口调试助手等软件 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11520-8-N-1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AADBFE-98F8-4707-9BEB-C8AF0015AA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5932819" cy="4211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FADAD6DD-9948-4504-A551-148B2C12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5" y="1772816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SSCOM32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25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06D9914-015E-459E-9F14-C65890D7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A1D75E4-C0D6-4345-A13D-2EFDBF9E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4" y="908720"/>
            <a:ext cx="9010585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机运行串口调试助手等软件 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11520-8-N-1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ADAD6DD-9948-4504-A551-148B2C12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5" y="1772816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格西烽火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22DEF6-BD9D-4A64-A8BA-5F395BC293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772816"/>
            <a:ext cx="66967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06D9914-015E-459E-9F14-C65890D7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A1D75E4-C0D6-4345-A13D-2EFDBF9E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4" y="908720"/>
            <a:ext cx="9010585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三、体会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命令及模块响应</a:t>
            </a:r>
            <a:endParaRPr lang="en-US" altLang="zh-CN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5FA33FB-06B1-40AB-B9C9-F359422B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88922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AT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39E4C9-D8CF-4C32-A795-2DA5831AFFD0}"/>
              </a:ext>
            </a:extLst>
          </p:cNvPr>
          <p:cNvSpPr/>
          <p:nvPr/>
        </p:nvSpPr>
        <p:spPr>
          <a:xfrm>
            <a:off x="786278" y="227687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指令格式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AT+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指令采用基于</a:t>
            </a:r>
            <a:r>
              <a:rPr lang="zh-CN" altLang="zh-CN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码的命令行，格式如下：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b="1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b="1" kern="1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AT+&lt;CMD&gt;[op][para-1,para-2,para-3,......]\r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8125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AT+: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命令消息前缀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指令字符串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[op]: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指令操作符。可以是：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"=":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表示参数设置，或查询指定参数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16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"?":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表示查询系统参数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":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表示执行指令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"=?":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表示查询用户设置的参数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[para-n]: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表示设置的参数值，或指定查询的参数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\r: 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回车结束符，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0x0D</a:t>
            </a:r>
            <a:endParaRPr lang="zh-CN" altLang="zh-CN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4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97616" y="1188741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指令举例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1E2A16-0A1E-4780-B9E6-0060CA213F25}"/>
              </a:ext>
            </a:extLst>
          </p:cNvPr>
          <p:cNvGraphicFramePr>
            <a:graphicFrameLocks noGrp="1"/>
          </p:cNvGraphicFramePr>
          <p:nvPr/>
        </p:nvGraphicFramePr>
        <p:xfrm>
          <a:off x="5041091" y="2350794"/>
          <a:ext cx="3410237" cy="339298"/>
        </p:xfrm>
        <a:graphic>
          <a:graphicData uri="http://schemas.openxmlformats.org/drawingml/2006/table">
            <a:tbl>
              <a:tblPr firstRow="1" firstCol="1" bandRow="1"/>
              <a:tblGrid>
                <a:gridCol w="1375186">
                  <a:extLst>
                    <a:ext uri="{9D8B030D-6E8A-4147-A177-3AD203B41FA5}">
                      <a16:colId xmlns:a16="http://schemas.microsoft.com/office/drawing/2014/main" val="3450674945"/>
                    </a:ext>
                  </a:extLst>
                </a:gridCol>
                <a:gridCol w="2035051">
                  <a:extLst>
                    <a:ext uri="{9D8B030D-6E8A-4147-A177-3AD203B41FA5}">
                      <a16:colId xmlns:a16="http://schemas.microsoft.com/office/drawing/2014/main" val="1919843092"/>
                    </a:ext>
                  </a:extLst>
                </a:gridCol>
              </a:tblGrid>
              <a:tr h="339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AT+WSCAN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扫描功能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59707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F397124B-FC20-4265-B918-0E79913E8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90"/>
          <a:stretch/>
        </p:blipFill>
        <p:spPr>
          <a:xfrm>
            <a:off x="5037569" y="2926858"/>
            <a:ext cx="3068081" cy="1386523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FB6F756-A144-4CB0-9994-D2BF6CBA0C60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4012832"/>
          <a:ext cx="3413760" cy="256540"/>
        </p:xfrm>
        <a:graphic>
          <a:graphicData uri="http://schemas.openxmlformats.org/drawingml/2006/table">
            <a:tbl>
              <a:tblPr firstRow="1" firstCol="1" bandRow="1"/>
              <a:tblGrid>
                <a:gridCol w="1619885">
                  <a:extLst>
                    <a:ext uri="{9D8B030D-6E8A-4147-A177-3AD203B41FA5}">
                      <a16:colId xmlns:a16="http://schemas.microsoft.com/office/drawing/2014/main" val="348612666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1979445610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AT+WMAC?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MAC 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0573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BAA63B6-DB7D-4067-9991-665F11F41A8D}"/>
              </a:ext>
            </a:extLst>
          </p:cNvPr>
          <p:cNvGraphicFramePr>
            <a:graphicFrameLocks noGrp="1"/>
          </p:cNvGraphicFramePr>
          <p:nvPr/>
        </p:nvGraphicFramePr>
        <p:xfrm>
          <a:off x="769518" y="2333217"/>
          <a:ext cx="3413760" cy="256540"/>
        </p:xfrm>
        <a:graphic>
          <a:graphicData uri="http://schemas.openxmlformats.org/drawingml/2006/table">
            <a:tbl>
              <a:tblPr firstRow="1" firstCol="1" bandRow="1"/>
              <a:tblGrid>
                <a:gridCol w="1619885">
                  <a:extLst>
                    <a:ext uri="{9D8B030D-6E8A-4147-A177-3AD203B41FA5}">
                      <a16:colId xmlns:a16="http://schemas.microsoft.com/office/drawing/2014/main" val="348612666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1979445610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AT+UART?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查询串口参数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05732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740B29C-DDD0-427A-B65E-4EEEFA1A8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6"/>
          <a:stretch/>
        </p:blipFill>
        <p:spPr>
          <a:xfrm>
            <a:off x="755576" y="2784818"/>
            <a:ext cx="3333750" cy="7188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2CC74E-CC3A-4A88-AE7E-0CC75D63D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18" y="4515468"/>
            <a:ext cx="2266950" cy="771525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9C04D3B-7836-4B17-890F-49AB73AEDC51}"/>
              </a:ext>
            </a:extLst>
          </p:cNvPr>
          <p:cNvGraphicFramePr>
            <a:graphicFrameLocks noGrp="1"/>
          </p:cNvGraphicFramePr>
          <p:nvPr/>
        </p:nvGraphicFramePr>
        <p:xfrm>
          <a:off x="769518" y="5583239"/>
          <a:ext cx="3413760" cy="256540"/>
        </p:xfrm>
        <a:graphic>
          <a:graphicData uri="http://schemas.openxmlformats.org/drawingml/2006/table">
            <a:tbl>
              <a:tblPr firstRow="1" firstCol="1" bandRow="1"/>
              <a:tblGrid>
                <a:gridCol w="1619885">
                  <a:extLst>
                    <a:ext uri="{9D8B030D-6E8A-4147-A177-3AD203B41FA5}">
                      <a16:colId xmlns:a16="http://schemas.microsoft.com/office/drawing/2014/main" val="348612666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1979445610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AT+WDHCP=ON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启用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DHCP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0573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415AD9C-E034-4CD0-9822-52FCD9DD9734}"/>
              </a:ext>
            </a:extLst>
          </p:cNvPr>
          <p:cNvGraphicFramePr>
            <a:graphicFrameLocks noGrp="1"/>
          </p:cNvGraphicFramePr>
          <p:nvPr/>
        </p:nvGraphicFramePr>
        <p:xfrm>
          <a:off x="5037569" y="4536914"/>
          <a:ext cx="3682543" cy="537106"/>
        </p:xfrm>
        <a:graphic>
          <a:graphicData uri="http://schemas.openxmlformats.org/drawingml/2006/table">
            <a:tbl>
              <a:tblPr firstRow="1" firstCol="1" bandRow="1"/>
              <a:tblGrid>
                <a:gridCol w="1480003">
                  <a:extLst>
                    <a:ext uri="{9D8B030D-6E8A-4147-A177-3AD203B41FA5}">
                      <a16:colId xmlns:a16="http://schemas.microsoft.com/office/drawing/2014/main" val="3450674945"/>
                    </a:ext>
                  </a:extLst>
                </a:gridCol>
                <a:gridCol w="2202540">
                  <a:extLst>
                    <a:ext uri="{9D8B030D-6E8A-4147-A177-3AD203B41FA5}">
                      <a16:colId xmlns:a16="http://schemas.microsoft.com/office/drawing/2014/main" val="1919843092"/>
                    </a:ext>
                  </a:extLst>
                </a:gridCol>
              </a:tblGrid>
              <a:tr h="5371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AT+WJAP=IOT-TEST,12345678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Station 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模式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AP 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名称和密码，并连接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01849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7ECB664-1B71-4277-A7F0-15877BB8C1B3}"/>
              </a:ext>
            </a:extLst>
          </p:cNvPr>
          <p:cNvGraphicFramePr>
            <a:graphicFrameLocks noGrp="1"/>
          </p:cNvGraphicFramePr>
          <p:nvPr/>
        </p:nvGraphicFramePr>
        <p:xfrm>
          <a:off x="5039329" y="5324834"/>
          <a:ext cx="3682542" cy="256540"/>
        </p:xfrm>
        <a:graphic>
          <a:graphicData uri="http://schemas.openxmlformats.org/drawingml/2006/table">
            <a:tbl>
              <a:tblPr firstRow="1" firstCol="1" bandRow="1"/>
              <a:tblGrid>
                <a:gridCol w="1747426">
                  <a:extLst>
                    <a:ext uri="{9D8B030D-6E8A-4147-A177-3AD203B41FA5}">
                      <a16:colId xmlns:a16="http://schemas.microsoft.com/office/drawing/2014/main" val="3486126660"/>
                    </a:ext>
                  </a:extLst>
                </a:gridCol>
                <a:gridCol w="1935116">
                  <a:extLst>
                    <a:ext uri="{9D8B030D-6E8A-4147-A177-3AD203B41FA5}">
                      <a16:colId xmlns:a16="http://schemas.microsoft.com/office/drawing/2014/main" val="1979445610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AT+WJAPS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查询是否加入了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0573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73F3A39-9502-4FEF-8869-2F46CB25CB4B}"/>
              </a:ext>
            </a:extLst>
          </p:cNvPr>
          <p:cNvGraphicFramePr>
            <a:graphicFrameLocks noGrp="1"/>
          </p:cNvGraphicFramePr>
          <p:nvPr/>
        </p:nvGraphicFramePr>
        <p:xfrm>
          <a:off x="5039329" y="5743411"/>
          <a:ext cx="3682542" cy="256540"/>
        </p:xfrm>
        <a:graphic>
          <a:graphicData uri="http://schemas.openxmlformats.org/drawingml/2006/table">
            <a:tbl>
              <a:tblPr firstRow="1" firstCol="1" bandRow="1"/>
              <a:tblGrid>
                <a:gridCol w="1747426">
                  <a:extLst>
                    <a:ext uri="{9D8B030D-6E8A-4147-A177-3AD203B41FA5}">
                      <a16:colId xmlns:a16="http://schemas.microsoft.com/office/drawing/2014/main" val="3486126660"/>
                    </a:ext>
                  </a:extLst>
                </a:gridCol>
                <a:gridCol w="1935116">
                  <a:extLst>
                    <a:ext uri="{9D8B030D-6E8A-4147-A177-3AD203B41FA5}">
                      <a16:colId xmlns:a16="http://schemas.microsoft.com/office/drawing/2014/main" val="1979445610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AT+WJAPIP?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05732"/>
                  </a:ext>
                </a:extLst>
              </a:tr>
            </a:tbl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7EB7629A-B18A-435B-956F-0B148B7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00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79512" y="1052736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常用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EB7629A-B18A-435B-956F-0B148B76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1593"/>
            <a:ext cx="805371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4657C84-860F-495C-BB34-6EE67D256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22973"/>
              </p:ext>
            </p:extLst>
          </p:nvPr>
        </p:nvGraphicFramePr>
        <p:xfrm>
          <a:off x="827584" y="1554905"/>
          <a:ext cx="7056784" cy="4464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9629">
                  <a:extLst>
                    <a:ext uri="{9D8B030D-6E8A-4147-A177-3AD203B41FA5}">
                      <a16:colId xmlns:a16="http://schemas.microsoft.com/office/drawing/2014/main" val="1358809864"/>
                    </a:ext>
                  </a:extLst>
                </a:gridCol>
                <a:gridCol w="1944667">
                  <a:extLst>
                    <a:ext uri="{9D8B030D-6E8A-4147-A177-3AD203B41FA5}">
                      <a16:colId xmlns:a16="http://schemas.microsoft.com/office/drawing/2014/main" val="74411770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056175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871306"/>
                    </a:ext>
                  </a:extLst>
                </a:gridCol>
              </a:tblGrid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</a:rPr>
                        <a:t>序号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</a:rPr>
                        <a:t>命令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>
                          <a:effectLst/>
                        </a:rPr>
                        <a:t>描述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>
                          <a:effectLst/>
                        </a:rPr>
                        <a:t>备注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929143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  <a:highlight>
                            <a:srgbClr val="FFFF00"/>
                          </a:highlight>
                        </a:rPr>
                        <a:t>AT+FWVER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>
                          <a:effectLst/>
                          <a:highlight>
                            <a:srgbClr val="FFFF00"/>
                          </a:highlight>
                        </a:rPr>
                        <a:t>查询固件版本号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试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6898862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2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</a:rPr>
                        <a:t>AT+SYSTIME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</a:rPr>
                        <a:t>查询系统运行时间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0591580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3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AT+MEMFREE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</a:rPr>
                        <a:t>查询系统剩余的空间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759732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4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AT+FACTORY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</a:rPr>
                        <a:t>将模块恢复到出厂设置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2531258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highlight>
                            <a:srgbClr val="FFFF00"/>
                          </a:highlight>
                        </a:rPr>
                        <a:t>AT+REBOOT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  <a:highlight>
                            <a:srgbClr val="FFFF00"/>
                          </a:highlight>
                        </a:rPr>
                        <a:t>重启模块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试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737839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6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AT+FLASHLOCK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</a:rPr>
                        <a:t>将</a:t>
                      </a:r>
                      <a:r>
                        <a:rPr lang="en-US" sz="1600" b="1" kern="100" dirty="0">
                          <a:effectLst/>
                        </a:rPr>
                        <a:t>FLASH</a:t>
                      </a:r>
                      <a:r>
                        <a:rPr lang="zh-CN" sz="1600" b="1" kern="100" dirty="0">
                          <a:effectLst/>
                        </a:rPr>
                        <a:t>加锁或解锁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433503"/>
                  </a:ext>
                </a:extLst>
              </a:tr>
              <a:tr h="493011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7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AT+WEVENT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 dirty="0">
                          <a:effectLst/>
                        </a:rPr>
                        <a:t>打开或关闭带有</a:t>
                      </a:r>
                      <a:r>
                        <a:rPr lang="en-US" sz="1600" b="1" kern="100" dirty="0">
                          <a:effectLst/>
                        </a:rPr>
                        <a:t>+WEVENT</a:t>
                      </a:r>
                      <a:r>
                        <a:rPr lang="zh-CN" sz="1600" b="1" kern="100" dirty="0">
                          <a:effectLst/>
                        </a:rPr>
                        <a:t>前缀的事件消息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196154"/>
                  </a:ext>
                </a:extLst>
              </a:tr>
              <a:tr h="493011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8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AT+CIPEVENT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>
                          <a:effectLst/>
                        </a:rPr>
                        <a:t>打开或关闭带有</a:t>
                      </a:r>
                      <a:r>
                        <a:rPr lang="en-US" sz="1600" b="1" kern="100">
                          <a:effectLst/>
                        </a:rPr>
                        <a:t>+CIPEVENT T</a:t>
                      </a:r>
                      <a:r>
                        <a:rPr lang="zh-CN" sz="1600" b="1" kern="100">
                          <a:effectLst/>
                        </a:rPr>
                        <a:t>前缀的事件消息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7884726"/>
                  </a:ext>
                </a:extLst>
              </a:tr>
              <a:tr h="43480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00">
                          <a:effectLst/>
                        </a:rPr>
                        <a:t>9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</a:rPr>
                        <a:t>AT+STANDBY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1" kern="100">
                          <a:effectLst/>
                        </a:rPr>
                        <a:t>模块进入休眠状态</a:t>
                      </a:r>
                      <a:endParaRPr lang="zh-CN" sz="16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1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72791"/>
      </p:ext>
    </p:extLst>
  </p:cSld>
  <p:clrMapOvr>
    <a:masterClrMapping/>
  </p:clrMapOvr>
</p:sld>
</file>

<file path=ppt/theme/theme1.xml><?xml version="1.0" encoding="utf-8"?>
<a:theme xmlns:a="http://schemas.openxmlformats.org/drawingml/2006/main" name="Scout-PowerPoint-template">
  <a:themeElements>
    <a:clrScheme name="Office 主题​​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29956</TotalTime>
  <Words>1921</Words>
  <Application>Microsoft Office PowerPoint</Application>
  <PresentationFormat>全屏显示(4:3)</PresentationFormat>
  <Paragraphs>304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Helvetica Neue</vt:lpstr>
      <vt:lpstr>等线</vt:lpstr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Scout-PowerPoint-template</vt:lpstr>
      <vt:lpstr>无线网络实验（一）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  纲</dc:title>
  <dc:creator>Hu Jun</dc:creator>
  <cp:lastModifiedBy>高 胜友</cp:lastModifiedBy>
  <cp:revision>4729</cp:revision>
  <cp:lastPrinted>2020-11-05T15:36:33Z</cp:lastPrinted>
  <dcterms:created xsi:type="dcterms:W3CDTF">2010-10-10T06:13:25Z</dcterms:created>
  <dcterms:modified xsi:type="dcterms:W3CDTF">2020-11-22T02:40:39Z</dcterms:modified>
</cp:coreProperties>
</file>