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889" r:id="rId2"/>
    <p:sldMasterId id="2147484075" r:id="rId3"/>
    <p:sldMasterId id="2147484091" r:id="rId4"/>
    <p:sldMasterId id="2147484107" r:id="rId5"/>
  </p:sldMasterIdLst>
  <p:notesMasterIdLst>
    <p:notesMasterId r:id="rId78"/>
  </p:notesMasterIdLst>
  <p:sldIdLst>
    <p:sldId id="263" r:id="rId6"/>
    <p:sldId id="260" r:id="rId7"/>
    <p:sldId id="713" r:id="rId8"/>
    <p:sldId id="716" r:id="rId9"/>
    <p:sldId id="717" r:id="rId10"/>
    <p:sldId id="718" r:id="rId11"/>
    <p:sldId id="719" r:id="rId12"/>
    <p:sldId id="721" r:id="rId13"/>
    <p:sldId id="722" r:id="rId14"/>
    <p:sldId id="723" r:id="rId15"/>
    <p:sldId id="724" r:id="rId16"/>
    <p:sldId id="725" r:id="rId17"/>
    <p:sldId id="750" r:id="rId18"/>
    <p:sldId id="638" r:id="rId19"/>
    <p:sldId id="714" r:id="rId20"/>
    <p:sldId id="641" r:id="rId21"/>
    <p:sldId id="642" r:id="rId22"/>
    <p:sldId id="643" r:id="rId23"/>
    <p:sldId id="645" r:id="rId24"/>
    <p:sldId id="646" r:id="rId25"/>
    <p:sldId id="644" r:id="rId26"/>
    <p:sldId id="648" r:id="rId27"/>
    <p:sldId id="647" r:id="rId28"/>
    <p:sldId id="731" r:id="rId29"/>
    <p:sldId id="650" r:id="rId30"/>
    <p:sldId id="726" r:id="rId31"/>
    <p:sldId id="727" r:id="rId32"/>
    <p:sldId id="728" r:id="rId33"/>
    <p:sldId id="729" r:id="rId34"/>
    <p:sldId id="730" r:id="rId35"/>
    <p:sldId id="732" r:id="rId36"/>
    <p:sldId id="733" r:id="rId37"/>
    <p:sldId id="734" r:id="rId38"/>
    <p:sldId id="735" r:id="rId39"/>
    <p:sldId id="736" r:id="rId40"/>
    <p:sldId id="737" r:id="rId41"/>
    <p:sldId id="738" r:id="rId42"/>
    <p:sldId id="739" r:id="rId43"/>
    <p:sldId id="740" r:id="rId44"/>
    <p:sldId id="651" r:id="rId45"/>
    <p:sldId id="653" r:id="rId46"/>
    <p:sldId id="654" r:id="rId47"/>
    <p:sldId id="655" r:id="rId48"/>
    <p:sldId id="742" r:id="rId49"/>
    <p:sldId id="668" r:id="rId50"/>
    <p:sldId id="669" r:id="rId51"/>
    <p:sldId id="670" r:id="rId52"/>
    <p:sldId id="671" r:id="rId53"/>
    <p:sldId id="673" r:id="rId54"/>
    <p:sldId id="674" r:id="rId55"/>
    <p:sldId id="675" r:id="rId56"/>
    <p:sldId id="676" r:id="rId57"/>
    <p:sldId id="677" r:id="rId58"/>
    <p:sldId id="743" r:id="rId59"/>
    <p:sldId id="751" r:id="rId60"/>
    <p:sldId id="680" r:id="rId61"/>
    <p:sldId id="682" r:id="rId62"/>
    <p:sldId id="683" r:id="rId63"/>
    <p:sldId id="745" r:id="rId64"/>
    <p:sldId id="746" r:id="rId65"/>
    <p:sldId id="684" r:id="rId66"/>
    <p:sldId id="748" r:id="rId67"/>
    <p:sldId id="753" r:id="rId68"/>
    <p:sldId id="749" r:id="rId69"/>
    <p:sldId id="754" r:id="rId70"/>
    <p:sldId id="699" r:id="rId71"/>
    <p:sldId id="755" r:id="rId72"/>
    <p:sldId id="703" r:id="rId73"/>
    <p:sldId id="705" r:id="rId74"/>
    <p:sldId id="706" r:id="rId75"/>
    <p:sldId id="711" r:id="rId76"/>
    <p:sldId id="633" r:id="rId7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743481"/>
    <a:srgbClr val="0066FF"/>
    <a:srgbClr val="000000"/>
    <a:srgbClr val="66CCFF"/>
    <a:srgbClr val="9595FF"/>
    <a:srgbClr val="A7CCD9"/>
    <a:srgbClr val="00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82784" autoAdjust="0"/>
  </p:normalViewPr>
  <p:slideViewPr>
    <p:cSldViewPr>
      <p:cViewPr varScale="1">
        <p:scale>
          <a:sx n="86" d="100"/>
          <a:sy n="86" d="100"/>
        </p:scale>
        <p:origin x="13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5.wmf"/><Relationship Id="rId7" Type="http://schemas.openxmlformats.org/officeDocument/2006/relationships/image" Target="../media/image98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86.wmf"/><Relationship Id="rId10" Type="http://schemas.openxmlformats.org/officeDocument/2006/relationships/image" Target="../media/image101.wmf"/><Relationship Id="rId4" Type="http://schemas.openxmlformats.org/officeDocument/2006/relationships/image" Target="../media/image96.wmf"/><Relationship Id="rId9" Type="http://schemas.openxmlformats.org/officeDocument/2006/relationships/image" Target="../media/image10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4.wmf"/><Relationship Id="rId7" Type="http://schemas.openxmlformats.org/officeDocument/2006/relationships/image" Target="../media/image107.wmf"/><Relationship Id="rId12" Type="http://schemas.openxmlformats.org/officeDocument/2006/relationships/image" Target="../media/image111.wmf"/><Relationship Id="rId2" Type="http://schemas.openxmlformats.org/officeDocument/2006/relationships/image" Target="../media/image103.wmf"/><Relationship Id="rId1" Type="http://schemas.openxmlformats.org/officeDocument/2006/relationships/image" Target="../media/image93.wmf"/><Relationship Id="rId6" Type="http://schemas.openxmlformats.org/officeDocument/2006/relationships/image" Target="../media/image102.wmf"/><Relationship Id="rId11" Type="http://schemas.openxmlformats.org/officeDocument/2006/relationships/image" Target="../media/image86.wmf"/><Relationship Id="rId5" Type="http://schemas.openxmlformats.org/officeDocument/2006/relationships/image" Target="../media/image106.wmf"/><Relationship Id="rId10" Type="http://schemas.openxmlformats.org/officeDocument/2006/relationships/image" Target="../media/image110.wmf"/><Relationship Id="rId4" Type="http://schemas.openxmlformats.org/officeDocument/2006/relationships/image" Target="../media/image105.wmf"/><Relationship Id="rId9" Type="http://schemas.openxmlformats.org/officeDocument/2006/relationships/image" Target="../media/image10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02.wmf"/><Relationship Id="rId7" Type="http://schemas.openxmlformats.org/officeDocument/2006/relationships/image" Target="../media/image116.wmf"/><Relationship Id="rId2" Type="http://schemas.openxmlformats.org/officeDocument/2006/relationships/image" Target="../media/image112.wmf"/><Relationship Id="rId1" Type="http://schemas.openxmlformats.org/officeDocument/2006/relationships/image" Target="../media/image93.wmf"/><Relationship Id="rId6" Type="http://schemas.openxmlformats.org/officeDocument/2006/relationships/image" Target="../media/image115.w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21.wmf"/><Relationship Id="rId1" Type="http://schemas.openxmlformats.org/officeDocument/2006/relationships/image" Target="../media/image93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1F5573E-4C46-48A0-8EB2-769205932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5499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2250ED-47F6-418A-93F2-87DC181E135C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01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9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96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5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33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06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9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66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42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60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68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59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46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92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77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61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33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908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解释</a:t>
            </a:r>
            <a:r>
              <a:rPr lang="en-US" altLang="zh-CN" dirty="0"/>
              <a:t>4</a:t>
            </a:r>
            <a:r>
              <a:rPr lang="zh-CN" altLang="en-US" dirty="0"/>
              <a:t>个参数是怎么求得的。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讲解</a:t>
            </a:r>
            <a:r>
              <a:rPr lang="en-US" altLang="zh-CN" dirty="0"/>
              <a:t>t1</a:t>
            </a:r>
            <a:r>
              <a:rPr lang="zh-CN" altLang="en-US" dirty="0"/>
              <a:t>是怎么求出来的。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重点讲解最上面两个公式的符号问题。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板书画图。分析加速度符号用得到。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板书画图。讲解本步算不出来的参数。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569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讲解本步算不出来的参数。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讲解本步算不出来的参数。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302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讲解姿态发生变化时，如果采用齐次变换矩阵描述姿态时，不能直接对矩阵内数值进行插值。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824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024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309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995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804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普赛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586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普赛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普赛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705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普赛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普赛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普赛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70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71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Robota</a:t>
            </a:r>
            <a:r>
              <a:rPr lang="zh-CN" altLang="en-US"/>
              <a:t>，奴隶的意思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507782-522D-4374-BDB6-376942E3E1D4}" type="slidenum">
              <a:rPr lang="en-US" altLang="zh-CN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80063" y="188913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755650" y="549275"/>
            <a:ext cx="7704138" cy="1588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754063" y="149225"/>
            <a:ext cx="280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743481"/>
                </a:solidFill>
                <a:ea typeface="黑体" pitchFamily="49" charset="-122"/>
              </a:rPr>
              <a:t>《</a:t>
            </a:r>
            <a:r>
              <a:rPr lang="zh-CN" altLang="en-US" sz="2000" b="1" dirty="0">
                <a:solidFill>
                  <a:srgbClr val="743481"/>
                </a:solidFill>
                <a:ea typeface="黑体" pitchFamily="49" charset="-122"/>
              </a:rPr>
              <a:t>机器人技术与应用</a:t>
            </a:r>
            <a:r>
              <a:rPr lang="en-US" altLang="zh-CN" sz="2000" b="1" dirty="0">
                <a:solidFill>
                  <a:srgbClr val="743481"/>
                </a:solidFill>
                <a:ea typeface="黑体" pitchFamily="49" charset="-122"/>
              </a:rPr>
              <a:t>》</a:t>
            </a:r>
            <a:endParaRPr lang="en-US" altLang="zh-CN" dirty="0">
              <a:solidFill>
                <a:srgbClr val="743481"/>
              </a:solidFill>
              <a:ea typeface="黑体" pitchFamily="49" charset="-122"/>
            </a:endParaRPr>
          </a:p>
        </p:txBody>
      </p:sp>
      <p:pic>
        <p:nvPicPr>
          <p:cNvPr id="8" name="Picture 2" descr="https://timgsa.baidu.com/timg?image&amp;quality=80&amp;size=b9999_10000&amp;sec=1536212426209&amp;di=635a7f0461e5bef74b26bf033ab8677b&amp;imgtype=0&amp;src=http%3A%2F%2Fy2.ifengimg.com%2F5ac087185c03ccf0%2F2014%2F0312%2Frdn_5320368a178f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1113"/>
            <a:ext cx="60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64306-9805-44AF-BD3B-054C22225C2F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72450" y="6453188"/>
            <a:ext cx="792163" cy="3524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91816D-AE4B-4708-B101-BD6476E792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0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829E-41BD-4951-AA5F-E652ABE02849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94E9-3128-439E-B438-7F49A76DE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4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BAA59-B93D-4396-A050-6A8B8C25E25B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1716B-A1E3-4705-8F90-D65048845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10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768350"/>
            <a:ext cx="7772400" cy="5327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F2CF-FD22-4F4B-B9E6-632BFE141851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64E7-8B54-46FB-A192-EB79E04553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19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B10A2-A83A-4A2E-BE73-BA67427AD24A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B948A-0C0F-4933-AF9C-F17FDA71F9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369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标题，媒体剪辑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媒体占位符 2"/>
          <p:cNvSpPr>
            <a:spLocks noGrp="1"/>
          </p:cNvSpPr>
          <p:nvPr>
            <p:ph type="media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5A957-1F09-4C8F-BEA6-FB4B06D8BC43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6994B-C291-4C06-B02D-902E33CB27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45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6F6E8-B0A0-4C00-8F5F-2D03283F9F32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5D684-4C00-425F-911C-10DEFE74E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82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清华标志-透明底1"/>
          <p:cNvPicPr>
            <a:picLocks noChangeAspect="1" noChangeArrowheads="1"/>
          </p:cNvPicPr>
          <p:nvPr/>
        </p:nvPicPr>
        <p:blipFill>
          <a:blip r:embed="rId2">
            <a:lum bright="60000" contrast="-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4103688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0349C"/>
          </a:solidFill>
          <a:ln w="9525">
            <a:solidFill>
              <a:srgbClr val="90349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 b="0"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355651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685800" y="2535238"/>
            <a:ext cx="5758408" cy="431800"/>
          </a:xfrm>
        </p:spPr>
        <p:txBody>
          <a:bodyPr/>
          <a:lstStyle>
            <a:lvl1pPr marL="0" indent="0">
              <a:buNone/>
              <a:defRPr sz="36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159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172450" y="0"/>
            <a:ext cx="503238" cy="457200"/>
          </a:xfrm>
          <a:prstGeom prst="rect">
            <a:avLst/>
          </a:prstGeom>
          <a:solidFill>
            <a:srgbClr val="903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fld id="{F270CAEE-DEE9-4AE5-A308-D3F953ED1101}" type="slidenum">
              <a:rPr kumimoji="0" lang="en-US" altLang="zh-CN" sz="140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endParaRPr kumimoji="0" lang="en-US" altLang="zh-CN" sz="1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4234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172450" y="0"/>
            <a:ext cx="503238" cy="457200"/>
          </a:xfrm>
          <a:prstGeom prst="rect">
            <a:avLst/>
          </a:prstGeom>
          <a:solidFill>
            <a:srgbClr val="903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fld id="{A42AD3AA-0BE7-4D4D-BE67-43771DDC0AA2}" type="slidenum">
              <a:rPr kumimoji="0" lang="en-US" altLang="zh-CN" sz="140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endParaRPr kumimoji="0" lang="en-US" altLang="zh-CN" sz="1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6899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172450" y="0"/>
            <a:ext cx="503238" cy="457200"/>
          </a:xfrm>
          <a:prstGeom prst="rect">
            <a:avLst/>
          </a:prstGeom>
          <a:solidFill>
            <a:srgbClr val="903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fld id="{55323A1D-DEC7-4E85-AF49-50C6FDE02B8D}" type="slidenum">
              <a:rPr kumimoji="0" lang="en-US" altLang="zh-CN" sz="140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endParaRPr kumimoji="0" lang="en-US" altLang="zh-CN" sz="1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2" y="1052513"/>
            <a:ext cx="4208463" cy="5184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4" y="1052513"/>
            <a:ext cx="4208462" cy="5184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981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B4E6B-AD75-45EA-9773-188A29C5B46F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ECE0F-77E1-4CDA-B913-E85F48573C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243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172450" y="0"/>
            <a:ext cx="503238" cy="457200"/>
          </a:xfrm>
          <a:prstGeom prst="rect">
            <a:avLst/>
          </a:prstGeom>
          <a:solidFill>
            <a:srgbClr val="903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fld id="{1D06CDC5-2B20-4B3F-97C7-D4FAA8C29BDA}" type="slidenum">
              <a:rPr kumimoji="0" lang="en-US" altLang="zh-CN" sz="140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endParaRPr kumimoji="0" lang="en-US" altLang="zh-CN" sz="1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507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172450" y="0"/>
            <a:ext cx="503238" cy="457200"/>
          </a:xfrm>
          <a:prstGeom prst="rect">
            <a:avLst/>
          </a:prstGeom>
          <a:solidFill>
            <a:srgbClr val="903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fld id="{DB646476-0FD7-4E00-BC6E-66C88D6C94EC}" type="slidenum">
              <a:rPr kumimoji="0" lang="en-US" altLang="zh-CN" sz="140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endParaRPr kumimoji="0" lang="en-US" altLang="zh-CN" sz="1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9235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172450" y="0"/>
            <a:ext cx="503238" cy="457200"/>
          </a:xfrm>
          <a:prstGeom prst="rect">
            <a:avLst/>
          </a:prstGeom>
          <a:solidFill>
            <a:srgbClr val="903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fld id="{8A867BA1-CE27-4CDF-941B-EFA04F0A4164}" type="slidenum">
              <a:rPr kumimoji="0" lang="en-US" altLang="zh-CN" sz="140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endParaRPr kumimoji="0" lang="en-US" altLang="zh-CN" sz="1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443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172450" y="0"/>
            <a:ext cx="503238" cy="457200"/>
          </a:xfrm>
          <a:prstGeom prst="rect">
            <a:avLst/>
          </a:prstGeom>
          <a:solidFill>
            <a:srgbClr val="903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fld id="{E82151AA-FADD-443A-8228-DF211B64C49A}" type="slidenum">
              <a:rPr kumimoji="0" lang="en-US" altLang="zh-CN" sz="140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endParaRPr kumimoji="0" lang="en-US" altLang="zh-CN" sz="1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0968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2450" y="0"/>
            <a:ext cx="503238" cy="457200"/>
          </a:xfrm>
          <a:prstGeom prst="rect">
            <a:avLst/>
          </a:prstGeom>
          <a:solidFill>
            <a:srgbClr val="90349C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1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51A7FAB-FBDA-4EA2-BD78-354717A12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776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172450" y="0"/>
            <a:ext cx="503238" cy="457200"/>
          </a:xfrm>
          <a:prstGeom prst="rect">
            <a:avLst/>
          </a:prstGeom>
          <a:solidFill>
            <a:srgbClr val="903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fld id="{67B276E5-0445-4209-955F-1F37CC5B07B5}" type="slidenum">
              <a:rPr kumimoji="0" lang="en-US" altLang="zh-CN" sz="140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endParaRPr kumimoji="0" lang="en-US" altLang="zh-CN" sz="1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8420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172450" y="0"/>
            <a:ext cx="503238" cy="457200"/>
          </a:xfrm>
          <a:prstGeom prst="rect">
            <a:avLst/>
          </a:prstGeom>
          <a:solidFill>
            <a:srgbClr val="903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fld id="{7B8142A5-899E-481B-82C6-8E2638F576D9}" type="slidenum">
              <a:rPr kumimoji="0" lang="en-US" altLang="zh-CN" sz="140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endParaRPr kumimoji="0" lang="en-US" altLang="zh-CN" sz="1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41" y="88900"/>
            <a:ext cx="2141537" cy="6148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88900"/>
            <a:ext cx="6275388" cy="6148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90840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172450" y="0"/>
            <a:ext cx="503238" cy="457200"/>
          </a:xfrm>
          <a:prstGeom prst="rect">
            <a:avLst/>
          </a:prstGeom>
          <a:solidFill>
            <a:srgbClr val="903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fld id="{791C68A6-95AF-4BB8-8239-455693F16894}" type="slidenum">
              <a:rPr kumimoji="0" lang="en-US" altLang="zh-CN" sz="1400" smtClean="0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endParaRPr kumimoji="0" lang="en-US" altLang="zh-CN" sz="1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3" y="88905"/>
            <a:ext cx="8569325" cy="3682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3" y="1052513"/>
            <a:ext cx="8569325" cy="51847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92468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438400"/>
            <a:ext cx="8001000" cy="2438400"/>
          </a:xfrm>
        </p:spPr>
        <p:txBody>
          <a:bodyPr/>
          <a:lstStyle>
            <a:lvl1pPr algn="ctr">
              <a:defRPr sz="5000" b="0">
                <a:solidFill>
                  <a:srgbClr val="3333FF"/>
                </a:solidFill>
                <a:latin typeface="Arial Black" pitchFamily="34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4032113"/>
      </p:ext>
    </p:extLst>
  </p:cSld>
  <p:clrMapOvr>
    <a:masterClrMapping/>
  </p:clrMapOvr>
  <p:transition spd="slow"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333375"/>
            <a:ext cx="7772400" cy="71913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58888" y="1196975"/>
            <a:ext cx="7772400" cy="2587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8888" y="3937000"/>
            <a:ext cx="7772400" cy="2587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75475" y="63373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36C369-C2A5-428D-833B-A82AB890C5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134447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8A94E-1953-4067-82A6-22A2333A5595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8D9FE-2085-493E-8EBD-7A21CD98F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63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258888" y="333375"/>
            <a:ext cx="7772400" cy="61912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75475" y="63373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E4BC1B-6A02-485D-9D02-41DF25FAF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199212"/>
      </p:ext>
    </p:extLst>
  </p:cSld>
  <p:clrMapOvr>
    <a:masterClrMapping/>
  </p:clrMapOvr>
  <p:transition spd="slow"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58888" y="333375"/>
            <a:ext cx="7772400" cy="71913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58888" y="1196975"/>
            <a:ext cx="3810000" cy="2587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1288" y="1196975"/>
            <a:ext cx="3810000" cy="2587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258888" y="3937000"/>
            <a:ext cx="3810000" cy="2587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1288" y="3937000"/>
            <a:ext cx="3810000" cy="2587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75475" y="63373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5D9C2B-BC29-4395-8B6B-994C9573CB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089857"/>
      </p:ext>
    </p:extLst>
  </p:cSld>
  <p:clrMapOvr>
    <a:masterClrMapping/>
  </p:clrMapOvr>
  <p:transition spd="slow"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333375"/>
            <a:ext cx="7772400" cy="71913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58888" y="1196975"/>
            <a:ext cx="3810000" cy="53276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288" y="1196975"/>
            <a:ext cx="3810000" cy="53276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75475" y="63373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8675A4E-666C-4848-AFBE-BEDD7ED56D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894149"/>
      </p:ext>
    </p:extLst>
  </p:cSld>
  <p:clrMapOvr>
    <a:masterClrMapping/>
  </p:clrMapOvr>
  <p:transition spd="slow"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75475" y="63373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3DA451-D566-42E0-B8DC-E6C11900E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461869"/>
      </p:ext>
    </p:extLst>
  </p:cSld>
  <p:clrMapOvr>
    <a:masterClrMapping/>
  </p:clrMapOvr>
  <p:transition spd="slow"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333375"/>
            <a:ext cx="7772400" cy="71913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58888" y="1196975"/>
            <a:ext cx="3810000" cy="53276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1288" y="1196975"/>
            <a:ext cx="3810000" cy="2587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1288" y="3937000"/>
            <a:ext cx="3810000" cy="2587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75475" y="63373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4E924D9-A971-4D52-83A7-FC348D0BB3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336566"/>
      </p:ext>
    </p:extLst>
  </p:cSld>
  <p:clrMapOvr>
    <a:masterClrMapping/>
  </p:clrMapOvr>
  <p:transition spd="slow"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80063" y="188913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545472"/>
              </a:solidFill>
              <a:ea typeface="宋体" pitchFamily="2" charset="-122"/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755650" y="549275"/>
            <a:ext cx="7704138" cy="1588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545472"/>
              </a:solidFill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545472"/>
              </a:solidFill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754063" y="149225"/>
            <a:ext cx="280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743481"/>
                </a:solidFill>
                <a:ea typeface="黑体" pitchFamily="49" charset="-122"/>
              </a:rPr>
              <a:t>《</a:t>
            </a:r>
            <a:r>
              <a:rPr lang="zh-CN" altLang="en-US" sz="2000" b="1" dirty="0">
                <a:solidFill>
                  <a:srgbClr val="743481"/>
                </a:solidFill>
                <a:ea typeface="黑体" pitchFamily="49" charset="-122"/>
              </a:rPr>
              <a:t>机器人技术与应用</a:t>
            </a:r>
            <a:r>
              <a:rPr lang="en-US" altLang="zh-CN" sz="2000" b="1" dirty="0">
                <a:solidFill>
                  <a:srgbClr val="743481"/>
                </a:solidFill>
                <a:ea typeface="黑体" pitchFamily="49" charset="-122"/>
              </a:rPr>
              <a:t>》</a:t>
            </a:r>
            <a:endParaRPr lang="en-US" altLang="zh-CN" dirty="0">
              <a:solidFill>
                <a:srgbClr val="743481"/>
              </a:solidFill>
              <a:ea typeface="黑体" pitchFamily="49" charset="-122"/>
            </a:endParaRPr>
          </a:p>
        </p:txBody>
      </p:sp>
      <p:pic>
        <p:nvPicPr>
          <p:cNvPr id="8" name="Picture 2" descr="https://timgsa.baidu.com/timg?image&amp;quality=80&amp;size=b9999_10000&amp;sec=1536212426209&amp;di=635a7f0461e5bef74b26bf033ab8677b&amp;imgtype=0&amp;src=http%3A%2F%2Fy2.ifengimg.com%2F5ac087185c03ccf0%2F2014%2F0312%2Frdn_5320368a178f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1113"/>
            <a:ext cx="60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715CF-0C1D-4C8D-B4AF-740C51D0C1BE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72450" y="6453188"/>
            <a:ext cx="792163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C2858-254F-4E6C-8B22-7B802509A81D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75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5742C-E3EF-492F-9D47-6E486C542A4B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85BB-99C2-4802-902B-32FA20BF1C03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859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AD1E0-FC3C-4284-A632-48860041E642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A3CB-169C-4082-8EC8-67FBA009CE6A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44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F9C8B-51A5-4E39-A5BA-A1472F671091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CD5D7-4C7A-4771-AD96-6F7CC92E093B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069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8F8F-7982-4C26-A54C-152578C25A54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32836-281E-465A-9C11-CD4DCF99B01E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A2C46-655B-4552-9CE0-D46980B01F19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F5220-B48C-419D-898D-734B63CA38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013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D5A09-76F2-4CB4-8C2D-76EFFE74D277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405E4-5223-42E9-A171-4E70327EF2F2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852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953E-5B55-4A9A-BEB9-A969E28091B5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D52C8-2992-4F14-B37F-CCAEEFC56254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021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9DEC9-A9DA-4BD2-87E2-55BE2F8B67DD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3AC41-5645-41ED-B8D7-21DB66D15AD5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05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F38E-9ACD-4AB2-B75D-12F9C0A822B4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F3515-A0A3-4631-8D14-7711D6ED441A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85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DE099-3F44-4D94-98D8-D7A01480BCC0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0AD1F-B5ED-4645-9F59-99C060359AA8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037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908F5-70D7-4288-985E-91646218361F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396B4-B928-4E61-BEBB-D203152702D3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451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768350"/>
            <a:ext cx="7772400" cy="5327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A4690-C564-4428-AF58-093122DFD6AB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31379-9E04-4F72-BB94-7531BFBE2613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892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723A-ED8B-4992-8EB1-E92098D9C2A4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4D7F3-0501-49D2-8510-B7B0A9DD7278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929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标题，媒体剪辑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媒体占位符 2"/>
          <p:cNvSpPr>
            <a:spLocks noGrp="1"/>
          </p:cNvSpPr>
          <p:nvPr>
            <p:ph type="media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0ABE-E114-41EF-A82B-56EBB2CB84ED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1D03-BDCC-43D6-8D8B-171B4B0A56E3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800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12F6-0CDC-48D3-94CC-8139292EBD73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A42A6-6DA4-4B02-86F6-02FC85B9EE3B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C9E84-671C-4D6E-B2C3-52B399036653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35FF-53B5-41D7-9762-3E94B1817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8858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80063" y="188913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545472"/>
              </a:solidFill>
              <a:ea typeface="宋体" pitchFamily="2" charset="-122"/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755650" y="549275"/>
            <a:ext cx="7704138" cy="1588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545472"/>
              </a:solidFill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545472"/>
              </a:solidFill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754063" y="149225"/>
            <a:ext cx="280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743481"/>
                </a:solidFill>
                <a:ea typeface="黑体" pitchFamily="49" charset="-122"/>
              </a:rPr>
              <a:t>《</a:t>
            </a:r>
            <a:r>
              <a:rPr lang="zh-CN" altLang="en-US" sz="2000" b="1" dirty="0">
                <a:solidFill>
                  <a:srgbClr val="743481"/>
                </a:solidFill>
                <a:ea typeface="黑体" pitchFamily="49" charset="-122"/>
              </a:rPr>
              <a:t>机器人技术与应用</a:t>
            </a:r>
            <a:r>
              <a:rPr lang="en-US" altLang="zh-CN" sz="2000" b="1" dirty="0">
                <a:solidFill>
                  <a:srgbClr val="743481"/>
                </a:solidFill>
                <a:ea typeface="黑体" pitchFamily="49" charset="-122"/>
              </a:rPr>
              <a:t>》</a:t>
            </a:r>
            <a:endParaRPr lang="en-US" altLang="zh-CN" dirty="0">
              <a:solidFill>
                <a:srgbClr val="743481"/>
              </a:solidFill>
              <a:ea typeface="黑体" pitchFamily="49" charset="-122"/>
            </a:endParaRPr>
          </a:p>
        </p:txBody>
      </p:sp>
      <p:pic>
        <p:nvPicPr>
          <p:cNvPr id="8" name="Picture 2" descr="https://timgsa.baidu.com/timg?image&amp;quality=80&amp;size=b9999_10000&amp;sec=1536212426209&amp;di=635a7f0461e5bef74b26bf033ab8677b&amp;imgtype=0&amp;src=http%3A%2F%2Fy2.ifengimg.com%2F5ac087185c03ccf0%2F2014%2F0312%2Frdn_5320368a178f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1113"/>
            <a:ext cx="60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715CF-0C1D-4C8D-B4AF-740C51D0C1BE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72450" y="6453188"/>
            <a:ext cx="792163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C2858-254F-4E6C-8B22-7B802509A81D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007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5742C-E3EF-492F-9D47-6E486C542A4B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85BB-99C2-4802-902B-32FA20BF1C03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070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AD1E0-FC3C-4284-A632-48860041E642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A3CB-169C-4082-8EC8-67FBA009CE6A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535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F9C8B-51A5-4E39-A5BA-A1472F671091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CD5D7-4C7A-4771-AD96-6F7CC92E093B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27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8F8F-7982-4C26-A54C-152578C25A54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32836-281E-465A-9C11-CD4DCF99B01E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607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D5A09-76F2-4CB4-8C2D-76EFFE74D277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405E4-5223-42E9-A171-4E70327EF2F2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090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953E-5B55-4A9A-BEB9-A969E28091B5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D52C8-2992-4F14-B37F-CCAEEFC56254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615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9DEC9-A9DA-4BD2-87E2-55BE2F8B67DD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3AC41-5645-41ED-B8D7-21DB66D15AD5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54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F38E-9ACD-4AB2-B75D-12F9C0A822B4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F3515-A0A3-4631-8D14-7711D6ED441A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753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DE099-3F44-4D94-98D8-D7A01480BCC0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0AD1F-B5ED-4645-9F59-99C060359AA8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1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290D8-4FC9-40FA-9DB1-2FEB0C0B3611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6034E-1F1C-4346-B630-C2A51C4C6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5487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908F5-70D7-4288-985E-91646218361F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396B4-B928-4E61-BEBB-D203152702D3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907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768350"/>
            <a:ext cx="7772400" cy="5327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A4690-C564-4428-AF58-093122DFD6AB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31379-9E04-4F72-BB94-7531BFBE2613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523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723A-ED8B-4992-8EB1-E92098D9C2A4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4D7F3-0501-49D2-8510-B7B0A9DD7278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26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标题，媒体剪辑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媒体占位符 2"/>
          <p:cNvSpPr>
            <a:spLocks noGrp="1"/>
          </p:cNvSpPr>
          <p:nvPr>
            <p:ph type="media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0ABE-E114-41EF-A82B-56EBB2CB84ED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1D03-BDCC-43D6-8D8B-171B4B0A56E3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6015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12F6-0CDC-48D3-94CC-8139292EBD73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A42A6-6DA4-4B02-86F6-02FC85B9EE3B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33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1599A9EE-157C-4B3E-B156-0CDF9DE0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8913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A9FBF05-E14B-4DCD-9566-E17000A01E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5650" y="549275"/>
            <a:ext cx="7704138" cy="1588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1F2D71E1-8579-4FAA-BEAC-4F54BB5C7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585B07DE-B966-4F66-B475-FBDA49779B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4063" y="149225"/>
            <a:ext cx="280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743481"/>
                </a:solidFill>
                <a:ea typeface="黑体" pitchFamily="49" charset="-122"/>
              </a:rPr>
              <a:t>《</a:t>
            </a:r>
            <a:r>
              <a:rPr lang="zh-CN" altLang="en-US" sz="2000" b="1" dirty="0">
                <a:solidFill>
                  <a:srgbClr val="743481"/>
                </a:solidFill>
                <a:ea typeface="黑体" pitchFamily="49" charset="-122"/>
              </a:rPr>
              <a:t>机器人技术与应用</a:t>
            </a:r>
            <a:r>
              <a:rPr lang="en-US" altLang="zh-CN" sz="2000" b="1" dirty="0">
                <a:solidFill>
                  <a:srgbClr val="743481"/>
                </a:solidFill>
                <a:ea typeface="黑体" pitchFamily="49" charset="-122"/>
              </a:rPr>
              <a:t>》</a:t>
            </a:r>
            <a:endParaRPr lang="en-US" altLang="zh-CN" dirty="0">
              <a:solidFill>
                <a:srgbClr val="743481"/>
              </a:solidFill>
              <a:ea typeface="黑体" pitchFamily="49" charset="-122"/>
            </a:endParaRPr>
          </a:p>
        </p:txBody>
      </p:sp>
      <p:pic>
        <p:nvPicPr>
          <p:cNvPr id="8" name="Picture 2" descr="https://timgsa.baidu.com/timg?image&amp;quality=80&amp;size=b9999_10000&amp;sec=1536212426209&amp;di=635a7f0461e5bef74b26bf033ab8677b&amp;imgtype=0&amp;src=http%3A%2F%2Fy2.ifengimg.com%2F5ac087185c03ccf0%2F2014%2F0312%2Frdn_5320368a178f1.png">
            <a:extLst>
              <a:ext uri="{FF2B5EF4-FFF2-40B4-BE49-F238E27FC236}">
                <a16:creationId xmlns:a16="http://schemas.microsoft.com/office/drawing/2014/main" id="{A9A6B0D1-4DA4-486C-8DE6-98EF0C5945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1113"/>
            <a:ext cx="60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4DFDA78-0873-4FD6-9B0F-3E76D8548E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E78C0-FEDA-4DB9-A29C-9F6113BDFF1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56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908539-181F-4180-9DFF-2CDC394BE6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E134-514C-4F7B-8E20-6AA6F867F71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B38D8A-B891-4DA2-BF4A-CCAB352A04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DE5E0B-6C6F-41FE-9CE5-D9D4FDEB46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2627D-592F-41B7-ABEC-1BF6CF0FAE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62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D69203-91B7-4A54-BA4E-5F21E74E9F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FC009-9E91-444A-A86D-FA88077EC8A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3A6B76-9C68-43D5-B09B-A70562C49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244504-ED81-4DB6-8ACE-E46B20A0A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1B364-D56E-43D7-950D-EBDE322D52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140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AC11B-860D-47AD-87E7-9E54CFC723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75D3E-93A2-4370-A553-1FA30DB04CF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70876-3C02-4E76-8544-7BEB8659B5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48C46-F00A-41E0-9A28-9068213CA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CC173-2EA3-4893-9ABA-E2213414B19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7906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12B2CD-4794-41C5-8554-192449D8F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7E0AA-BFAC-418B-8114-E2538FDF0E1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CC3AEA-4776-4A2C-A150-B1F6032DBB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45D7C2-960D-4651-A84E-058A0A0C74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05D37-C3C8-498D-A6C2-17F5303DFE6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4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6AB1E-D547-4071-83EA-BBF70F3F6544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D96E3-A810-4E4D-85C0-0256569B2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6755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DC04FB-E8E6-409C-A22D-63309781D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6EC7E-E4D6-45F0-8120-AD41A6B21F5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9B0F63-64EB-4FFA-9E01-3F51699B4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48228A-298E-4006-93AE-3A45B2256F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5B266-EBDD-476B-B49A-8CAA2DF6A8E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555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0DED93-FDDF-4290-B725-A38201EFD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EC280-1692-4228-894A-1B1E5947996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7A5EDD-539B-4400-A4B6-E89F153DC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626DFE-E428-4A37-AAB2-1A7980EE34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3866A-EF2A-42F7-B90F-1E6A7A80153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110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C668C-C93B-4B58-94C9-A87D9953B9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F168B-84CD-456F-BFDE-BBDB48B2AB2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E4FF1-66AA-4F2B-8F3B-56D1D879F8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A9118-3B5D-4D9E-A638-75A7FE082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2622F-DA14-4226-B02C-747B1CDE753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348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85F20-4368-4A07-B62B-8CBBBCBF4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BA07A-FB5C-450F-93E9-BD767D6C29F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D562-B416-4729-A4E8-693C712853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F7578-E6BD-44DC-8EE9-FD86A0EF9A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B61E7-686F-4DDD-8127-683720B09EC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872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E0B58C-A928-4A0F-B181-E28520BE31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5408B-655F-4755-8C15-A88FBF96B02E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094F54-3D6C-488E-9840-18DBC3D2A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00CC9C-5901-46FE-B7D1-2D6694DD0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560D3-CF8F-4DF0-9966-F202A236F70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019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732A40-D57D-4992-9F73-FEFC9464E0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03CC-44C9-43C0-B008-DB0D557E08B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F431F2-D147-451A-9ACB-A5C45249A0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186909-03A0-4590-B559-936DAA8F6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6495A-2D2C-44E9-9B1D-56BEC736679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843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768350"/>
            <a:ext cx="7772400" cy="5327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3C7131C-3725-43FD-892F-5CBE834020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40C30-B578-40C6-B0AA-6037C3F920DE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954A5-D771-49FB-92D6-259986B1A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20E565-6D87-420E-B9D7-AFC168B632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B8F1B-02A6-44CD-8F01-1657903E32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899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FEF26B-5EF5-4D38-818E-9FC725E43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9E552-907E-4F04-9578-7ADA0645145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B29F4F-9AFA-4E9A-9251-B3F8D6C0C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30AF90E-9D7E-4F65-A413-176E361AA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9572E-61F4-4F83-AD6E-1ED5370FD8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926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标题，媒体剪辑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媒体占位符 2"/>
          <p:cNvSpPr>
            <a:spLocks noGrp="1"/>
          </p:cNvSpPr>
          <p:nvPr>
            <p:ph type="media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0F076-947D-41CF-9AE8-8F43A6261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EDA6-8451-499F-92E7-062119439D6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41448-1324-42EF-A781-44CA5C8DB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28A44-42E6-4DA1-B82E-6421179E26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5B2D-8A74-4CE2-B17A-54EADDC5F03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486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D2698-EF64-479B-9B7D-D9F45E2FEF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030EA-24A3-43BD-AC74-A87CDE5C353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A045D-4A93-4456-BB8D-DF5EC1D4E1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A7AE2-2971-420D-A47E-E2F15C9FC7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6004F-BA74-4F39-93F9-1A6B7DD439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0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6DEF7-A069-4132-BB45-5AE9F54DF048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48E68-FFB3-4095-A8CB-CB9A9ED250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98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3CA22-FA80-4912-BDC9-18725CFED7B0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9AD76-243B-4CEC-B157-ABE499FB68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26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51.xml"/><Relationship Id="rId16" Type="http://schemas.openxmlformats.org/officeDocument/2006/relationships/theme" Target="../theme/theme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67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66.xml"/><Relationship Id="rId16" Type="http://schemas.openxmlformats.org/officeDocument/2006/relationships/theme" Target="../theme/theme5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77A8563B-6C69-47FE-B3C5-23F0530A04C4}" type="datetime1">
              <a:rPr lang="zh-CN" altLang="en-US"/>
              <a:pPr>
                <a:defRPr/>
              </a:pPr>
              <a:t>2020/11/22</a:t>
            </a:fld>
            <a:endParaRPr lang="en-US" altLang="zh-CN"/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453188"/>
            <a:ext cx="2895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5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453188"/>
            <a:ext cx="9128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65ADB7-C418-41AF-9C88-68CBB98F1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5651500" y="0"/>
            <a:ext cx="349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auto">
          <a:xfrm>
            <a:off x="755650" y="549275"/>
            <a:ext cx="7704138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6" name="Text Box 19"/>
          <p:cNvSpPr txBox="1">
            <a:spLocks noChangeArrowheads="1"/>
          </p:cNvSpPr>
          <p:nvPr/>
        </p:nvSpPr>
        <p:spPr bwMode="auto">
          <a:xfrm>
            <a:off x="765175" y="152400"/>
            <a:ext cx="432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743481"/>
                </a:solidFill>
                <a:latin typeface="黑体" pitchFamily="49" charset="-122"/>
                <a:ea typeface="黑体" pitchFamily="49" charset="-122"/>
              </a:rPr>
              <a:t>绪论</a:t>
            </a:r>
            <a:endParaRPr lang="zh-CN" altLang="en-US" sz="2000" b="1" dirty="0">
              <a:solidFill>
                <a:srgbClr val="74348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35" name="Picture 2" descr="https://timgsa.baidu.com/timg?image&amp;quality=80&amp;size=b9999_10000&amp;sec=1536212426209&amp;di=635a7f0461e5bef74b26bf033ab8677b&amp;imgtype=0&amp;src=http%3A%2F%2Fy2.ifengimg.com%2F5ac087185c03ccf0%2F2014%2F0312%2Frdn_5320368a178f1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1113"/>
            <a:ext cx="60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8"/>
        </a:buBlip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9"/>
        </a:buBlip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88900"/>
            <a:ext cx="8569325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547688"/>
            <a:ext cx="8569325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23850" y="404813"/>
            <a:ext cx="4968875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0349C"/>
          </a:solidFill>
          <a:ln w="9525">
            <a:solidFill>
              <a:srgbClr val="90349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323850" y="6742113"/>
            <a:ext cx="8569325" cy="0"/>
          </a:xfrm>
          <a:prstGeom prst="line">
            <a:avLst/>
          </a:prstGeom>
          <a:noFill/>
          <a:ln w="3175">
            <a:solidFill>
              <a:srgbClr val="90349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4" name="Picture 43" descr="1a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6340475"/>
            <a:ext cx="13525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  <p:sldLayoutId id="2147484074" r:id="rId1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342892" algn="l" rtl="0" fontAlgn="base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685783" algn="l" rtl="0" fontAlgn="base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028675" algn="l" rtl="0" fontAlgn="base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371566" algn="l" rtl="0" fontAlgn="base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50838" indent="-350838" algn="l" rtl="0" eaLnBrk="0" fontAlgn="base" hangingPunct="0">
        <a:spcBef>
          <a:spcPct val="20000"/>
        </a:spcBef>
        <a:spcAft>
          <a:spcPct val="0"/>
        </a:spcAft>
        <a:buClr>
          <a:srgbClr val="90349C"/>
        </a:buClr>
        <a:buFont typeface="Wingdings" panose="05000000000000000000" pitchFamily="2" charset="2"/>
        <a:buChar char="o"/>
        <a:defRPr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79450" indent="-327025" algn="l" rtl="0" eaLnBrk="0" fontAlgn="base" hangingPunct="0">
        <a:spcBef>
          <a:spcPct val="20000"/>
        </a:spcBef>
        <a:spcAft>
          <a:spcPct val="0"/>
        </a:spcAft>
        <a:buClr>
          <a:srgbClr val="90349C"/>
        </a:buClr>
        <a:buFont typeface="Wingdings" panose="05000000000000000000" pitchFamily="2" charset="2"/>
        <a:buChar char="n"/>
        <a:defRPr sz="16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977900" indent="-295275" algn="l" rtl="0" eaLnBrk="0" fontAlgn="base" hangingPunct="0">
        <a:spcBef>
          <a:spcPct val="20000"/>
        </a:spcBef>
        <a:spcAft>
          <a:spcPct val="0"/>
        </a:spcAft>
        <a:buClr>
          <a:srgbClr val="90349C"/>
        </a:buClr>
        <a:buFont typeface="Wingdings" panose="05000000000000000000" pitchFamily="2" charset="2"/>
        <a:buChar char="o"/>
        <a:defRPr sz="15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70000" indent="-288925" algn="l" rtl="0" eaLnBrk="0" fontAlgn="base" hangingPunct="0">
        <a:spcBef>
          <a:spcPct val="20000"/>
        </a:spcBef>
        <a:spcAft>
          <a:spcPct val="0"/>
        </a:spcAft>
        <a:buClr>
          <a:srgbClr val="90349C"/>
        </a:buClr>
        <a:buFont typeface="Wingdings" panose="05000000000000000000" pitchFamily="2" charset="2"/>
        <a:buChar char="n"/>
        <a:defRPr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70038" indent="-298450" algn="l" rtl="0" eaLnBrk="0" fontAlgn="base" hangingPunct="0">
        <a:spcBef>
          <a:spcPct val="25000"/>
        </a:spcBef>
        <a:spcAft>
          <a:spcPct val="0"/>
        </a:spcAft>
        <a:buClr>
          <a:srgbClr val="90349C"/>
        </a:buClr>
        <a:buFont typeface="Wingdings" panose="05000000000000000000" pitchFamily="2" charset="2"/>
        <a:buChar char="§"/>
        <a:defRPr sz="12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913288" indent="-298840" algn="l" rtl="0" fontAlgn="base">
        <a:spcBef>
          <a:spcPct val="25000"/>
        </a:spcBef>
        <a:spcAft>
          <a:spcPct val="0"/>
        </a:spcAft>
        <a:buClr>
          <a:srgbClr val="90349C"/>
        </a:buClr>
        <a:buFont typeface="Wingdings" pitchFamily="2" charset="2"/>
        <a:buChar char="§"/>
        <a:defRPr sz="1200" b="1">
          <a:solidFill>
            <a:schemeClr val="tx1"/>
          </a:solidFill>
          <a:latin typeface="+mn-lt"/>
          <a:ea typeface="+mn-ea"/>
        </a:defRPr>
      </a:lvl6pPr>
      <a:lvl7pPr marL="2256179" indent="-298840" algn="l" rtl="0" fontAlgn="base">
        <a:spcBef>
          <a:spcPct val="25000"/>
        </a:spcBef>
        <a:spcAft>
          <a:spcPct val="0"/>
        </a:spcAft>
        <a:buClr>
          <a:srgbClr val="90349C"/>
        </a:buClr>
        <a:buFont typeface="Wingdings" pitchFamily="2" charset="2"/>
        <a:buChar char="§"/>
        <a:defRPr sz="1200" b="1">
          <a:solidFill>
            <a:schemeClr val="tx1"/>
          </a:solidFill>
          <a:latin typeface="+mn-lt"/>
          <a:ea typeface="+mn-ea"/>
        </a:defRPr>
      </a:lvl7pPr>
      <a:lvl8pPr marL="2599070" indent="-298840" algn="l" rtl="0" fontAlgn="base">
        <a:spcBef>
          <a:spcPct val="25000"/>
        </a:spcBef>
        <a:spcAft>
          <a:spcPct val="0"/>
        </a:spcAft>
        <a:buClr>
          <a:srgbClr val="90349C"/>
        </a:buClr>
        <a:buFont typeface="Wingdings" pitchFamily="2" charset="2"/>
        <a:buChar char="§"/>
        <a:defRPr sz="1200" b="1">
          <a:solidFill>
            <a:schemeClr val="tx1"/>
          </a:solidFill>
          <a:latin typeface="+mn-lt"/>
          <a:ea typeface="+mn-ea"/>
        </a:defRPr>
      </a:lvl8pPr>
      <a:lvl9pPr marL="2941961" indent="-298840" algn="l" rtl="0" fontAlgn="base">
        <a:spcBef>
          <a:spcPct val="25000"/>
        </a:spcBef>
        <a:spcAft>
          <a:spcPct val="0"/>
        </a:spcAft>
        <a:buClr>
          <a:srgbClr val="90349C"/>
        </a:buClr>
        <a:buFont typeface="Wingdings" pitchFamily="2" charset="2"/>
        <a:buChar char="§"/>
        <a:defRPr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CAACB71-4F2A-4305-A7D8-7EACFA65D304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453188"/>
            <a:ext cx="2895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295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453188"/>
            <a:ext cx="9128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F2D0ED-5904-423C-8593-7430FBE39C01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5651500" y="0"/>
            <a:ext cx="349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545472"/>
              </a:solidFill>
              <a:ea typeface="宋体" pitchFamily="2" charset="-122"/>
            </a:endParaRPr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auto">
          <a:xfrm>
            <a:off x="755650" y="549275"/>
            <a:ext cx="7704138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545472"/>
              </a:solidFill>
            </a:endParaRPr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545472"/>
              </a:solidFill>
            </a:endParaRPr>
          </a:p>
        </p:txBody>
      </p:sp>
      <p:pic>
        <p:nvPicPr>
          <p:cNvPr id="1035" name="Picture 2" descr="https://timgsa.baidu.com/timg?image&amp;quality=80&amp;size=b9999_10000&amp;sec=1536212426209&amp;di=635a7f0461e5bef74b26bf033ab8677b&amp;imgtype=0&amp;src=http%3A%2F%2Fy2.ifengimg.com%2F5ac087185c03ccf0%2F2014%2F0312%2Frdn_5320368a178f1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1113"/>
            <a:ext cx="60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3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8"/>
        </a:buBlip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9"/>
        </a:buBlip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CAACB71-4F2A-4305-A7D8-7EACFA65D304}" type="datetime1">
              <a:rPr lang="zh-CN" altLang="en-US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453188"/>
            <a:ext cx="2895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295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453188"/>
            <a:ext cx="9128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F2D0ED-5904-423C-8593-7430FBE39C01}" type="slidenum">
              <a:rPr lang="en-US" altLang="zh-CN">
                <a:solidFill>
                  <a:srgbClr val="54547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5651500" y="0"/>
            <a:ext cx="349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545472"/>
              </a:solidFill>
              <a:ea typeface="宋体" pitchFamily="2" charset="-122"/>
            </a:endParaRPr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auto">
          <a:xfrm>
            <a:off x="755650" y="549275"/>
            <a:ext cx="7704138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545472"/>
              </a:solidFill>
            </a:endParaRPr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545472"/>
              </a:solidFill>
            </a:endParaRPr>
          </a:p>
        </p:txBody>
      </p:sp>
      <p:pic>
        <p:nvPicPr>
          <p:cNvPr id="1035" name="Picture 2" descr="https://timgsa.baidu.com/timg?image&amp;quality=80&amp;size=b9999_10000&amp;sec=1536212426209&amp;di=635a7f0461e5bef74b26bf033ab8677b&amp;imgtype=0&amp;src=http%3A%2F%2Fy2.ifengimg.com%2F5ac087185c03ccf0%2F2014%2F0312%2Frdn_5320368a178f1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1113"/>
            <a:ext cx="60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04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8"/>
        </a:buBlip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9"/>
        </a:buBlip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6C8D881-5798-42BD-9317-2A89D8851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FB56AE-38B6-4737-8F9D-77AA92118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95940" name="Rectangle 4">
            <a:extLst>
              <a:ext uri="{FF2B5EF4-FFF2-40B4-BE49-F238E27FC236}">
                <a16:creationId xmlns:a16="http://schemas.microsoft.com/office/drawing/2014/main" id="{B103518B-25A5-4EB0-89FA-77538591FC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0A2C0FE9-3BA7-4D9D-BA27-15DEDB5A8D42}" type="datetime1">
              <a:rPr lang="zh-CN" altLang="en-US">
                <a:solidFill>
                  <a:srgbClr val="000000"/>
                </a:solidFill>
              </a:rPr>
              <a:pPr eaLnBrk="1" hangingPunct="1"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5941" name="Rectangle 5">
            <a:extLst>
              <a:ext uri="{FF2B5EF4-FFF2-40B4-BE49-F238E27FC236}">
                <a16:creationId xmlns:a16="http://schemas.microsoft.com/office/drawing/2014/main" id="{95008E64-8D3B-43CE-8B76-29385FBF6A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453188"/>
            <a:ext cx="2895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 eaLnBrk="1" hangingPunct="1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5942" name="Rectangle 6">
            <a:extLst>
              <a:ext uri="{FF2B5EF4-FFF2-40B4-BE49-F238E27FC236}">
                <a16:creationId xmlns:a16="http://schemas.microsoft.com/office/drawing/2014/main" id="{59C8D832-D7F8-491E-9A7B-D9B7DEBFC8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453188"/>
            <a:ext cx="9128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anose="02010600030101010101" pitchFamily="2" charset="-122"/>
              </a:defRPr>
            </a:lvl1pPr>
          </a:lstStyle>
          <a:p>
            <a:pPr eaLnBrk="1" hangingPunct="1"/>
            <a:fld id="{7385CD5D-D914-4BAF-B036-6B79E14EADB5}" type="slidenum">
              <a:rPr lang="en-US" altLang="zh-CN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5943" name="Text Box 7">
            <a:extLst>
              <a:ext uri="{FF2B5EF4-FFF2-40B4-BE49-F238E27FC236}">
                <a16:creationId xmlns:a16="http://schemas.microsoft.com/office/drawing/2014/main" id="{2C87077B-96C6-411F-8724-B89EA75BC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0"/>
            <a:ext cx="349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ADF06C51-63A4-4848-B106-A7FB44CE3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49275"/>
            <a:ext cx="7704138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3" name="Line 12">
            <a:extLst>
              <a:ext uri="{FF2B5EF4-FFF2-40B4-BE49-F238E27FC236}">
                <a16:creationId xmlns:a16="http://schemas.microsoft.com/office/drawing/2014/main" id="{8870A1B2-F9EC-4BB5-8F6E-1C72D9CCA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rgbClr val="7434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35" name="Picture 2" descr="https://timgsa.baidu.com/timg?image&amp;quality=80&amp;size=b9999_10000&amp;sec=1536212426209&amp;di=635a7f0461e5bef74b26bf033ab8677b&amp;imgtype=0&amp;src=http%3A%2F%2Fy2.ifengimg.com%2F5ac087185c03ccf0%2F2014%2F0312%2Frdn_5320368a178f1.png">
            <a:extLst>
              <a:ext uri="{FF2B5EF4-FFF2-40B4-BE49-F238E27FC236}">
                <a16:creationId xmlns:a16="http://schemas.microsoft.com/office/drawing/2014/main" id="{DA8D42CF-D386-4A9C-9108-81EFC7527A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1113"/>
            <a:ext cx="60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63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8"/>
        </a:buBlip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9"/>
        </a:buBlip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4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11" Type="http://schemas.openxmlformats.org/officeDocument/2006/relationships/image" Target="../media/image36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4.png"/><Relationship Id="rId11" Type="http://schemas.openxmlformats.org/officeDocument/2006/relationships/image" Target="../media/image46.wmf"/><Relationship Id="rId5" Type="http://schemas.openxmlformats.org/officeDocument/2006/relationships/image" Target="../media/image3.png"/><Relationship Id="rId10" Type="http://schemas.openxmlformats.org/officeDocument/2006/relationships/image" Target="../media/image45.wmf"/><Relationship Id="rId4" Type="http://schemas.openxmlformats.org/officeDocument/2006/relationships/image" Target="../media/image2.png"/><Relationship Id="rId9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49.wmf"/><Relationship Id="rId4" Type="http://schemas.openxmlformats.org/officeDocument/2006/relationships/image" Target="../media/image3.png"/><Relationship Id="rId9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.png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10" Type="http://schemas.openxmlformats.org/officeDocument/2006/relationships/image" Target="../media/image5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5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.png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11" Type="http://schemas.openxmlformats.org/officeDocument/2006/relationships/image" Target="../media/image54.wmf"/><Relationship Id="rId5" Type="http://schemas.openxmlformats.org/officeDocument/2006/relationships/image" Target="../media/image3.png"/><Relationship Id="rId10" Type="http://schemas.openxmlformats.org/officeDocument/2006/relationships/image" Target="../media/image53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.png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11" Type="http://schemas.openxmlformats.org/officeDocument/2006/relationships/image" Target="../media/image57.wmf"/><Relationship Id="rId5" Type="http://schemas.openxmlformats.org/officeDocument/2006/relationships/image" Target="../media/image3.png"/><Relationship Id="rId10" Type="http://schemas.openxmlformats.org/officeDocument/2006/relationships/image" Target="../media/image56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.png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2.png"/><Relationship Id="rId10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.png"/><Relationship Id="rId1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9.wmf"/><Relationship Id="rId4" Type="http://schemas.openxmlformats.org/officeDocument/2006/relationships/image" Target="../media/image3.png"/><Relationship Id="rId9" Type="http://schemas.openxmlformats.org/officeDocument/2006/relationships/image" Target="../media/image6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.png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11" Type="http://schemas.openxmlformats.org/officeDocument/2006/relationships/image" Target="../media/image67.png"/><Relationship Id="rId5" Type="http://schemas.openxmlformats.org/officeDocument/2006/relationships/image" Target="../media/image3.png"/><Relationship Id="rId10" Type="http://schemas.openxmlformats.org/officeDocument/2006/relationships/image" Target="../media/image7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7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5.png"/><Relationship Id="rId4" Type="http://schemas.openxmlformats.org/officeDocument/2006/relationships/image" Target="../media/image3.png"/><Relationship Id="rId9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5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11" Type="http://schemas.openxmlformats.org/officeDocument/2006/relationships/image" Target="../media/image77.wmf"/><Relationship Id="rId5" Type="http://schemas.openxmlformats.org/officeDocument/2006/relationships/image" Target="../media/image3.png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81.wmf"/><Relationship Id="rId4" Type="http://schemas.openxmlformats.org/officeDocument/2006/relationships/image" Target="../media/image2.png"/><Relationship Id="rId9" Type="http://schemas.openxmlformats.org/officeDocument/2006/relationships/image" Target="../media/image76.png"/><Relationship Id="rId1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5.png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11" Type="http://schemas.openxmlformats.org/officeDocument/2006/relationships/image" Target="../media/image82.wmf"/><Relationship Id="rId5" Type="http://schemas.openxmlformats.org/officeDocument/2006/relationships/image" Target="../media/image3.png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86.wmf"/><Relationship Id="rId4" Type="http://schemas.openxmlformats.org/officeDocument/2006/relationships/image" Target="../media/image2.png"/><Relationship Id="rId9" Type="http://schemas.openxmlformats.org/officeDocument/2006/relationships/image" Target="../media/image76.png"/><Relationship Id="rId14" Type="http://schemas.openxmlformats.org/officeDocument/2006/relationships/oleObject" Target="../embeddings/oleObject2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91.w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5.png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8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petercorke.com/RVC" TargetMode="Externa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86.wmf"/><Relationship Id="rId26" Type="http://schemas.openxmlformats.org/officeDocument/2006/relationships/image" Target="../media/image100.wmf"/><Relationship Id="rId3" Type="http://schemas.openxmlformats.org/officeDocument/2006/relationships/notesSlide" Target="../notesSlides/notesSlide39.xml"/><Relationship Id="rId21" Type="http://schemas.openxmlformats.org/officeDocument/2006/relationships/oleObject" Target="../embeddings/oleObject35.bin"/><Relationship Id="rId7" Type="http://schemas.openxmlformats.org/officeDocument/2006/relationships/image" Target="../media/image5.png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96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99.wmf"/><Relationship Id="rId5" Type="http://schemas.openxmlformats.org/officeDocument/2006/relationships/image" Target="../media/image3.png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101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95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10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106.wmf"/><Relationship Id="rId26" Type="http://schemas.openxmlformats.org/officeDocument/2006/relationships/image" Target="../media/image109.wmf"/><Relationship Id="rId3" Type="http://schemas.openxmlformats.org/officeDocument/2006/relationships/notesSlide" Target="../notesSlides/notesSlide40.xml"/><Relationship Id="rId21" Type="http://schemas.openxmlformats.org/officeDocument/2006/relationships/oleObject" Target="../embeddings/oleObject46.bin"/><Relationship Id="rId7" Type="http://schemas.openxmlformats.org/officeDocument/2006/relationships/image" Target="../media/image5.png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05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108.wmf"/><Relationship Id="rId32" Type="http://schemas.openxmlformats.org/officeDocument/2006/relationships/image" Target="../media/image111.wmf"/><Relationship Id="rId5" Type="http://schemas.openxmlformats.org/officeDocument/2006/relationships/image" Target="../media/image3.png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110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04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8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114.wmf"/><Relationship Id="rId26" Type="http://schemas.openxmlformats.org/officeDocument/2006/relationships/image" Target="../media/image118.wmf"/><Relationship Id="rId3" Type="http://schemas.openxmlformats.org/officeDocument/2006/relationships/notesSlide" Target="../notesSlides/notesSlide41.xml"/><Relationship Id="rId21" Type="http://schemas.openxmlformats.org/officeDocument/2006/relationships/oleObject" Target="../embeddings/oleObject58.bin"/><Relationship Id="rId7" Type="http://schemas.openxmlformats.org/officeDocument/2006/relationships/image" Target="../media/image5.png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117.wmf"/><Relationship Id="rId5" Type="http://schemas.openxmlformats.org/officeDocument/2006/relationships/image" Target="../media/image3.png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119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102.wmf"/><Relationship Id="rId22" Type="http://schemas.openxmlformats.org/officeDocument/2006/relationships/image" Target="../media/image116.w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12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123.wm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5.png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10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0.wmf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5.png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11" Type="http://schemas.openxmlformats.org/officeDocument/2006/relationships/image" Target="../media/image129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2.png"/><Relationship Id="rId9" Type="http://schemas.openxmlformats.org/officeDocument/2006/relationships/image" Target="../media/image13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73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5.png"/><Relationship Id="rId12" Type="http://schemas.openxmlformats.org/officeDocument/2006/relationships/image" Target="../media/image133.wmf"/><Relationship Id="rId17" Type="http://schemas.openxmlformats.org/officeDocument/2006/relationships/image" Target="../media/image130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3.png"/><Relationship Id="rId15" Type="http://schemas.openxmlformats.org/officeDocument/2006/relationships/image" Target="../media/image131.png"/><Relationship Id="rId10" Type="http://schemas.openxmlformats.org/officeDocument/2006/relationships/image" Target="../media/image132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13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6.wmf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5.png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138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11" Type="http://schemas.openxmlformats.org/officeDocument/2006/relationships/image" Target="../media/image131.png"/><Relationship Id="rId5" Type="http://schemas.openxmlformats.org/officeDocument/2006/relationships/image" Target="../media/image3.png"/><Relationship Id="rId15" Type="http://schemas.openxmlformats.org/officeDocument/2006/relationships/image" Target="../media/image137.wmf"/><Relationship Id="rId10" Type="http://schemas.openxmlformats.org/officeDocument/2006/relationships/image" Target="../media/image13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png"/><Relationship Id="rId11" Type="http://schemas.openxmlformats.org/officeDocument/2006/relationships/image" Target="../media/image139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79.bin"/><Relationship Id="rId4" Type="http://schemas.openxmlformats.org/officeDocument/2006/relationships/image" Target="../media/image2.png"/><Relationship Id="rId9" Type="http://schemas.openxmlformats.org/officeDocument/2006/relationships/image" Target="../media/image1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4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80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2.gi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png"/><Relationship Id="rId11" Type="http://schemas.openxmlformats.org/officeDocument/2006/relationships/image" Target="../media/image144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2.png"/><Relationship Id="rId9" Type="http://schemas.openxmlformats.org/officeDocument/2006/relationships/image" Target="../media/image14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E8B40EF-3BBA-4FF0-BFF4-A7E90C97D2E1}" type="datetime1">
              <a:rPr kumimoji="0"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1652F65-86D7-4967-966A-ACD13F7C32DF}" type="slidenum">
              <a:rPr kumimoji="0"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80" name="Rectangle 22"/>
          <p:cNvSpPr>
            <a:spLocks noChangeArrowheads="1"/>
          </p:cNvSpPr>
          <p:nvPr/>
        </p:nvSpPr>
        <p:spPr bwMode="auto">
          <a:xfrm>
            <a:off x="838200" y="1052736"/>
            <a:ext cx="77724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7200" dirty="0">
                <a:solidFill>
                  <a:schemeClr val="tx2"/>
                </a:solidFill>
                <a:ea typeface="华文新魏" panose="02010800040101010101" pitchFamily="2" charset="-122"/>
              </a:rPr>
              <a:t>第八讲</a:t>
            </a:r>
            <a:endParaRPr lang="en-US" altLang="zh-CN" sz="72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7200" dirty="0">
                <a:solidFill>
                  <a:schemeClr val="tx2"/>
                </a:solidFill>
                <a:ea typeface="华文新魏" panose="02010800040101010101" pitchFamily="2" charset="-122"/>
              </a:rPr>
              <a:t>机器人轨迹规划</a:t>
            </a:r>
          </a:p>
        </p:txBody>
      </p:sp>
      <p:graphicFrame>
        <p:nvGraphicFramePr>
          <p:cNvPr id="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93138"/>
              </p:ext>
            </p:extLst>
          </p:nvPr>
        </p:nvGraphicFramePr>
        <p:xfrm>
          <a:off x="1676400" y="4649788"/>
          <a:ext cx="6324600" cy="1717714"/>
        </p:xfrm>
        <a:graphic>
          <a:graphicData uri="http://schemas.openxmlformats.org/drawingml/2006/table">
            <a:tbl>
              <a:tblPr/>
              <a:tblGrid>
                <a:gridCol w="213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861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清华大学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机械工程系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机电工程研究所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电话：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(010) 62796698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98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E-mail: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jwzhang@mail.tsinghua.edu.cn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995936" y="3933824"/>
            <a:ext cx="1734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  继  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B0953E-5B55-4A9A-BEB9-A969E28091B5}" type="datetime1">
              <a:rPr lang="zh-CN" altLang="en-US" smtClean="0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D52C8-2992-4F14-B37F-CCAEEFC56254}" type="slidenum">
              <a:rPr lang="en-US" altLang="zh-CN" smtClean="0">
                <a:solidFill>
                  <a:srgbClr val="545472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（一）</a:t>
            </a:r>
            <a:r>
              <a:rPr lang="en-US" altLang="zh-CN" sz="2000" b="1" dirty="0" err="1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Matlab</a:t>
            </a:r>
            <a:r>
              <a:rPr lang="en-US" altLang="zh-CN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 Robotics Toolbox</a:t>
            </a:r>
            <a:endParaRPr lang="zh-CN" altLang="en-US" sz="2000" b="1" dirty="0">
              <a:solidFill>
                <a:srgbClr val="743481"/>
              </a:solidFill>
              <a:latin typeface="Times New Roman" panose="02020603050405020304" pitchFamily="18" charset="0"/>
              <a:ea typeface="黑体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857" y="1088509"/>
            <a:ext cx="59634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i="1" dirty="0"/>
              <a:t>&gt;&gt; </a:t>
            </a:r>
            <a:r>
              <a:rPr lang="en-US" altLang="zh-CN" b="1" i="1" dirty="0"/>
              <a:t>L = </a:t>
            </a:r>
            <a:r>
              <a:rPr lang="en-US" altLang="zh-CN" b="1" i="1" dirty="0">
                <a:solidFill>
                  <a:srgbClr val="FF0000"/>
                </a:solidFill>
              </a:rPr>
              <a:t>Link</a:t>
            </a:r>
            <a:r>
              <a:rPr lang="en-US" altLang="zh-CN" b="1" i="1" dirty="0"/>
              <a:t>('revolute', 'd', 1.2, 'a', 0.3, 'alpha', pi/2);</a:t>
            </a:r>
            <a:endParaRPr lang="pt-BR" altLang="zh-CN" b="1" i="1" dirty="0"/>
          </a:p>
          <a:p>
            <a:r>
              <a:rPr lang="en-US" altLang="zh-CN" b="1" i="1" dirty="0"/>
              <a:t>&gt;&gt;robot = </a:t>
            </a:r>
            <a:r>
              <a:rPr lang="en-US" altLang="zh-CN" b="1" i="1" dirty="0" err="1">
                <a:solidFill>
                  <a:srgbClr val="FF0000"/>
                </a:solidFill>
              </a:rPr>
              <a:t>SerialLink</a:t>
            </a:r>
            <a:r>
              <a:rPr lang="en-US" altLang="zh-CN" b="1" i="1" dirty="0"/>
              <a:t>( [ Revolute('a', 1) Revolute('a', 1) ],	</a:t>
            </a:r>
          </a:p>
          <a:p>
            <a:r>
              <a:rPr lang="en-US" altLang="zh-CN" b="1" i="1" dirty="0"/>
              <a:t>‘name’, ‘my robot’);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489283" y="1088509"/>
            <a:ext cx="1945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机器人构件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6104" y="3414771"/>
            <a:ext cx="555317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i="1" dirty="0"/>
              <a:t>&gt;&gt; mdl_kr5</a:t>
            </a:r>
          </a:p>
          <a:p>
            <a:r>
              <a:rPr lang="pt-BR" altLang="zh-CN" sz="1400" dirty="0"/>
              <a:t>links = [</a:t>
            </a:r>
          </a:p>
          <a:p>
            <a:r>
              <a:rPr lang="pt-BR" altLang="zh-CN" sz="1400" dirty="0"/>
              <a:t>	Link([0        0.4         0.18    pi/2])</a:t>
            </a:r>
          </a:p>
          <a:p>
            <a:r>
              <a:rPr lang="pt-BR" altLang="zh-CN" sz="1400" dirty="0"/>
              <a:t>	Link([0        0.135       0.60    pi])</a:t>
            </a:r>
          </a:p>
          <a:p>
            <a:r>
              <a:rPr lang="pt-BR" altLang="zh-CN" sz="1400" dirty="0"/>
              <a:t>	Link([0        0.135       0.12   -pi/2])</a:t>
            </a:r>
          </a:p>
          <a:p>
            <a:r>
              <a:rPr lang="pt-BR" altLang="zh-CN" sz="1400" dirty="0"/>
              <a:t>	Link([0        0.62        0       pi/2])</a:t>
            </a:r>
          </a:p>
          <a:p>
            <a:r>
              <a:rPr lang="pt-BR" altLang="zh-CN" sz="1400" dirty="0"/>
              <a:t>	Link([0        0           0      -pi/2])</a:t>
            </a:r>
          </a:p>
          <a:p>
            <a:r>
              <a:rPr lang="pt-BR" altLang="zh-CN" sz="1400" dirty="0"/>
              <a:t>	Link([0        0           0       0])</a:t>
            </a:r>
          </a:p>
          <a:p>
            <a:r>
              <a:rPr lang="pt-BR" altLang="zh-CN" sz="1400" dirty="0"/>
              <a:t>	];</a:t>
            </a:r>
          </a:p>
          <a:p>
            <a:r>
              <a:rPr lang="pt-BR" altLang="zh-CN" sz="1400" dirty="0"/>
              <a:t>KR5=SerialLink(links, 'name', 'Kuka KR5');</a:t>
            </a:r>
          </a:p>
          <a:p>
            <a:r>
              <a:rPr lang="pt-BR" altLang="zh-CN" sz="1400" dirty="0"/>
              <a:t>KR5.tool=transl(0,0,0.115);</a:t>
            </a:r>
          </a:p>
          <a:p>
            <a:r>
              <a:rPr lang="pt-BR" altLang="zh-CN" b="1" i="1" dirty="0"/>
              <a:t>&gt;&gt; KR5.teach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71556" y="3517393"/>
            <a:ext cx="307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Kuka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kr5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机器人模型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89283" y="2058005"/>
            <a:ext cx="1945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两个构件构成的机器人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407" y="4070018"/>
            <a:ext cx="2985633" cy="22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B0953E-5B55-4A9A-BEB9-A969E28091B5}" type="datetime1">
              <a:rPr lang="zh-CN" altLang="en-US" smtClean="0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D52C8-2992-4F14-B37F-CCAEEFC56254}" type="slidenum">
              <a:rPr lang="en-US" altLang="zh-CN" smtClean="0">
                <a:solidFill>
                  <a:srgbClr val="545472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（一）</a:t>
            </a:r>
            <a:r>
              <a:rPr lang="en-US" altLang="zh-CN" sz="2000" b="1" dirty="0" err="1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Matlab</a:t>
            </a:r>
            <a:r>
              <a:rPr lang="en-US" altLang="zh-CN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 Robotics Toolbox</a:t>
            </a:r>
            <a:endParaRPr lang="zh-CN" altLang="en-US" sz="2000" b="1" dirty="0">
              <a:solidFill>
                <a:srgbClr val="743481"/>
              </a:solidFill>
              <a:latin typeface="Times New Roman" panose="02020603050405020304" pitchFamily="18" charset="0"/>
              <a:ea typeface="黑体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857" y="1088509"/>
            <a:ext cx="59634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i="1" dirty="0"/>
              <a:t>&gt;&gt; KR5.fkine(qz);</a:t>
            </a:r>
          </a:p>
          <a:p>
            <a:r>
              <a:rPr lang="en-US" altLang="zh-CN" b="1" i="1" dirty="0"/>
              <a:t>&gt;&gt; KR5.plot(</a:t>
            </a:r>
            <a:r>
              <a:rPr lang="en-US" altLang="zh-CN" b="1" i="1" dirty="0" err="1"/>
              <a:t>qz</a:t>
            </a:r>
            <a:r>
              <a:rPr lang="en-US" altLang="zh-CN" b="1" i="1" dirty="0"/>
              <a:t>);</a:t>
            </a:r>
          </a:p>
          <a:p>
            <a:r>
              <a:rPr lang="en-US" altLang="zh-CN" b="1" i="1" dirty="0"/>
              <a:t>&gt;&gt; KR5.plot3d(</a:t>
            </a:r>
            <a:r>
              <a:rPr lang="en-US" altLang="zh-CN" b="1" i="1" dirty="0" err="1"/>
              <a:t>qz</a:t>
            </a:r>
            <a:r>
              <a:rPr lang="en-US" altLang="zh-CN" b="1" i="1" dirty="0"/>
              <a:t>);</a:t>
            </a:r>
          </a:p>
          <a:p>
            <a:r>
              <a:rPr lang="en-US" altLang="zh-CN" b="1" i="1" dirty="0"/>
              <a:t>&gt;&gt; KR5.edit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489283" y="1088509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正运动学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89283" y="1497065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图形显示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86951" y="1867840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模型显示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4901" t="6800" r="17601" b="3200"/>
          <a:stretch/>
        </p:blipFill>
        <p:spPr>
          <a:xfrm>
            <a:off x="611560" y="2835770"/>
            <a:ext cx="3474789" cy="34747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3550" t="28400" r="14901" b="23001"/>
          <a:stretch/>
        </p:blipFill>
        <p:spPr>
          <a:xfrm>
            <a:off x="4283968" y="2766916"/>
            <a:ext cx="3764419" cy="19177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807135"/>
            <a:ext cx="4320446" cy="140105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486951" y="2238615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编辑参数</a:t>
            </a:r>
          </a:p>
        </p:txBody>
      </p:sp>
    </p:spTree>
    <p:extLst>
      <p:ext uri="{BB962C8B-B14F-4D97-AF65-F5344CB8AC3E}">
        <p14:creationId xmlns:p14="http://schemas.microsoft.com/office/powerpoint/2010/main" val="39072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B0953E-5B55-4A9A-BEB9-A969E28091B5}" type="datetime1">
              <a:rPr lang="zh-CN" altLang="en-US" smtClean="0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D52C8-2992-4F14-B37F-CCAEEFC56254}" type="slidenum">
              <a:rPr lang="en-US" altLang="zh-CN" smtClean="0">
                <a:solidFill>
                  <a:srgbClr val="545472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（一）</a:t>
            </a:r>
            <a:r>
              <a:rPr lang="en-US" altLang="zh-CN" sz="2000" b="1" dirty="0" err="1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Matlab</a:t>
            </a:r>
            <a:r>
              <a:rPr lang="en-US" altLang="zh-CN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 Robotics Toolbox</a:t>
            </a:r>
            <a:endParaRPr lang="zh-CN" altLang="en-US" sz="2000" b="1" dirty="0">
              <a:solidFill>
                <a:srgbClr val="743481"/>
              </a:solidFill>
              <a:latin typeface="Times New Roman" panose="02020603050405020304" pitchFamily="18" charset="0"/>
              <a:ea typeface="黑体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858" y="1088509"/>
            <a:ext cx="5499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i="1" dirty="0"/>
              <a:t>&gt;&gt; KR5.ikine6s(T</a:t>
            </a:r>
            <a:r>
              <a:rPr lang="en-US" altLang="zh-CN" b="1" i="1" dirty="0"/>
              <a:t>, </a:t>
            </a:r>
            <a:r>
              <a:rPr lang="pt-BR" altLang="zh-CN" b="1" i="1" dirty="0"/>
              <a:t>'ru')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489283" y="1088509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解析逆解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89283" y="3540015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数值逆解</a:t>
            </a:r>
          </a:p>
        </p:txBody>
      </p:sp>
      <p:sp>
        <p:nvSpPr>
          <p:cNvPr id="7" name="矩形 6"/>
          <p:cNvSpPr/>
          <p:nvPr/>
        </p:nvSpPr>
        <p:spPr>
          <a:xfrm>
            <a:off x="988500" y="3497153"/>
            <a:ext cx="4777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&gt;&gt; KR5.</a:t>
            </a:r>
            <a:r>
              <a:rPr lang="fr-FR" altLang="zh-CN" b="1" i="1" dirty="0"/>
              <a:t> ikine(T, 'q0', [0 0 3 0 0 0])</a:t>
            </a:r>
            <a:endParaRPr lang="en-US" altLang="zh-CN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38716"/>
            <a:ext cx="2838606" cy="173932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 bwMode="auto">
          <a:xfrm>
            <a:off x="3338695" y="1088509"/>
            <a:ext cx="792088" cy="4616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4809" y="1811760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l, 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61765" y="1832963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左手右手</a:t>
            </a:r>
          </a:p>
        </p:txBody>
      </p:sp>
      <p:sp>
        <p:nvSpPr>
          <p:cNvPr id="19" name="矩形 18"/>
          <p:cNvSpPr/>
          <p:nvPr/>
        </p:nvSpPr>
        <p:spPr>
          <a:xfrm>
            <a:off x="1374809" y="231223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u, 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761765" y="2312236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肘上肘下</a:t>
            </a:r>
          </a:p>
        </p:txBody>
      </p:sp>
      <p:sp>
        <p:nvSpPr>
          <p:cNvPr id="21" name="矩形 20"/>
          <p:cNvSpPr/>
          <p:nvPr/>
        </p:nvSpPr>
        <p:spPr>
          <a:xfrm>
            <a:off x="1364914" y="2812714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f, n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61765" y="2812714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手腕翻转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3786288" y="3514457"/>
            <a:ext cx="1793824" cy="4616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9378" y="4155324"/>
            <a:ext cx="604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'q0'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761765" y="4155324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给定初值</a:t>
            </a:r>
          </a:p>
        </p:txBody>
      </p:sp>
      <p:sp>
        <p:nvSpPr>
          <p:cNvPr id="26" name="矩形 25"/>
          <p:cNvSpPr/>
          <p:nvPr/>
        </p:nvSpPr>
        <p:spPr>
          <a:xfrm>
            <a:off x="988500" y="4897678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&gt;&gt; KR5.</a:t>
            </a:r>
            <a:r>
              <a:rPr lang="fr-FR" altLang="zh-CN" b="1" i="1" dirty="0"/>
              <a:t> jacob0(qz)</a:t>
            </a:r>
            <a:endParaRPr lang="en-US" altLang="zh-CN" b="1" i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484620" y="4897677"/>
            <a:ext cx="1827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雅克比阵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基础坐标系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4858" y="5728674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&gt;&gt; KR5.</a:t>
            </a:r>
            <a:r>
              <a:rPr lang="fr-FR" altLang="zh-CN" b="1" i="1" dirty="0"/>
              <a:t> jacob</a:t>
            </a:r>
            <a:r>
              <a:rPr lang="en-US" altLang="zh-CN" b="1" i="1" dirty="0"/>
              <a:t>e</a:t>
            </a:r>
            <a:r>
              <a:rPr lang="fr-FR" altLang="zh-CN" b="1" i="1" dirty="0"/>
              <a:t>(qz)</a:t>
            </a:r>
            <a:endParaRPr lang="en-US" altLang="zh-CN" b="1" i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6468007" y="5728674"/>
            <a:ext cx="209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工具坐标系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4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1" grpId="0" animBg="1"/>
      <p:bldP spid="14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1BEAC43-BFDD-457B-BD08-DAD8F5603075}" type="datetime1">
              <a:rPr kumimoji="0" lang="zh-CN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F48DE34-A3A3-4476-BE38-DAC730C16F6F}" type="slidenum">
              <a:rPr kumimoji="0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kumimoji="0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6" name="Picture 15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30" y="275439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6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1388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20"/>
          <p:cNvSpPr>
            <a:spLocks noChangeArrowheads="1"/>
          </p:cNvSpPr>
          <p:nvPr/>
        </p:nvSpPr>
        <p:spPr bwMode="auto">
          <a:xfrm>
            <a:off x="2317230" y="2648033"/>
            <a:ext cx="3686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轨迹规划概述</a:t>
            </a:r>
          </a:p>
        </p:txBody>
      </p:sp>
      <p:sp>
        <p:nvSpPr>
          <p:cNvPr id="30729" name="Rectangle 21"/>
          <p:cNvSpPr>
            <a:spLocks noChangeArrowheads="1"/>
          </p:cNvSpPr>
          <p:nvPr/>
        </p:nvSpPr>
        <p:spPr bwMode="auto">
          <a:xfrm>
            <a:off x="2305471" y="3309108"/>
            <a:ext cx="33609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关节空间轨迹规划</a:t>
            </a:r>
          </a:p>
        </p:txBody>
      </p:sp>
      <p:pic>
        <p:nvPicPr>
          <p:cNvPr id="30730" name="Picture 26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10" y="410920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Rectangle 27"/>
          <p:cNvSpPr>
            <a:spLocks noChangeArrowheads="1"/>
          </p:cNvSpPr>
          <p:nvPr/>
        </p:nvSpPr>
        <p:spPr bwMode="auto">
          <a:xfrm>
            <a:off x="2305472" y="4012370"/>
            <a:ext cx="3505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笛卡尔空间轨迹规划</a:t>
            </a:r>
            <a:endParaRPr lang="en-US" altLang="zh-CN" sz="2800" b="1" dirty="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2" name="Rectangle 28"/>
          <p:cNvSpPr>
            <a:spLocks noChangeArrowheads="1"/>
          </p:cNvSpPr>
          <p:nvPr/>
        </p:nvSpPr>
        <p:spPr bwMode="auto">
          <a:xfrm>
            <a:off x="755576" y="764704"/>
            <a:ext cx="2590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zh-CN" altLang="en-US" b="1" kern="0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本堂主要内容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目录</a:t>
            </a:r>
          </a:p>
        </p:txBody>
      </p:sp>
      <p:pic>
        <p:nvPicPr>
          <p:cNvPr id="15" name="Picture 15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95202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305472" y="1988840"/>
            <a:ext cx="60486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机器人运动学回顾 </a:t>
            </a:r>
            <a:r>
              <a:rPr lang="en-US" altLang="zh-CN" sz="1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b="1" dirty="0" err="1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en-US" altLang="zh-CN" sz="1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 Robotics Toolbox)</a:t>
            </a:r>
            <a:endParaRPr lang="zh-CN" altLang="en-US" sz="1800" b="1" dirty="0">
              <a:solidFill>
                <a:srgbClr val="99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26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3-1"/>
          <p:cNvPicPr>
            <a:picLocks noChangeAspect="1" noChangeArrowheads="1"/>
          </p:cNvPicPr>
          <p:nvPr/>
        </p:nvPicPr>
        <p:blipFill>
          <a:blip r:embed="rId3" cstate="print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93990"/>
            <a:ext cx="4622452" cy="3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（二）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轨迹规划概述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990642"/>
            <a:ext cx="7701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轨迹规划解决的问题：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机器人操作臂从初始状态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{P</a:t>
            </a:r>
            <a:r>
              <a:rPr lang="en-US" altLang="zh-CN" sz="1800" b="1" baseline="-25000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1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}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运动到目标状态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{</a:t>
            </a:r>
            <a:r>
              <a:rPr lang="en-US" altLang="zh-CN" sz="1800" b="1" dirty="0" err="1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P</a:t>
            </a:r>
            <a:r>
              <a:rPr lang="en-US" altLang="zh-CN" sz="1800" b="1" baseline="-25000" dirty="0" err="1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n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}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，并可能通过一系列中间结点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{P</a:t>
            </a:r>
            <a:r>
              <a:rPr lang="en-US" altLang="zh-CN" sz="1800" b="1" baseline="-25000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i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}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的过程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60963" y="2940077"/>
            <a:ext cx="32766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  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如图所示的将销插入工件孔中的作业，需要经历一系列的位姿</a:t>
            </a:r>
            <a:r>
              <a:rPr lang="en-US" altLang="zh-CN" sz="1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，从而达到最终目标。 </a:t>
            </a:r>
          </a:p>
        </p:txBody>
      </p:sp>
    </p:spTree>
    <p:extLst>
      <p:ext uri="{BB962C8B-B14F-4D97-AF65-F5344CB8AC3E}">
        <p14:creationId xmlns:p14="http://schemas.microsoft.com/office/powerpoint/2010/main" val="394167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（二）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轨迹规划概述</a:t>
            </a:r>
          </a:p>
        </p:txBody>
      </p: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1783766" y="3630637"/>
            <a:ext cx="5651500" cy="2606675"/>
            <a:chOff x="1008" y="2064"/>
            <a:chExt cx="3936" cy="2064"/>
          </a:xfrm>
        </p:grpSpPr>
        <p:pic>
          <p:nvPicPr>
            <p:cNvPr id="36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2" t="2730" r="6757"/>
            <a:stretch>
              <a:fillRect/>
            </a:stretch>
          </p:blipFill>
          <p:spPr bwMode="auto">
            <a:xfrm>
              <a:off x="1104" y="2064"/>
              <a:ext cx="3840" cy="2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2544" y="2112"/>
              <a:ext cx="624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2544" y="2112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/>
                <a:t>路径约束</a:t>
              </a: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2400" y="3840"/>
              <a:ext cx="912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2496" y="3887"/>
              <a:ext cx="76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/>
                <a:t>动力学约束</a:t>
              </a:r>
            </a:p>
          </p:txBody>
        </p:sp>
        <p:sp>
          <p:nvSpPr>
            <p:cNvPr id="41" name="Rectangle 17"/>
            <p:cNvSpPr>
              <a:spLocks noChangeArrowheads="1"/>
            </p:cNvSpPr>
            <p:nvPr/>
          </p:nvSpPr>
          <p:spPr bwMode="auto">
            <a:xfrm>
              <a:off x="1008" y="2928"/>
              <a:ext cx="624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1008" y="2977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/>
                <a:t>路径设定</a:t>
              </a:r>
            </a:p>
          </p:txBody>
        </p:sp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2448" y="2880"/>
              <a:ext cx="768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2449" y="2928"/>
              <a:ext cx="76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 dirty="0"/>
                <a:t>轨迹规划器</a:t>
              </a:r>
            </a:p>
          </p:txBody>
        </p:sp>
      </p:grpSp>
      <p:sp>
        <p:nvSpPr>
          <p:cNvPr id="16" name="Rectangle 2"/>
          <p:cNvSpPr/>
          <p:nvPr/>
        </p:nvSpPr>
        <p:spPr>
          <a:xfrm>
            <a:off x="758601" y="990642"/>
            <a:ext cx="77018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路径与轨迹容易混淆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路径：机器人运动的空间几何描述，即由运动起始点到终止点，所经过的中间形态（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Configuration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）序列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轨迹：机器人运动过程中的位移、速度和加速度，即运动起始点到终止点的中间形态时空描述，可以表示为时间的函数 </a:t>
            </a:r>
            <a:r>
              <a:rPr lang="en-US" altLang="zh-CN" sz="1800" b="1" i="1" dirty="0">
                <a:solidFill>
                  <a:srgbClr val="74348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zh-CN" altLang="en-US" sz="1800" b="1" dirty="0">
                <a:solidFill>
                  <a:srgbClr val="74348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1800" b="1" i="1" dirty="0">
                <a:solidFill>
                  <a:srgbClr val="74348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zh-CN" altLang="en-US" sz="1800" b="1" dirty="0">
                <a:solidFill>
                  <a:srgbClr val="74348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6449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（二）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轨迹规划概述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12" y="3429000"/>
            <a:ext cx="2946476" cy="273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/>
          <p:nvPr/>
        </p:nvSpPr>
        <p:spPr>
          <a:xfrm>
            <a:off x="758601" y="990642"/>
            <a:ext cx="7701831" cy="318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轨迹规划需考虑的问题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路径约束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828800" lvl="3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点到点运动（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PTP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，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point-to-point motion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）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828800" lvl="3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连续路径运动（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CP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，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continuous-path motion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）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动力学约束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828800" lvl="3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最大加速度限制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828800" lvl="3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路径连续、光滑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6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（二）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轨迹规划概述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442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轨迹规划的方式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关节空间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828800" lvl="3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首先通过逆运动学将全部路径点转换成关节角度值，再对每个关节变量通过光滑函数进行插值，从而将关节变量表示成时间的函数，求得它的一阶和二阶时间导数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笛卡尔空间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828800" lvl="3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首先对路径点进行插值，将手部位姿、速度和加速度表示为时间的函数，再通过逆运动学得出关节位移，用逆雅克比求出关节速度，用逆雅克比及其导数求解关节加速度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5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3.1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原则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对每个关节拟合一个光滑函数，使之从起始点开始，依次通过所有路径点，最后到达目标点。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令各个关节运动时间均相同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，这样保证所有关节同时到达路径点和终止点，从而得到工具坐标系应有的位置和姿态。各个关节函数之间可以是相互独立的。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7624" y="2780928"/>
            <a:ext cx="7056784" cy="1008112"/>
            <a:chOff x="1187624" y="2780928"/>
            <a:chExt cx="7056784" cy="1008112"/>
          </a:xfrm>
        </p:grpSpPr>
        <p:sp>
          <p:nvSpPr>
            <p:cNvPr id="2" name="矩形 1"/>
            <p:cNvSpPr/>
            <p:nvPr/>
          </p:nvSpPr>
          <p:spPr bwMode="auto">
            <a:xfrm>
              <a:off x="1187624" y="2780928"/>
              <a:ext cx="7056784" cy="100811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03648" y="2793702"/>
              <a:ext cx="93610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华文琥珀" pitchFamily="2" charset="-122"/>
                  <a:ea typeface="华文琥珀" pitchFamily="2" charset="-122"/>
                </a:rPr>
                <a:t>？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55507" y="2987370"/>
              <a:ext cx="62889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</a:rPr>
                <a:t>如何保证工具坐标系应有的位置和姿态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04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3.1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原则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对于单个关节来说，起始点的关节角</a:t>
            </a:r>
            <a:r>
              <a:rPr lang="en-US" altLang="zh-CN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</a:t>
            </a:r>
            <a:r>
              <a:rPr lang="en-US" altLang="zh-CN" b="1" i="1" baseline="-25000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和终止点的关节角</a:t>
            </a:r>
            <a:r>
              <a:rPr lang="en-US" altLang="zh-CN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</a:t>
            </a:r>
            <a:r>
              <a:rPr lang="en-US" altLang="zh-CN" b="1" i="1" baseline="-25000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是已知的，理论上关节轨迹有无数种，应在满足轨迹规划约束条件的前提下，选取合适类型的关节插值函数</a:t>
            </a:r>
            <a:r>
              <a:rPr lang="en-US" altLang="zh-CN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</a:t>
            </a:r>
            <a:r>
              <a:rPr lang="en-US" altLang="zh-CN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生成关节轨迹。  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4545052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1BEAC43-BFDD-457B-BD08-DAD8F5603075}" type="datetime1">
              <a:rPr kumimoji="0" lang="zh-CN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F48DE34-A3A3-4476-BE38-DAC730C16F6F}" type="slidenum">
              <a:rPr kumimoji="0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kumimoji="0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后续课程安排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07489"/>
              </p:ext>
            </p:extLst>
          </p:nvPr>
        </p:nvGraphicFramePr>
        <p:xfrm>
          <a:off x="1907704" y="836712"/>
          <a:ext cx="5722979" cy="53216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5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周 次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日 期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教学内容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备注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09.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14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绪论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授课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09</a:t>
                      </a: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.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21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机器人概述</a:t>
                      </a: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 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授课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09</a:t>
                      </a: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.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28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机器人基础知识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授课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10.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05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实验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：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机器人认知实验</a:t>
                      </a:r>
                      <a:endParaRPr lang="zh-CN" alt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实验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5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10.1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机器人运动学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 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授课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6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10.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19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 </a:t>
                      </a:r>
                      <a:r>
                        <a:rPr lang="zh-CN" alt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机器人运动学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授课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7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10.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26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机器人运动学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 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授课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8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11.0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机器人运动学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 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授课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9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11.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09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标定与编程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7780" marR="177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授课</a:t>
                      </a: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0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11.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16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实验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：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工业机器人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标定与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编程实验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7780" marR="177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实验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11.2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3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轨迹规划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授课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.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30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机器人动力学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授课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3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12.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07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运动控制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授课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4487" marR="14487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14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12.1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路径规划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 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授课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12.</a:t>
                      </a:r>
                      <a:r>
                        <a:rPr lang="en-US" altLang="zh-CN" sz="1400" b="1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21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机器人视觉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 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授课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4487" marR="14487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3.2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三次多项式插值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为实现单个关节的平稳运动，考虑用三次多项式构造插值函数 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zh-CN" altLang="en-US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则关节运动过程中的速度、加速度为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03" y="2497128"/>
            <a:ext cx="441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603" y="4221088"/>
            <a:ext cx="3352800" cy="12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42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3.2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三次多项式插值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由于三次多项式有四个系数，至少需要找到四个约束条件：</a:t>
            </a: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端点位置约束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端点速度约束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zh-CN" altLang="en-US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01" y="2996952"/>
            <a:ext cx="1676400" cy="12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16" y="4725144"/>
            <a:ext cx="1524000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6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3.2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三次多项式插值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把约束条件代入多项式，得到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解得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62968"/>
            <a:ext cx="3276600" cy="19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20859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3.2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三次多项式插值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则对于起始速度及终止速度为零的关节运动，基于三次多项式插值函数构造的满足连续平稳运动要求的关节位置、速度及加速度为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9000"/>
            <a:ext cx="42672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85431"/>
            <a:ext cx="3810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6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3.2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三次多项式插值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87" y="1466826"/>
            <a:ext cx="5832648" cy="47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02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3.2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三次多项式插值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三次多项式插值的关节运动轨迹如图所示，其速度曲线为抛物线，相应的加速度曲线为直线。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zh-CN" altLang="en-US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9" name="Picture 4" descr="3-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0807"/>
            <a:ext cx="7620000" cy="28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35538" y="5895131"/>
            <a:ext cx="4493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dirty="0"/>
              <a:t>三次多项式插值的关节运动轨迹</a:t>
            </a:r>
          </a:p>
        </p:txBody>
      </p:sp>
    </p:spTree>
    <p:extLst>
      <p:ext uri="{BB962C8B-B14F-4D97-AF65-F5344CB8AC3E}">
        <p14:creationId xmlns:p14="http://schemas.microsoft.com/office/powerpoint/2010/main" val="4042205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3.3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高次多项式插值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如果对于运动轨迹的要求更为严格，约束条件增多，那么三次多项式就不能满足需要，必须用更高阶的多项式对运动轨迹的路径段进行插值。例如， 对某段路径的超始点和终止点都规定了关节的位置、速度和加速度要求，则要用一个五次多项式进行插值。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9" t="87273" r="14679" b="-378"/>
          <a:stretch>
            <a:fillRect/>
          </a:stretch>
        </p:blipFill>
        <p:spPr bwMode="auto">
          <a:xfrm>
            <a:off x="1619672" y="4941168"/>
            <a:ext cx="6629400" cy="75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4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3.3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高次多项式插值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五次多项式有</a:t>
            </a:r>
            <a:r>
              <a:rPr lang="en-US" altLang="zh-CN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6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个系数，利用起点及终点的位置、速度、加速度可以给定</a:t>
            </a:r>
            <a:r>
              <a:rPr lang="en-US" altLang="zh-CN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6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个约束条件进行求解。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39752" y="2924944"/>
          <a:ext cx="4916402" cy="2580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2" name="Equation" r:id="rId9" imgW="2298600" imgH="1206360" progId="Equation.DSMT4">
                  <p:embed/>
                </p:oleObj>
              </mc:Choice>
              <mc:Fallback>
                <p:oleObj name="Equation" r:id="rId9" imgW="229860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9752" y="2924944"/>
                        <a:ext cx="4916402" cy="2580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09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28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3.3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高次多项式插值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五次多项式有</a:t>
            </a:r>
            <a:r>
              <a:rPr lang="en-US" altLang="zh-CN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6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个系数，利用起点及终点的位置、速度、加速度可以给定</a:t>
            </a:r>
            <a:r>
              <a:rPr lang="en-US" altLang="zh-CN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6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个约束条件进行求解。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67744" y="2492637"/>
          <a:ext cx="4992787" cy="39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96" name="Equation" r:id="rId9" imgW="2705040" imgH="2145960" progId="Equation.DSMT4">
                  <p:embed/>
                </p:oleObj>
              </mc:Choice>
              <mc:Fallback>
                <p:oleObj name="Equation" r:id="rId9" imgW="2705040" imgH="214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7744" y="2492637"/>
                        <a:ext cx="4992787" cy="396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783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27"/>
          <a:stretch/>
        </p:blipFill>
        <p:spPr bwMode="auto">
          <a:xfrm>
            <a:off x="5940152" y="3068960"/>
            <a:ext cx="315485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1" b="32420"/>
          <a:stretch/>
        </p:blipFill>
        <p:spPr bwMode="auto">
          <a:xfrm>
            <a:off x="2987824" y="2996952"/>
            <a:ext cx="319842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6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6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29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3.3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高次多项式插值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与三次多项式相比，五次多项式轨迹的加速度也是连续的，有利于减少机器人运动过程中的冲击。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560" y="4725144"/>
          <a:ext cx="15922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0" name="Equation" r:id="rId10" imgW="749160" imgH="190440" progId="Equation.DSMT4">
                  <p:embed/>
                </p:oleObj>
              </mc:Choice>
              <mc:Fallback>
                <p:oleObj name="Equation" r:id="rId10" imgW="749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560" y="4725144"/>
                        <a:ext cx="159226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" b="65073"/>
          <a:stretch/>
        </p:blipFill>
        <p:spPr bwMode="auto">
          <a:xfrm>
            <a:off x="35496" y="2852936"/>
            <a:ext cx="3156671" cy="177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46950" y="4685074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并且起点和终点处的速度和加速度均为零的五次多项式轨迹</a:t>
            </a:r>
            <a:endParaRPr lang="en-US" altLang="zh-CN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4858" y="5728674"/>
            <a:ext cx="3405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&gt;&gt; </a:t>
            </a:r>
            <a:r>
              <a:rPr lang="fr-FR" altLang="zh-CN" b="1" i="1" dirty="0"/>
              <a:t>tpoly(0, 10, [0:0.1:8]);</a:t>
            </a:r>
            <a:endParaRPr lang="en-US" altLang="zh-CN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468007" y="5728674"/>
            <a:ext cx="209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五次多项式</a:t>
            </a:r>
          </a:p>
        </p:txBody>
      </p:sp>
      <p:sp>
        <p:nvSpPr>
          <p:cNvPr id="15" name="椭圆 14"/>
          <p:cNvSpPr/>
          <p:nvPr/>
        </p:nvSpPr>
        <p:spPr bwMode="auto">
          <a:xfrm>
            <a:off x="2843808" y="5728674"/>
            <a:ext cx="1440160" cy="508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1BEAC43-BFDD-457B-BD08-DAD8F5603075}" type="datetime1">
              <a:rPr kumimoji="0" lang="zh-CN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F48DE34-A3A3-4476-BE38-DAC730C16F6F}" type="slidenum">
              <a:rPr kumimoji="0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kumimoji="0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6" name="Picture 15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30" y="275439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6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1388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20"/>
          <p:cNvSpPr>
            <a:spLocks noChangeArrowheads="1"/>
          </p:cNvSpPr>
          <p:nvPr/>
        </p:nvSpPr>
        <p:spPr bwMode="auto">
          <a:xfrm>
            <a:off x="2317230" y="2648033"/>
            <a:ext cx="3686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轨迹规划概述</a:t>
            </a:r>
          </a:p>
        </p:txBody>
      </p:sp>
      <p:sp>
        <p:nvSpPr>
          <p:cNvPr id="30729" name="Rectangle 21"/>
          <p:cNvSpPr>
            <a:spLocks noChangeArrowheads="1"/>
          </p:cNvSpPr>
          <p:nvPr/>
        </p:nvSpPr>
        <p:spPr bwMode="auto">
          <a:xfrm>
            <a:off x="2305471" y="3309108"/>
            <a:ext cx="33609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关节空间轨迹规划</a:t>
            </a:r>
          </a:p>
        </p:txBody>
      </p:sp>
      <p:pic>
        <p:nvPicPr>
          <p:cNvPr id="30730" name="Picture 26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10" y="410920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Rectangle 27"/>
          <p:cNvSpPr>
            <a:spLocks noChangeArrowheads="1"/>
          </p:cNvSpPr>
          <p:nvPr/>
        </p:nvSpPr>
        <p:spPr bwMode="auto">
          <a:xfrm>
            <a:off x="2305472" y="4012370"/>
            <a:ext cx="3505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笛卡尔空间轨迹规划</a:t>
            </a:r>
            <a:endParaRPr lang="en-US" altLang="zh-CN" sz="2800" b="1" dirty="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2" name="Rectangle 28"/>
          <p:cNvSpPr>
            <a:spLocks noChangeArrowheads="1"/>
          </p:cNvSpPr>
          <p:nvPr/>
        </p:nvSpPr>
        <p:spPr bwMode="auto">
          <a:xfrm>
            <a:off x="755576" y="764704"/>
            <a:ext cx="2590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zh-CN" altLang="en-US" b="1" kern="0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本堂主要内容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目录</a:t>
            </a:r>
          </a:p>
        </p:txBody>
      </p:sp>
      <p:pic>
        <p:nvPicPr>
          <p:cNvPr id="15" name="Picture 15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95202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305472" y="1988840"/>
            <a:ext cx="60486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机器人运动学回顾 </a:t>
            </a:r>
            <a:r>
              <a:rPr lang="en-US" altLang="zh-CN" sz="1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b="1" dirty="0" err="1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en-US" altLang="zh-CN" sz="1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 Robotics Toolbox)</a:t>
            </a:r>
            <a:endParaRPr lang="zh-CN" altLang="en-US" sz="1800" b="1" dirty="0">
              <a:solidFill>
                <a:srgbClr val="99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025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3.3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高次多项式插值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5616" y="5301208"/>
            <a:ext cx="7056784" cy="1008112"/>
            <a:chOff x="1115616" y="5301208"/>
            <a:chExt cx="7056784" cy="1008112"/>
          </a:xfrm>
        </p:grpSpPr>
        <p:sp>
          <p:nvSpPr>
            <p:cNvPr id="12" name="矩形 11"/>
            <p:cNvSpPr/>
            <p:nvPr/>
          </p:nvSpPr>
          <p:spPr bwMode="auto">
            <a:xfrm>
              <a:off x="1115616" y="5301208"/>
              <a:ext cx="7056784" cy="100811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31640" y="5313982"/>
              <a:ext cx="93610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华文琥珀" pitchFamily="2" charset="-122"/>
                  <a:ea typeface="华文琥珀" pitchFamily="2" charset="-122"/>
                </a:rPr>
                <a:t>？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3499" y="5507650"/>
              <a:ext cx="5740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</a:rPr>
                <a:t>如何让轨迹的加加速度</a:t>
              </a:r>
              <a:r>
                <a:rPr lang="en-US" altLang="zh-CN" sz="2800" dirty="0">
                  <a:solidFill>
                    <a:srgbClr val="000000"/>
                  </a:solidFill>
                  <a:cs typeface="Times New Roman" pitchFamily="18" charset="0"/>
                </a:rPr>
                <a:t>(jerk) </a:t>
              </a:r>
              <a:r>
                <a:rPr lang="zh-CN" altLang="en-US" sz="2800" dirty="0">
                  <a:solidFill>
                    <a:srgbClr val="000000"/>
                  </a:solidFill>
                </a:rPr>
                <a:t>连续？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84784"/>
            <a:ext cx="4788024" cy="35910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" y="1589769"/>
            <a:ext cx="4468533" cy="335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483954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三次多项式轨迹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5266" y="479715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五次多项式轨迹</a:t>
            </a:r>
          </a:p>
        </p:txBody>
      </p:sp>
    </p:spTree>
    <p:extLst>
      <p:ext uri="{BB962C8B-B14F-4D97-AF65-F5344CB8AC3E}">
        <p14:creationId xmlns:p14="http://schemas.microsoft.com/office/powerpoint/2010/main" val="108314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31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3.4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在线性插值两端点的邻域内设置一段抛物线形缓冲区段。由于抛物线函数对于时间的二阶导数为常数，即相应区段内的加速度恒定，这样保证起始点和终止点的速度平滑过渡，从而使整个轨迹上的位置和速度连续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22928"/>
            <a:ext cx="3955825" cy="22300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695812"/>
            <a:ext cx="3630099" cy="20069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715330"/>
            <a:ext cx="3433566" cy="23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26"/>
          <a:stretch>
            <a:fillRect/>
          </a:stretch>
        </p:blipFill>
        <p:spPr bwMode="auto">
          <a:xfrm>
            <a:off x="6516216" y="3793780"/>
            <a:ext cx="2390849" cy="240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3.4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为了构造这段运动轨迹，假设两端的抛物线轨迹具有相同的持续时间，具有大小相同而符号相反的恒加速度。因而路径对称于时间中点</a:t>
            </a:r>
            <a:r>
              <a:rPr lang="en-US" altLang="zh-CN" sz="20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en-US" altLang="zh-CN" sz="2000" b="1" i="1" baseline="-25000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h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和位置中点</a:t>
            </a:r>
            <a:r>
              <a:rPr lang="en-US" altLang="zh-CN" sz="20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</a:t>
            </a:r>
            <a:r>
              <a:rPr lang="en-US" altLang="zh-CN" sz="2000" b="1" i="1" baseline="-25000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h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。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由于抛物线轨迹的终点速度必须等于线性段的速度，有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又有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zh-CN" altLang="en-US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11" name="Picture 2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84984"/>
            <a:ext cx="205740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6" y="5021364"/>
            <a:ext cx="243840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01" y="5068339"/>
            <a:ext cx="2320194" cy="9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33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3.4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用抛物线过渡的线性插值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推出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一般情况下，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 θ</a:t>
            </a:r>
            <a:r>
              <a:rPr lang="en-US" altLang="zh-CN" sz="2000" b="1" i="1" baseline="-25000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sz="2000" b="1" i="1" baseline="-25000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</a:t>
            </a:r>
            <a:r>
              <a:rPr lang="en-US" altLang="zh-CN" sz="2000" b="1" i="1" baseline="-25000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和</a:t>
            </a:r>
            <a:r>
              <a:rPr lang="en-US" altLang="zh-CN" sz="20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en-US" altLang="zh-CN" sz="2000" b="1" i="1" baseline="-25000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都是已知量，因此选定加速度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θ’’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即可求出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en-US" altLang="zh-CN" sz="2000" b="1" i="1" baseline="-25000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a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b="1" i="1" baseline="-25000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b="1" i="1" baseline="-25000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b="1" i="1" baseline="-25000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b="1" i="1" baseline="-25000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为了保证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en-US" altLang="zh-CN" sz="2000" b="1" i="1" baseline="-25000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有解，加速度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θ’’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必须满足</a:t>
            </a:r>
            <a:endParaRPr lang="zh-CN" altLang="en-US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56389"/>
            <a:ext cx="4288160" cy="6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16" y="3717032"/>
            <a:ext cx="419100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410784"/>
            <a:ext cx="1916064" cy="9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99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34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3.4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用抛物线过渡的线性插值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5656" y="170582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已知条件为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θ</a:t>
            </a:r>
            <a:r>
              <a:rPr lang="en-US" altLang="zh-CN" baseline="-25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=15°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θ</a:t>
            </a:r>
            <a:r>
              <a:rPr lang="en-US" altLang="zh-CN" i="1" baseline="-25000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=75°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i="1" baseline="-25000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=3 s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，试设计两条带有抛物线过渡的线性轨迹。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51520" y="1772816"/>
            <a:ext cx="1163597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3417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例题</a:t>
            </a:r>
            <a:r>
              <a:rPr lang="en-US" altLang="zh-CN" dirty="0">
                <a:solidFill>
                  <a:srgbClr val="000000"/>
                </a:solidFill>
              </a:rPr>
              <a:t>1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924944"/>
            <a:ext cx="708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解：</a:t>
            </a:r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    </a:t>
            </a:r>
            <a:r>
              <a:rPr lang="zh-CN" altLang="en-US" b="1" dirty="0">
                <a:solidFill>
                  <a:srgbClr val="0066FF"/>
                </a:solidFill>
              </a:rPr>
              <a:t>（</a:t>
            </a:r>
            <a:r>
              <a:rPr lang="en-US" altLang="zh-CN" b="1" dirty="0">
                <a:solidFill>
                  <a:srgbClr val="0066FF"/>
                </a:solidFill>
              </a:rPr>
              <a:t>1</a:t>
            </a:r>
            <a:r>
              <a:rPr lang="zh-CN" altLang="en-US" b="1" dirty="0">
                <a:solidFill>
                  <a:srgbClr val="0066FF"/>
                </a:solidFill>
              </a:rPr>
              <a:t>）</a:t>
            </a:r>
            <a:r>
              <a:rPr lang="zh-CN" altLang="en-US" sz="2400" b="1" dirty="0">
                <a:solidFill>
                  <a:srgbClr val="0066FF"/>
                </a:solidFill>
              </a:rPr>
              <a:t>求出加速度的取值范围。</a:t>
            </a:r>
            <a:endParaRPr lang="en-US" altLang="zh-CN" sz="2400" b="1" dirty="0">
              <a:solidFill>
                <a:srgbClr val="0066FF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99792" y="3933056"/>
          <a:ext cx="46165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5" name="Equation" r:id="rId9" imgW="2222280" imgH="431640" progId="Equation.DSMT4">
                  <p:embed/>
                </p:oleObj>
              </mc:Choice>
              <mc:Fallback>
                <p:oleObj name="Equation" r:id="rId9" imgW="2222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9792" y="3933056"/>
                        <a:ext cx="4616588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899592" y="4839543"/>
            <a:ext cx="8136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     （</a:t>
            </a:r>
            <a:r>
              <a:rPr lang="en-US" altLang="zh-CN" b="1" dirty="0">
                <a:solidFill>
                  <a:srgbClr val="0066FF"/>
                </a:solidFill>
              </a:rPr>
              <a:t>2</a:t>
            </a:r>
            <a:r>
              <a:rPr lang="zh-CN" altLang="en-US" b="1" dirty="0">
                <a:solidFill>
                  <a:srgbClr val="0066FF"/>
                </a:solidFill>
              </a:rPr>
              <a:t>）分别取                       和                     设计两条轨迹。</a:t>
            </a:r>
            <a:r>
              <a:rPr lang="zh-CN" altLang="en-US" sz="2400" b="1" dirty="0">
                <a:solidFill>
                  <a:srgbClr val="0066FF"/>
                </a:solidFill>
              </a:rPr>
              <a:t>                </a:t>
            </a:r>
            <a:endParaRPr lang="en-US" altLang="zh-CN" sz="2400" b="1" dirty="0">
              <a:solidFill>
                <a:srgbClr val="0066FF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60266" y="4853533"/>
          <a:ext cx="1555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6" name="Equation" r:id="rId11" imgW="749160" imgH="215640" progId="Equation.DSMT4">
                  <p:embed/>
                </p:oleObj>
              </mc:Choice>
              <mc:Fallback>
                <p:oleObj name="Equation" r:id="rId11" imgW="749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266" y="4853533"/>
                        <a:ext cx="1555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148064" y="4853533"/>
          <a:ext cx="1582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7" name="Equation" r:id="rId13" imgW="761760" imgH="215640" progId="Equation.DSMT4">
                  <p:embed/>
                </p:oleObj>
              </mc:Choice>
              <mc:Fallback>
                <p:oleObj name="Equation" r:id="rId13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853533"/>
                        <a:ext cx="15827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28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35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3.4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用抛物线过渡的线性插值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5656" y="170582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已知条件为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θ</a:t>
            </a:r>
            <a:r>
              <a:rPr lang="en-US" altLang="zh-CN" baseline="-25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=15°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θ</a:t>
            </a:r>
            <a:r>
              <a:rPr lang="en-US" altLang="zh-CN" i="1" baseline="-25000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=75°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i="1" baseline="-25000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=3 s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，试设计两条带有抛物线过渡的线性轨迹。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51520" y="1772816"/>
            <a:ext cx="1163597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3417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例题</a:t>
            </a:r>
            <a:r>
              <a:rPr lang="en-US" altLang="zh-CN" dirty="0">
                <a:solidFill>
                  <a:srgbClr val="000000"/>
                </a:solidFill>
              </a:rPr>
              <a:t>1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847900" y="3068960"/>
            <a:ext cx="8136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     （</a:t>
            </a:r>
            <a:r>
              <a:rPr lang="en-US" altLang="zh-CN" b="1" dirty="0">
                <a:solidFill>
                  <a:srgbClr val="0066FF"/>
                </a:solidFill>
              </a:rPr>
              <a:t>3</a:t>
            </a:r>
            <a:r>
              <a:rPr lang="zh-CN" altLang="en-US" b="1" dirty="0">
                <a:solidFill>
                  <a:srgbClr val="0066FF"/>
                </a:solidFill>
              </a:rPr>
              <a:t>）                    时，</a:t>
            </a:r>
            <a:r>
              <a:rPr lang="zh-CN" altLang="en-US" sz="2400" b="1" dirty="0">
                <a:solidFill>
                  <a:srgbClr val="0066FF"/>
                </a:solidFill>
              </a:rPr>
              <a:t>                </a:t>
            </a:r>
            <a:endParaRPr lang="en-US" altLang="zh-CN" sz="2400" b="1" dirty="0">
              <a:solidFill>
                <a:srgbClr val="0066FF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51720" y="3082950"/>
          <a:ext cx="1555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57" name="Equation" r:id="rId9" imgW="749160" imgH="215640" progId="Equation.DSMT4">
                  <p:embed/>
                </p:oleObj>
              </mc:Choice>
              <mc:Fallback>
                <p:oleObj name="Equation" r:id="rId9" imgW="749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082950"/>
                        <a:ext cx="1555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66" y="3571727"/>
            <a:ext cx="52578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66" y="4466374"/>
            <a:ext cx="4013978" cy="115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3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36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3.4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用抛物线过渡的线性插值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5656" y="170582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已知条件为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θ</a:t>
            </a:r>
            <a:r>
              <a:rPr lang="en-US" altLang="zh-CN" baseline="-25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=15°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θ</a:t>
            </a:r>
            <a:r>
              <a:rPr lang="en-US" altLang="zh-CN" i="1" baseline="-25000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=75°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i="1" baseline="-25000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=3 s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，试设计两条带有抛物线过渡的线性轨迹。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51520" y="1772816"/>
            <a:ext cx="1163597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3417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例题</a:t>
            </a:r>
            <a:r>
              <a:rPr lang="en-US" altLang="zh-CN" dirty="0">
                <a:solidFill>
                  <a:srgbClr val="000000"/>
                </a:solidFill>
              </a:rPr>
              <a:t>1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847900" y="3068960"/>
            <a:ext cx="8136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     （</a:t>
            </a:r>
            <a:r>
              <a:rPr lang="en-US" altLang="zh-CN" b="1" dirty="0">
                <a:solidFill>
                  <a:srgbClr val="0066FF"/>
                </a:solidFill>
              </a:rPr>
              <a:t>4</a:t>
            </a:r>
            <a:r>
              <a:rPr lang="zh-CN" altLang="en-US" b="1" dirty="0">
                <a:solidFill>
                  <a:srgbClr val="0066FF"/>
                </a:solidFill>
              </a:rPr>
              <a:t>）                    时，</a:t>
            </a:r>
            <a:r>
              <a:rPr lang="zh-CN" altLang="en-US" sz="2400" b="1" dirty="0">
                <a:solidFill>
                  <a:srgbClr val="0066FF"/>
                </a:solidFill>
              </a:rPr>
              <a:t>                </a:t>
            </a:r>
            <a:endParaRPr lang="en-US" altLang="zh-CN" sz="2400" b="1" dirty="0">
              <a:solidFill>
                <a:srgbClr val="0066FF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79712" y="3125341"/>
          <a:ext cx="1582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81" name="Equation" r:id="rId9" imgW="761760" imgH="215640" progId="Equation.DSMT4">
                  <p:embed/>
                </p:oleObj>
              </mc:Choice>
              <mc:Fallback>
                <p:oleObj name="Equation" r:id="rId9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125341"/>
                        <a:ext cx="15827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7032"/>
            <a:ext cx="5562600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32" y="4653137"/>
            <a:ext cx="3656832" cy="6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326506"/>
            <a:ext cx="3600400" cy="39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09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08" y="3789040"/>
            <a:ext cx="683101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6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6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9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37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3.4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用抛物线过渡的线性插值</a:t>
            </a:r>
          </a:p>
        </p:txBody>
      </p:sp>
      <p:pic>
        <p:nvPicPr>
          <p:cNvPr id="21" name="Picture 6" descr="3-13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68" y="1484784"/>
            <a:ext cx="662940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034945" y="3588171"/>
            <a:ext cx="6391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dirty="0">
                <a:solidFill>
                  <a:srgbClr val="0066FF"/>
                </a:solidFill>
              </a:rPr>
              <a:t>(a) </a:t>
            </a:r>
            <a:r>
              <a:rPr lang="zh-CN" altLang="en-US" b="1" dirty="0">
                <a:solidFill>
                  <a:srgbClr val="0066FF"/>
                </a:solidFill>
              </a:rPr>
              <a:t>                       时的位移、速度、加速度曲线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187624" y="5973812"/>
            <a:ext cx="63321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dirty="0">
                <a:solidFill>
                  <a:srgbClr val="0066FF"/>
                </a:solidFill>
              </a:rPr>
              <a:t>(b) </a:t>
            </a:r>
            <a:r>
              <a:rPr lang="zh-CN" altLang="en-US" b="1" dirty="0">
                <a:solidFill>
                  <a:srgbClr val="0066FF"/>
                </a:solidFill>
              </a:rPr>
              <a:t>                     时的位移、速度、加速度曲线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91680" y="3620350"/>
          <a:ext cx="1555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2" name="Equation" r:id="rId11" imgW="748975" imgH="215806" progId="Equation.DSMT4">
                  <p:embed/>
                </p:oleObj>
              </mc:Choice>
              <mc:Fallback>
                <p:oleObj name="Equation" r:id="rId11" imgW="74897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620350"/>
                        <a:ext cx="1555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63688" y="6005661"/>
          <a:ext cx="1582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3" name="Equation" r:id="rId13" imgW="761669" imgH="215806" progId="Equation.DSMT4">
                  <p:embed/>
                </p:oleObj>
              </mc:Choice>
              <mc:Fallback>
                <p:oleObj name="Equation" r:id="rId13" imgW="7616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6005661"/>
                        <a:ext cx="15827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122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38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3.4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用抛物线过渡的线性插值</a:t>
            </a:r>
          </a:p>
        </p:txBody>
      </p:sp>
      <p:sp>
        <p:nvSpPr>
          <p:cNvPr id="12" name="矩形 11"/>
          <p:cNvSpPr/>
          <p:nvPr/>
        </p:nvSpPr>
        <p:spPr>
          <a:xfrm>
            <a:off x="1115616" y="1656319"/>
            <a:ext cx="3842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&gt;&gt; </a:t>
            </a:r>
            <a:r>
              <a:rPr lang="fr-FR" altLang="zh-CN" b="1" i="1" dirty="0"/>
              <a:t>lspb(10, 75, [0:0.1:3],25);</a:t>
            </a:r>
            <a:endParaRPr lang="en-US" altLang="zh-CN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796136" y="1660483"/>
            <a:ext cx="245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抛物线混合线段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2470" y="2092104"/>
            <a:ext cx="4896544" cy="4179090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 bwMode="auto">
          <a:xfrm>
            <a:off x="4193791" y="1656320"/>
            <a:ext cx="720912" cy="4616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54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39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3.5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通过一系列路径点的轨迹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规划过多个路径点的轨迹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末端执行器在路径点停留，速度为零，直接使用前面介绍的轨迹规划方法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末端执行器只是经过不停留，将前述方法推广</a:t>
            </a:r>
          </a:p>
        </p:txBody>
      </p:sp>
      <p:pic>
        <p:nvPicPr>
          <p:cNvPr id="9" name="Picture 6" descr="3-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41148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7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（一）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机器人运动学回顾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5127" y="1484784"/>
            <a:ext cx="58296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向量，坐标系，旋转矩阵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齐次变换矩阵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DH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规则为操作臂建模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正运动学：关节空间</a:t>
            </a:r>
            <a:r>
              <a:rPr lang="en-US" altLang="zh-CN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操作空间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逆运动学：操作空间</a:t>
            </a:r>
            <a:r>
              <a:rPr lang="en-US" altLang="zh-CN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关节空间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  <a:sym typeface="Wingdings" panose="05000000000000000000" pitchFamily="2" charset="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微分运动学：</a:t>
            </a:r>
            <a:r>
              <a:rPr lang="en-US" altLang="zh-CN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Jacobian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矩阵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44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40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3.5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过路径点的三次多项式插值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A. 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随意指定节点处的速度，从而约束条件变为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解得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70740"/>
            <a:ext cx="1542838" cy="11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52" y="3861048"/>
            <a:ext cx="3618925" cy="248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41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3.5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过路径点的三次多项式插值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lphaUcPeriod" startAt="2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启发式方法确定路径点的速度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下图表示一种启发式选择路径点速度的方式：假设用直线段把这些路径点依次连接起来，如果相邻线段的斜率在路径点处改变符号，则把速度选定为零；如果相邻线段不改变符号，则选取路径点两侧的线段斜率的平均值作为该点的速度。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4221674"/>
            <a:ext cx="36385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8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3.5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过路径点的三次多项式插值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lphaUcPeriod" startAt="3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按照每个路径点上的加速度连续的原则，确定路径点的速度。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设法用两条三次曲线在路径点处连接起来，约束条件是速度、加速度连续，本质是三次样条曲线插值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假设路径可分为</a:t>
            </a:r>
            <a:r>
              <a:rPr lang="en-US" altLang="zh-CN" sz="18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</a:t>
            </a:r>
            <a:r>
              <a:rPr lang="en-US" altLang="zh-CN" sz="1800" b="1" i="1" baseline="-25000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到</a:t>
            </a:r>
            <a:r>
              <a:rPr lang="en-US" altLang="zh-CN" sz="18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</a:t>
            </a:r>
            <a:r>
              <a:rPr lang="en-US" altLang="zh-CN" sz="1800" b="1" i="1" baseline="-25000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段及</a:t>
            </a:r>
            <a:r>
              <a:rPr lang="en-US" altLang="zh-CN" sz="18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</a:t>
            </a:r>
            <a:r>
              <a:rPr lang="en-US" altLang="zh-CN" sz="1800" b="1" i="1" baseline="-25000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到</a:t>
            </a:r>
            <a:r>
              <a:rPr lang="en-US" altLang="zh-CN" sz="18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</a:t>
            </a:r>
            <a:r>
              <a:rPr lang="en-US" altLang="zh-CN" sz="1800" b="1" i="1" baseline="-25000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g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段两段，分别通过两个三次多项式</a:t>
            </a:r>
            <a:r>
              <a:rPr lang="en-US" altLang="zh-CN" sz="18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</a:t>
            </a:r>
            <a:r>
              <a:rPr lang="en-US" altLang="zh-CN" sz="1800" b="1" i="1" baseline="-25000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en-US" altLang="zh-CN" sz="18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到</a:t>
            </a:r>
            <a:r>
              <a:rPr lang="en-US" altLang="zh-CN" sz="18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θ</a:t>
            </a:r>
            <a:r>
              <a:rPr lang="en-US" altLang="zh-CN" sz="1800" b="1" i="1" baseline="-25000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en-US" altLang="zh-CN" sz="18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组成的样条函数连接。</a:t>
            </a: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4" t="14314" r="15866" b="51059"/>
          <a:stretch>
            <a:fillRect/>
          </a:stretch>
        </p:blipFill>
        <p:spPr bwMode="auto">
          <a:xfrm>
            <a:off x="0" y="4152033"/>
            <a:ext cx="4191566" cy="157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92" y="4327609"/>
            <a:ext cx="44196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92" y="5266084"/>
            <a:ext cx="4572000" cy="6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43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3.5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过路径点的三次多项式插值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lphaUcPeriod" startAt="3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按照每个路径点上的加速度连续的原则，确定路径点的速度。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347693"/>
              </p:ext>
            </p:extLst>
          </p:nvPr>
        </p:nvGraphicFramePr>
        <p:xfrm>
          <a:off x="3113007" y="2649674"/>
          <a:ext cx="1440408" cy="35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9" name="Equation" r:id="rId9" imgW="761760" imgH="1866600" progId="Equation.DSMT4">
                  <p:embed/>
                </p:oleObj>
              </mc:Choice>
              <mc:Fallback>
                <p:oleObj name="Equation" r:id="rId9" imgW="761760" imgH="186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3007" y="2649674"/>
                        <a:ext cx="1440408" cy="35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4" t="14314" r="15866" b="51059"/>
          <a:stretch>
            <a:fillRect/>
          </a:stretch>
        </p:blipFill>
        <p:spPr bwMode="auto">
          <a:xfrm>
            <a:off x="26248" y="3356992"/>
            <a:ext cx="3024336" cy="113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5"/>
          <a:stretch>
            <a:fillRect/>
          </a:stretch>
        </p:blipFill>
        <p:spPr bwMode="auto">
          <a:xfrm>
            <a:off x="6300191" y="3002165"/>
            <a:ext cx="2504175" cy="310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148474"/>
              </p:ext>
            </p:extLst>
          </p:nvPr>
        </p:nvGraphicFramePr>
        <p:xfrm>
          <a:off x="5076056" y="4081576"/>
          <a:ext cx="1004292" cy="789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0" name="Equation" r:id="rId13" imgW="177480" imgH="139680" progId="Equation.DSMT4">
                  <p:embed/>
                </p:oleObj>
              </mc:Choice>
              <mc:Fallback>
                <p:oleObj name="Equation" r:id="rId13" imgW="1774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76056" y="4081576"/>
                        <a:ext cx="1004292" cy="789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860032" y="3693699"/>
            <a:ext cx="1200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cs typeface="Times New Roman" pitchFamily="18" charset="0"/>
              </a:rPr>
              <a:t>t</a:t>
            </a:r>
            <a:r>
              <a:rPr lang="en-US" altLang="zh-CN" b="1" i="1" baseline="-25000" dirty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altLang="zh-CN" b="1" baseline="-25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cs typeface="Times New Roman" pitchFamily="18" charset="0"/>
              </a:rPr>
              <a:t>t</a:t>
            </a:r>
            <a:r>
              <a:rPr lang="en-US" altLang="zh-CN" b="1" i="1" baseline="-25000" dirty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altLang="zh-CN" b="1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b="1" i="1" dirty="0" err="1">
                <a:solidFill>
                  <a:srgbClr val="000000"/>
                </a:solidFill>
                <a:cs typeface="Times New Roman" pitchFamily="18" charset="0"/>
              </a:rPr>
              <a:t>t</a:t>
            </a:r>
            <a:r>
              <a:rPr lang="en-US" altLang="zh-CN" b="1" i="1" baseline="-25000" dirty="0" err="1">
                <a:solidFill>
                  <a:srgbClr val="000000"/>
                </a:solidFill>
                <a:cs typeface="Times New Roman" pitchFamily="18" charset="0"/>
              </a:rPr>
              <a:t>f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45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44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3.5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三次多项式通过多点规划对比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8" y="1364674"/>
            <a:ext cx="1796083" cy="46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367587"/>
            <a:ext cx="1796083" cy="46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48" y="1364674"/>
            <a:ext cx="1796083" cy="4680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758601" y="4509120"/>
            <a:ext cx="6837735" cy="1656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84368" y="184482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84368" y="347384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884368" y="494223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8601" y="5399948"/>
            <a:ext cx="8072117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Robotics Toolbox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三次多项式经过多点的轨迹生成函数？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8600" y="5883706"/>
            <a:ext cx="8072117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本质是三次样条插值，参见通用函数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98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45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3.6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某个关节在运动中有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个路径点，其中三个相邻的路径点表示为</a:t>
            </a:r>
            <a:r>
              <a:rPr lang="en-US" altLang="zh-CN" sz="20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j</a:t>
            </a:r>
            <a:r>
              <a:rPr lang="en-US" altLang="zh-CN" sz="2000" b="1" dirty="0" err="1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,</a:t>
            </a:r>
            <a:r>
              <a:rPr lang="en-US" altLang="zh-CN" sz="20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en-US" altLang="zh-CN" sz="2000" b="1" dirty="0" err="1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,</a:t>
            </a:r>
            <a:r>
              <a:rPr lang="en-US" altLang="zh-CN" sz="20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，每两个相邻的路径点之间都以线性函数相连，而所有路径点附近则由抛物线过渡。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10" name="Picture 5" descr="3-14"/>
          <p:cNvPicPr>
            <a:picLocks noChangeAspect="1" noChangeArrowheads="1"/>
          </p:cNvPicPr>
          <p:nvPr/>
        </p:nvPicPr>
        <p:blipFill>
          <a:blip r:embed="rId8" cstate="print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4724400" cy="31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8364" y="5641503"/>
            <a:ext cx="3802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i="1" dirty="0" err="1">
                <a:solidFill>
                  <a:srgbClr val="000000"/>
                </a:solidFill>
              </a:rPr>
              <a:t>t</a:t>
            </a:r>
            <a:r>
              <a:rPr lang="en-US" altLang="zh-CN" sz="1400" i="1" baseline="-25000" dirty="0" err="1">
                <a:solidFill>
                  <a:srgbClr val="000000"/>
                </a:solidFill>
              </a:rPr>
              <a:t>djk</a:t>
            </a:r>
            <a:endParaRPr lang="zh-CN" altLang="en-US" sz="1400" i="1" baseline="-25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9640" y="5641503"/>
            <a:ext cx="38664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</a:rPr>
              <a:t>t</a:t>
            </a:r>
            <a:r>
              <a:rPr lang="en-US" altLang="zh-CN" sz="1400" i="1" baseline="-25000" dirty="0">
                <a:solidFill>
                  <a:srgbClr val="000000"/>
                </a:solidFill>
              </a:rPr>
              <a:t>d0j</a:t>
            </a:r>
            <a:endParaRPr lang="zh-CN" altLang="en-US" sz="1400" i="1" baseline="-25000" dirty="0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707904" y="3573016"/>
            <a:ext cx="432048" cy="432048"/>
          </a:xfrm>
          <a:prstGeom prst="ellipse">
            <a:avLst/>
          </a:prstGeom>
          <a:noFill/>
          <a:ln w="25400" cap="flat" cmpd="sng" algn="ctr">
            <a:solidFill>
              <a:srgbClr val="0066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211960" y="5661248"/>
            <a:ext cx="432048" cy="432048"/>
          </a:xfrm>
          <a:prstGeom prst="ellipse">
            <a:avLst/>
          </a:prstGeom>
          <a:noFill/>
          <a:ln w="25400" cap="flat" cmpd="sng" algn="ctr">
            <a:solidFill>
              <a:srgbClr val="0066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788024" y="4509120"/>
            <a:ext cx="432048" cy="432048"/>
          </a:xfrm>
          <a:prstGeom prst="ellipse">
            <a:avLst/>
          </a:prstGeom>
          <a:noFill/>
          <a:ln w="25400" cap="flat" cmpd="sng" algn="ctr">
            <a:solidFill>
              <a:srgbClr val="0066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3995936" y="4653136"/>
            <a:ext cx="432048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211960" y="3717032"/>
            <a:ext cx="432048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4788024" y="5013176"/>
            <a:ext cx="432048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91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46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3.6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这个问题同样是多解的，下面给出一种利用路径点许用加速度设计轨迹的方法，即计算出过渡域的时间</a:t>
            </a:r>
            <a:r>
              <a:rPr lang="en-US" altLang="zh-CN" sz="20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en-US" altLang="zh-CN" sz="2000" b="1" i="1" baseline="-25000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，线性域的时间</a:t>
            </a:r>
            <a:r>
              <a:rPr lang="en-US" altLang="zh-CN" sz="2000" b="1" i="1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en-US" altLang="zh-CN" sz="2000" b="1" i="1" baseline="-25000" dirty="0" err="1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jk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以及线性域的速度。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对于内部路径段（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j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≠</a:t>
            </a:r>
            <a:r>
              <a:rPr lang="en-US" altLang="zh-CN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；</a:t>
            </a:r>
            <a:r>
              <a:rPr lang="en-US" altLang="zh-CN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j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≠ 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-1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）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84104" y="3433464"/>
            <a:ext cx="4724400" cy="3163888"/>
            <a:chOff x="4384104" y="3433464"/>
            <a:chExt cx="4724400" cy="3163888"/>
          </a:xfrm>
        </p:grpSpPr>
        <p:pic>
          <p:nvPicPr>
            <p:cNvPr id="18" name="Picture 5" descr="3-14"/>
            <p:cNvPicPr>
              <a:picLocks noChangeAspect="1" noChangeArrowheads="1"/>
            </p:cNvPicPr>
            <p:nvPr/>
          </p:nvPicPr>
          <p:blipFill>
            <a:blip r:embed="rId9" cstate="print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104" y="3433464"/>
              <a:ext cx="4724400" cy="3163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282716" y="6150023"/>
              <a:ext cx="3802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1400" i="1" baseline="-25000" dirty="0" err="1">
                  <a:solidFill>
                    <a:srgbClr val="000000"/>
                  </a:solidFill>
                </a:rPr>
                <a:t>djk</a:t>
              </a:r>
              <a:endParaRPr lang="zh-CN" altLang="en-US" sz="1400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3992" y="6150023"/>
              <a:ext cx="38664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0000"/>
                  </a:solidFill>
                </a:rPr>
                <a:t>t</a:t>
              </a:r>
              <a:r>
                <a:rPr lang="en-US" altLang="zh-CN" sz="1400" i="1" baseline="-25000" dirty="0">
                  <a:solidFill>
                    <a:srgbClr val="000000"/>
                  </a:solidFill>
                </a:rPr>
                <a:t>d0j</a:t>
              </a:r>
              <a:endParaRPr lang="zh-CN" altLang="en-US" sz="1400" i="1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5305" y="3327225"/>
            <a:ext cx="2888584" cy="3007876"/>
            <a:chOff x="675305" y="3327225"/>
            <a:chExt cx="2888584" cy="3007876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3223659"/>
                </p:ext>
              </p:extLst>
            </p:nvPr>
          </p:nvGraphicFramePr>
          <p:xfrm>
            <a:off x="1043608" y="3327225"/>
            <a:ext cx="1450630" cy="859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27" name="Equation" r:id="rId10" imgW="685800" imgH="406080" progId="Equation.DSMT4">
                    <p:embed/>
                  </p:oleObj>
                </mc:Choice>
                <mc:Fallback>
                  <p:oleObj name="Equation" r:id="rId10" imgW="68580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43608" y="3327225"/>
                          <a:ext cx="1450630" cy="8596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6200901"/>
                </p:ext>
              </p:extLst>
            </p:nvPr>
          </p:nvGraphicFramePr>
          <p:xfrm>
            <a:off x="1157868" y="4149080"/>
            <a:ext cx="2406021" cy="561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28" name="Equation" r:id="rId12" imgW="1143000" imgH="266400" progId="Equation.DSMT4">
                    <p:embed/>
                  </p:oleObj>
                </mc:Choice>
                <mc:Fallback>
                  <p:oleObj name="Equation" r:id="rId12" imgW="1143000" imgH="2664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868" y="4149080"/>
                          <a:ext cx="2406021" cy="561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3270295"/>
                </p:ext>
              </p:extLst>
            </p:nvPr>
          </p:nvGraphicFramePr>
          <p:xfrm>
            <a:off x="1187624" y="4869160"/>
            <a:ext cx="1440160" cy="869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29" name="Equation" r:id="rId14" imgW="672840" imgH="406080" progId="Equation.DSMT4">
                    <p:embed/>
                  </p:oleObj>
                </mc:Choice>
                <mc:Fallback>
                  <p:oleObj name="Equation" r:id="rId14" imgW="672840" imgH="40608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869160"/>
                          <a:ext cx="1440160" cy="869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485203"/>
                </p:ext>
              </p:extLst>
            </p:nvPr>
          </p:nvGraphicFramePr>
          <p:xfrm>
            <a:off x="1122729" y="5597746"/>
            <a:ext cx="2297143" cy="737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30" name="Equation" r:id="rId16" imgW="1028520" imgH="330120" progId="Equation.DSMT4">
                    <p:embed/>
                  </p:oleObj>
                </mc:Choice>
                <mc:Fallback>
                  <p:oleObj name="Equation" r:id="rId16" imgW="1028520" imgH="33012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729" y="5597746"/>
                          <a:ext cx="2297143" cy="737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2784041"/>
                </p:ext>
              </p:extLst>
            </p:nvPr>
          </p:nvGraphicFramePr>
          <p:xfrm>
            <a:off x="675305" y="3619307"/>
            <a:ext cx="584327" cy="2545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31" name="Equation" r:id="rId18" imgW="177480" imgH="774360" progId="Equation.DSMT4">
                    <p:embed/>
                  </p:oleObj>
                </mc:Choice>
                <mc:Fallback>
                  <p:oleObj name="Equation" r:id="rId18" imgW="177480" imgH="774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75305" y="3619307"/>
                          <a:ext cx="584327" cy="25459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8797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47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3.6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第一个路径段和最后一个路径段，因轨迹端部的整个过渡域的时间都必须计入这一路径段内，公式略有不同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对于第一个路径段（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j</a:t>
            </a:r>
            <a:r>
              <a:rPr lang="en-US" altLang="zh-CN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=1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=2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）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384104" y="3433464"/>
            <a:ext cx="4724400" cy="3163888"/>
            <a:chOff x="4384104" y="3433464"/>
            <a:chExt cx="4724400" cy="3163888"/>
          </a:xfrm>
        </p:grpSpPr>
        <p:pic>
          <p:nvPicPr>
            <p:cNvPr id="18" name="Picture 5" descr="3-14"/>
            <p:cNvPicPr>
              <a:picLocks noChangeAspect="1" noChangeArrowheads="1"/>
            </p:cNvPicPr>
            <p:nvPr/>
          </p:nvPicPr>
          <p:blipFill>
            <a:blip r:embed="rId9" cstate="print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104" y="3433464"/>
              <a:ext cx="4724400" cy="3163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282716" y="6150023"/>
              <a:ext cx="3802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1400" i="1" baseline="-25000" dirty="0" err="1">
                  <a:solidFill>
                    <a:srgbClr val="000000"/>
                  </a:solidFill>
                </a:rPr>
                <a:t>djk</a:t>
              </a:r>
              <a:endParaRPr lang="zh-CN" altLang="en-US" sz="1400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3992" y="6150023"/>
              <a:ext cx="38664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rgbClr val="000000"/>
                  </a:solidFill>
                </a:rPr>
                <a:t>t</a:t>
              </a:r>
              <a:r>
                <a:rPr lang="en-US" altLang="zh-CN" sz="1400" i="1" baseline="-25000" dirty="0">
                  <a:solidFill>
                    <a:srgbClr val="000000"/>
                  </a:solidFill>
                </a:rPr>
                <a:t>d0j</a:t>
              </a:r>
              <a:endParaRPr lang="zh-CN" altLang="en-US" sz="1400" i="1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8601" y="2996952"/>
            <a:ext cx="3625503" cy="3307011"/>
            <a:chOff x="758601" y="2996952"/>
            <a:chExt cx="3625503" cy="3307011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4190418"/>
                </p:ext>
              </p:extLst>
            </p:nvPr>
          </p:nvGraphicFramePr>
          <p:xfrm>
            <a:off x="1331640" y="4581128"/>
            <a:ext cx="1666875" cy="1046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1" name="Equation" r:id="rId10" imgW="787320" imgH="495000" progId="Equation.DSMT4">
                    <p:embed/>
                  </p:oleObj>
                </mc:Choice>
                <mc:Fallback>
                  <p:oleObj name="Equation" r:id="rId10" imgW="787320" imgH="4950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581128"/>
                          <a:ext cx="1666875" cy="1046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3164019"/>
                </p:ext>
              </p:extLst>
            </p:nvPr>
          </p:nvGraphicFramePr>
          <p:xfrm>
            <a:off x="1331640" y="2996952"/>
            <a:ext cx="2217737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2" name="Equation" r:id="rId12" imgW="1054080" imgH="266400" progId="Equation.DSMT4">
                    <p:embed/>
                  </p:oleObj>
                </mc:Choice>
                <mc:Fallback>
                  <p:oleObj name="Equation" r:id="rId12" imgW="1054080" imgH="26640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2996952"/>
                          <a:ext cx="2217737" cy="560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0133682"/>
                </p:ext>
              </p:extLst>
            </p:nvPr>
          </p:nvGraphicFramePr>
          <p:xfrm>
            <a:off x="1340866" y="3645024"/>
            <a:ext cx="3043238" cy="92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3" name="Equation" r:id="rId14" imgW="1422360" imgH="431640" progId="Equation.DSMT4">
                    <p:embed/>
                  </p:oleObj>
                </mc:Choice>
                <mc:Fallback>
                  <p:oleObj name="Equation" r:id="rId14" imgW="1422360" imgH="43164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866" y="3645024"/>
                          <a:ext cx="3043238" cy="925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0925894"/>
                </p:ext>
              </p:extLst>
            </p:nvPr>
          </p:nvGraphicFramePr>
          <p:xfrm>
            <a:off x="1403648" y="5565775"/>
            <a:ext cx="2070100" cy="738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4" name="Equation" r:id="rId16" imgW="927000" imgH="330120" progId="Equation.DSMT4">
                    <p:embed/>
                  </p:oleObj>
                </mc:Choice>
                <mc:Fallback>
                  <p:oleObj name="Equation" r:id="rId16" imgW="927000" imgH="330120" progId="Equation.DSMT4">
                    <p:embed/>
                    <p:pic>
                      <p:nvPicPr>
                        <p:cNvPr id="0" name="对象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5565775"/>
                          <a:ext cx="2070100" cy="738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6913211"/>
                </p:ext>
              </p:extLst>
            </p:nvPr>
          </p:nvGraphicFramePr>
          <p:xfrm>
            <a:off x="758601" y="3030155"/>
            <a:ext cx="719286" cy="3135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5" name="Equation" r:id="rId18" imgW="177480" imgH="774360" progId="Equation.DSMT4">
                    <p:embed/>
                  </p:oleObj>
                </mc:Choice>
                <mc:Fallback>
                  <p:oleObj name="Equation" r:id="rId18" imgW="177480" imgH="77436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601" y="3030155"/>
                          <a:ext cx="719286" cy="3135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285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48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3.6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同样的，对于最后一个路径段（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j</a:t>
            </a:r>
            <a:r>
              <a:rPr lang="en-US" altLang="zh-CN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=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-1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，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=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），有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02191"/>
              </p:ext>
            </p:extLst>
          </p:nvPr>
        </p:nvGraphicFramePr>
        <p:xfrm>
          <a:off x="3529757" y="4598988"/>
          <a:ext cx="23383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0" name="Equation" r:id="rId9" imgW="1104840" imgH="507960" progId="Equation.DSMT4">
                  <p:embed/>
                </p:oleObj>
              </mc:Choice>
              <mc:Fallback>
                <p:oleObj name="Equation" r:id="rId9" imgW="11048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757" y="4598988"/>
                        <a:ext cx="2338387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97140"/>
              </p:ext>
            </p:extLst>
          </p:nvPr>
        </p:nvGraphicFramePr>
        <p:xfrm>
          <a:off x="3503613" y="3028950"/>
          <a:ext cx="24320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1" name="Equation" r:id="rId11" imgW="1155600" imgH="266400" progId="Equation.DSMT4">
                  <p:embed/>
                </p:oleObj>
              </mc:Choice>
              <mc:Fallback>
                <p:oleObj name="Equation" r:id="rId11" imgW="1155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028950"/>
                        <a:ext cx="24320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51661"/>
              </p:ext>
            </p:extLst>
          </p:nvPr>
        </p:nvGraphicFramePr>
        <p:xfrm>
          <a:off x="3539132" y="3676650"/>
          <a:ext cx="39131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2" name="Equation" r:id="rId13" imgW="1828800" imgH="431640" progId="Equation.DSMT4">
                  <p:embed/>
                </p:oleObj>
              </mc:Choice>
              <mc:Fallback>
                <p:oleObj name="Equation" r:id="rId13" imgW="1828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132" y="3676650"/>
                        <a:ext cx="39131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859861"/>
              </p:ext>
            </p:extLst>
          </p:nvPr>
        </p:nvGraphicFramePr>
        <p:xfrm>
          <a:off x="3357563" y="5597525"/>
          <a:ext cx="29495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3" name="Equation" r:id="rId15" imgW="1320480" imgH="330120" progId="Equation.DSMT4">
                  <p:embed/>
                </p:oleObj>
              </mc:Choice>
              <mc:Fallback>
                <p:oleObj name="Equation" r:id="rId15" imgW="1320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597525"/>
                        <a:ext cx="29495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599049"/>
              </p:ext>
            </p:extLst>
          </p:nvPr>
        </p:nvGraphicFramePr>
        <p:xfrm>
          <a:off x="2444825" y="3068960"/>
          <a:ext cx="1335087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4" name="Equation" r:id="rId17" imgW="330120" imgH="774360" progId="Equation.DSMT4">
                  <p:embed/>
                </p:oleObj>
              </mc:Choice>
              <mc:Fallback>
                <p:oleObj name="Equation" r:id="rId17" imgW="3301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825" y="3068960"/>
                        <a:ext cx="1335087" cy="313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626588"/>
              </p:ext>
            </p:extLst>
          </p:nvPr>
        </p:nvGraphicFramePr>
        <p:xfrm>
          <a:off x="3322638" y="1976438"/>
          <a:ext cx="21240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5" name="Equation" r:id="rId19" imgW="1002960" imgH="507960" progId="Equation.DSMT4">
                  <p:embed/>
                </p:oleObj>
              </mc:Choice>
              <mc:Fallback>
                <p:oleObj name="Equation" r:id="rId19" imgW="1002960" imgH="5079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1976438"/>
                        <a:ext cx="21240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492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49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3.6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656" y="170582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考虑单连杆旋转关节机器人，由初始位置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θ</a:t>
            </a:r>
            <a:r>
              <a:rPr lang="en-US" altLang="zh-CN" baseline="-25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=10°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，途经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θ</a:t>
            </a:r>
            <a:r>
              <a:rPr lang="en-US" altLang="zh-CN" i="1" baseline="-25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=35°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θ</a:t>
            </a:r>
            <a:r>
              <a:rPr lang="en-US" altLang="zh-CN" i="1" baseline="-25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=25°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，到达终点位置</a:t>
            </a:r>
            <a:r>
              <a:rPr lang="en-US" altLang="zh-CN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θ</a:t>
            </a:r>
            <a:r>
              <a:rPr lang="en-US" altLang="zh-CN" i="1" baseline="-25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=10°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，三段延续时间分别为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2s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1s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3s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，设所有抛物线段加速度大小为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50°/s</a:t>
            </a:r>
            <a:r>
              <a:rPr lang="en-US" altLang="zh-CN" baseline="30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，试计算各段的速度、抛物线段和直线段的时间。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1520" y="1772816"/>
            <a:ext cx="1163597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83417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例题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B0953E-5B55-4A9A-BEB9-A969E28091B5}" type="datetime1">
              <a:rPr lang="zh-CN" altLang="en-US" smtClean="0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D52C8-2992-4F14-B37F-CCAEEFC56254}" type="slidenum">
              <a:rPr lang="en-US" altLang="zh-CN" smtClean="0">
                <a:solidFill>
                  <a:srgbClr val="545472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（一）</a:t>
            </a:r>
            <a:r>
              <a:rPr lang="en-US" altLang="zh-CN" sz="2000" b="1" dirty="0" err="1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Matlab</a:t>
            </a:r>
            <a:r>
              <a:rPr lang="en-US" altLang="zh-CN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 Robotics Toolbox</a:t>
            </a:r>
            <a:endParaRPr lang="zh-CN" altLang="en-US" sz="2000" b="1" dirty="0">
              <a:solidFill>
                <a:srgbClr val="743481"/>
              </a:solidFill>
              <a:latin typeface="Times New Roman" panose="02020603050405020304" pitchFamily="18" charset="0"/>
              <a:ea typeface="黑体" pitchFamily="49" charset="-122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58601" y="990642"/>
            <a:ext cx="7917855" cy="447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Matlab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下的两大机器人工具箱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800" b="1" dirty="0" err="1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Matlab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Robotics System Toolbox </a:t>
            </a:r>
            <a:r>
              <a:rPr lang="en-US" altLang="zh-CN" sz="18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Mathworks</a:t>
            </a:r>
            <a:r>
              <a:rPr lang="zh-CN" altLang="en-US" sz="1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，付费，产业应用</a:t>
            </a:r>
            <a:endParaRPr lang="en-US" altLang="zh-CN" sz="18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800" b="1" dirty="0" err="1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Matlab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Robotics Toolbox </a:t>
            </a:r>
            <a:r>
              <a:rPr lang="en-US" altLang="zh-CN" sz="1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Peter </a:t>
            </a:r>
            <a:r>
              <a:rPr lang="en-US" altLang="zh-CN" sz="18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Corke</a:t>
            </a:r>
            <a:r>
              <a:rPr lang="en-US" altLang="zh-CN" sz="1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, </a:t>
            </a:r>
            <a:r>
              <a:rPr lang="zh-CN" altLang="en-US" sz="1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开源免费，初学者学习</a:t>
            </a:r>
            <a:endParaRPr lang="en-US" altLang="zh-CN" sz="18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Matlab</a:t>
            </a:r>
            <a:r>
              <a:rPr lang="en-US" altLang="zh-CN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Robotics Toolbox</a:t>
            </a: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相关资源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安装校园正版</a:t>
            </a:r>
            <a:r>
              <a:rPr lang="en-US" altLang="zh-CN" sz="1800" b="1" dirty="0" err="1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Matlab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2018b</a:t>
            </a: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hlinkClick r:id="rId2"/>
              </a:rPr>
              <a:t>http://www.petercorke.com/RVC</a:t>
            </a:r>
            <a:r>
              <a:rPr lang="zh-CN" altLang="en-US" sz="1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下载工具包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10.3.1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版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lib.Tsinghua.edu.cn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 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数据库导航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 springer Link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下载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  <a:sym typeface="Wingdings" panose="05000000000000000000" pitchFamily="2" charset="2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请大家自行安装工具包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  <a:sym typeface="Wingdings" panose="05000000000000000000" pitchFamily="2" charset="2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首先运行</a:t>
            </a:r>
            <a:r>
              <a:rPr lang="en-US" altLang="zh-CN" sz="1800" b="1" dirty="0" err="1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startup_rvc.m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  <a:sym typeface="Wingdings" panose="05000000000000000000" pitchFamily="2" charset="2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运行</a:t>
            </a:r>
            <a:r>
              <a:rPr lang="en-US" altLang="zh-CN" sz="1800" b="1" dirty="0" err="1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rtbdemo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，查看演示</a:t>
            </a: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  <a:sym typeface="Wingdings" panose="05000000000000000000" pitchFamily="2" charset="2"/>
              </a:rPr>
              <a:t>demo</a:t>
            </a:r>
            <a:endParaRPr lang="en-US" altLang="zh-CN" sz="18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20" y="4373395"/>
            <a:ext cx="1409944" cy="18983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49" y="4369727"/>
            <a:ext cx="1345414" cy="19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50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3.6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1520" y="1772816"/>
            <a:ext cx="1163597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83417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例题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619672" y="1340768"/>
            <a:ext cx="7086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解：</a:t>
            </a:r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    </a:t>
            </a:r>
            <a:r>
              <a:rPr lang="zh-CN" altLang="en-US" b="1" dirty="0">
                <a:solidFill>
                  <a:srgbClr val="0066FF"/>
                </a:solidFill>
              </a:rPr>
              <a:t>由题，已知</a:t>
            </a:r>
            <a:endParaRPr lang="en-US" altLang="zh-CN" b="1" dirty="0">
              <a:solidFill>
                <a:srgbClr val="0066FF"/>
              </a:solidFill>
            </a:endParaRPr>
          </a:p>
          <a:p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     </a:t>
            </a:r>
            <a:r>
              <a:rPr lang="zh-CN" altLang="en-US" b="1" dirty="0">
                <a:solidFill>
                  <a:srgbClr val="0066FF"/>
                </a:solidFill>
              </a:rPr>
              <a:t>对于起始段，</a:t>
            </a:r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i="1" dirty="0">
                <a:solidFill>
                  <a:srgbClr val="0066FF"/>
                </a:solidFill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66FF"/>
                </a:solidFill>
              </a:rPr>
              <a:t>    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218685"/>
              </p:ext>
            </p:extLst>
          </p:nvPr>
        </p:nvGraphicFramePr>
        <p:xfrm>
          <a:off x="4067944" y="1484784"/>
          <a:ext cx="355162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4" name="Equation" r:id="rId9" imgW="1765080" imgH="393480" progId="Equation.DSMT4">
                  <p:embed/>
                </p:oleObj>
              </mc:Choice>
              <mc:Fallback>
                <p:oleObj name="Equation" r:id="rId9" imgW="1765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944" y="1484784"/>
                        <a:ext cx="355162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265195"/>
              </p:ext>
            </p:extLst>
          </p:nvPr>
        </p:nvGraphicFramePr>
        <p:xfrm>
          <a:off x="680592" y="4581525"/>
          <a:ext cx="16668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5" name="Equation" r:id="rId11" imgW="787320" imgH="495000" progId="Equation.DSMT4">
                  <p:embed/>
                </p:oleObj>
              </mc:Choice>
              <mc:Fallback>
                <p:oleObj name="Equation" r:id="rId11" imgW="787320" imgH="495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92" y="4581525"/>
                        <a:ext cx="16668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81199"/>
              </p:ext>
            </p:extLst>
          </p:nvPr>
        </p:nvGraphicFramePr>
        <p:xfrm>
          <a:off x="680592" y="2997200"/>
          <a:ext cx="22177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6" name="Equation" r:id="rId13" imgW="1054080" imgH="266400" progId="Equation.DSMT4">
                  <p:embed/>
                </p:oleObj>
              </mc:Choice>
              <mc:Fallback>
                <p:oleObj name="Equation" r:id="rId13" imgW="1054080" imgH="266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92" y="2997200"/>
                        <a:ext cx="221773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96379"/>
              </p:ext>
            </p:extLst>
          </p:nvPr>
        </p:nvGraphicFramePr>
        <p:xfrm>
          <a:off x="690117" y="3644900"/>
          <a:ext cx="30432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7" name="Equation" r:id="rId15" imgW="1422360" imgH="431640" progId="Equation.DSMT4">
                  <p:embed/>
                </p:oleObj>
              </mc:Choice>
              <mc:Fallback>
                <p:oleObj name="Equation" r:id="rId15" imgW="142236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17" y="3644900"/>
                        <a:ext cx="304323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05320"/>
              </p:ext>
            </p:extLst>
          </p:nvPr>
        </p:nvGraphicFramePr>
        <p:xfrm>
          <a:off x="107504" y="3030538"/>
          <a:ext cx="719138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8" name="Equation" r:id="rId17" imgW="177646" imgH="774028" progId="Equation.DSMT4">
                  <p:embed/>
                </p:oleObj>
              </mc:Choice>
              <mc:Fallback>
                <p:oleObj name="Equation" r:id="rId17" imgW="177646" imgH="774028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030538"/>
                        <a:ext cx="719138" cy="313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749336"/>
              </p:ext>
            </p:extLst>
          </p:nvPr>
        </p:nvGraphicFramePr>
        <p:xfrm>
          <a:off x="4866779" y="3046983"/>
          <a:ext cx="1524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9" name="Equation" r:id="rId19" imgW="723600" imgH="215640" progId="Equation.DSMT4">
                  <p:embed/>
                </p:oleObj>
              </mc:Choice>
              <mc:Fallback>
                <p:oleObj name="Equation" r:id="rId19" imgW="723600" imgH="215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779" y="3046983"/>
                        <a:ext cx="1524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561201"/>
              </p:ext>
            </p:extLst>
          </p:nvPr>
        </p:nvGraphicFramePr>
        <p:xfrm>
          <a:off x="4856881" y="3613150"/>
          <a:ext cx="36957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0" name="Equation" r:id="rId21" imgW="1726920" imgH="393480" progId="Equation.DSMT4">
                  <p:embed/>
                </p:oleObj>
              </mc:Choice>
              <mc:Fallback>
                <p:oleObj name="Equation" r:id="rId21" imgW="172692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881" y="3613150"/>
                        <a:ext cx="36957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17769"/>
              </p:ext>
            </p:extLst>
          </p:nvPr>
        </p:nvGraphicFramePr>
        <p:xfrm>
          <a:off x="4765203" y="4581128"/>
          <a:ext cx="26352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1" name="Equation" r:id="rId23" imgW="1244520" imgH="495000" progId="Equation.DSMT4">
                  <p:embed/>
                </p:oleObj>
              </mc:Choice>
              <mc:Fallback>
                <p:oleObj name="Equation" r:id="rId23" imgW="1244520" imgH="495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203" y="4581128"/>
                        <a:ext cx="26352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642884"/>
              </p:ext>
            </p:extLst>
          </p:nvPr>
        </p:nvGraphicFramePr>
        <p:xfrm>
          <a:off x="4792190" y="5661248"/>
          <a:ext cx="26082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2" name="Equation" r:id="rId25" imgW="1168200" imgH="330120" progId="Equation.DSMT4">
                  <p:embed/>
                </p:oleObj>
              </mc:Choice>
              <mc:Fallback>
                <p:oleObj name="Equation" r:id="rId25" imgW="1168200" imgH="33012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190" y="5661248"/>
                        <a:ext cx="26082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892206"/>
              </p:ext>
            </p:extLst>
          </p:nvPr>
        </p:nvGraphicFramePr>
        <p:xfrm>
          <a:off x="629692" y="5565775"/>
          <a:ext cx="20701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3" name="Equation" r:id="rId27" imgW="927000" imgH="330120" progId="Equation.DSMT4">
                  <p:embed/>
                </p:oleObj>
              </mc:Choice>
              <mc:Fallback>
                <p:oleObj name="Equation" r:id="rId27" imgW="927000" imgH="3301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92" y="5565775"/>
                        <a:ext cx="20701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42209"/>
              </p:ext>
            </p:extLst>
          </p:nvPr>
        </p:nvGraphicFramePr>
        <p:xfrm>
          <a:off x="3707904" y="3068638"/>
          <a:ext cx="1336675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4" name="Equation" r:id="rId29" imgW="330120" imgH="774360" progId="Equation.DSMT4">
                  <p:embed/>
                </p:oleObj>
              </mc:Choice>
              <mc:Fallback>
                <p:oleObj name="Equation" r:id="rId29" imgW="330120" imgH="7743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068638"/>
                        <a:ext cx="1336675" cy="313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115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51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3.6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1520" y="1772816"/>
            <a:ext cx="1163597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83417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例题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619672" y="1340768"/>
            <a:ext cx="7086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解：</a:t>
            </a:r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    </a:t>
            </a:r>
            <a:r>
              <a:rPr lang="zh-CN" altLang="en-US" b="1" dirty="0">
                <a:solidFill>
                  <a:srgbClr val="0066FF"/>
                </a:solidFill>
              </a:rPr>
              <a:t>由题，已知</a:t>
            </a:r>
            <a:endParaRPr lang="en-US" altLang="zh-CN" b="1" dirty="0">
              <a:solidFill>
                <a:srgbClr val="0066FF"/>
              </a:solidFill>
            </a:endParaRPr>
          </a:p>
          <a:p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     </a:t>
            </a:r>
            <a:r>
              <a:rPr lang="zh-CN" altLang="en-US" b="1" dirty="0">
                <a:solidFill>
                  <a:srgbClr val="0066FF"/>
                </a:solidFill>
              </a:rPr>
              <a:t>对于中间段，</a:t>
            </a:r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i="1" dirty="0">
                <a:solidFill>
                  <a:srgbClr val="0066FF"/>
                </a:solidFill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66FF"/>
                </a:solidFill>
              </a:rPr>
              <a:t>    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99509"/>
              </p:ext>
            </p:extLst>
          </p:nvPr>
        </p:nvGraphicFramePr>
        <p:xfrm>
          <a:off x="4067944" y="1484784"/>
          <a:ext cx="355162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Equation" r:id="rId9" imgW="1765080" imgH="393480" progId="Equation.DSMT4">
                  <p:embed/>
                </p:oleObj>
              </mc:Choice>
              <mc:Fallback>
                <p:oleObj name="Equation" r:id="rId9" imgW="1765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944" y="1484784"/>
                        <a:ext cx="355162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52998"/>
              </p:ext>
            </p:extLst>
          </p:nvPr>
        </p:nvGraphicFramePr>
        <p:xfrm>
          <a:off x="4775200" y="2708920"/>
          <a:ext cx="17097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name="Equation" r:id="rId11" imgW="812520" imgH="215640" progId="Equation.DSMT4">
                  <p:embed/>
                </p:oleObj>
              </mc:Choice>
              <mc:Fallback>
                <p:oleObj name="Equation" r:id="rId11" imgW="812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2708920"/>
                        <a:ext cx="17097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27175"/>
              </p:ext>
            </p:extLst>
          </p:nvPr>
        </p:nvGraphicFramePr>
        <p:xfrm>
          <a:off x="4788024" y="4171627"/>
          <a:ext cx="26368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3" name="Equation" r:id="rId13" imgW="1231560" imgH="330120" progId="Equation.DSMT4">
                  <p:embed/>
                </p:oleObj>
              </mc:Choice>
              <mc:Fallback>
                <p:oleObj name="Equation" r:id="rId13" imgW="1231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171627"/>
                        <a:ext cx="263683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46698"/>
              </p:ext>
            </p:extLst>
          </p:nvPr>
        </p:nvGraphicFramePr>
        <p:xfrm>
          <a:off x="4945063" y="3306763"/>
          <a:ext cx="26606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name="Equation" r:id="rId15" imgW="1257120" imgH="330120" progId="Equation.DSMT4">
                  <p:embed/>
                </p:oleObj>
              </mc:Choice>
              <mc:Fallback>
                <p:oleObj name="Equation" r:id="rId15" imgW="1257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3306763"/>
                        <a:ext cx="26606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75722"/>
              </p:ext>
            </p:extLst>
          </p:nvPr>
        </p:nvGraphicFramePr>
        <p:xfrm>
          <a:off x="4716016" y="4941168"/>
          <a:ext cx="260826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5" name="Equation" r:id="rId17" imgW="1168200" imgH="330120" progId="Equation.DSMT4">
                  <p:embed/>
                </p:oleObj>
              </mc:Choice>
              <mc:Fallback>
                <p:oleObj name="Equation" r:id="rId17" imgW="1168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941168"/>
                        <a:ext cx="260826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10282"/>
              </p:ext>
            </p:extLst>
          </p:nvPr>
        </p:nvGraphicFramePr>
        <p:xfrm>
          <a:off x="3707904" y="3068638"/>
          <a:ext cx="1336675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6" name="Equation" r:id="rId19" imgW="330120" imgH="774360" progId="Equation.DSMT4">
                  <p:embed/>
                </p:oleObj>
              </mc:Choice>
              <mc:Fallback>
                <p:oleObj name="Equation" r:id="rId19" imgW="3301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068638"/>
                        <a:ext cx="1336675" cy="313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422887"/>
              </p:ext>
            </p:extLst>
          </p:nvPr>
        </p:nvGraphicFramePr>
        <p:xfrm>
          <a:off x="907852" y="3140968"/>
          <a:ext cx="14509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7" name="Equation" r:id="rId21" imgW="685800" imgH="406080" progId="Equation.DSMT4">
                  <p:embed/>
                </p:oleObj>
              </mc:Choice>
              <mc:Fallback>
                <p:oleObj name="Equation" r:id="rId21" imgW="685800" imgH="4060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52" y="3140968"/>
                        <a:ext cx="14509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36497"/>
              </p:ext>
            </p:extLst>
          </p:nvPr>
        </p:nvGraphicFramePr>
        <p:xfrm>
          <a:off x="1022152" y="3963293"/>
          <a:ext cx="24066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8" name="Equation" r:id="rId23" imgW="1143000" imgH="266400" progId="Equation.DSMT4">
                  <p:embed/>
                </p:oleObj>
              </mc:Choice>
              <mc:Fallback>
                <p:oleObj name="Equation" r:id="rId23" imgW="1143000" imgH="266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152" y="3963293"/>
                        <a:ext cx="24066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449637"/>
              </p:ext>
            </p:extLst>
          </p:nvPr>
        </p:nvGraphicFramePr>
        <p:xfrm>
          <a:off x="1052314" y="4682431"/>
          <a:ext cx="1439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9" name="Equation" r:id="rId25" imgW="672840" imgH="406080" progId="Equation.DSMT4">
                  <p:embed/>
                </p:oleObj>
              </mc:Choice>
              <mc:Fallback>
                <p:oleObj name="Equation" r:id="rId25" imgW="672840" imgH="4060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314" y="4682431"/>
                        <a:ext cx="14398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492153"/>
              </p:ext>
            </p:extLst>
          </p:nvPr>
        </p:nvGraphicFramePr>
        <p:xfrm>
          <a:off x="987227" y="5411093"/>
          <a:ext cx="229711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0" name="Equation" r:id="rId27" imgW="1028520" imgH="330120" progId="Equation.DSMT4">
                  <p:embed/>
                </p:oleObj>
              </mc:Choice>
              <mc:Fallback>
                <p:oleObj name="Equation" r:id="rId27" imgW="1028520" imgH="33012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227" y="5411093"/>
                        <a:ext cx="229711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936107"/>
              </p:ext>
            </p:extLst>
          </p:nvPr>
        </p:nvGraphicFramePr>
        <p:xfrm>
          <a:off x="539552" y="3433068"/>
          <a:ext cx="584200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1" name="Equation" r:id="rId29" imgW="177480" imgH="774360" progId="Equation.DSMT4">
                  <p:embed/>
                </p:oleObj>
              </mc:Choice>
              <mc:Fallback>
                <p:oleObj name="Equation" r:id="rId29" imgW="177480" imgH="77436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33068"/>
                        <a:ext cx="584200" cy="254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41475"/>
              </p:ext>
            </p:extLst>
          </p:nvPr>
        </p:nvGraphicFramePr>
        <p:xfrm>
          <a:off x="4735215" y="5661025"/>
          <a:ext cx="3005137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2" name="Equation" r:id="rId31" imgW="1346040" imgH="330120" progId="Equation.DSMT4">
                  <p:embed/>
                </p:oleObj>
              </mc:Choice>
              <mc:Fallback>
                <p:oleObj name="Equation" r:id="rId31" imgW="1346040" imgH="33012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215" y="5661025"/>
                        <a:ext cx="3005137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717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3.6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1520" y="1772816"/>
            <a:ext cx="1163597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83417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例题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619672" y="1340768"/>
            <a:ext cx="7086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解：</a:t>
            </a:r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    </a:t>
            </a:r>
            <a:r>
              <a:rPr lang="zh-CN" altLang="en-US" b="1" dirty="0">
                <a:solidFill>
                  <a:srgbClr val="0066FF"/>
                </a:solidFill>
              </a:rPr>
              <a:t>由题，已知</a:t>
            </a:r>
            <a:endParaRPr lang="en-US" altLang="zh-CN" b="1" dirty="0">
              <a:solidFill>
                <a:srgbClr val="0066FF"/>
              </a:solidFill>
            </a:endParaRPr>
          </a:p>
          <a:p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     </a:t>
            </a:r>
            <a:r>
              <a:rPr lang="zh-CN" altLang="en-US" b="1" dirty="0">
                <a:solidFill>
                  <a:srgbClr val="0066FF"/>
                </a:solidFill>
              </a:rPr>
              <a:t>对于结束段，</a:t>
            </a:r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i="1" dirty="0">
                <a:solidFill>
                  <a:srgbClr val="0066FF"/>
                </a:solidFill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66FF"/>
                </a:solidFill>
              </a:rPr>
              <a:t>    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02008"/>
              </p:ext>
            </p:extLst>
          </p:nvPr>
        </p:nvGraphicFramePr>
        <p:xfrm>
          <a:off x="4067944" y="1484784"/>
          <a:ext cx="355162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52" name="Equation" r:id="rId9" imgW="1765080" imgH="393480" progId="Equation.DSMT4">
                  <p:embed/>
                </p:oleObj>
              </mc:Choice>
              <mc:Fallback>
                <p:oleObj name="Equation" r:id="rId9" imgW="1765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944" y="1484784"/>
                        <a:ext cx="355162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607508"/>
              </p:ext>
            </p:extLst>
          </p:nvPr>
        </p:nvGraphicFramePr>
        <p:xfrm>
          <a:off x="5076056" y="2924944"/>
          <a:ext cx="1549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53" name="Equation" r:id="rId11" imgW="736560" imgH="215640" progId="Equation.DSMT4">
                  <p:embed/>
                </p:oleObj>
              </mc:Choice>
              <mc:Fallback>
                <p:oleObj name="Equation" r:id="rId11" imgW="73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924944"/>
                        <a:ext cx="1549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733297"/>
              </p:ext>
            </p:extLst>
          </p:nvPr>
        </p:nvGraphicFramePr>
        <p:xfrm>
          <a:off x="4046438" y="3068638"/>
          <a:ext cx="1336675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54" name="Equation" r:id="rId13" imgW="330120" imgH="774360" progId="Equation.DSMT4">
                  <p:embed/>
                </p:oleObj>
              </mc:Choice>
              <mc:Fallback>
                <p:oleObj name="Equation" r:id="rId13" imgW="3301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438" y="3068638"/>
                        <a:ext cx="1336675" cy="313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55146"/>
              </p:ext>
            </p:extLst>
          </p:nvPr>
        </p:nvGraphicFramePr>
        <p:xfrm>
          <a:off x="399679" y="4598988"/>
          <a:ext cx="23383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55" name="Equation" r:id="rId15" imgW="1104840" imgH="507960" progId="Equation.DSMT4">
                  <p:embed/>
                </p:oleObj>
              </mc:Choice>
              <mc:Fallback>
                <p:oleObj name="Equation" r:id="rId15" imgW="1104840" imgH="5079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79" y="4598988"/>
                        <a:ext cx="2338387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351779"/>
              </p:ext>
            </p:extLst>
          </p:nvPr>
        </p:nvGraphicFramePr>
        <p:xfrm>
          <a:off x="374279" y="3028950"/>
          <a:ext cx="24320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56" name="Equation" r:id="rId17" imgW="1155600" imgH="266400" progId="Equation.DSMT4">
                  <p:embed/>
                </p:oleObj>
              </mc:Choice>
              <mc:Fallback>
                <p:oleObj name="Equation" r:id="rId17" imgW="1155600" imgH="266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79" y="3028950"/>
                        <a:ext cx="24320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635791"/>
              </p:ext>
            </p:extLst>
          </p:nvPr>
        </p:nvGraphicFramePr>
        <p:xfrm>
          <a:off x="228229" y="5597525"/>
          <a:ext cx="29495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57" name="Equation" r:id="rId19" imgW="1320480" imgH="330120" progId="Equation.DSMT4">
                  <p:embed/>
                </p:oleObj>
              </mc:Choice>
              <mc:Fallback>
                <p:oleObj name="Equation" r:id="rId19" imgW="1320480" imgH="3301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29" y="5597525"/>
                        <a:ext cx="29495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81404"/>
              </p:ext>
            </p:extLst>
          </p:nvPr>
        </p:nvGraphicFramePr>
        <p:xfrm>
          <a:off x="-107578" y="3068638"/>
          <a:ext cx="719138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58" name="Equation" r:id="rId21" imgW="177480" imgH="774360" progId="Equation.DSMT4">
                  <p:embed/>
                </p:oleObj>
              </mc:Choice>
              <mc:Fallback>
                <p:oleObj name="Equation" r:id="rId21" imgW="177480" imgH="7743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7578" y="3068638"/>
                        <a:ext cx="719138" cy="313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729836"/>
              </p:ext>
            </p:extLst>
          </p:nvPr>
        </p:nvGraphicFramePr>
        <p:xfrm>
          <a:off x="5148064" y="3496444"/>
          <a:ext cx="37766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59" name="Equation" r:id="rId23" imgW="1765080" imgH="393480" progId="Equation.DSMT4">
                  <p:embed/>
                </p:oleObj>
              </mc:Choice>
              <mc:Fallback>
                <p:oleObj name="Equation" r:id="rId23" imgW="1765080" imgH="393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496444"/>
                        <a:ext cx="37766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957058"/>
              </p:ext>
            </p:extLst>
          </p:nvPr>
        </p:nvGraphicFramePr>
        <p:xfrm>
          <a:off x="340047" y="3645024"/>
          <a:ext cx="39131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60" name="Equation" r:id="rId25" imgW="1828800" imgH="431640" progId="Equation.DSMT4">
                  <p:embed/>
                </p:oleObj>
              </mc:Choice>
              <mc:Fallback>
                <p:oleObj name="Equation" r:id="rId25" imgW="182880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7" y="3645024"/>
                        <a:ext cx="391318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344345"/>
              </p:ext>
            </p:extLst>
          </p:nvPr>
        </p:nvGraphicFramePr>
        <p:xfrm>
          <a:off x="5006975" y="4379094"/>
          <a:ext cx="33909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61" name="Equation" r:id="rId27" imgW="1600200" imgH="495000" progId="Equation.DSMT4">
                  <p:embed/>
                </p:oleObj>
              </mc:Choice>
              <mc:Fallback>
                <p:oleObj name="Equation" r:id="rId27" imgW="1600200" imgH="495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4379094"/>
                        <a:ext cx="33909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884663"/>
              </p:ext>
            </p:extLst>
          </p:nvPr>
        </p:nvGraphicFramePr>
        <p:xfrm>
          <a:off x="5061223" y="5589588"/>
          <a:ext cx="27511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62" name="Equation" r:id="rId29" imgW="1231560" imgH="330120" progId="Equation.DSMT4">
                  <p:embed/>
                </p:oleObj>
              </mc:Choice>
              <mc:Fallback>
                <p:oleObj name="Equation" r:id="rId29" imgW="1231560" imgH="33012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223" y="5589588"/>
                        <a:ext cx="275113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499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53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3.6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1520" y="1772816"/>
            <a:ext cx="1163597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83417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例题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619672" y="1340768"/>
            <a:ext cx="7086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解：</a:t>
            </a:r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    </a:t>
            </a:r>
            <a:r>
              <a:rPr lang="zh-CN" altLang="en-US" b="1" dirty="0">
                <a:solidFill>
                  <a:srgbClr val="0066FF"/>
                </a:solidFill>
              </a:rPr>
              <a:t>由题，已知</a:t>
            </a:r>
            <a:endParaRPr lang="en-US" altLang="zh-CN" b="1" dirty="0">
              <a:solidFill>
                <a:srgbClr val="0066FF"/>
              </a:solidFill>
            </a:endParaRPr>
          </a:p>
          <a:p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     </a:t>
            </a:r>
            <a:r>
              <a:rPr lang="zh-CN" altLang="en-US" b="1" dirty="0">
                <a:solidFill>
                  <a:srgbClr val="0066FF"/>
                </a:solidFill>
              </a:rPr>
              <a:t>利用已知参数求解剩余参数，</a:t>
            </a:r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i="1" dirty="0">
                <a:solidFill>
                  <a:srgbClr val="0066FF"/>
                </a:solidFill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66FF"/>
                </a:solidFill>
              </a:rPr>
              <a:t>    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15281"/>
              </p:ext>
            </p:extLst>
          </p:nvPr>
        </p:nvGraphicFramePr>
        <p:xfrm>
          <a:off x="4067944" y="1484784"/>
          <a:ext cx="355162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0" name="Equation" r:id="rId9" imgW="1765080" imgH="393480" progId="Equation.DSMT4">
                  <p:embed/>
                </p:oleObj>
              </mc:Choice>
              <mc:Fallback>
                <p:oleObj name="Equation" r:id="rId9" imgW="1765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944" y="1484784"/>
                        <a:ext cx="355162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665212"/>
              </p:ext>
            </p:extLst>
          </p:nvPr>
        </p:nvGraphicFramePr>
        <p:xfrm>
          <a:off x="3081338" y="3050853"/>
          <a:ext cx="36052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Equation" r:id="rId11" imgW="1714320" imgH="266400" progId="Equation.DSMT4">
                  <p:embed/>
                </p:oleObj>
              </mc:Choice>
              <mc:Fallback>
                <p:oleObj name="Equation" r:id="rId11" imgW="1714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050853"/>
                        <a:ext cx="36052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033344"/>
              </p:ext>
            </p:extLst>
          </p:nvPr>
        </p:nvGraphicFramePr>
        <p:xfrm>
          <a:off x="1763688" y="3174008"/>
          <a:ext cx="1336675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Equation" r:id="rId13" imgW="330120" imgH="774360" progId="Equation.DSMT4">
                  <p:embed/>
                </p:oleObj>
              </mc:Choice>
              <mc:Fallback>
                <p:oleObj name="Equation" r:id="rId13" imgW="3301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174008"/>
                        <a:ext cx="1336675" cy="313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042484"/>
              </p:ext>
            </p:extLst>
          </p:nvPr>
        </p:nvGraphicFramePr>
        <p:xfrm>
          <a:off x="3081338" y="3626917"/>
          <a:ext cx="41560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3" name="Equation" r:id="rId15" imgW="1942920" imgH="393480" progId="Equation.DSMT4">
                  <p:embed/>
                </p:oleObj>
              </mc:Choice>
              <mc:Fallback>
                <p:oleObj name="Equation" r:id="rId15" imgW="1942920" imgH="39348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626917"/>
                        <a:ext cx="415607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757568"/>
              </p:ext>
            </p:extLst>
          </p:nvPr>
        </p:nvGraphicFramePr>
        <p:xfrm>
          <a:off x="2937322" y="5427117"/>
          <a:ext cx="39989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Equation" r:id="rId17" imgW="1790640" imgH="330120" progId="Equation.DSMT4">
                  <p:embed/>
                </p:oleObj>
              </mc:Choice>
              <mc:Fallback>
                <p:oleObj name="Equation" r:id="rId17" imgW="1790640" imgH="33012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322" y="5427117"/>
                        <a:ext cx="39989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85592"/>
              </p:ext>
            </p:extLst>
          </p:nvPr>
        </p:nvGraphicFramePr>
        <p:xfrm>
          <a:off x="3009330" y="4634980"/>
          <a:ext cx="36576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Equation" r:id="rId19" imgW="1638000" imgH="330120" progId="Equation.DSMT4">
                  <p:embed/>
                </p:oleObj>
              </mc:Choice>
              <mc:Fallback>
                <p:oleObj name="Equation" r:id="rId19" imgW="1638000" imgH="33012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330" y="4634980"/>
                        <a:ext cx="36576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82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54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（三）关节空间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3.6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过路径点的用抛物线过渡的线性插值</a:t>
            </a:r>
            <a:endParaRPr lang="en-US" altLang="zh-CN" sz="32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03931" y="1628800"/>
            <a:ext cx="6115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&gt;&gt; </a:t>
            </a:r>
            <a:r>
              <a:rPr lang="pl-PL" altLang="zh-CN" b="1" i="1" dirty="0"/>
              <a:t>mstraj([35,25,10]', [], [2,1,3], 10, 0.05, 0.5);</a:t>
            </a:r>
            <a:endParaRPr lang="en-US" altLang="zh-CN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1680" y="2090464"/>
            <a:ext cx="5654140" cy="42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06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1BEAC43-BFDD-457B-BD08-DAD8F5603075}" type="datetime1">
              <a:rPr kumimoji="0" lang="zh-CN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F48DE34-A3A3-4476-BE38-DAC730C16F6F}" type="slidenum">
              <a:rPr kumimoji="0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55</a:t>
            </a:fld>
            <a:endParaRPr kumimoji="0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6" name="Picture 15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30" y="275439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6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1388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20"/>
          <p:cNvSpPr>
            <a:spLocks noChangeArrowheads="1"/>
          </p:cNvSpPr>
          <p:nvPr/>
        </p:nvSpPr>
        <p:spPr bwMode="auto">
          <a:xfrm>
            <a:off x="2317230" y="2648033"/>
            <a:ext cx="3686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轨迹规划概述</a:t>
            </a:r>
          </a:p>
        </p:txBody>
      </p:sp>
      <p:sp>
        <p:nvSpPr>
          <p:cNvPr id="30729" name="Rectangle 21"/>
          <p:cNvSpPr>
            <a:spLocks noChangeArrowheads="1"/>
          </p:cNvSpPr>
          <p:nvPr/>
        </p:nvSpPr>
        <p:spPr bwMode="auto">
          <a:xfrm>
            <a:off x="2305471" y="3309108"/>
            <a:ext cx="33609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关节空间轨迹规划</a:t>
            </a:r>
          </a:p>
        </p:txBody>
      </p:sp>
      <p:pic>
        <p:nvPicPr>
          <p:cNvPr id="30730" name="Picture 26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10" y="410920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Rectangle 27"/>
          <p:cNvSpPr>
            <a:spLocks noChangeArrowheads="1"/>
          </p:cNvSpPr>
          <p:nvPr/>
        </p:nvSpPr>
        <p:spPr bwMode="auto">
          <a:xfrm>
            <a:off x="2305472" y="4012370"/>
            <a:ext cx="3505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笛卡尔空间轨迹规划</a:t>
            </a:r>
            <a:endParaRPr lang="en-US" altLang="zh-CN" sz="2800" b="1" dirty="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2" name="Rectangle 28"/>
          <p:cNvSpPr>
            <a:spLocks noChangeArrowheads="1"/>
          </p:cNvSpPr>
          <p:nvPr/>
        </p:nvSpPr>
        <p:spPr bwMode="auto">
          <a:xfrm>
            <a:off x="755576" y="764704"/>
            <a:ext cx="2590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zh-CN" altLang="en-US" b="1" kern="0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本堂主要内容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目录</a:t>
            </a:r>
          </a:p>
        </p:txBody>
      </p:sp>
      <p:pic>
        <p:nvPicPr>
          <p:cNvPr id="15" name="Picture 15" descr="011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95202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305472" y="1988840"/>
            <a:ext cx="60486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None/>
            </a:pPr>
            <a:r>
              <a:rPr lang="zh-CN" altLang="en-US" sz="2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机器人运动学回顾 </a:t>
            </a:r>
            <a:r>
              <a:rPr lang="en-US" altLang="zh-CN" sz="1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b="1" dirty="0" err="1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en-US" altLang="zh-CN" sz="1800" b="1" dirty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</a:rPr>
              <a:t> Robotics Toolbox)</a:t>
            </a:r>
            <a:endParaRPr lang="zh-CN" altLang="en-US" sz="1800" b="1" dirty="0">
              <a:solidFill>
                <a:srgbClr val="99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3126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56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4.1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作业描述实例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螺栓的抓取和插入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期望机器人的末端能够精确的跟随一条给定的轨迹，再由逆运动学获得关节运行序列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58" y="2924944"/>
            <a:ext cx="4536504" cy="331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066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57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8601" y="620688"/>
                <a:ext cx="7701831" cy="2226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32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4.1 </a:t>
                </a:r>
                <a:r>
                  <a:rPr lang="zh-CN" altLang="en-US" sz="32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笛卡尔空间轨迹插补</a:t>
                </a:r>
                <a:r>
                  <a:rPr lang="en-US" altLang="zh-CN" sz="32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(Interpolation)</a:t>
                </a:r>
                <a:endParaRPr lang="zh-CN" altLang="en-US" sz="3200" b="1" dirty="0">
                  <a:solidFill>
                    <a:srgbClr val="7434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endParaRPr>
              </a:p>
              <a:p>
                <a:pPr marL="914400" lvl="1" indent="-457200" eaLnBrk="1" hangingPunct="1">
                  <a:lnSpc>
                    <a:spcPct val="150000"/>
                  </a:lnSpc>
                  <a:buFont typeface="Wingdings" pitchFamily="2" charset="2"/>
                  <a:buChar char="n"/>
                  <a:defRPr/>
                </a:pPr>
                <a:r>
                  <a:rPr lang="zh-CN" altLang="en-US" sz="20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目的是在</a:t>
                </a:r>
                <a:r>
                  <a:rPr lang="en-US" altLang="zh-CN" sz="2000" b="1" i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p</a:t>
                </a:r>
                <a:r>
                  <a:rPr lang="en-US" altLang="zh-CN" sz="2000" b="1" i="1" baseline="-25000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i </a:t>
                </a:r>
                <a:r>
                  <a:rPr lang="zh-CN" altLang="en-US" sz="20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和</a:t>
                </a:r>
                <a:r>
                  <a:rPr lang="en-US" altLang="zh-CN" sz="2000" b="1" i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p</a:t>
                </a:r>
                <a:r>
                  <a:rPr lang="en-US" altLang="zh-CN" sz="2000" b="1" i="1" baseline="-25000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f </a:t>
                </a:r>
                <a:r>
                  <a:rPr lang="zh-CN" altLang="en-US" sz="20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所定义的路径起点和终点之间，生成一系列中间点，进而产生一条运动轨迹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𝒆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</m:e>
                    </m:d>
                  </m:oMath>
                </a14:m>
                <a:endParaRPr lang="en-US" altLang="zh-CN" sz="2000" b="1" dirty="0">
                  <a:solidFill>
                    <a:srgbClr val="7434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endParaRPr>
              </a:p>
              <a:p>
                <a:pPr marL="914400" lvl="1" indent="-457200" eaLnBrk="1" hangingPunct="1">
                  <a:lnSpc>
                    <a:spcPct val="150000"/>
                  </a:lnSpc>
                  <a:buFont typeface="Wingdings" pitchFamily="2" charset="2"/>
                  <a:buChar char="n"/>
                  <a:defRPr/>
                </a:pPr>
                <a:endParaRPr lang="en-US" altLang="zh-CN" sz="2000" b="1" dirty="0">
                  <a:solidFill>
                    <a:srgbClr val="7434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01" y="620688"/>
                <a:ext cx="7701831" cy="2226507"/>
              </a:xfrm>
              <a:prstGeom prst="rect">
                <a:avLst/>
              </a:prstGeom>
              <a:blipFill rotWithShape="0">
                <a:blip r:embed="rId8"/>
                <a:stretch>
                  <a:fillRect l="-1978" r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396026" y="2492896"/>
            <a:ext cx="4426980" cy="3766743"/>
            <a:chOff x="2449276" y="2492895"/>
            <a:chExt cx="4426980" cy="376674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276" y="2492895"/>
              <a:ext cx="4426980" cy="376674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 bwMode="auto">
            <a:xfrm>
              <a:off x="4427984" y="2636912"/>
              <a:ext cx="1008112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148064" y="3692191"/>
              <a:ext cx="1008112" cy="8889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364088" y="2708920"/>
              <a:ext cx="720080" cy="5339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28969" y="4149080"/>
            <a:ext cx="1730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  <a:endParaRPr lang="en-US" altLang="zh-CN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起始位姿</a:t>
            </a:r>
            <a:r>
              <a:rPr lang="en-US" altLang="zh-CN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57561" y="3030051"/>
            <a:ext cx="1730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终点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终点位姿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033451" y="4136660"/>
            <a:ext cx="173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轨迹曲线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6851735" y="4060232"/>
            <a:ext cx="173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直线插补</a:t>
            </a:r>
            <a:endParaRPr lang="en-US" altLang="zh-CN" sz="1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851734" y="4554184"/>
            <a:ext cx="173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圆弧插补</a:t>
            </a:r>
            <a:endParaRPr lang="en-US" altLang="zh-CN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847217" y="5048838"/>
            <a:ext cx="173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样条插补</a:t>
            </a:r>
            <a:endParaRPr lang="en-US" altLang="zh-CN" sz="1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017601" y="5517232"/>
            <a:ext cx="173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螺旋线插补</a:t>
            </a:r>
            <a:endParaRPr lang="en-US" altLang="zh-CN" sz="1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015844" y="5949280"/>
            <a:ext cx="173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XXXX</a:t>
            </a:r>
            <a:r>
              <a:rPr lang="zh-CN" altLang="en-US" sz="1800" dirty="0"/>
              <a:t>插补</a:t>
            </a:r>
            <a:endParaRPr lang="en-US" altLang="zh-CN" sz="1800" dirty="0"/>
          </a:p>
        </p:txBody>
      </p:sp>
      <p:sp>
        <p:nvSpPr>
          <p:cNvPr id="29" name="椭圆 28"/>
          <p:cNvSpPr/>
          <p:nvPr/>
        </p:nvSpPr>
        <p:spPr bwMode="auto">
          <a:xfrm>
            <a:off x="6823006" y="3998781"/>
            <a:ext cx="1793824" cy="4616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6670808" y="4226133"/>
            <a:ext cx="332906" cy="2014741"/>
          </a:xfrm>
          <a:prstGeom prst="leftBrace">
            <a:avLst>
              <a:gd name="adj1" fmla="val 58057"/>
              <a:gd name="adj2" fmla="val 50000"/>
            </a:avLst>
          </a:prstGeom>
          <a:noFill/>
          <a:ln w="38100" cap="flat" cmpd="sng" algn="ctr">
            <a:solidFill>
              <a:srgbClr val="74348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9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58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4.2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笛卡尔空间直线插补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采用自然坐标系和参数方程表示空间集合轨迹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采用轨迹的弧长</a:t>
            </a:r>
            <a:r>
              <a:rPr lang="en-US" altLang="zh-CN" sz="2000" b="1" i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S</a:t>
            </a:r>
            <a:r>
              <a:rPr lang="en-US" altLang="zh-CN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作为参数描述空间轨迹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2892253"/>
            <a:ext cx="3888432" cy="330851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40896" y="2862331"/>
            <a:ext cx="22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切线方向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748908" y="3323996"/>
            <a:ext cx="22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法线方向</a:t>
            </a:r>
            <a:endParaRPr lang="en-US" altLang="zh-CN" dirty="0"/>
          </a:p>
        </p:txBody>
      </p:sp>
      <p:sp>
        <p:nvSpPr>
          <p:cNvPr id="9" name="任意多边形 8"/>
          <p:cNvSpPr/>
          <p:nvPr/>
        </p:nvSpPr>
        <p:spPr bwMode="auto">
          <a:xfrm>
            <a:off x="1265670" y="4575357"/>
            <a:ext cx="1880755" cy="315790"/>
          </a:xfrm>
          <a:custGeom>
            <a:avLst/>
            <a:gdLst>
              <a:gd name="connsiteX0" fmla="*/ 0 w 1880755"/>
              <a:gd name="connsiteY0" fmla="*/ 0 h 315790"/>
              <a:gd name="connsiteX1" fmla="*/ 727364 w 1880755"/>
              <a:gd name="connsiteY1" fmla="*/ 311728 h 315790"/>
              <a:gd name="connsiteX2" fmla="*/ 1475509 w 1880755"/>
              <a:gd name="connsiteY2" fmla="*/ 166255 h 315790"/>
              <a:gd name="connsiteX3" fmla="*/ 1880755 w 1880755"/>
              <a:gd name="connsiteY3" fmla="*/ 0 h 31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0755" h="315790">
                <a:moveTo>
                  <a:pt x="0" y="0"/>
                </a:moveTo>
                <a:cubicBezTo>
                  <a:pt x="240723" y="142009"/>
                  <a:pt x="481446" y="284019"/>
                  <a:pt x="727364" y="311728"/>
                </a:cubicBezTo>
                <a:cubicBezTo>
                  <a:pt x="973282" y="339437"/>
                  <a:pt x="1283277" y="218210"/>
                  <a:pt x="1475509" y="166255"/>
                </a:cubicBezTo>
                <a:cubicBezTo>
                  <a:pt x="1667741" y="114300"/>
                  <a:pt x="1774248" y="57150"/>
                  <a:pt x="188075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412589"/>
              </p:ext>
            </p:extLst>
          </p:nvPr>
        </p:nvGraphicFramePr>
        <p:xfrm>
          <a:off x="6250706" y="3907761"/>
          <a:ext cx="1730450" cy="2301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4" name="Equation" r:id="rId10" imgW="965160" imgH="1282680" progId="Equation.DSMT4">
                  <p:embed/>
                </p:oleObj>
              </mc:Choice>
              <mc:Fallback>
                <p:oleObj name="Equation" r:id="rId10" imgW="96516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50706" y="3907761"/>
                        <a:ext cx="1730450" cy="2301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1791"/>
              </p:ext>
            </p:extLst>
          </p:nvPr>
        </p:nvGraphicFramePr>
        <p:xfrm>
          <a:off x="3038980" y="4668107"/>
          <a:ext cx="25241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5" name="Equation" r:id="rId12" imgW="114120" imgH="139680" progId="Equation.DSMT4">
                  <p:embed/>
                </p:oleObj>
              </mc:Choice>
              <mc:Fallback>
                <p:oleObj name="Equation" r:id="rId12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38980" y="4668107"/>
                        <a:ext cx="252412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59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4.2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笛卡尔空间直线插补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将曲线描述为</a:t>
            </a:r>
            <a:r>
              <a:rPr lang="en-US" altLang="zh-CN" sz="2000" b="1" i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s</a:t>
            </a:r>
            <a:r>
              <a:rPr lang="zh-CN" altLang="en-US" sz="2000" b="1" i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</a:t>
            </a: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的函数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直线插补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3760"/>
              </p:ext>
            </p:extLst>
          </p:nvPr>
        </p:nvGraphicFramePr>
        <p:xfrm>
          <a:off x="4757222" y="1303490"/>
          <a:ext cx="1368575" cy="55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0" name="Equation" r:id="rId9" imgW="622080" imgH="253800" progId="Equation.DSMT4">
                  <p:embed/>
                </p:oleObj>
              </mc:Choice>
              <mc:Fallback>
                <p:oleObj name="Equation" r:id="rId9" imgW="622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57222" y="1303490"/>
                        <a:ext cx="1368575" cy="558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39375"/>
              </p:ext>
            </p:extLst>
          </p:nvPr>
        </p:nvGraphicFramePr>
        <p:xfrm>
          <a:off x="4757222" y="1684943"/>
          <a:ext cx="37703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1" name="Equation" r:id="rId11" imgW="1714320" imgH="469800" progId="Equation.DSMT4">
                  <p:embed/>
                </p:oleObj>
              </mc:Choice>
              <mc:Fallback>
                <p:oleObj name="Equation" r:id="rId11" imgW="1714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57222" y="1684943"/>
                        <a:ext cx="3770313" cy="103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394594"/>
              </p:ext>
            </p:extLst>
          </p:nvPr>
        </p:nvGraphicFramePr>
        <p:xfrm>
          <a:off x="5177392" y="3637367"/>
          <a:ext cx="3351212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2" name="Equation" r:id="rId13" imgW="1523880" imgH="914400" progId="Equation.DSMT4">
                  <p:embed/>
                </p:oleObj>
              </mc:Choice>
              <mc:Fallback>
                <p:oleObj name="Equation" r:id="rId13" imgW="15238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77392" y="3637367"/>
                        <a:ext cx="3351212" cy="201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3888432" cy="3308514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 bwMode="auto">
          <a:xfrm>
            <a:off x="1246909" y="3855027"/>
            <a:ext cx="1880755" cy="315790"/>
          </a:xfrm>
          <a:custGeom>
            <a:avLst/>
            <a:gdLst>
              <a:gd name="connsiteX0" fmla="*/ 0 w 1880755"/>
              <a:gd name="connsiteY0" fmla="*/ 0 h 315790"/>
              <a:gd name="connsiteX1" fmla="*/ 727364 w 1880755"/>
              <a:gd name="connsiteY1" fmla="*/ 311728 h 315790"/>
              <a:gd name="connsiteX2" fmla="*/ 1475509 w 1880755"/>
              <a:gd name="connsiteY2" fmla="*/ 166255 h 315790"/>
              <a:gd name="connsiteX3" fmla="*/ 1880755 w 1880755"/>
              <a:gd name="connsiteY3" fmla="*/ 0 h 31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0755" h="315790">
                <a:moveTo>
                  <a:pt x="0" y="0"/>
                </a:moveTo>
                <a:cubicBezTo>
                  <a:pt x="240723" y="142009"/>
                  <a:pt x="481446" y="284019"/>
                  <a:pt x="727364" y="311728"/>
                </a:cubicBezTo>
                <a:cubicBezTo>
                  <a:pt x="973282" y="339437"/>
                  <a:pt x="1283277" y="218210"/>
                  <a:pt x="1475509" y="166255"/>
                </a:cubicBezTo>
                <a:cubicBezTo>
                  <a:pt x="1667741" y="114300"/>
                  <a:pt x="1774248" y="57150"/>
                  <a:pt x="188075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987427"/>
              </p:ext>
            </p:extLst>
          </p:nvPr>
        </p:nvGraphicFramePr>
        <p:xfrm>
          <a:off x="2771800" y="4102273"/>
          <a:ext cx="25241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3" name="Equation" r:id="rId16" imgW="114120" imgH="139680" progId="Equation.DSMT4">
                  <p:embed/>
                </p:oleObj>
              </mc:Choice>
              <mc:Fallback>
                <p:oleObj name="Equation" r:id="rId16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71800" y="4102273"/>
                        <a:ext cx="252412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3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B0953E-5B55-4A9A-BEB9-A969E28091B5}" type="datetime1">
              <a:rPr lang="zh-CN" altLang="en-US" smtClean="0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D52C8-2992-4F14-B37F-CCAEEFC56254}" type="slidenum">
              <a:rPr lang="en-US" altLang="zh-CN" smtClean="0">
                <a:solidFill>
                  <a:srgbClr val="545472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（一）</a:t>
            </a:r>
            <a:r>
              <a:rPr lang="en-US" altLang="zh-CN" sz="2000" b="1" dirty="0" err="1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Matlab</a:t>
            </a:r>
            <a:r>
              <a:rPr lang="en-US" altLang="zh-CN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 Robotics Toolbox</a:t>
            </a:r>
            <a:endParaRPr lang="zh-CN" altLang="en-US" sz="2000" b="1" dirty="0">
              <a:solidFill>
                <a:srgbClr val="743481"/>
              </a:solidFill>
              <a:latin typeface="Times New Roman" panose="02020603050405020304" pitchFamily="18" charset="0"/>
              <a:ea typeface="黑体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857" y="1088509"/>
            <a:ext cx="2435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i="1" dirty="0"/>
              <a:t>&gt;&gt; R = rot2(0.2)</a:t>
            </a:r>
          </a:p>
          <a:p>
            <a:r>
              <a:rPr lang="pt-BR" altLang="zh-CN" dirty="0"/>
              <a:t>R =</a:t>
            </a:r>
          </a:p>
          <a:p>
            <a:r>
              <a:rPr lang="pt-BR" altLang="zh-CN" dirty="0"/>
              <a:t>0.9801 -0.1987</a:t>
            </a:r>
          </a:p>
          <a:p>
            <a:r>
              <a:rPr lang="pt-BR" altLang="zh-CN" dirty="0"/>
              <a:t>0.1987 0.9801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7233" y="2996952"/>
            <a:ext cx="3240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1" dirty="0"/>
              <a:t>&gt;&gt; syms theta</a:t>
            </a:r>
          </a:p>
          <a:p>
            <a:r>
              <a:rPr lang="zh-CN" altLang="en-US" b="1" i="1" dirty="0"/>
              <a:t>&gt;&gt; R = rot2(theta)</a:t>
            </a:r>
          </a:p>
          <a:p>
            <a:r>
              <a:rPr lang="zh-CN" altLang="en-US" dirty="0"/>
              <a:t>R =</a:t>
            </a:r>
          </a:p>
          <a:p>
            <a:r>
              <a:rPr lang="zh-CN" altLang="en-US" dirty="0"/>
              <a:t>[ cos(theta), -sin(theta)]</a:t>
            </a:r>
          </a:p>
          <a:p>
            <a:r>
              <a:rPr lang="zh-CN" altLang="en-US" dirty="0"/>
              <a:t>[ sin(theta), cos(theta)]</a:t>
            </a:r>
          </a:p>
        </p:txBody>
      </p:sp>
      <p:sp>
        <p:nvSpPr>
          <p:cNvPr id="11" name="矩形 10"/>
          <p:cNvSpPr/>
          <p:nvPr/>
        </p:nvSpPr>
        <p:spPr>
          <a:xfrm>
            <a:off x="4355976" y="299695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1" dirty="0"/>
              <a:t>&gt;&gt; simplify(R*R)</a:t>
            </a:r>
          </a:p>
          <a:p>
            <a:r>
              <a:rPr lang="en-US" altLang="zh-CN" dirty="0" err="1"/>
              <a:t>ans</a:t>
            </a:r>
            <a:r>
              <a:rPr lang="en-US" altLang="zh-CN" dirty="0"/>
              <a:t> =</a:t>
            </a:r>
          </a:p>
          <a:p>
            <a:r>
              <a:rPr lang="en-US" altLang="zh-CN" dirty="0"/>
              <a:t>[ cos(2*theta), -sin(2*theta)]</a:t>
            </a:r>
          </a:p>
          <a:p>
            <a:r>
              <a:rPr lang="en-US" altLang="zh-CN" dirty="0"/>
              <a:t>[ sin(2*theta), cos(2*theta)]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82050" y="1109116"/>
            <a:ext cx="2808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旋转矩阵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82050" y="5157192"/>
            <a:ext cx="2808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符号推导</a:t>
            </a:r>
          </a:p>
        </p:txBody>
      </p:sp>
    </p:spTree>
    <p:extLst>
      <p:ext uri="{BB962C8B-B14F-4D97-AF65-F5344CB8AC3E}">
        <p14:creationId xmlns:p14="http://schemas.microsoft.com/office/powerpoint/2010/main" val="304708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60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4.2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笛卡尔空间直线插补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52559"/>
              </p:ext>
            </p:extLst>
          </p:nvPr>
        </p:nvGraphicFramePr>
        <p:xfrm>
          <a:off x="5483249" y="2161520"/>
          <a:ext cx="12303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92" name="Equation" r:id="rId9" imgW="558720" imgH="241200" progId="Equation.DSMT4">
                  <p:embed/>
                </p:oleObj>
              </mc:Choice>
              <mc:Fallback>
                <p:oleObj name="Equation" r:id="rId9" imgW="55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3249" y="2161520"/>
                        <a:ext cx="1230313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766220" y="2237343"/>
            <a:ext cx="22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末端位置</a:t>
            </a:r>
            <a:endParaRPr lang="en-US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6766220" y="2746382"/>
            <a:ext cx="22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曲线参数</a:t>
            </a:r>
            <a:endParaRPr lang="en-US" altLang="zh-CN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3888432" cy="3308514"/>
          </a:xfrm>
          <a:prstGeom prst="rect">
            <a:avLst/>
          </a:prstGeom>
        </p:spPr>
      </p:pic>
      <p:sp>
        <p:nvSpPr>
          <p:cNvPr id="27" name="任意多边形 26"/>
          <p:cNvSpPr/>
          <p:nvPr/>
        </p:nvSpPr>
        <p:spPr bwMode="auto">
          <a:xfrm>
            <a:off x="1246909" y="3855027"/>
            <a:ext cx="1880755" cy="315790"/>
          </a:xfrm>
          <a:custGeom>
            <a:avLst/>
            <a:gdLst>
              <a:gd name="connsiteX0" fmla="*/ 0 w 1880755"/>
              <a:gd name="connsiteY0" fmla="*/ 0 h 315790"/>
              <a:gd name="connsiteX1" fmla="*/ 727364 w 1880755"/>
              <a:gd name="connsiteY1" fmla="*/ 311728 h 315790"/>
              <a:gd name="connsiteX2" fmla="*/ 1475509 w 1880755"/>
              <a:gd name="connsiteY2" fmla="*/ 166255 h 315790"/>
              <a:gd name="connsiteX3" fmla="*/ 1880755 w 1880755"/>
              <a:gd name="connsiteY3" fmla="*/ 0 h 31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0755" h="315790">
                <a:moveTo>
                  <a:pt x="0" y="0"/>
                </a:moveTo>
                <a:cubicBezTo>
                  <a:pt x="240723" y="142009"/>
                  <a:pt x="481446" y="284019"/>
                  <a:pt x="727364" y="311728"/>
                </a:cubicBezTo>
                <a:cubicBezTo>
                  <a:pt x="973282" y="339437"/>
                  <a:pt x="1283277" y="218210"/>
                  <a:pt x="1475509" y="166255"/>
                </a:cubicBezTo>
                <a:cubicBezTo>
                  <a:pt x="1667741" y="114300"/>
                  <a:pt x="1774248" y="57150"/>
                  <a:pt x="188075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99018" y="5274319"/>
            <a:ext cx="7220996" cy="1008112"/>
            <a:chOff x="1115616" y="5301208"/>
            <a:chExt cx="7220996" cy="1008112"/>
          </a:xfrm>
        </p:grpSpPr>
        <p:sp>
          <p:nvSpPr>
            <p:cNvPr id="20" name="矩形 19"/>
            <p:cNvSpPr/>
            <p:nvPr/>
          </p:nvSpPr>
          <p:spPr bwMode="auto">
            <a:xfrm>
              <a:off x="1115616" y="5301208"/>
              <a:ext cx="7056784" cy="100811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31640" y="5313982"/>
              <a:ext cx="93610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华文琥珀" pitchFamily="2" charset="-122"/>
                  <a:ea typeface="华文琥珀" pitchFamily="2" charset="-122"/>
                </a:rPr>
                <a:t>？</a:t>
              </a:r>
            </a:p>
          </p:txBody>
        </p:sp>
        <p:sp>
          <p:nvSpPr>
            <p:cNvPr id="22" name="TextBox 14"/>
            <p:cNvSpPr txBox="1"/>
            <p:nvPr/>
          </p:nvSpPr>
          <p:spPr>
            <a:xfrm>
              <a:off x="1883499" y="5507650"/>
              <a:ext cx="64531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</a:rPr>
                <a:t>能否分别针对</a:t>
              </a:r>
              <a:r>
                <a:rPr lang="en-US" altLang="zh-CN" sz="2800" dirty="0">
                  <a:solidFill>
                    <a:srgbClr val="000000"/>
                  </a:solidFill>
                </a:rPr>
                <a:t>x, y, z </a:t>
              </a:r>
              <a:r>
                <a:rPr lang="zh-CN" altLang="en-US" sz="2800" dirty="0">
                  <a:solidFill>
                    <a:srgbClr val="000000"/>
                  </a:solidFill>
                </a:rPr>
                <a:t>分量分别规划轨迹？</a:t>
              </a:r>
            </a:p>
          </p:txBody>
        </p:sp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88634"/>
              </p:ext>
            </p:extLst>
          </p:nvPr>
        </p:nvGraphicFramePr>
        <p:xfrm>
          <a:off x="6516216" y="3999656"/>
          <a:ext cx="11461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93" name="Equation" r:id="rId12" imgW="520560" imgH="253800" progId="Equation.DSMT4">
                  <p:embed/>
                </p:oleObj>
              </mc:Choice>
              <mc:Fallback>
                <p:oleObj name="Equation" r:id="rId12" imgW="520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16216" y="3999656"/>
                        <a:ext cx="1146175" cy="557213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765345" y="3331549"/>
            <a:ext cx="22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运行时间</a:t>
            </a:r>
            <a:endParaRPr lang="en-US" altLang="zh-CN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93126"/>
              </p:ext>
            </p:extLst>
          </p:nvPr>
        </p:nvGraphicFramePr>
        <p:xfrm>
          <a:off x="5506457" y="3282557"/>
          <a:ext cx="1258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94" name="Equation" r:id="rId14" imgW="571320" imgH="241200" progId="Equation.DSMT4">
                  <p:embed/>
                </p:oleObj>
              </mc:Choice>
              <mc:Fallback>
                <p:oleObj name="Equation" r:id="rId14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06457" y="3282557"/>
                        <a:ext cx="1258888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813130"/>
              </p:ext>
            </p:extLst>
          </p:nvPr>
        </p:nvGraphicFramePr>
        <p:xfrm>
          <a:off x="5483249" y="2716292"/>
          <a:ext cx="13700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95" name="Equation" r:id="rId16" imgW="622080" imgH="241200" progId="Equation.DSMT4">
                  <p:embed/>
                </p:oleObj>
              </mc:Choice>
              <mc:Fallback>
                <p:oleObj name="Equation" r:id="rId16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83249" y="2716292"/>
                        <a:ext cx="1370012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4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61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8601" y="620688"/>
                <a:ext cx="7701831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32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4.3</a:t>
                </a:r>
                <a:r>
                  <a:rPr lang="zh-CN" altLang="en-US" sz="32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 笛卡尔空间直线插补</a:t>
                </a:r>
              </a:p>
              <a:p>
                <a:pPr marL="914400" lvl="1" indent="-457200" eaLnBrk="1" hangingPunct="1">
                  <a:lnSpc>
                    <a:spcPct val="150000"/>
                  </a:lnSpc>
                  <a:buFont typeface="Wingdings" pitchFamily="2" charset="2"/>
                  <a:buChar char="n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𝒆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仅仅完成了末端位置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的轨迹生成，末端的姿态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也需要实现线形插补</a:t>
                </a:r>
                <a:endParaRPr lang="en-US" altLang="zh-CN" sz="2000" b="1" dirty="0">
                  <a:solidFill>
                    <a:srgbClr val="7434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endParaRPr>
              </a:p>
              <a:p>
                <a:pPr marL="914400" lvl="1" indent="-457200" eaLnBrk="1" hangingPunct="1">
                  <a:lnSpc>
                    <a:spcPct val="150000"/>
                  </a:lnSpc>
                  <a:buFont typeface="Wingdings" pitchFamily="2" charset="2"/>
                  <a:buChar char="n"/>
                  <a:defRPr/>
                </a:pPr>
                <a:r>
                  <a:rPr lang="zh-CN" altLang="en-US" sz="20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将旋转矩阵转换为欧拉角，将欧拉角视做</a:t>
                </a:r>
                <a:r>
                  <a:rPr lang="en-US" altLang="zh-CN" sz="20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3D</a:t>
                </a:r>
                <a:r>
                  <a:rPr lang="zh-CN" altLang="en-US" sz="20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向量，照搬位置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74348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74348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charset="0"/>
                  </a:rPr>
                  <a:t>的直线插补方法</a:t>
                </a:r>
                <a:endParaRPr lang="en-US" altLang="zh-CN" sz="2000" b="1" dirty="0">
                  <a:solidFill>
                    <a:srgbClr val="7434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01" y="620688"/>
                <a:ext cx="7701831" cy="2677656"/>
              </a:xfrm>
              <a:prstGeom prst="rect">
                <a:avLst/>
              </a:prstGeom>
              <a:blipFill rotWithShape="0">
                <a:blip r:embed="rId9"/>
                <a:stretch>
                  <a:fillRect l="-1978" b="-1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641518"/>
              </p:ext>
            </p:extLst>
          </p:nvPr>
        </p:nvGraphicFramePr>
        <p:xfrm>
          <a:off x="1873045" y="3325935"/>
          <a:ext cx="3606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7" name="Equation" r:id="rId10" imgW="1638000" imgH="533160" progId="Equation.DSMT4">
                  <p:embed/>
                </p:oleObj>
              </mc:Choice>
              <mc:Fallback>
                <p:oleObj name="Equation" r:id="rId10" imgW="16380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73045" y="3325935"/>
                        <a:ext cx="3606800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84168" y="3400496"/>
            <a:ext cx="22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起点姿态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6084168" y="3964238"/>
            <a:ext cx="22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终点姿态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45736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4.3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笛卡尔空间直线插补</a:t>
            </a:r>
          </a:p>
        </p:txBody>
      </p:sp>
      <p:sp>
        <p:nvSpPr>
          <p:cNvPr id="16" name="矩形 15"/>
          <p:cNvSpPr/>
          <p:nvPr/>
        </p:nvSpPr>
        <p:spPr>
          <a:xfrm>
            <a:off x="1103931" y="1628800"/>
            <a:ext cx="525977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&gt;&gt; </a:t>
            </a:r>
            <a:r>
              <a:rPr lang="de-DE" altLang="zh-CN" b="1" i="1" dirty="0"/>
              <a:t>R0 = SO3.Rz(-1) * SO3.Ry(-1);</a:t>
            </a:r>
            <a:endParaRPr lang="en-US" altLang="zh-CN" b="1" i="1" dirty="0"/>
          </a:p>
          <a:p>
            <a:r>
              <a:rPr lang="en-US" altLang="zh-CN" b="1" i="1" dirty="0"/>
              <a:t>&gt;&gt;</a:t>
            </a:r>
            <a:r>
              <a:rPr lang="zh-CN" altLang="en-US" b="1" i="1" dirty="0"/>
              <a:t> </a:t>
            </a:r>
            <a:r>
              <a:rPr lang="en-US" altLang="zh-CN" b="1" i="1" dirty="0"/>
              <a:t>R1 = SO3.Rz(1) * SO3.Ry(1);</a:t>
            </a:r>
          </a:p>
          <a:p>
            <a:r>
              <a:rPr lang="en-US" altLang="zh-CN" b="1" i="1" dirty="0"/>
              <a:t>&gt;&gt;</a:t>
            </a:r>
            <a:r>
              <a:rPr lang="zh-CN" altLang="en-US" b="1" i="1" dirty="0"/>
              <a:t> </a:t>
            </a:r>
            <a:r>
              <a:rPr lang="en-US" altLang="zh-CN" b="1" i="1" dirty="0"/>
              <a:t>rpy0 = R0.torpy(); rpy1 = R1.torpy();</a:t>
            </a:r>
          </a:p>
          <a:p>
            <a:endParaRPr lang="en-US" altLang="zh-CN" b="1" i="1" dirty="0"/>
          </a:p>
          <a:p>
            <a:endParaRPr lang="en-US" altLang="zh-CN" b="1" i="1" dirty="0"/>
          </a:p>
          <a:p>
            <a:r>
              <a:rPr lang="en-US" altLang="zh-CN" b="1" i="1" dirty="0"/>
              <a:t>&gt;&gt; </a:t>
            </a:r>
            <a:r>
              <a:rPr lang="pl-PL" altLang="zh-CN" b="1" i="1" dirty="0"/>
              <a:t>rpy = mtraj(@tpoly, rpy0, rpy1, 50);</a:t>
            </a:r>
            <a:endParaRPr lang="en-US" altLang="zh-CN" b="1" i="1" dirty="0"/>
          </a:p>
          <a:p>
            <a:endParaRPr lang="en-US" altLang="zh-CN" b="1" i="1" dirty="0"/>
          </a:p>
          <a:p>
            <a:r>
              <a:rPr lang="en-US" altLang="zh-CN" b="1" i="1" dirty="0"/>
              <a:t>&gt;&gt; SO3.rpy( </a:t>
            </a:r>
            <a:r>
              <a:rPr lang="en-US" altLang="zh-CN" b="1" i="1" dirty="0" err="1"/>
              <a:t>rpy</a:t>
            </a:r>
            <a:r>
              <a:rPr lang="en-US" altLang="zh-CN" b="1" i="1" dirty="0"/>
              <a:t> ). animate;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87624" y="298133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RPY</a:t>
            </a:r>
            <a:r>
              <a:rPr lang="zh-CN" altLang="en-US" dirty="0"/>
              <a:t>分别调用</a:t>
            </a:r>
            <a:r>
              <a:rPr lang="en-US" altLang="zh-CN" dirty="0" err="1"/>
              <a:t>tpoly</a:t>
            </a:r>
            <a:r>
              <a:rPr lang="zh-CN" altLang="en-US" dirty="0"/>
              <a:t>五次多项式插值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267644" y="4935489"/>
            <a:ext cx="7056784" cy="1008112"/>
            <a:chOff x="1115616" y="5301208"/>
            <a:chExt cx="7056784" cy="1008112"/>
          </a:xfrm>
        </p:grpSpPr>
        <p:sp>
          <p:nvSpPr>
            <p:cNvPr id="10" name="矩形 9"/>
            <p:cNvSpPr/>
            <p:nvPr/>
          </p:nvSpPr>
          <p:spPr bwMode="auto">
            <a:xfrm>
              <a:off x="1115616" y="5301208"/>
              <a:ext cx="7056784" cy="100811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31640" y="5313982"/>
              <a:ext cx="93610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华文琥珀" pitchFamily="2" charset="-122"/>
                  <a:ea typeface="华文琥珀" pitchFamily="2" charset="-122"/>
                </a:rPr>
                <a:t>？</a:t>
              </a:r>
            </a:p>
          </p:txBody>
        </p:sp>
        <p:sp>
          <p:nvSpPr>
            <p:cNvPr id="12" name="TextBox 14"/>
            <p:cNvSpPr txBox="1"/>
            <p:nvPr/>
          </p:nvSpPr>
          <p:spPr>
            <a:xfrm>
              <a:off x="1883499" y="5507650"/>
              <a:ext cx="5649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</a:rPr>
                <a:t>转换成欧拉角再直线插补的问题？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73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63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4.3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笛卡尔空间直线插补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23620"/>
            <a:ext cx="6338318" cy="47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239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64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4.3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笛卡尔空间直线插补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两个姿态之间的变换关系可以表示为绕定轴转动一个角度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将旋转矩阵转换为单位四元数，单位四元数体现了轴角法的特征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针对四元数的四个分量，采用高维球面线形插值方法</a:t>
            </a:r>
            <a:endParaRPr lang="en-US" altLang="zh-CN" sz="2000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69745"/>
              </p:ext>
            </p:extLst>
          </p:nvPr>
        </p:nvGraphicFramePr>
        <p:xfrm>
          <a:off x="2055813" y="3417888"/>
          <a:ext cx="28797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62" name="Equation" r:id="rId9" imgW="1307880" imgH="533160" progId="Equation.DSMT4">
                  <p:embed/>
                </p:oleObj>
              </mc:Choice>
              <mc:Fallback>
                <p:oleObj name="Equation" r:id="rId9" imgW="1307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5813" y="3417888"/>
                        <a:ext cx="2879725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27771" y="3484290"/>
            <a:ext cx="22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起点姿态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6027771" y="4048032"/>
            <a:ext cx="22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终点姿态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2017858" y="4787725"/>
            <a:ext cx="50024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&gt;&gt; </a:t>
            </a:r>
            <a:r>
              <a:rPr lang="de-DE" altLang="zh-CN" b="1" i="1" dirty="0"/>
              <a:t>q0=R0.UnitQuaternion;</a:t>
            </a:r>
            <a:endParaRPr lang="en-US" altLang="zh-CN" b="1" i="1" dirty="0"/>
          </a:p>
          <a:p>
            <a:r>
              <a:rPr lang="en-US" altLang="zh-CN" b="1" i="1" dirty="0"/>
              <a:t>&gt;&gt;</a:t>
            </a:r>
            <a:r>
              <a:rPr lang="zh-CN" altLang="en-US" b="1" i="1" dirty="0"/>
              <a:t> </a:t>
            </a:r>
            <a:r>
              <a:rPr lang="en-US" altLang="zh-CN" b="1" i="1" dirty="0"/>
              <a:t>q1=R1.UnitQuaternion;</a:t>
            </a:r>
          </a:p>
          <a:p>
            <a:r>
              <a:rPr lang="en-US" altLang="zh-CN" b="1" i="1" dirty="0"/>
              <a:t>&gt;&gt;</a:t>
            </a:r>
            <a:r>
              <a:rPr lang="zh-CN" altLang="en-US" b="1" i="1" dirty="0"/>
              <a:t> </a:t>
            </a:r>
            <a:r>
              <a:rPr lang="en-US" altLang="zh-CN" b="1" i="1" dirty="0"/>
              <a:t>q = </a:t>
            </a:r>
            <a:r>
              <a:rPr lang="en-US" altLang="zh-CN" b="1" i="1" dirty="0" err="1"/>
              <a:t>interp</a:t>
            </a:r>
            <a:r>
              <a:rPr lang="en-US" altLang="zh-CN" b="1" i="1" dirty="0"/>
              <a:t>(q0, q1, 50, ‘shortest’);</a:t>
            </a:r>
          </a:p>
          <a:p>
            <a:r>
              <a:rPr lang="en-US" altLang="zh-CN" b="1" i="1" dirty="0"/>
              <a:t>&gt;&gt;</a:t>
            </a:r>
            <a:r>
              <a:rPr lang="zh-CN" altLang="en-US" b="1" i="1" dirty="0"/>
              <a:t> </a:t>
            </a:r>
            <a:r>
              <a:rPr lang="en-US" altLang="zh-CN" b="1" i="1" dirty="0" err="1"/>
              <a:t>q.animate</a:t>
            </a:r>
            <a:r>
              <a:rPr lang="en-US" altLang="zh-CN" b="1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573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65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4.3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两个位姿之间的“直线”运动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1943567"/>
            <a:ext cx="3961154" cy="29708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43567"/>
            <a:ext cx="3961155" cy="29708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50033" y="5051714"/>
            <a:ext cx="22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欧拉角插补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576463" y="5051714"/>
            <a:ext cx="22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四元数插补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672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66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4.3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两个位姿之间的“直线”运动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分解成位置插补部分和姿态插补部分，把转动变换以欧拉角、</a:t>
            </a:r>
            <a:r>
              <a:rPr lang="en-US" altLang="zh-CN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RPY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角，轴角等形式进行单独的插补，与描述位置的插补结果结合，得到最终的插值结果。</a:t>
            </a: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笛卡尔空间的直线运动也仅是一种轨迹插补类型，还有其他多种插补轨迹可以选用，如圆弧，三次样条曲线等</a:t>
            </a: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000" y="3862161"/>
            <a:ext cx="746871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b="1" i="1" dirty="0"/>
              <a:t>&gt;&gt; T0 = SE3([0.4, 0.2, 0]) * SE3.rpy(0, 0, 3);</a:t>
            </a:r>
          </a:p>
          <a:p>
            <a:r>
              <a:rPr lang="de-DE" altLang="zh-CN" b="1" i="1" dirty="0"/>
              <a:t>&gt;&gt; T1 = SE3([-0.4, -0.2, 0.3]) * SE3.rpy(-pi/4, pi/4, -pi/2);</a:t>
            </a:r>
          </a:p>
          <a:p>
            <a:endParaRPr lang="de-DE" altLang="zh-CN" b="1" i="1" dirty="0"/>
          </a:p>
          <a:p>
            <a:r>
              <a:rPr lang="de-DE" altLang="zh-CN" b="1" i="1" dirty="0"/>
              <a:t>&gt;&gt; </a:t>
            </a:r>
            <a:r>
              <a:rPr lang="en-US" altLang="zh-CN" b="1" i="1" dirty="0" err="1"/>
              <a:t>Ts</a:t>
            </a:r>
            <a:r>
              <a:rPr lang="en-US" altLang="zh-CN" b="1" i="1" dirty="0"/>
              <a:t> = </a:t>
            </a:r>
            <a:r>
              <a:rPr lang="en-US" altLang="zh-CN" b="1" i="1" dirty="0" err="1"/>
              <a:t>interp</a:t>
            </a:r>
            <a:r>
              <a:rPr lang="en-US" altLang="zh-CN" b="1" i="1" dirty="0"/>
              <a:t>(T0, T1, 50);</a:t>
            </a:r>
          </a:p>
          <a:p>
            <a:r>
              <a:rPr lang="en-US" altLang="zh-CN" b="1" i="1" dirty="0"/>
              <a:t>&gt;&gt; </a:t>
            </a:r>
            <a:r>
              <a:rPr lang="en-US" altLang="zh-CN" b="1" i="1" dirty="0" err="1"/>
              <a:t>Ts</a:t>
            </a:r>
            <a:r>
              <a:rPr lang="en-US" altLang="zh-CN" b="1" i="1" dirty="0"/>
              <a:t> = T0. </a:t>
            </a:r>
            <a:r>
              <a:rPr lang="en-US" altLang="zh-CN" b="1" i="1" dirty="0" err="1"/>
              <a:t>interp</a:t>
            </a:r>
            <a:r>
              <a:rPr lang="en-US" altLang="zh-CN" b="1" i="1" dirty="0"/>
              <a:t>(T1, </a:t>
            </a:r>
            <a:r>
              <a:rPr lang="en-US" altLang="zh-CN" b="1" i="1" dirty="0" err="1"/>
              <a:t>lspb</a:t>
            </a:r>
            <a:r>
              <a:rPr lang="en-US" altLang="zh-CN" b="1" i="1" dirty="0"/>
              <a:t>(0, 1, 50) );</a:t>
            </a:r>
          </a:p>
          <a:p>
            <a:r>
              <a:rPr lang="en-US" altLang="zh-CN" b="1" i="1" dirty="0"/>
              <a:t>&gt;&gt;</a:t>
            </a:r>
            <a:r>
              <a:rPr lang="zh-CN" altLang="en-US" b="1" i="1" dirty="0"/>
              <a:t> </a:t>
            </a:r>
            <a:r>
              <a:rPr lang="en-US" altLang="zh-CN" b="1" i="1" dirty="0" err="1"/>
              <a:t>Ts.animate</a:t>
            </a:r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171143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67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（四）笛卡尔空间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4.3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两个位姿之间的“直线”运动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3034"/>
            <a:ext cx="6552728" cy="49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433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68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（四）</a:t>
            </a: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轨迹规划实时生成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4.3 </a:t>
            </a: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笛卡尔空间轨迹生成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将笛卡尔空间轨迹（</a:t>
            </a:r>
            <a:r>
              <a:rPr lang="en-US" altLang="zh-CN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， 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X’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和 </a:t>
            </a:r>
            <a:r>
              <a:rPr lang="en-US" altLang="zh-CN" sz="2000" b="1" i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X’’ </a:t>
            </a: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）转换成等价的关节空间的量。</a:t>
            </a: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通过求解逆运动学得到关节位移，用逆雅克比计算关节速度，用逆雅克比及其导数计算角加速度。</a:t>
            </a: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计算量大、如路径点是奇异点无法求得，采用插分法求速度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542" y="3140968"/>
            <a:ext cx="2255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881877"/>
              </p:ext>
            </p:extLst>
          </p:nvPr>
        </p:nvGraphicFramePr>
        <p:xfrm>
          <a:off x="3707904" y="4683339"/>
          <a:ext cx="2744787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3" name="Equation" r:id="rId10" imgW="1193760" imgH="723600" progId="Equation.DSMT4">
                  <p:embed/>
                </p:oleObj>
              </mc:Choice>
              <mc:Fallback>
                <p:oleObj name="Equation" r:id="rId10" imgW="119376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07904" y="4683339"/>
                        <a:ext cx="2744787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32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69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本堂小结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机器人轨迹规划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关节空间轨迹规划</a:t>
            </a:r>
            <a:endParaRPr lang="en-US" altLang="zh-CN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三次多项式插值，五次多项式插值</a:t>
            </a: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用抛物线过渡的直线插值</a:t>
            </a: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过中间点的插值</a:t>
            </a: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笛卡尔空间轨迹规划</a:t>
            </a:r>
            <a:endParaRPr lang="en-US" altLang="zh-CN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笛卡尔空间的直线插补方法</a:t>
            </a: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743481"/>
                </a:solidFill>
                <a:ea typeface="微软雅黑" panose="020B0503020204020204" pitchFamily="34" charset="-122"/>
                <a:cs typeface="Times New Roman" pitchFamily="18" charset="0"/>
              </a:rPr>
              <a:t>笛卡尔空间的姿态角插补方法</a:t>
            </a: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  <a:p>
            <a:pPr marL="1371600" lvl="2" indent="-457200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b="1" dirty="0">
              <a:solidFill>
                <a:srgbClr val="743481"/>
              </a:solidFill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8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B0953E-5B55-4A9A-BEB9-A969E28091B5}" type="datetime1">
              <a:rPr lang="zh-CN" altLang="en-US" smtClean="0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D52C8-2992-4F14-B37F-CCAEEFC56254}" type="slidenum">
              <a:rPr lang="en-US" altLang="zh-CN" smtClean="0">
                <a:solidFill>
                  <a:srgbClr val="545472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（一）</a:t>
            </a:r>
            <a:r>
              <a:rPr lang="en-US" altLang="zh-CN" sz="2000" b="1" dirty="0" err="1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Matlab</a:t>
            </a:r>
            <a:r>
              <a:rPr lang="en-US" altLang="zh-CN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 Robotics Toolbox</a:t>
            </a:r>
            <a:endParaRPr lang="zh-CN" altLang="en-US" sz="2000" b="1" dirty="0">
              <a:solidFill>
                <a:srgbClr val="743481"/>
              </a:solidFill>
              <a:latin typeface="Times New Roman" panose="02020603050405020304" pitchFamily="18" charset="0"/>
              <a:ea typeface="黑体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857" y="1088509"/>
            <a:ext cx="50993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i="1" dirty="0"/>
              <a:t>&gt;&gt; T1 = transl2(1, 2) * trot2(30, 'deg')</a:t>
            </a:r>
          </a:p>
          <a:p>
            <a:r>
              <a:rPr lang="pt-BR" altLang="zh-CN" dirty="0"/>
              <a:t>T1 =</a:t>
            </a:r>
          </a:p>
          <a:p>
            <a:r>
              <a:rPr lang="pt-BR" altLang="zh-CN" dirty="0"/>
              <a:t>0.8660 -0.5000 1.0000</a:t>
            </a:r>
          </a:p>
          <a:p>
            <a:r>
              <a:rPr lang="pt-BR" altLang="zh-CN" dirty="0"/>
              <a:t>0.5000 0.8660 2.0000</a:t>
            </a:r>
          </a:p>
          <a:p>
            <a:r>
              <a:rPr lang="pt-BR" altLang="zh-CN" dirty="0"/>
              <a:t>0 0 1.0000</a:t>
            </a:r>
          </a:p>
          <a:p>
            <a:r>
              <a:rPr lang="en-US" altLang="zh-CN" b="1" i="1" dirty="0"/>
              <a:t>&gt;&gt; T2 = transl2(2, 1); </a:t>
            </a:r>
          </a:p>
          <a:p>
            <a:r>
              <a:rPr lang="en-US" altLang="zh-CN" b="1" i="1" dirty="0"/>
              <a:t>&gt;&gt; T3 = T1*T2</a:t>
            </a:r>
          </a:p>
          <a:p>
            <a:r>
              <a:rPr lang="en-US" altLang="zh-CN" dirty="0"/>
              <a:t>T3 =</a:t>
            </a:r>
          </a:p>
          <a:p>
            <a:r>
              <a:rPr lang="en-US" altLang="zh-CN" dirty="0"/>
              <a:t>0.8660 -0.5000 2.2321</a:t>
            </a:r>
          </a:p>
          <a:p>
            <a:r>
              <a:rPr lang="en-US" altLang="zh-CN" dirty="0"/>
              <a:t>0.5000 0.8660 3.8660</a:t>
            </a:r>
          </a:p>
          <a:p>
            <a:r>
              <a:rPr lang="en-US" altLang="zh-CN" dirty="0"/>
              <a:t>0 0 1.0000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4857" y="5213301"/>
            <a:ext cx="5106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&gt;&gt; </a:t>
            </a:r>
            <a:r>
              <a:rPr lang="en-US" altLang="zh-CN" b="1" i="1" dirty="0" err="1"/>
              <a:t>plotvol</a:t>
            </a:r>
            <a:r>
              <a:rPr lang="en-US" altLang="zh-CN" b="1" i="1" dirty="0"/>
              <a:t>([0 5 0 5]);</a:t>
            </a:r>
          </a:p>
          <a:p>
            <a:r>
              <a:rPr lang="en-US" altLang="zh-CN" b="1" i="1" dirty="0"/>
              <a:t>&gt;&gt; trplot2(T1, 'frame', '1', 'color', 'b')</a:t>
            </a:r>
          </a:p>
          <a:p>
            <a:r>
              <a:rPr lang="en-US" altLang="zh-CN" b="1" i="1" dirty="0"/>
              <a:t>&gt;&gt; trplot2(T2, 'frame', '2', 'color', 'r');</a:t>
            </a:r>
            <a:endParaRPr lang="zh-CN" altLang="en-US" b="1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768244" y="1088509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齐次矩阵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41853" y="5290850"/>
            <a:ext cx="187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绘制坐标系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4535" t="4172" r="15548" b="130"/>
          <a:stretch/>
        </p:blipFill>
        <p:spPr>
          <a:xfrm>
            <a:off x="5724128" y="2401138"/>
            <a:ext cx="2808312" cy="28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70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本堂小结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01" y="620688"/>
            <a:ext cx="7701831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机器人轨迹规划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36816"/>
              </p:ext>
            </p:extLst>
          </p:nvPr>
        </p:nvGraphicFramePr>
        <p:xfrm>
          <a:off x="1033288" y="1988840"/>
          <a:ext cx="7152456" cy="3324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141">
                <a:tc>
                  <a:txBody>
                    <a:bodyPr/>
                    <a:lstStyle/>
                    <a:p>
                      <a:pPr algn="ctr"/>
                      <a:endParaRPr kumimoji="1" lang="zh-CN" altLang="en-US" sz="2000" b="1" kern="1200" dirty="0">
                        <a:solidFill>
                          <a:srgbClr val="74348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优势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劣势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043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笛卡尔空间轨迹规划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）直观</a:t>
                      </a:r>
                      <a:endParaRPr kumimoji="1" lang="en-US" altLang="zh-CN" sz="2000" b="1" kern="1200" dirty="0">
                        <a:solidFill>
                          <a:srgbClr val="74348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kumimoji="1" lang="en-US" altLang="zh-CN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）路径准确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）计算量大</a:t>
                      </a:r>
                      <a:endParaRPr kumimoji="1" lang="en-US" altLang="zh-CN" sz="2000" b="1" kern="1200" dirty="0">
                        <a:solidFill>
                          <a:srgbClr val="74348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kumimoji="1" lang="en-US" altLang="zh-CN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）存在性问题</a:t>
                      </a:r>
                      <a:endParaRPr kumimoji="1" lang="en-US" altLang="zh-CN" sz="2000" b="1" kern="1200" dirty="0">
                        <a:solidFill>
                          <a:srgbClr val="74348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kumimoji="1" lang="en-US" altLang="zh-CN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）唯一性问题</a:t>
                      </a:r>
                      <a:endParaRPr kumimoji="1" lang="en-US" altLang="zh-CN" sz="2000" b="1" kern="1200" dirty="0">
                        <a:solidFill>
                          <a:srgbClr val="74348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kumimoji="1" lang="en-US" altLang="zh-CN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）奇异性问题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320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关节空间轨迹规划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）计算简单、容易</a:t>
                      </a:r>
                      <a:endParaRPr kumimoji="1" lang="en-US" altLang="zh-CN" sz="2000" b="1" kern="1200" dirty="0">
                        <a:solidFill>
                          <a:srgbClr val="74348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kumimoji="1" lang="en-US" altLang="zh-CN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）无奇异性问题</a:t>
                      </a:r>
                      <a:endParaRPr kumimoji="1" lang="en-US" altLang="zh-CN" sz="2000" b="1" kern="1200" dirty="0">
                        <a:solidFill>
                          <a:srgbClr val="74348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kumimoji="1" lang="en-US" altLang="zh-CN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）容易考虑动力学约束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000" b="1" kern="1200" dirty="0">
                          <a:solidFill>
                            <a:srgbClr val="74348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a:t>）不容易考虑路径约束</a:t>
                      </a:r>
                      <a:endParaRPr kumimoji="1" lang="en-US" altLang="zh-CN" sz="2000" b="1" kern="1200" dirty="0">
                        <a:solidFill>
                          <a:srgbClr val="74348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3864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2A6F31-127C-4A88-B0CC-6E792CD25F06}" type="datetime1">
              <a:rPr kumimoji="0" lang="zh-CN" altLang="en-US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2020/11/22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7E3DD6-FC03-42AA-A340-5A2246545F5B}" type="slidenum">
              <a:rPr kumimoji="0" lang="en-US" altLang="zh-CN" sz="1400" smtClean="0">
                <a:solidFill>
                  <a:srgbClr val="54547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71</a:t>
            </a:fld>
            <a:endParaRPr kumimoji="0" lang="en-US" altLang="zh-CN" sz="140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作业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5656" y="827785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下载并安装</a:t>
            </a:r>
            <a:r>
              <a:rPr lang="en-US" altLang="zh-CN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Matlab2018b</a:t>
            </a: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以及 </a:t>
            </a:r>
            <a:r>
              <a:rPr lang="en-US" altLang="zh-CN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Robotics Toolbox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1520" y="789978"/>
            <a:ext cx="1163597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851333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作业</a:t>
            </a:r>
            <a:r>
              <a:rPr lang="en-US" altLang="zh-CN" dirty="0">
                <a:solidFill>
                  <a:srgbClr val="000000"/>
                </a:solidFill>
              </a:rPr>
              <a:t>1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2564904"/>
            <a:ext cx="7560840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自行举例，利用</a:t>
            </a:r>
            <a:r>
              <a:rPr lang="en-US" altLang="zh-CN" sz="2000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Matlab</a:t>
            </a: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对通过一系列路径点的轨迹规划算法进行对比，</a:t>
            </a:r>
            <a:r>
              <a:rPr lang="en-US" altLang="zh-CN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路径点速度为</a:t>
            </a:r>
            <a:r>
              <a:rPr lang="en-US" altLang="zh-CN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的三次多项式轨迹；</a:t>
            </a:r>
            <a:r>
              <a:rPr lang="en-US" altLang="zh-CN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(2)</a:t>
            </a: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加速度连续条件下的三次多项式轨迹；</a:t>
            </a:r>
            <a:r>
              <a:rPr lang="en-US" altLang="zh-CN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(3)</a:t>
            </a: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过路径点的用抛物线过渡的线性插值。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1520" y="2568740"/>
            <a:ext cx="1163597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63009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作业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BCC12365-2405-4068-BF65-7940755FC532}"/>
              </a:ext>
            </a:extLst>
          </p:cNvPr>
          <p:cNvSpPr txBox="1"/>
          <p:nvPr/>
        </p:nvSpPr>
        <p:spPr>
          <a:xfrm>
            <a:off x="1475656" y="4711163"/>
            <a:ext cx="7560840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自行举例，对比差异</a:t>
            </a:r>
            <a:r>
              <a:rPr lang="en-US" altLang="zh-CN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利用</a:t>
            </a:r>
            <a:r>
              <a:rPr lang="en-US" altLang="zh-CN" sz="2000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Matlab</a:t>
            </a: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对笛卡尔空间直线插补和轴角法插补</a:t>
            </a:r>
            <a:r>
              <a:rPr lang="en-US" altLang="zh-CN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(2)</a:t>
            </a: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将末端分解为</a:t>
            </a:r>
            <a:r>
              <a:rPr lang="en-US" altLang="zh-CN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x, y, z, a, b, c</a:t>
            </a:r>
            <a:r>
              <a:rPr lang="zh-CN" altLang="en-US" sz="20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六个自由度进行独立轨迹规划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C0A8FD-2832-49DF-8EA4-20210F5E8360}"/>
              </a:ext>
            </a:extLst>
          </p:cNvPr>
          <p:cNvSpPr/>
          <p:nvPr/>
        </p:nvSpPr>
        <p:spPr bwMode="auto">
          <a:xfrm>
            <a:off x="251520" y="4714999"/>
            <a:ext cx="1163597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A5D3EE24-D845-4EEE-A8C1-02B6AC540A25}"/>
              </a:ext>
            </a:extLst>
          </p:cNvPr>
          <p:cNvSpPr txBox="1"/>
          <p:nvPr/>
        </p:nvSpPr>
        <p:spPr>
          <a:xfrm>
            <a:off x="323528" y="477635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作业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407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58E134-514C-4F7B-8E20-6AA6F867F71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2627D-592F-41B7-ABEC-1BF6CF0FAE65}" type="slidenum">
              <a:rPr lang="en-US" altLang="zh-CN" smtClean="0">
                <a:solidFill>
                  <a:srgbClr val="000000"/>
                </a:solidFill>
              </a:rPr>
              <a:pPr/>
              <a:t>72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D404CEE-5AB2-40B9-9146-45C77B6F1572}"/>
              </a:ext>
            </a:extLst>
          </p:cNvPr>
          <p:cNvSpPr txBox="1">
            <a:spLocks/>
          </p:cNvSpPr>
          <p:nvPr/>
        </p:nvSpPr>
        <p:spPr bwMode="auto">
          <a:xfrm>
            <a:off x="827584" y="253205"/>
            <a:ext cx="85693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kern="0" dirty="0">
                <a:solidFill>
                  <a:srgbClr val="743481"/>
                </a:solidFill>
                <a:latin typeface="微软雅黑" panose="020B0503020204020204" pitchFamily="34" charset="-122"/>
              </a:rPr>
              <a:t>作业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1412776"/>
            <a:ext cx="65527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sz="3200" b="1" dirty="0">
                <a:solidFill>
                  <a:srgbClr val="000000"/>
                </a:solidFill>
                <a:ea typeface="黑体" pitchFamily="49" charset="-122"/>
              </a:rPr>
              <a:t>本次授课的</a:t>
            </a:r>
            <a:r>
              <a:rPr kumimoji="0" lang="en-US" altLang="zh-CN" sz="3200" b="1" dirty="0">
                <a:solidFill>
                  <a:srgbClr val="000000"/>
                </a:solidFill>
                <a:ea typeface="黑体" pitchFamily="49" charset="-122"/>
              </a:rPr>
              <a:t>PPT</a:t>
            </a:r>
            <a:r>
              <a:rPr kumimoji="0" lang="zh-CN" altLang="en-US" sz="3200" b="1" dirty="0">
                <a:solidFill>
                  <a:srgbClr val="000000"/>
                </a:solidFill>
                <a:ea typeface="黑体" pitchFamily="49" charset="-122"/>
              </a:rPr>
              <a:t>和作业均可在在网络学堂上下载。</a:t>
            </a:r>
            <a:endParaRPr kumimoji="0" lang="en-US" altLang="zh-CN" sz="32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kumimoji="0" lang="en-US" altLang="zh-CN" sz="32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3200" b="1" dirty="0">
                <a:solidFill>
                  <a:srgbClr val="3333FF"/>
                </a:solidFill>
                <a:ea typeface="黑体" pitchFamily="49" charset="-122"/>
              </a:rPr>
              <a:t>作业截止日期</a:t>
            </a:r>
            <a:r>
              <a:rPr kumimoji="0" lang="en-US" altLang="zh-CN" sz="3200" b="1" dirty="0">
                <a:solidFill>
                  <a:srgbClr val="3333FF"/>
                </a:solidFill>
                <a:ea typeface="黑体" pitchFamily="49" charset="-122"/>
              </a:rPr>
              <a:t>:</a:t>
            </a:r>
            <a:r>
              <a:rPr kumimoji="0" lang="en-US" altLang="zh-CN" sz="3200" b="1" dirty="0">
                <a:solidFill>
                  <a:srgbClr val="000000"/>
                </a:solidFill>
                <a:ea typeface="黑体" pitchFamily="49" charset="-122"/>
              </a:rPr>
              <a:t> </a:t>
            </a:r>
            <a:r>
              <a:rPr kumimoji="0" lang="en-US" altLang="zh-CN" sz="3200" b="1" dirty="0">
                <a:solidFill>
                  <a:srgbClr val="FF0000"/>
                </a:solidFill>
                <a:ea typeface="黑体" pitchFamily="49" charset="-122"/>
              </a:rPr>
              <a:t>12</a:t>
            </a:r>
            <a:r>
              <a:rPr kumimoji="0" lang="zh-CN" altLang="en-US" sz="3200" b="1" dirty="0">
                <a:solidFill>
                  <a:srgbClr val="FF0000"/>
                </a:solidFill>
                <a:ea typeface="黑体" pitchFamily="49" charset="-122"/>
              </a:rPr>
              <a:t>月</a:t>
            </a:r>
            <a:r>
              <a:rPr kumimoji="0" lang="en-US" altLang="zh-CN" sz="3200" b="1" dirty="0">
                <a:solidFill>
                  <a:srgbClr val="FF0000"/>
                </a:solidFill>
                <a:ea typeface="黑体" pitchFamily="49" charset="-122"/>
              </a:rPr>
              <a:t>7</a:t>
            </a:r>
            <a:r>
              <a:rPr kumimoji="0" lang="zh-CN" altLang="en-US" sz="3200" b="1" dirty="0">
                <a:solidFill>
                  <a:srgbClr val="FF0000"/>
                </a:solidFill>
                <a:ea typeface="黑体" pitchFamily="49" charset="-122"/>
              </a:rPr>
              <a:t>日之前</a:t>
            </a:r>
            <a:endParaRPr kumimoji="0" lang="en-US" altLang="zh-CN" sz="32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pic>
        <p:nvPicPr>
          <p:cNvPr id="9" name="Picture 3" descr="PE0183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61048"/>
            <a:ext cx="2736304" cy="2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27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B0953E-5B55-4A9A-BEB9-A969E28091B5}" type="datetime1">
              <a:rPr lang="zh-CN" altLang="en-US" smtClean="0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D52C8-2992-4F14-B37F-CCAEEFC56254}" type="slidenum">
              <a:rPr lang="en-US" altLang="zh-CN" smtClean="0">
                <a:solidFill>
                  <a:srgbClr val="545472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（一）</a:t>
            </a:r>
            <a:r>
              <a:rPr lang="en-US" altLang="zh-CN" sz="2000" b="1" dirty="0" err="1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Matlab</a:t>
            </a:r>
            <a:r>
              <a:rPr lang="en-US" altLang="zh-CN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 Robotics Toolbox</a:t>
            </a:r>
            <a:endParaRPr lang="zh-CN" altLang="en-US" sz="2000" b="1" dirty="0">
              <a:solidFill>
                <a:srgbClr val="743481"/>
              </a:solidFill>
              <a:latin typeface="Times New Roman" panose="02020603050405020304" pitchFamily="18" charset="0"/>
              <a:ea typeface="黑体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857" y="1088509"/>
            <a:ext cx="50993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i="1" dirty="0"/>
              <a:t>&gt;&gt; R = rotx(pi/2)</a:t>
            </a:r>
          </a:p>
          <a:p>
            <a:r>
              <a:rPr lang="pt-BR" altLang="zh-CN" dirty="0"/>
              <a:t>R =</a:t>
            </a:r>
          </a:p>
          <a:p>
            <a:r>
              <a:rPr lang="pt-BR" altLang="zh-CN" dirty="0"/>
              <a:t>1.0000 0 0</a:t>
            </a:r>
          </a:p>
          <a:p>
            <a:r>
              <a:rPr lang="pt-BR" altLang="zh-CN" dirty="0"/>
              <a:t>0 0.0000 -1.0000</a:t>
            </a:r>
          </a:p>
          <a:p>
            <a:r>
              <a:rPr lang="pt-BR" altLang="zh-CN" dirty="0"/>
              <a:t>0 1.0000 0.0000</a:t>
            </a:r>
          </a:p>
          <a:p>
            <a:r>
              <a:rPr lang="en-US" altLang="zh-CN" b="1" i="1" dirty="0"/>
              <a:t>&gt;&gt; </a:t>
            </a:r>
            <a:r>
              <a:rPr lang="en-US" altLang="zh-CN" b="1" i="1" dirty="0" err="1"/>
              <a:t>trplot</a:t>
            </a:r>
            <a:r>
              <a:rPr lang="en-US" altLang="zh-CN" b="1" i="1" dirty="0"/>
              <a:t>(R)</a:t>
            </a:r>
          </a:p>
          <a:p>
            <a:r>
              <a:rPr lang="en-US" altLang="zh-CN" b="1" i="1" dirty="0"/>
              <a:t>&gt;&gt; </a:t>
            </a:r>
            <a:r>
              <a:rPr lang="en-US" altLang="zh-CN" b="1" i="1" dirty="0" err="1"/>
              <a:t>tranimate</a:t>
            </a:r>
            <a:r>
              <a:rPr lang="en-US" altLang="zh-CN" b="1" i="1" dirty="0"/>
              <a:t>(R)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485300" y="1088509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旋转矩阵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6104" y="5805264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&gt;&gt;</a:t>
            </a:r>
            <a:r>
              <a:rPr lang="zh-CN" altLang="en-US" b="1" i="1" dirty="0"/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如何生成任意的齐次矩阵？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104" y="376616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1" dirty="0"/>
              <a:t>&gt;&gt;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RPY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角？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1" dirty="0"/>
              <a:t>&gt;&gt;</a:t>
            </a:r>
            <a:r>
              <a:rPr lang="zh-CN" altLang="en-US" b="1" i="1" dirty="0"/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各种类型的欧拉角？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0865" y="5211719"/>
            <a:ext cx="6861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i="1" dirty="0"/>
              <a:t>&gt;&gt; T = transl(1, 0, 0) * trotx(pi/2)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489283" y="5246861"/>
            <a:ext cx="19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齐次矩阵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61900"/>
            <a:ext cx="3647015" cy="27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3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B0953E-5B55-4A9A-BEB9-A969E28091B5}" type="datetime1">
              <a:rPr lang="zh-CN" altLang="en-US" smtClean="0">
                <a:solidFill>
                  <a:srgbClr val="545472"/>
                </a:solidFill>
              </a:rPr>
              <a:pPr>
                <a:defRPr/>
              </a:pPr>
              <a:t>2020/11/22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D52C8-2992-4F14-B37F-CCAEEFC56254}" type="slidenum">
              <a:rPr lang="en-US" altLang="zh-CN" smtClean="0">
                <a:solidFill>
                  <a:srgbClr val="545472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8601" y="210759"/>
            <a:ext cx="618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</a:rPr>
              <a:t>（一）</a:t>
            </a:r>
            <a:r>
              <a:rPr lang="en-US" altLang="zh-CN" sz="2000" b="1" dirty="0" err="1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Matlab</a:t>
            </a:r>
            <a:r>
              <a:rPr lang="en-US" altLang="zh-CN" sz="2000" b="1" dirty="0">
                <a:solidFill>
                  <a:srgbClr val="743481"/>
                </a:solidFill>
                <a:latin typeface="Times New Roman" panose="02020603050405020304" pitchFamily="18" charset="0"/>
                <a:ea typeface="黑体" pitchFamily="49" charset="-122"/>
                <a:cs typeface="+mn-cs"/>
              </a:rPr>
              <a:t> Robotics Toolbox</a:t>
            </a:r>
            <a:endParaRPr lang="zh-CN" altLang="en-US" sz="2000" b="1" dirty="0">
              <a:solidFill>
                <a:srgbClr val="743481"/>
              </a:solidFill>
              <a:latin typeface="Times New Roman" panose="02020603050405020304" pitchFamily="18" charset="0"/>
              <a:ea typeface="黑体" pitchFamily="49" charset="-122"/>
              <a:cs typeface="+mn-cs"/>
            </a:endParaRPr>
          </a:p>
        </p:txBody>
      </p:sp>
      <p:sp>
        <p:nvSpPr>
          <p:cNvPr id="17" name="Rectangle 2"/>
          <p:cNvSpPr/>
          <p:nvPr/>
        </p:nvSpPr>
        <p:spPr>
          <a:xfrm>
            <a:off x="758601" y="990642"/>
            <a:ext cx="791785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工具箱中的更多概念</a:t>
            </a:r>
            <a:endParaRPr lang="en-US" altLang="zh-CN" b="1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SO(2), SE(2), SO(3), SE(3) </a:t>
            </a:r>
            <a:r>
              <a:rPr lang="zh-CN" altLang="en-US" sz="1800" b="1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  </a:t>
            </a:r>
            <a:r>
              <a:rPr lang="zh-CN" altLang="en-US" sz="1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特殊正交群， 特殊欧式群</a:t>
            </a:r>
            <a:endParaRPr lang="en-US" altLang="zh-CN" sz="18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32" y="2695420"/>
            <a:ext cx="131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SO(2)</a:t>
            </a:r>
            <a:endParaRPr lang="zh-CN" altLang="en-US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15816" y="270891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2x2</a:t>
            </a:r>
            <a:r>
              <a:rPr lang="zh-CN" altLang="en-US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单位正交矩阵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12159" y="2714746"/>
            <a:ext cx="28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姿态及旋转变换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59632" y="3417165"/>
            <a:ext cx="131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SE(2)</a:t>
            </a:r>
            <a:endParaRPr lang="zh-CN" altLang="en-US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15816" y="341716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3x3</a:t>
            </a:r>
            <a:r>
              <a:rPr lang="zh-CN" altLang="en-US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齐次变换矩阵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12159" y="3422991"/>
            <a:ext cx="28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位姿及位姿变换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59632" y="4181157"/>
            <a:ext cx="131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SO(3)</a:t>
            </a:r>
            <a:endParaRPr lang="zh-CN" altLang="en-US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15816" y="418115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3x3</a:t>
            </a:r>
            <a:r>
              <a:rPr lang="zh-CN" altLang="en-US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单位正交矩阵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12159" y="4186983"/>
            <a:ext cx="28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姿态及旋转变换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59632" y="4889402"/>
            <a:ext cx="131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SE(3)</a:t>
            </a:r>
            <a:endParaRPr lang="zh-CN" altLang="en-US" dirty="0">
              <a:solidFill>
                <a:srgbClr val="7434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15816" y="488940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4x4</a:t>
            </a:r>
            <a:r>
              <a:rPr lang="zh-CN" altLang="en-US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齐次变换矩阵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012159" y="4895228"/>
            <a:ext cx="28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solidFill>
                  <a:srgbClr val="7434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位姿及位姿变换</a:t>
            </a:r>
          </a:p>
        </p:txBody>
      </p:sp>
    </p:spTree>
    <p:extLst>
      <p:ext uri="{BB962C8B-B14F-4D97-AF65-F5344CB8AC3E}">
        <p14:creationId xmlns:p14="http://schemas.microsoft.com/office/powerpoint/2010/main" val="21673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模板">
  <a:themeElements>
    <a:clrScheme name="自定义 1">
      <a:dk1>
        <a:srgbClr val="2A2A39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模板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模板">
  <a:themeElements>
    <a:clrScheme name="模板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模板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模板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模板">
  <a:themeElements>
    <a:clrScheme name="模板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模板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模板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模板">
  <a:themeElements>
    <a:clrScheme name="模板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B2B2B2"/>
      </a:accent1>
      <a:accent2>
        <a:srgbClr val="DDDDDD"/>
      </a:accent2>
      <a:accent3>
        <a:srgbClr val="FFFFFF"/>
      </a:accent3>
      <a:accent4>
        <a:srgbClr val="000000"/>
      </a:accent4>
      <a:accent5>
        <a:srgbClr val="D5D5D5"/>
      </a:accent5>
      <a:accent6>
        <a:srgbClr val="C8C8C8"/>
      </a:accent6>
      <a:hlink>
        <a:srgbClr val="4D4D4D"/>
      </a:hlink>
      <a:folHlink>
        <a:srgbClr val="969696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sz="2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模板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I:\机器人原理与应用课件\模板.pot</Template>
  <TotalTime>0</TotalTime>
  <Words>4714</Words>
  <Application>Microsoft Office PowerPoint</Application>
  <PresentationFormat>全屏显示(4:3)</PresentationFormat>
  <Paragraphs>831</Paragraphs>
  <Slides>72</Slides>
  <Notes>59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0" baseType="lpstr">
      <vt:lpstr>Arial Unicode MS</vt:lpstr>
      <vt:lpstr>黑体</vt:lpstr>
      <vt:lpstr>华文琥珀</vt:lpstr>
      <vt:lpstr>隶书</vt:lpstr>
      <vt:lpstr>微软雅黑</vt:lpstr>
      <vt:lpstr>Arial</vt:lpstr>
      <vt:lpstr>Arial Black</vt:lpstr>
      <vt:lpstr>Cambria Math</vt:lpstr>
      <vt:lpstr>Tahoma</vt:lpstr>
      <vt:lpstr>Times New Roman</vt:lpstr>
      <vt:lpstr>Verdana</vt:lpstr>
      <vt:lpstr>Wingdings</vt:lpstr>
      <vt:lpstr>模板</vt:lpstr>
      <vt:lpstr>Profile</vt:lpstr>
      <vt:lpstr>1_模板</vt:lpstr>
      <vt:lpstr>2_模板</vt:lpstr>
      <vt:lpstr>3_模板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 IAIR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XINHE</dc:creator>
  <cp:lastModifiedBy>张 继文</cp:lastModifiedBy>
  <cp:revision>839</cp:revision>
  <cp:lastPrinted>2018-11-13T08:56:48Z</cp:lastPrinted>
  <dcterms:created xsi:type="dcterms:W3CDTF">2003-01-29T12:20:09Z</dcterms:created>
  <dcterms:modified xsi:type="dcterms:W3CDTF">2020-11-22T16:52:04Z</dcterms:modified>
</cp:coreProperties>
</file>