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070" r:id="rId2"/>
    <p:sldId id="2062" r:id="rId3"/>
    <p:sldId id="2064" r:id="rId4"/>
    <p:sldId id="2065" r:id="rId5"/>
    <p:sldId id="2067" r:id="rId6"/>
    <p:sldId id="2066" r:id="rId7"/>
    <p:sldId id="2068" r:id="rId8"/>
    <p:sldId id="2069" r:id="rId9"/>
    <p:sldId id="2071" r:id="rId10"/>
    <p:sldId id="2073" r:id="rId11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50F"/>
    <a:srgbClr val="FF33CC"/>
    <a:srgbClr val="FF3300"/>
    <a:srgbClr val="FF9900"/>
    <a:srgbClr val="FFFF99"/>
    <a:srgbClr val="CCECFF"/>
    <a:srgbClr val="CCFF99"/>
    <a:srgbClr val="33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 autoAdjust="0"/>
    <p:restoredTop sz="96281" autoAdjust="0"/>
  </p:normalViewPr>
  <p:slideViewPr>
    <p:cSldViewPr>
      <p:cViewPr varScale="1">
        <p:scale>
          <a:sx n="129" d="100"/>
          <a:sy n="129" d="100"/>
        </p:scale>
        <p:origin x="1349" y="11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C1B5-5C0E-4DAD-8BFB-45FF5AD3D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650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46BA286-6A0F-4353-B14A-06E3EA73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01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BA286-6A0F-4353-B14A-06E3EA737898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8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6" y="620"/>
            <a:ext cx="9144004" cy="6884988"/>
            <a:chOff x="0" y="-1"/>
            <a:chExt cx="5760" cy="4337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4D1979">
                <a:alpha val="53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0" y="16"/>
              <a:ext cx="5737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224" y="-1"/>
              <a:ext cx="1536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36" cy="432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666875"/>
            <a:ext cx="7772400" cy="14700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altLang="zh-CN" noProof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3" y="3152775"/>
            <a:ext cx="6400800" cy="204787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altLang="zh-CN" noProof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27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839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0225" y="0"/>
            <a:ext cx="2263775" cy="6381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313" y="0"/>
            <a:ext cx="6640512" cy="6381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3243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63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 dirty="0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C8A15"/>
              </a:buClr>
              <a:buFont typeface="Wingdings" pitchFamily="2" charset="2"/>
              <a:buChar char="p"/>
              <a:defRPr sz="2000" b="1">
                <a:solidFill>
                  <a:srgbClr val="92781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>
              <a:defRPr sz="18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16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4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400" b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79550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38210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685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52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267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484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97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433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491680" y="5390466"/>
            <a:ext cx="981075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35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8"/>
          <p:cNvGrpSpPr>
            <a:grpSpLocks/>
          </p:cNvGrpSpPr>
          <p:nvPr userDrawn="1"/>
        </p:nvGrpSpPr>
        <p:grpSpPr bwMode="auto">
          <a:xfrm>
            <a:off x="0" y="5959137"/>
            <a:ext cx="9144000" cy="908725"/>
            <a:chOff x="0" y="2568"/>
            <a:chExt cx="5760" cy="1752"/>
          </a:xfrm>
        </p:grpSpPr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 userDrawn="1"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28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 userDrawn="1"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475" y="17562"/>
            <a:ext cx="905668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992188"/>
            <a:ext cx="8750300" cy="538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138" y="6413500"/>
            <a:ext cx="534035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spc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4D1979">
                  <a:lumMod val="75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13500"/>
            <a:ext cx="1185862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75" name="Rectangle 141"/>
          <p:cNvSpPr>
            <a:spLocks noChangeArrowheads="1"/>
          </p:cNvSpPr>
          <p:nvPr userDrawn="1"/>
        </p:nvSpPr>
        <p:spPr bwMode="auto">
          <a:xfrm>
            <a:off x="0" y="-20896"/>
            <a:ext cx="9144000" cy="857608"/>
          </a:xfrm>
          <a:prstGeom prst="rect">
            <a:avLst/>
          </a:prstGeom>
          <a:gradFill rotWithShape="1">
            <a:gsLst>
              <a:gs pos="0">
                <a:srgbClr val="4D1979">
                  <a:gamma/>
                  <a:shade val="65882"/>
                  <a:invGamma/>
                </a:srgbClr>
              </a:gs>
              <a:gs pos="100000">
                <a:srgbClr val="4D197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" name="Rectangle 142"/>
          <p:cNvSpPr>
            <a:spLocks noChangeArrowheads="1"/>
          </p:cNvSpPr>
          <p:nvPr userDrawn="1"/>
        </p:nvSpPr>
        <p:spPr bwMode="auto">
          <a:xfrm rot="10800000">
            <a:off x="0" y="803275"/>
            <a:ext cx="9144000" cy="2222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  <a:alpha val="0"/>
                </a:schemeClr>
              </a:gs>
              <a:gs pos="100000">
                <a:schemeClr val="bg2">
                  <a:alpha val="3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9" name="Rectangle 145"/>
          <p:cNvSpPr>
            <a:spLocks noChangeArrowheads="1"/>
          </p:cNvSpPr>
          <p:nvPr userDrawn="1"/>
        </p:nvSpPr>
        <p:spPr bwMode="auto">
          <a:xfrm>
            <a:off x="0" y="17562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8" name="Rectangle 144"/>
          <p:cNvSpPr>
            <a:spLocks noChangeArrowheads="1"/>
          </p:cNvSpPr>
          <p:nvPr userDrawn="1"/>
        </p:nvSpPr>
        <p:spPr bwMode="auto">
          <a:xfrm>
            <a:off x="0" y="766862"/>
            <a:ext cx="9144000" cy="69850"/>
          </a:xfrm>
          <a:prstGeom prst="rect">
            <a:avLst/>
          </a:prstGeom>
          <a:gradFill rotWithShape="1">
            <a:gsLst>
              <a:gs pos="0">
                <a:srgbClr val="C9E576"/>
              </a:gs>
              <a:gs pos="100000">
                <a:srgbClr val="97C52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14" cstate="screen">
            <a:clrChange>
              <a:clrFrom>
                <a:srgbClr val="FFFFFF">
                  <a:alpha val="50196"/>
                </a:srgbClr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352" y="-20896"/>
            <a:ext cx="1403648" cy="787758"/>
          </a:xfrm>
          <a:prstGeom prst="rect">
            <a:avLst/>
          </a:prstGeom>
        </p:spPr>
      </p:pic>
      <p:pic>
        <p:nvPicPr>
          <p:cNvPr id="19" name="图片 8"/>
          <p:cNvPicPr>
            <a:picLocks noChangeAspect="1" noChangeArrowheads="1"/>
          </p:cNvPicPr>
          <p:nvPr userDrawn="1"/>
        </p:nvPicPr>
        <p:blipFill>
          <a:blip r:embed="rId15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6"/>
            <a:ext cx="849531" cy="6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94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770" y="1700808"/>
            <a:ext cx="8720460" cy="2482205"/>
          </a:xfrm>
        </p:spPr>
        <p:txBody>
          <a:bodyPr/>
          <a:lstStyle/>
          <a:p>
            <a:pPr algn="ctr"/>
            <a:r>
              <a:rPr lang="zh-CN" altLang="en-US" sz="5400" dirty="0"/>
              <a:t>网络实验（二）简介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973388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4" y="1444847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二、利用无线模块实现基于云平台的远程测控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2EDE5AF-EAD6-4FBF-923D-6DC5383E704A}"/>
              </a:ext>
            </a:extLst>
          </p:cNvPr>
          <p:cNvSpPr/>
          <p:nvPr/>
        </p:nvSpPr>
        <p:spPr>
          <a:xfrm>
            <a:off x="615759" y="2591543"/>
            <a:ext cx="7984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在前述实验基础上，结合实验（一）内容，利用</a:t>
            </a:r>
            <a:r>
              <a:rPr lang="en-US" altLang="zh-CN" dirty="0"/>
              <a:t>STM32</a:t>
            </a:r>
            <a:r>
              <a:rPr lang="zh-CN" altLang="en-US" dirty="0"/>
              <a:t>做</a:t>
            </a:r>
            <a:r>
              <a:rPr lang="en-US" altLang="zh-CN" dirty="0"/>
              <a:t>TCP</a:t>
            </a:r>
            <a:r>
              <a:rPr lang="zh-CN" altLang="en-US" dirty="0"/>
              <a:t>客户端，向云平台进行数据传输。</a:t>
            </a:r>
            <a:endParaRPr lang="en-US" altLang="zh-CN" dirty="0"/>
          </a:p>
          <a:p>
            <a:pPr algn="just"/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需要用自己手机建立无线热点，无线模块通过手机热点连接到外部互联网（使用校园网热点，无法输入连接外部网络需要的校园网用户名密码）。</a:t>
            </a:r>
            <a:endParaRPr lang="zh-CN" altLang="en-US" dirty="0"/>
          </a:p>
          <a:p>
            <a:pPr lvl="0" algn="just">
              <a:spcAft>
                <a:spcPts val="0"/>
              </a:spcAft>
            </a:pPr>
            <a:endParaRPr lang="en-US" altLang="zh-CN" dirty="0"/>
          </a:p>
          <a:p>
            <a:pPr lvl="0" algn="just">
              <a:spcAft>
                <a:spcPts val="0"/>
              </a:spcAft>
            </a:pPr>
            <a:r>
              <a:rPr lang="en-US" altLang="zh-CN" dirty="0"/>
              <a:t>STM32</a:t>
            </a:r>
            <a:r>
              <a:rPr lang="zh-CN" altLang="en-US" dirty="0"/>
              <a:t>程序主要是修改下无线</a:t>
            </a:r>
            <a:r>
              <a:rPr lang="en-US" altLang="zh-CN" dirty="0"/>
              <a:t>WIFI</a:t>
            </a:r>
            <a:r>
              <a:rPr lang="zh-CN" altLang="en-US" dirty="0"/>
              <a:t>连接的热点信息，以及远程</a:t>
            </a:r>
            <a:r>
              <a:rPr lang="en-US" altLang="zh-CN" dirty="0"/>
              <a:t>TCP</a:t>
            </a:r>
            <a:r>
              <a:rPr lang="zh-CN" altLang="en-US"/>
              <a:t>服务器的相关参数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AE8C829-DE3F-47D9-BF0E-BAC6E29E98C3}"/>
              </a:ext>
            </a:extLst>
          </p:cNvPr>
          <p:cNvSpPr/>
          <p:nvPr/>
        </p:nvSpPr>
        <p:spPr>
          <a:xfrm>
            <a:off x="713541" y="2066440"/>
            <a:ext cx="653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、云平台做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服务器，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客户端，进行数据传输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3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4" y="1412776"/>
            <a:ext cx="8053712" cy="8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二、利用无线模块实现基于云平台的远程测控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buClr>
                <a:srgbClr val="0070C0"/>
              </a:buClr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313D587-83BB-4835-8AFF-1906351B0B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9983" y="2348880"/>
            <a:ext cx="2666252" cy="22016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6575009-36CB-4E65-9CF8-BE967969BDCC}"/>
              </a:ext>
            </a:extLst>
          </p:cNvPr>
          <p:cNvSpPr/>
          <p:nvPr/>
        </p:nvSpPr>
        <p:spPr>
          <a:xfrm>
            <a:off x="3594413" y="4657898"/>
            <a:ext cx="217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EXT-AT3080</a:t>
            </a:r>
            <a:r>
              <a:rPr lang="zh-CN" altLang="zh-CN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开发板</a:t>
            </a:r>
            <a:endParaRPr lang="zh-CN" altLang="en-US" b="1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49450D7-DC7C-416F-87BC-6EF45C87FD57}"/>
              </a:ext>
            </a:extLst>
          </p:cNvPr>
          <p:cNvPicPr/>
          <p:nvPr/>
        </p:nvPicPr>
        <p:blipFill rotWithShape="1">
          <a:blip r:embed="rId3"/>
          <a:srcRect r="32393" b="32479"/>
          <a:stretch/>
        </p:blipFill>
        <p:spPr>
          <a:xfrm>
            <a:off x="414300" y="2708920"/>
            <a:ext cx="2031325" cy="1752119"/>
          </a:xfrm>
          <a:prstGeom prst="rect">
            <a:avLst/>
          </a:prstGeom>
        </p:spPr>
      </p:pic>
      <p:sp>
        <p:nvSpPr>
          <p:cNvPr id="10" name="箭头: 左右 9">
            <a:extLst>
              <a:ext uri="{FF2B5EF4-FFF2-40B4-BE49-F238E27FC236}">
                <a16:creationId xmlns:a16="http://schemas.microsoft.com/office/drawing/2014/main" xmlns="" id="{63BDA63C-6A60-41E2-8B18-26B19D11CC91}"/>
              </a:ext>
            </a:extLst>
          </p:cNvPr>
          <p:cNvSpPr/>
          <p:nvPr/>
        </p:nvSpPr>
        <p:spPr>
          <a:xfrm>
            <a:off x="2627784" y="3501007"/>
            <a:ext cx="855520" cy="258165"/>
          </a:xfrm>
          <a:prstGeom prst="leftRightArrow">
            <a:avLst/>
          </a:prstGeom>
          <a:solidFill>
            <a:srgbClr val="FFC000"/>
          </a:solidFill>
          <a:ln>
            <a:solidFill>
              <a:srgbClr val="FF7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AE66E88-0D0D-4FA9-B399-E0611A130600}"/>
              </a:ext>
            </a:extLst>
          </p:cNvPr>
          <p:cNvSpPr/>
          <p:nvPr/>
        </p:nvSpPr>
        <p:spPr>
          <a:xfrm>
            <a:off x="2498340" y="386104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串口连接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89B206F1-455B-49ED-B88B-95CB58AC65ED}"/>
              </a:ext>
            </a:extLst>
          </p:cNvPr>
          <p:cNvSpPr/>
          <p:nvPr/>
        </p:nvSpPr>
        <p:spPr>
          <a:xfrm>
            <a:off x="623491" y="4612595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实验板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xmlns="" id="{C0F4D51E-3E17-4760-A967-B896E0BC8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18500" r="12201" b="12657"/>
          <a:stretch/>
        </p:blipFill>
        <p:spPr bwMode="auto">
          <a:xfrm rot="3004834">
            <a:off x="5654232" y="2743206"/>
            <a:ext cx="461134" cy="4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xmlns="" id="{F6D7B779-2074-442C-9FFD-674B1CAEF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18500" r="12201" b="12657"/>
          <a:stretch/>
        </p:blipFill>
        <p:spPr bwMode="auto">
          <a:xfrm rot="13704217">
            <a:off x="6330009" y="2333614"/>
            <a:ext cx="461134" cy="4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xmlns="" id="{C1BB21E4-EC9A-452B-912E-9B2F265AC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18500" r="12201" b="12657"/>
          <a:stretch/>
        </p:blipFill>
        <p:spPr bwMode="auto">
          <a:xfrm rot="8993041">
            <a:off x="7384364" y="2758109"/>
            <a:ext cx="461134" cy="4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B393480D-20F3-4D12-9694-C2DDB39AB00E}"/>
              </a:ext>
            </a:extLst>
          </p:cNvPr>
          <p:cNvSpPr/>
          <p:nvPr/>
        </p:nvSpPr>
        <p:spPr>
          <a:xfrm>
            <a:off x="7622130" y="214603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手机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20" name="Picture 2" descr="“苹果 iphone X”的图片搜索结果">
            <a:extLst>
              <a:ext uri="{FF2B5EF4-FFF2-40B4-BE49-F238E27FC236}">
                <a16:creationId xmlns:a16="http://schemas.microsoft.com/office/drawing/2014/main" xmlns="" id="{60CA3DFB-F5DA-45FF-BD99-41AA94E2D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5" r="21881"/>
          <a:stretch/>
        </p:blipFill>
        <p:spPr bwMode="auto">
          <a:xfrm>
            <a:off x="6990639" y="1988840"/>
            <a:ext cx="550064" cy="70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ee the source image">
            <a:extLst>
              <a:ext uri="{FF2B5EF4-FFF2-40B4-BE49-F238E27FC236}">
                <a16:creationId xmlns:a16="http://schemas.microsoft.com/office/drawing/2014/main" xmlns="" id="{CAF177A3-0EA5-4668-8464-0E6780385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0" t="18500" r="12201" b="12657"/>
          <a:stretch/>
        </p:blipFill>
        <p:spPr bwMode="auto">
          <a:xfrm rot="10800000">
            <a:off x="7384364" y="4414051"/>
            <a:ext cx="461134" cy="4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“苹果 iphone X”的图片搜索结果">
            <a:extLst>
              <a:ext uri="{FF2B5EF4-FFF2-40B4-BE49-F238E27FC236}">
                <a16:creationId xmlns:a16="http://schemas.microsoft.com/office/drawing/2014/main" xmlns="" id="{CF085789-5AA0-4FB6-8CBD-9AF536A1C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5" r="21881"/>
          <a:stretch/>
        </p:blipFill>
        <p:spPr bwMode="auto">
          <a:xfrm>
            <a:off x="7317198" y="5007933"/>
            <a:ext cx="550064" cy="70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1B955E0B-E7E7-4D57-89E7-89C5FD85068E}"/>
              </a:ext>
            </a:extLst>
          </p:cNvPr>
          <p:cNvSpPr/>
          <p:nvPr/>
        </p:nvSpPr>
        <p:spPr>
          <a:xfrm>
            <a:off x="7938118" y="5166003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手机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79BB14A-EB02-4923-A5D6-A0208325BF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32" t="8848" r="10940" b="11759"/>
          <a:stretch/>
        </p:blipFill>
        <p:spPr>
          <a:xfrm>
            <a:off x="7219639" y="3171832"/>
            <a:ext cx="1762293" cy="11290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71A0C80-E20A-46A1-A57C-DEAC8DE23581}"/>
              </a:ext>
            </a:extLst>
          </p:cNvPr>
          <p:cNvSpPr/>
          <p:nvPr/>
        </p:nvSpPr>
        <p:spPr>
          <a:xfrm>
            <a:off x="886695" y="5950183"/>
            <a:ext cx="7370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需要用自己手机建立无线热点，无线模块通过手机热点连接到外部互联网（使用校园网热点无法输入连接外部网络需要的校园网用户名密码）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4" y="1444847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二、利用无线模块实现基于云平台的远程测控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2EDE5AF-EAD6-4FBF-923D-6DC5383E704A}"/>
              </a:ext>
            </a:extLst>
          </p:cNvPr>
          <p:cNvSpPr/>
          <p:nvPr/>
        </p:nvSpPr>
        <p:spPr>
          <a:xfrm>
            <a:off x="683568" y="2586596"/>
            <a:ext cx="7915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/>
              <a:t>浏览以下网址，访问阿里云平台：</a:t>
            </a:r>
            <a:endParaRPr lang="en-US" altLang="zh-CN" dirty="0"/>
          </a:p>
          <a:p>
            <a:pPr lvl="0" algn="just">
              <a:spcAft>
                <a:spcPts val="0"/>
              </a:spcAft>
            </a:pPr>
            <a:r>
              <a:rPr lang="en-US" altLang="zh-CN" dirty="0"/>
              <a:t> https://free.aliyun.com/</a:t>
            </a:r>
          </a:p>
          <a:p>
            <a:pPr lvl="0" algn="just">
              <a:spcAft>
                <a:spcPts val="0"/>
              </a:spcAft>
            </a:pPr>
            <a:endParaRPr lang="en-US" altLang="zh-CN" dirty="0"/>
          </a:p>
          <a:p>
            <a:pPr lvl="0" algn="just">
              <a:spcAft>
                <a:spcPts val="0"/>
              </a:spcAft>
            </a:pPr>
            <a:r>
              <a:rPr lang="zh-CN" altLang="en-US" dirty="0"/>
              <a:t>点击页面中的“登录”（可以用支付宝</a:t>
            </a:r>
            <a:r>
              <a:rPr lang="en-US" altLang="zh-CN" dirty="0"/>
              <a:t>App</a:t>
            </a:r>
            <a:r>
              <a:rPr lang="zh-CN" altLang="en-US" dirty="0"/>
              <a:t>扫码），按提示完成“个人认证）；返回并刷新云平台首页，免费领取 “云服务器突发性能型</a:t>
            </a:r>
            <a:r>
              <a:rPr lang="en-US" altLang="zh-CN" dirty="0"/>
              <a:t>t5</a:t>
            </a:r>
            <a:r>
              <a:rPr lang="zh-CN" altLang="en-US" dirty="0"/>
              <a:t>” 的“</a:t>
            </a:r>
            <a:r>
              <a:rPr lang="en-US" altLang="zh-CN" dirty="0"/>
              <a:t>0</a:t>
            </a:r>
            <a:r>
              <a:rPr lang="zh-CN" altLang="en-US" dirty="0"/>
              <a:t>元试用”，在弹出的配置界面中选择：任意地域，</a:t>
            </a:r>
            <a:r>
              <a:rPr lang="en-US" altLang="zh-CN" dirty="0"/>
              <a:t>Ubuntu</a:t>
            </a:r>
            <a:r>
              <a:rPr lang="zh-CN" altLang="en-US" dirty="0"/>
              <a:t>操作系统</a:t>
            </a:r>
            <a:r>
              <a:rPr lang="en-US" altLang="zh-CN" dirty="0"/>
              <a:t>20.04</a:t>
            </a:r>
            <a:r>
              <a:rPr lang="zh-CN" altLang="en-US" dirty="0"/>
              <a:t>版；确认购买，稍等一会儿后会收到云平台创建成功的短信通知，其中给出了云服务器的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19F1097-C753-4678-8101-20AADE26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8" y="4803727"/>
            <a:ext cx="3942329" cy="16623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76730AB-43DC-4472-AB79-E3AAB09EFE55}"/>
              </a:ext>
            </a:extLst>
          </p:cNvPr>
          <p:cNvSpPr/>
          <p:nvPr/>
        </p:nvSpPr>
        <p:spPr>
          <a:xfrm>
            <a:off x="5358496" y="4942384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【阿里云】尊敬的*****用户：您的云服务器ECS创建成功（实例名称：iZ2zeaatfjngny56d4mgsuZ，公网IP：101.200.120.60）。系统用户名： root；若您忘记或未设置密码可进入ECS控制台-实例列表-重置密码。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5983B09-A9CA-4A65-A7AE-B05E85DBD3DC}"/>
              </a:ext>
            </a:extLst>
          </p:cNvPr>
          <p:cNvSpPr/>
          <p:nvPr/>
        </p:nvSpPr>
        <p:spPr>
          <a:xfrm>
            <a:off x="713541" y="2066440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、创建云平台服务器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78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4" y="1444847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二、利用无线模块实现基于云平台的远程测控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2EDE5AF-EAD6-4FBF-923D-6DC5383E704A}"/>
              </a:ext>
            </a:extLst>
          </p:cNvPr>
          <p:cNvSpPr/>
          <p:nvPr/>
        </p:nvSpPr>
        <p:spPr>
          <a:xfrm>
            <a:off x="614356" y="2136338"/>
            <a:ext cx="7915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/>
              <a:t>点击阿里云平台首页右上方的“控制台</a:t>
            </a:r>
            <a:r>
              <a:rPr lang="en-US" altLang="zh-CN" dirty="0"/>
              <a:t>”</a:t>
            </a:r>
            <a:r>
              <a:rPr lang="zh-CN" altLang="en-US" dirty="0"/>
              <a:t>，在弹出页面中点击左上方的“三”列表按钮，选择“云服务器</a:t>
            </a:r>
            <a:r>
              <a:rPr lang="en-US" altLang="zh-CN" dirty="0"/>
              <a:t>ECS</a:t>
            </a:r>
            <a:r>
              <a:rPr lang="zh-CN" altLang="en-US" dirty="0"/>
              <a:t>”，点击短信中收到的云服务实例名称对应的链接：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E2EB0E8F-D049-4770-A347-01D72FEF5ECF}"/>
              </a:ext>
            </a:extLst>
          </p:cNvPr>
          <p:cNvGrpSpPr/>
          <p:nvPr/>
        </p:nvGrpSpPr>
        <p:grpSpPr>
          <a:xfrm>
            <a:off x="899592" y="3003390"/>
            <a:ext cx="7200800" cy="3475789"/>
            <a:chOff x="323528" y="2651228"/>
            <a:chExt cx="8275328" cy="403753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ACF1F507-6790-400A-B7A7-232A6DB13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651228"/>
              <a:ext cx="7488832" cy="3402206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9C55437F-F74C-422B-A9A9-27E58D758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8544" y="3241281"/>
              <a:ext cx="7380312" cy="344748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5A20C39F-835E-4747-AD18-81E1FFE8CAD7}"/>
                </a:ext>
              </a:extLst>
            </p:cNvPr>
            <p:cNvSpPr/>
            <p:nvPr/>
          </p:nvSpPr>
          <p:spPr>
            <a:xfrm>
              <a:off x="7090280" y="2681970"/>
              <a:ext cx="432048" cy="242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8A7CFD9B-6B63-4CB1-AA64-87454198B7F4}"/>
                </a:ext>
              </a:extLst>
            </p:cNvPr>
            <p:cNvSpPr/>
            <p:nvPr/>
          </p:nvSpPr>
          <p:spPr>
            <a:xfrm>
              <a:off x="1115616" y="3183212"/>
              <a:ext cx="1080120" cy="3898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177B249-A8B2-434E-B61E-58BDDC07110F}"/>
                </a:ext>
              </a:extLst>
            </p:cNvPr>
            <p:cNvSpPr/>
            <p:nvPr/>
          </p:nvSpPr>
          <p:spPr>
            <a:xfrm>
              <a:off x="1115616" y="3813862"/>
              <a:ext cx="1080120" cy="3898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7A719D0-6D17-45D1-8BAA-C04027E6E8FB}"/>
                </a:ext>
              </a:extLst>
            </p:cNvPr>
            <p:cNvSpPr/>
            <p:nvPr/>
          </p:nvSpPr>
          <p:spPr>
            <a:xfrm>
              <a:off x="2640620" y="5013471"/>
              <a:ext cx="1572312" cy="436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3123B21B-735B-4D20-84B8-03A3FB05F109}"/>
              </a:ext>
            </a:extLst>
          </p:cNvPr>
          <p:cNvCxnSpPr>
            <a:cxnSpLocks/>
          </p:cNvCxnSpPr>
          <p:nvPr/>
        </p:nvCxnSpPr>
        <p:spPr>
          <a:xfrm flipV="1">
            <a:off x="4283968" y="2782669"/>
            <a:ext cx="2331335" cy="225430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92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4" y="1444847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二、利用无线模块实现基于云平台的远程测控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2EDE5AF-EAD6-4FBF-923D-6DC5383E704A}"/>
              </a:ext>
            </a:extLst>
          </p:cNvPr>
          <p:cNvSpPr/>
          <p:nvPr/>
        </p:nvSpPr>
        <p:spPr>
          <a:xfrm>
            <a:off x="614355" y="1929606"/>
            <a:ext cx="7915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/>
              <a:t>在弹出的云服务实例管理页面中，首先点击“更多”“重置实例密码”（注意不是阿里云的登录密码），按提示操作后重新启动服务器，然后点击“远程连接”“</a:t>
            </a:r>
            <a:r>
              <a:rPr lang="en-US" altLang="zh-CN" dirty="0"/>
              <a:t>Workbench</a:t>
            </a:r>
            <a:r>
              <a:rPr lang="zh-CN" altLang="en-US" dirty="0"/>
              <a:t>”：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471E253-3545-4047-BA8A-0B329285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5" y="2852936"/>
            <a:ext cx="7685749" cy="36569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EBA104E-715F-44BC-A7EE-968AE3C50305}"/>
              </a:ext>
            </a:extLst>
          </p:cNvPr>
          <p:cNvSpPr/>
          <p:nvPr/>
        </p:nvSpPr>
        <p:spPr>
          <a:xfrm>
            <a:off x="3707904" y="3717032"/>
            <a:ext cx="864095" cy="504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9203077-ED60-4962-8940-8FD56DEDD0D7}"/>
              </a:ext>
            </a:extLst>
          </p:cNvPr>
          <p:cNvSpPr/>
          <p:nvPr/>
        </p:nvSpPr>
        <p:spPr>
          <a:xfrm>
            <a:off x="3131840" y="3717032"/>
            <a:ext cx="504055" cy="2880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4" y="1444847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二、利用无线模块实现基于云平台的远程测控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2EDE5AF-EAD6-4FBF-923D-6DC5383E704A}"/>
              </a:ext>
            </a:extLst>
          </p:cNvPr>
          <p:cNvSpPr/>
          <p:nvPr/>
        </p:nvSpPr>
        <p:spPr>
          <a:xfrm>
            <a:off x="614356" y="2136338"/>
            <a:ext cx="7915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/>
              <a:t>在弹出的“远程连接”“</a:t>
            </a:r>
            <a:r>
              <a:rPr lang="en-US" altLang="zh-CN" dirty="0"/>
              <a:t>Workbench</a:t>
            </a:r>
            <a:r>
              <a:rPr lang="zh-CN" altLang="en-US" dirty="0"/>
              <a:t>”页面中，输入刚设置的“实例密码”，即可登录到云平台的</a:t>
            </a:r>
            <a:r>
              <a:rPr lang="en-US" altLang="zh-CN" dirty="0"/>
              <a:t>Ubuntu</a:t>
            </a:r>
            <a:r>
              <a:rPr lang="zh-CN" altLang="en-US" dirty="0"/>
              <a:t>操作系统（也是一种</a:t>
            </a:r>
            <a:r>
              <a:rPr lang="en-US" altLang="zh-CN" dirty="0"/>
              <a:t>Linux</a:t>
            </a:r>
            <a:r>
              <a:rPr lang="zh-CN" altLang="en-US" dirty="0"/>
              <a:t>）中：</a:t>
            </a:r>
            <a:endParaRPr lang="en-US" altLang="zh-CN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A14AD6E-758E-4897-8625-C4AFCCF9BBCB}"/>
              </a:ext>
            </a:extLst>
          </p:cNvPr>
          <p:cNvGrpSpPr/>
          <p:nvPr/>
        </p:nvGrpSpPr>
        <p:grpSpPr>
          <a:xfrm>
            <a:off x="560459" y="3140968"/>
            <a:ext cx="4011541" cy="2880320"/>
            <a:chOff x="609490" y="2782669"/>
            <a:chExt cx="5580112" cy="35112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140FBE9-AF03-4717-BEB6-B2EB4F2BF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490" y="2782669"/>
              <a:ext cx="5580112" cy="351122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EBA104E-715F-44BC-A7EE-968AE3C50305}"/>
                </a:ext>
              </a:extLst>
            </p:cNvPr>
            <p:cNvSpPr/>
            <p:nvPr/>
          </p:nvSpPr>
          <p:spPr>
            <a:xfrm>
              <a:off x="1187624" y="5354940"/>
              <a:ext cx="4464496" cy="3063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BF865A90-0582-435A-AAFA-57A1B6AE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1" y="3140968"/>
            <a:ext cx="396341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5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4" y="1444847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二、利用无线模块实现基于云平台的远程测控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2EDE5AF-EAD6-4FBF-923D-6DC5383E704A}"/>
              </a:ext>
            </a:extLst>
          </p:cNvPr>
          <p:cNvSpPr/>
          <p:nvPr/>
        </p:nvSpPr>
        <p:spPr>
          <a:xfrm>
            <a:off x="620895" y="2505473"/>
            <a:ext cx="82061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/>
              <a:t>参考第一部分实验，在确认个人电脑已经连到校外互联网的情况下，用</a:t>
            </a:r>
            <a:r>
              <a:rPr lang="en-US" altLang="zh-CN" dirty="0"/>
              <a:t>ipconfig</a:t>
            </a:r>
            <a:r>
              <a:rPr lang="zh-CN" altLang="en-US" dirty="0"/>
              <a:t>命令获取个人电脑的</a:t>
            </a:r>
            <a:r>
              <a:rPr lang="en-US" altLang="zh-CN" dirty="0"/>
              <a:t>IP</a:t>
            </a:r>
            <a:r>
              <a:rPr lang="zh-CN" altLang="en-US" dirty="0"/>
              <a:t>地址（例如</a:t>
            </a:r>
            <a:r>
              <a:rPr lang="en-US" altLang="zh-CN" dirty="0"/>
              <a:t>183.173.169.2</a:t>
            </a:r>
            <a:r>
              <a:rPr lang="zh-CN" altLang="en-US" dirty="0"/>
              <a:t>）；在个人电脑端启动</a:t>
            </a:r>
            <a:r>
              <a:rPr lang="en-US" altLang="zh-CN" dirty="0"/>
              <a:t>TCP</a:t>
            </a:r>
            <a:r>
              <a:rPr lang="zh-CN" altLang="en-US" dirty="0"/>
              <a:t>测试工具，创建服务器将</a:t>
            </a:r>
            <a:r>
              <a:rPr lang="en-US" altLang="zh-CN" dirty="0"/>
              <a:t>PC</a:t>
            </a:r>
            <a:r>
              <a:rPr lang="zh-CN" altLang="en-US" dirty="0"/>
              <a:t>机作为</a:t>
            </a:r>
            <a:r>
              <a:rPr lang="en-US" altLang="zh-CN" dirty="0"/>
              <a:t>TCP Server</a:t>
            </a:r>
            <a:r>
              <a:rPr lang="zh-CN" altLang="en-US" dirty="0"/>
              <a:t>，然后监听某端口（例如</a:t>
            </a:r>
            <a:r>
              <a:rPr lang="en-US" altLang="zh-CN" dirty="0"/>
              <a:t>9000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0" algn="just">
              <a:spcAft>
                <a:spcPts val="0"/>
              </a:spcAft>
            </a:pPr>
            <a:endParaRPr lang="en-US" altLang="zh-CN" dirty="0"/>
          </a:p>
          <a:p>
            <a:pPr lvl="0" algn="just">
              <a:spcAft>
                <a:spcPts val="0"/>
              </a:spcAft>
            </a:pPr>
            <a:r>
              <a:rPr lang="zh-CN" altLang="en-US" dirty="0"/>
              <a:t>在阿里云平台界面命令行中输入以下命令：</a:t>
            </a:r>
            <a:r>
              <a:rPr lang="en-US" altLang="zh-CN" dirty="0" err="1"/>
              <a:t>netcat</a:t>
            </a:r>
            <a:r>
              <a:rPr lang="en-US" altLang="zh-CN" dirty="0"/>
              <a:t> 183.173.169.2 9010</a:t>
            </a:r>
          </a:p>
          <a:p>
            <a:pPr lvl="0" algn="just">
              <a:spcAft>
                <a:spcPts val="0"/>
              </a:spcAft>
            </a:pPr>
            <a:r>
              <a:rPr lang="zh-CN" altLang="en-US" dirty="0"/>
              <a:t>然后输入任意字符串内容，将通过</a:t>
            </a:r>
            <a:r>
              <a:rPr lang="en-US" altLang="zh-CN" dirty="0"/>
              <a:t>TCP</a:t>
            </a:r>
            <a:r>
              <a:rPr lang="zh-CN" altLang="en-US" dirty="0"/>
              <a:t>连接直接将信息发送并显示在个人电脑的</a:t>
            </a:r>
            <a:r>
              <a:rPr lang="en-US" altLang="zh-CN" dirty="0"/>
              <a:t>TCP</a:t>
            </a:r>
            <a:r>
              <a:rPr lang="zh-CN" altLang="en-US" dirty="0"/>
              <a:t>测试工具中；按下</a:t>
            </a:r>
            <a:r>
              <a:rPr lang="en-US" altLang="zh-CN" dirty="0"/>
              <a:t>ctrl c </a:t>
            </a:r>
            <a:r>
              <a:rPr lang="zh-CN" altLang="en-US" dirty="0"/>
              <a:t>两个组合键可以退出当前命令。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D60BB1B-5AD3-4996-92F7-0DFF04D7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39" y="4584006"/>
            <a:ext cx="3851920" cy="21560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D80147F-13DA-4441-BE82-25B4FE8F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39" y="4584006"/>
            <a:ext cx="2880320" cy="224329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28A736C-2A0A-4C1C-996E-B38A39903C5E}"/>
              </a:ext>
            </a:extLst>
          </p:cNvPr>
          <p:cNvSpPr/>
          <p:nvPr/>
        </p:nvSpPr>
        <p:spPr>
          <a:xfrm>
            <a:off x="713541" y="2066440"/>
            <a:ext cx="669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、个人电脑做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服务器，云平台做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客户端，进行数据传输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5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4" y="1444847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二、利用无线模块实现基于云平台的远程测控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2EDE5AF-EAD6-4FBF-923D-6DC5383E704A}"/>
              </a:ext>
            </a:extLst>
          </p:cNvPr>
          <p:cNvSpPr/>
          <p:nvPr/>
        </p:nvSpPr>
        <p:spPr>
          <a:xfrm>
            <a:off x="579367" y="2640394"/>
            <a:ext cx="7984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/>
              <a:t>在阿里云平台界面命令行中输入以下命令启动</a:t>
            </a:r>
            <a:r>
              <a:rPr lang="en-US" altLang="zh-CN" dirty="0"/>
              <a:t>TCP</a:t>
            </a:r>
            <a:r>
              <a:rPr lang="zh-CN" altLang="en-US" dirty="0"/>
              <a:t>连接监听：</a:t>
            </a:r>
            <a:r>
              <a:rPr lang="en-US" altLang="zh-CN" dirty="0" err="1"/>
              <a:t>netcat</a:t>
            </a:r>
            <a:r>
              <a:rPr lang="en-US" altLang="zh-CN" dirty="0"/>
              <a:t> –l 3389</a:t>
            </a:r>
          </a:p>
          <a:p>
            <a:pPr lvl="0" algn="just">
              <a:spcAft>
                <a:spcPts val="0"/>
              </a:spcAft>
            </a:pPr>
            <a:r>
              <a:rPr lang="zh-CN" altLang="en-US" dirty="0"/>
              <a:t>其中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/>
              <a:t>Listen</a:t>
            </a:r>
            <a:r>
              <a:rPr lang="zh-CN" altLang="en-US" dirty="0"/>
              <a:t>首字母小写，不是</a:t>
            </a:r>
            <a:r>
              <a:rPr lang="en-US" altLang="zh-CN" dirty="0" err="1"/>
              <a:t>i</a:t>
            </a:r>
            <a:r>
              <a:rPr lang="zh-CN" altLang="en-US" dirty="0"/>
              <a:t>的大写；端口必须指定为</a:t>
            </a:r>
            <a:r>
              <a:rPr lang="en-US" altLang="zh-CN" dirty="0"/>
              <a:t>3389</a:t>
            </a:r>
            <a:r>
              <a:rPr lang="zh-CN" altLang="en-US" dirty="0"/>
              <a:t>，这是阿里云服务器防火墙默认允许</a:t>
            </a:r>
            <a:r>
              <a:rPr lang="en-US" altLang="zh-CN" dirty="0"/>
              <a:t>TCP</a:t>
            </a:r>
            <a:r>
              <a:rPr lang="zh-CN" altLang="en-US" dirty="0"/>
              <a:t>连接的端口号，否则需要在服务器上重新配置防火墙的规则。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AB8D5A8-973A-4172-AE50-293B894E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27" y="4149080"/>
            <a:ext cx="7262450" cy="22322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2590D22-90BA-4AE1-AD40-C30BF60F4624}"/>
              </a:ext>
            </a:extLst>
          </p:cNvPr>
          <p:cNvSpPr/>
          <p:nvPr/>
        </p:nvSpPr>
        <p:spPr>
          <a:xfrm>
            <a:off x="713541" y="2066440"/>
            <a:ext cx="669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、云平台做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服务器，个人电脑做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客户端，进行数据传输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91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4" y="1444847"/>
            <a:ext cx="8053712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二、利用无线模块实现基于云平台的远程测控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2EDE5AF-EAD6-4FBF-923D-6DC5383E704A}"/>
              </a:ext>
            </a:extLst>
          </p:cNvPr>
          <p:cNvSpPr/>
          <p:nvPr/>
        </p:nvSpPr>
        <p:spPr>
          <a:xfrm>
            <a:off x="615759" y="2591543"/>
            <a:ext cx="7984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dirty="0"/>
              <a:t>在确认个人电脑已经连到校外互联网的情况下，在个人电脑端启动</a:t>
            </a:r>
            <a:r>
              <a:rPr lang="en-US" altLang="zh-CN" dirty="0"/>
              <a:t>TCP</a:t>
            </a:r>
            <a:r>
              <a:rPr lang="zh-CN" altLang="en-US" dirty="0"/>
              <a:t>测试工具，使用客户端模式创建连接，目标</a:t>
            </a:r>
            <a:r>
              <a:rPr lang="en-US" altLang="zh-CN" dirty="0"/>
              <a:t>IP</a:t>
            </a:r>
            <a:r>
              <a:rPr lang="zh-CN" altLang="en-US" dirty="0"/>
              <a:t>地址需要改为自己建立的阿里云服务器的地址，目标端口设为</a:t>
            </a:r>
            <a:r>
              <a:rPr lang="en-US" altLang="zh-CN" dirty="0"/>
              <a:t>3389</a:t>
            </a:r>
            <a:r>
              <a:rPr lang="zh-CN" altLang="en-US" dirty="0"/>
              <a:t>，然后点击“连接”；确认连接成功后，在发送区输入任意字符串内容，点击“发送”后将通过</a:t>
            </a:r>
            <a:r>
              <a:rPr lang="en-US" altLang="zh-CN" dirty="0"/>
              <a:t>TCP</a:t>
            </a:r>
            <a:r>
              <a:rPr lang="zh-CN" altLang="en-US" dirty="0"/>
              <a:t>连接直接将信息发送并显示云平台操作界面中。</a:t>
            </a:r>
            <a:endParaRPr lang="en-US" altLang="zh-CN" dirty="0"/>
          </a:p>
          <a:p>
            <a:pPr lvl="0" algn="just">
              <a:spcAft>
                <a:spcPts val="0"/>
              </a:spcAft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C67F723-A2DA-4BD2-9A18-E22790C9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2" y="4183090"/>
            <a:ext cx="4572000" cy="24289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165595A-803E-4FC4-8AFB-7E6B73C0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46" y="4183090"/>
            <a:ext cx="3586028" cy="24289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AE8C829-DE3F-47D9-BF0E-BAC6E29E98C3}"/>
              </a:ext>
            </a:extLst>
          </p:cNvPr>
          <p:cNvSpPr/>
          <p:nvPr/>
        </p:nvSpPr>
        <p:spPr>
          <a:xfrm>
            <a:off x="713541" y="2066440"/>
            <a:ext cx="669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、云平台做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服务器，个人电脑做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客户端，进行数据传输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087710"/>
      </p:ext>
    </p:extLst>
  </p:cSld>
  <p:clrMapOvr>
    <a:masterClrMapping/>
  </p:clrMapOvr>
</p:sld>
</file>

<file path=ppt/theme/theme1.xml><?xml version="1.0" encoding="utf-8"?>
<a:theme xmlns:a="http://schemas.openxmlformats.org/drawingml/2006/main" name="Scout-PowerPoint-template">
  <a:themeElements>
    <a:clrScheme name="Office 主题​​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4D1979"/>
      </a:accent1>
      <a:accent2>
        <a:srgbClr val="97C523"/>
      </a:accent2>
      <a:accent3>
        <a:srgbClr val="FFFFFF"/>
      </a:accent3>
      <a:accent4>
        <a:srgbClr val="000000"/>
      </a:accent4>
      <a:accent5>
        <a:srgbClr val="B2ABBE"/>
      </a:accent5>
      <a:accent6>
        <a:srgbClr val="88B21F"/>
      </a:accent6>
      <a:hlink>
        <a:srgbClr val="C9E576"/>
      </a:hlink>
      <a:folHlink>
        <a:srgbClr val="DDDDDD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29890</TotalTime>
  <Words>846</Words>
  <Application>Microsoft Office PowerPoint</Application>
  <PresentationFormat>全屏显示(4:3)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黑体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Scout-PowerPoint-template</vt:lpstr>
      <vt:lpstr>网络实验（二）简介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  纲</dc:title>
  <dc:creator>Hu Jun</dc:creator>
  <cp:lastModifiedBy>pangpang</cp:lastModifiedBy>
  <cp:revision>4711</cp:revision>
  <cp:lastPrinted>2020-11-05T15:36:33Z</cp:lastPrinted>
  <dcterms:created xsi:type="dcterms:W3CDTF">2010-10-10T06:13:25Z</dcterms:created>
  <dcterms:modified xsi:type="dcterms:W3CDTF">2020-11-22T22:46:32Z</dcterms:modified>
</cp:coreProperties>
</file>