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8" userDrawn="1">
          <p15:clr>
            <a:srgbClr val="F26B43"/>
          </p15:clr>
        </p15:guide>
        <p15:guide id="2" pos="16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926" y="-3977"/>
      </p:cViewPr>
      <p:guideLst>
        <p:guide orient="horz" pos="1708"/>
        <p:guide pos="16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2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8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4" indent="0" algn="ctr">
              <a:buNone/>
              <a:defRPr sz="1500"/>
            </a:lvl2pPr>
            <a:lvl3pPr marL="685789" indent="0" algn="ctr">
              <a:buNone/>
              <a:defRPr sz="1351"/>
            </a:lvl3pPr>
            <a:lvl4pPr marL="1028680" indent="0" algn="ctr">
              <a:buNone/>
              <a:defRPr sz="1200"/>
            </a:lvl4pPr>
            <a:lvl5pPr marL="1371573" indent="0" algn="ctr">
              <a:buNone/>
              <a:defRPr sz="1200"/>
            </a:lvl5pPr>
            <a:lvl6pPr marL="1714467" indent="0" algn="ctr">
              <a:buNone/>
              <a:defRPr sz="1200"/>
            </a:lvl6pPr>
            <a:lvl7pPr marL="2057362" indent="0" algn="ctr">
              <a:buNone/>
              <a:defRPr sz="1200"/>
            </a:lvl7pPr>
            <a:lvl8pPr marL="2400254" indent="0" algn="ctr">
              <a:buNone/>
              <a:defRPr sz="1200"/>
            </a:lvl8pPr>
            <a:lvl9pPr marL="2743147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31F7-2F29-42E1-8EC1-82553BB4D54C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CE49B-3316-485C-A4A9-40D243672C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117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31F7-2F29-42E1-8EC1-82553BB4D54C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CE49B-3316-485C-A4A9-40D243672C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125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2"/>
            <a:ext cx="1478756" cy="1033215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2"/>
            <a:ext cx="4350544" cy="1033215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31F7-2F29-42E1-8EC1-82553BB4D54C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CE49B-3316-485C-A4A9-40D243672C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31F7-2F29-42E1-8EC1-82553BB4D54C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CE49B-3316-485C-A4A9-40D243672C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66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9" y="3039540"/>
            <a:ext cx="5915025" cy="507153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9" y="8159053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9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9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6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6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5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4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31F7-2F29-42E1-8EC1-82553BB4D54C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CE49B-3316-485C-A4A9-40D243672C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015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31F7-2F29-42E1-8EC1-82553BB4D54C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CE49B-3316-485C-A4A9-40D243672C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163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2" y="649113"/>
            <a:ext cx="5915025" cy="23565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4" y="2988738"/>
            <a:ext cx="2901255" cy="146473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4" indent="0">
              <a:buNone/>
              <a:defRPr sz="1500" b="1"/>
            </a:lvl2pPr>
            <a:lvl3pPr marL="685789" indent="0">
              <a:buNone/>
              <a:defRPr sz="1351" b="1"/>
            </a:lvl3pPr>
            <a:lvl4pPr marL="1028680" indent="0">
              <a:buNone/>
              <a:defRPr sz="1200" b="1"/>
            </a:lvl4pPr>
            <a:lvl5pPr marL="1371573" indent="0">
              <a:buNone/>
              <a:defRPr sz="1200" b="1"/>
            </a:lvl5pPr>
            <a:lvl6pPr marL="1714467" indent="0">
              <a:buNone/>
              <a:defRPr sz="1200" b="1"/>
            </a:lvl6pPr>
            <a:lvl7pPr marL="2057362" indent="0">
              <a:buNone/>
              <a:defRPr sz="1200" b="1"/>
            </a:lvl7pPr>
            <a:lvl8pPr marL="2400254" indent="0">
              <a:buNone/>
              <a:defRPr sz="1200" b="1"/>
            </a:lvl8pPr>
            <a:lvl9pPr marL="2743147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4" y="4453471"/>
            <a:ext cx="2901255" cy="65503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6" y="2988738"/>
            <a:ext cx="2915543" cy="146473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4" indent="0">
              <a:buNone/>
              <a:defRPr sz="1500" b="1"/>
            </a:lvl2pPr>
            <a:lvl3pPr marL="685789" indent="0">
              <a:buNone/>
              <a:defRPr sz="1351" b="1"/>
            </a:lvl3pPr>
            <a:lvl4pPr marL="1028680" indent="0">
              <a:buNone/>
              <a:defRPr sz="1200" b="1"/>
            </a:lvl4pPr>
            <a:lvl5pPr marL="1371573" indent="0">
              <a:buNone/>
              <a:defRPr sz="1200" b="1"/>
            </a:lvl5pPr>
            <a:lvl6pPr marL="1714467" indent="0">
              <a:buNone/>
              <a:defRPr sz="1200" b="1"/>
            </a:lvl6pPr>
            <a:lvl7pPr marL="2057362" indent="0">
              <a:buNone/>
              <a:defRPr sz="1200" b="1"/>
            </a:lvl7pPr>
            <a:lvl8pPr marL="2400254" indent="0">
              <a:buNone/>
              <a:defRPr sz="1200" b="1"/>
            </a:lvl8pPr>
            <a:lvl9pPr marL="2743147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6" y="4453471"/>
            <a:ext cx="2915543" cy="65503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31F7-2F29-42E1-8EC1-82553BB4D54C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CE49B-3316-485C-A4A9-40D243672C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680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31F7-2F29-42E1-8EC1-82553BB4D54C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CE49B-3316-485C-A4A9-40D243672C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218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31F7-2F29-42E1-8EC1-82553BB4D54C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CE49B-3316-485C-A4A9-40D243672C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727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1"/>
            <a:ext cx="2211884" cy="2844800"/>
          </a:xfrm>
        </p:spPr>
        <p:txBody>
          <a:bodyPr anchor="b"/>
          <a:lstStyle>
            <a:lvl1pPr>
              <a:defRPr sz="240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7" y="1755427"/>
            <a:ext cx="3471863" cy="8664222"/>
          </a:xfrm>
        </p:spPr>
        <p:txBody>
          <a:bodyPr/>
          <a:lstStyle>
            <a:lvl1pPr>
              <a:defRPr sz="2401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2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894" indent="0">
              <a:buNone/>
              <a:defRPr sz="1050"/>
            </a:lvl2pPr>
            <a:lvl3pPr marL="685789" indent="0">
              <a:buNone/>
              <a:defRPr sz="900"/>
            </a:lvl3pPr>
            <a:lvl4pPr marL="1028680" indent="0">
              <a:buNone/>
              <a:defRPr sz="751"/>
            </a:lvl4pPr>
            <a:lvl5pPr marL="1371573" indent="0">
              <a:buNone/>
              <a:defRPr sz="751"/>
            </a:lvl5pPr>
            <a:lvl6pPr marL="1714467" indent="0">
              <a:buNone/>
              <a:defRPr sz="751"/>
            </a:lvl6pPr>
            <a:lvl7pPr marL="2057362" indent="0">
              <a:buNone/>
              <a:defRPr sz="751"/>
            </a:lvl7pPr>
            <a:lvl8pPr marL="2400254" indent="0">
              <a:buNone/>
              <a:defRPr sz="751"/>
            </a:lvl8pPr>
            <a:lvl9pPr marL="2743147" indent="0">
              <a:buNone/>
              <a:defRPr sz="75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31F7-2F29-42E1-8EC1-82553BB4D54C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CE49B-3316-485C-A4A9-40D243672C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222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1"/>
            <a:ext cx="2211884" cy="2844800"/>
          </a:xfrm>
        </p:spPr>
        <p:txBody>
          <a:bodyPr anchor="b"/>
          <a:lstStyle>
            <a:lvl1pPr>
              <a:defRPr sz="240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7" y="1755427"/>
            <a:ext cx="3471863" cy="8664222"/>
          </a:xfrm>
        </p:spPr>
        <p:txBody>
          <a:bodyPr anchor="t"/>
          <a:lstStyle>
            <a:lvl1pPr marL="0" indent="0">
              <a:buNone/>
              <a:defRPr sz="2401"/>
            </a:lvl1pPr>
            <a:lvl2pPr marL="342894" indent="0">
              <a:buNone/>
              <a:defRPr sz="2100"/>
            </a:lvl2pPr>
            <a:lvl3pPr marL="685789" indent="0">
              <a:buNone/>
              <a:defRPr sz="1800"/>
            </a:lvl3pPr>
            <a:lvl4pPr marL="1028680" indent="0">
              <a:buNone/>
              <a:defRPr sz="1500"/>
            </a:lvl4pPr>
            <a:lvl5pPr marL="1371573" indent="0">
              <a:buNone/>
              <a:defRPr sz="1500"/>
            </a:lvl5pPr>
            <a:lvl6pPr marL="1714467" indent="0">
              <a:buNone/>
              <a:defRPr sz="1500"/>
            </a:lvl6pPr>
            <a:lvl7pPr marL="2057362" indent="0">
              <a:buNone/>
              <a:defRPr sz="1500"/>
            </a:lvl7pPr>
            <a:lvl8pPr marL="2400254" indent="0">
              <a:buNone/>
              <a:defRPr sz="1500"/>
            </a:lvl8pPr>
            <a:lvl9pPr marL="2743147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2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894" indent="0">
              <a:buNone/>
              <a:defRPr sz="1050"/>
            </a:lvl2pPr>
            <a:lvl3pPr marL="685789" indent="0">
              <a:buNone/>
              <a:defRPr sz="900"/>
            </a:lvl3pPr>
            <a:lvl4pPr marL="1028680" indent="0">
              <a:buNone/>
              <a:defRPr sz="751"/>
            </a:lvl4pPr>
            <a:lvl5pPr marL="1371573" indent="0">
              <a:buNone/>
              <a:defRPr sz="751"/>
            </a:lvl5pPr>
            <a:lvl6pPr marL="1714467" indent="0">
              <a:buNone/>
              <a:defRPr sz="751"/>
            </a:lvl6pPr>
            <a:lvl7pPr marL="2057362" indent="0">
              <a:buNone/>
              <a:defRPr sz="751"/>
            </a:lvl7pPr>
            <a:lvl8pPr marL="2400254" indent="0">
              <a:buNone/>
              <a:defRPr sz="751"/>
            </a:lvl8pPr>
            <a:lvl9pPr marL="2743147" indent="0">
              <a:buNone/>
              <a:defRPr sz="75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731F7-2F29-42E1-8EC1-82553BB4D54C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CE49B-3316-485C-A4A9-40D243672C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882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91" y="649113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91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2"/>
            <a:ext cx="1543050" cy="64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731F7-2F29-42E1-8EC1-82553BB4D54C}" type="datetimeFigureOut">
              <a:rPr lang="zh-CN" altLang="en-US" smtClean="0"/>
              <a:t>2024/10/19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6" y="11300182"/>
            <a:ext cx="2314575" cy="64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2"/>
            <a:ext cx="1543050" cy="64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CE49B-3316-485C-A4A9-40D243672C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442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789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9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40" indent="-171446" algn="l" defTabSz="68578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33" indent="-171446" algn="l" defTabSz="68578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7" indent="-171446" algn="l" defTabSz="68578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21" indent="-171446" algn="l" defTabSz="68578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13" indent="-171446" algn="l" defTabSz="68578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807" indent="-171446" algn="l" defTabSz="68578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700" indent="-171446" algn="l" defTabSz="68578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94" indent="-171446" algn="l" defTabSz="68578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9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4" algn="l" defTabSz="685789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9" algn="l" defTabSz="685789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80" algn="l" defTabSz="685789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73" algn="l" defTabSz="685789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67" algn="l" defTabSz="685789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62" algn="l" defTabSz="685789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54" algn="l" defTabSz="685789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47" algn="l" defTabSz="685789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81895F0-A5AE-4B07-79ED-84A1C0E4BC4B}"/>
              </a:ext>
            </a:extLst>
          </p:cNvPr>
          <p:cNvSpPr/>
          <p:nvPr/>
        </p:nvSpPr>
        <p:spPr>
          <a:xfrm>
            <a:off x="21773" y="7141399"/>
            <a:ext cx="6819900" cy="2216214"/>
          </a:xfrm>
          <a:prstGeom prst="roundRect">
            <a:avLst>
              <a:gd name="adj" fmla="val 9091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5233923-41C5-65AF-FE1F-BA9E0C4CFF7A}"/>
              </a:ext>
            </a:extLst>
          </p:cNvPr>
          <p:cNvSpPr txBox="1"/>
          <p:nvPr/>
        </p:nvSpPr>
        <p:spPr>
          <a:xfrm>
            <a:off x="21773" y="7223885"/>
            <a:ext cx="23125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+mn-ea"/>
                <a:cs typeface="Cascadia Code" panose="020B0609020000020004" pitchFamily="49" charset="0"/>
              </a:rPr>
              <a:t>Service Layer</a:t>
            </a:r>
            <a:endParaRPr lang="zh-CN" altLang="en-US" sz="2000" b="1" dirty="0">
              <a:solidFill>
                <a:schemeClr val="accent1">
                  <a:lumMod val="75000"/>
                </a:schemeClr>
              </a:solidFill>
              <a:latin typeface="+mn-ea"/>
              <a:cs typeface="Cascadia Code" panose="020B0609020000020004" pitchFamily="49" charset="0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83C40523-697A-4C2B-07ED-FCB45A3E6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60706"/>
              </p:ext>
            </p:extLst>
          </p:nvPr>
        </p:nvGraphicFramePr>
        <p:xfrm>
          <a:off x="21778" y="7706483"/>
          <a:ext cx="6819901" cy="148066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2618014">
                  <a:extLst>
                    <a:ext uri="{9D8B030D-6E8A-4147-A177-3AD203B41FA5}">
                      <a16:colId xmlns:a16="http://schemas.microsoft.com/office/drawing/2014/main" val="1694367913"/>
                    </a:ext>
                  </a:extLst>
                </a:gridCol>
                <a:gridCol w="4201887">
                  <a:extLst>
                    <a:ext uri="{9D8B030D-6E8A-4147-A177-3AD203B41FA5}">
                      <a16:colId xmlns:a16="http://schemas.microsoft.com/office/drawing/2014/main" val="2310319010"/>
                    </a:ext>
                  </a:extLst>
                </a:gridCol>
              </a:tblGrid>
              <a:tr h="370165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Cascadia Code" panose="020B0609020000020004" pitchFamily="49" charset="0"/>
                        </a:rPr>
                        <a:t>AdsComService</a:t>
                      </a:r>
                      <a:endParaRPr lang="zh-CN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ea"/>
                        <a:ea typeface="+mn-ea"/>
                        <a:cs typeface="Cascadia Code" panose="020B0609020000020004" pitchFamily="49" charset="0"/>
                      </a:endParaRPr>
                    </a:p>
                  </a:txBody>
                  <a:tcPr marL="91441" marR="91441" marT="45721" marB="45721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Communication to ADS Host</a:t>
                      </a:r>
                      <a:endParaRPr lang="zh-CN" altLang="en-US" sz="18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1" marR="91441" marT="45721" marB="45721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7458584"/>
                  </a:ext>
                </a:extLst>
              </a:tr>
              <a:tr h="370165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Cascadia Code" panose="020B0609020000020004" pitchFamily="49" charset="0"/>
                        </a:rPr>
                        <a:t>AppConfigService</a:t>
                      </a:r>
                      <a:endParaRPr lang="zh-CN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ea"/>
                        <a:ea typeface="+mn-ea"/>
                        <a:cs typeface="Cascadia Code" panose="020B0609020000020004" pitchFamily="49" charset="0"/>
                      </a:endParaRPr>
                    </a:p>
                  </a:txBody>
                  <a:tcPr marL="91441" marR="91441" marT="45721" marB="457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the current App configuration</a:t>
                      </a:r>
                      <a:endParaRPr lang="zh-CN" altLang="en-US" sz="18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1" marR="91441" marT="45721" marB="457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5952571"/>
                  </a:ext>
                </a:extLst>
              </a:tr>
              <a:tr h="370165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Cascadia Code" panose="020B0609020000020004" pitchFamily="49" charset="0"/>
                        </a:rPr>
                        <a:t>LogDataService</a:t>
                      </a:r>
                      <a:endParaRPr lang="zh-CN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ea"/>
                        <a:ea typeface="+mn-ea"/>
                        <a:cs typeface="Cascadia Code" panose="020B0609020000020004" pitchFamily="49" charset="0"/>
                      </a:endParaRPr>
                    </a:p>
                  </a:txBody>
                  <a:tcPr marL="91441" marR="91441" marT="45721" marB="457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Provide the function for data logging</a:t>
                      </a:r>
                      <a:endParaRPr lang="zh-CN" altLang="en-US" sz="18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1" marR="91441" marT="45721" marB="457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4228433"/>
                  </a:ext>
                </a:extLst>
              </a:tr>
              <a:tr h="370165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Cascadia Code" panose="020B0609020000020004" pitchFamily="49" charset="0"/>
                        </a:rPr>
                        <a:t>LogPlotService</a:t>
                      </a:r>
                      <a:endParaRPr lang="zh-CN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ea"/>
                        <a:ea typeface="+mn-ea"/>
                        <a:cs typeface="Cascadia Code" panose="020B0609020000020004" pitchFamily="49" charset="0"/>
                      </a:endParaRPr>
                    </a:p>
                  </a:txBody>
                  <a:tcPr marL="91441" marR="91441" marT="45721" marB="457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Provide the function for data plot</a:t>
                      </a:r>
                      <a:endParaRPr lang="zh-CN" altLang="en-US" sz="18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1" marR="91441" marT="45721" marB="457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1485320"/>
                  </a:ext>
                </a:extLst>
              </a:tr>
            </a:tbl>
          </a:graphicData>
        </a:graphic>
      </p:graphicFrame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124E376-1789-AE50-AC4B-415BD6DF964E}"/>
              </a:ext>
            </a:extLst>
          </p:cNvPr>
          <p:cNvSpPr/>
          <p:nvPr/>
        </p:nvSpPr>
        <p:spPr>
          <a:xfrm>
            <a:off x="21773" y="4724527"/>
            <a:ext cx="6819900" cy="2222500"/>
          </a:xfrm>
          <a:prstGeom prst="roundRect">
            <a:avLst>
              <a:gd name="adj" fmla="val 9091"/>
            </a:avLst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F9340A6-4714-0730-E144-F9A9FA3F679E}"/>
              </a:ext>
            </a:extLst>
          </p:cNvPr>
          <p:cNvSpPr txBox="1"/>
          <p:nvPr/>
        </p:nvSpPr>
        <p:spPr>
          <a:xfrm>
            <a:off x="21772" y="4807014"/>
            <a:ext cx="24275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err="1">
                <a:solidFill>
                  <a:schemeClr val="accent6">
                    <a:lumMod val="75000"/>
                  </a:schemeClr>
                </a:solidFill>
                <a:latin typeface="+mn-ea"/>
                <a:cs typeface="Cascadia Code" panose="020B0609020000020004" pitchFamily="49" charset="0"/>
              </a:rPr>
              <a:t>ViewModel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+mn-ea"/>
                <a:cs typeface="Cascadia Code" panose="020B0609020000020004" pitchFamily="49" charset="0"/>
              </a:rPr>
              <a:t> Layer</a:t>
            </a:r>
            <a:endParaRPr lang="zh-CN" altLang="en-US" sz="2000" b="1" dirty="0">
              <a:solidFill>
                <a:schemeClr val="accent6">
                  <a:lumMod val="75000"/>
                </a:schemeClr>
              </a:solidFill>
              <a:latin typeface="+mn-ea"/>
              <a:cs typeface="Cascadia Code" panose="020B0609020000020004" pitchFamily="49" charset="0"/>
            </a:endParaRP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DF0AB160-CB86-ABA0-3557-5E6980DB7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782436"/>
              </p:ext>
            </p:extLst>
          </p:nvPr>
        </p:nvGraphicFramePr>
        <p:xfrm>
          <a:off x="21780" y="5289613"/>
          <a:ext cx="6819901" cy="148066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2639785">
                  <a:extLst>
                    <a:ext uri="{9D8B030D-6E8A-4147-A177-3AD203B41FA5}">
                      <a16:colId xmlns:a16="http://schemas.microsoft.com/office/drawing/2014/main" val="1694367913"/>
                    </a:ext>
                  </a:extLst>
                </a:gridCol>
                <a:gridCol w="4180116">
                  <a:extLst>
                    <a:ext uri="{9D8B030D-6E8A-4147-A177-3AD203B41FA5}">
                      <a16:colId xmlns:a16="http://schemas.microsoft.com/office/drawing/2014/main" val="2310319010"/>
                    </a:ext>
                  </a:extLst>
                </a:gridCol>
              </a:tblGrid>
              <a:tr h="370165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800" b="1" kern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Cascadia Code" panose="020B0609020000020004" pitchFamily="49" charset="0"/>
                        </a:rPr>
                        <a:t>MainViewModel</a:t>
                      </a:r>
                      <a:endParaRPr lang="zh-CN" altLang="en-US" sz="18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ea typeface="+mn-ea"/>
                        <a:cs typeface="Cascadia Code" panose="020B0609020000020004" pitchFamily="49" charset="0"/>
                      </a:endParaRPr>
                    </a:p>
                  </a:txBody>
                  <a:tcPr marL="91441" marR="91441" marT="45721" marB="45721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Handle </a:t>
                      </a:r>
                      <a:r>
                        <a:rPr lang="en-US" altLang="zh-CN" sz="1800" b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MainView</a:t>
                      </a:r>
                      <a:r>
                        <a:rPr lang="en-US" altLang="zh-CN" sz="18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functions</a:t>
                      </a:r>
                      <a:endParaRPr lang="zh-CN" altLang="en-US" sz="1800" b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1" marR="91441" marT="45721" marB="45721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7458584"/>
                  </a:ext>
                </a:extLst>
              </a:tr>
              <a:tr h="370165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800" b="1" kern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Cascadia Code" panose="020B0609020000020004" pitchFamily="49" charset="0"/>
                        </a:rPr>
                        <a:t>DataLogViewModel</a:t>
                      </a:r>
                      <a:endParaRPr lang="zh-CN" altLang="en-US" sz="18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ea typeface="+mn-ea"/>
                        <a:cs typeface="Cascadia Code" panose="020B0609020000020004" pitchFamily="49" charset="0"/>
                      </a:endParaRPr>
                    </a:p>
                  </a:txBody>
                  <a:tcPr marL="91441" marR="91441" marT="45721" marB="457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Handle Datalog functions</a:t>
                      </a:r>
                      <a:endParaRPr lang="zh-CN" altLang="en-US" sz="1800" b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1" marR="91441" marT="45721" marB="457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5952571"/>
                  </a:ext>
                </a:extLst>
              </a:tr>
              <a:tr h="370165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800" b="1" kern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Cascadia Code" panose="020B0609020000020004" pitchFamily="49" charset="0"/>
                        </a:rPr>
                        <a:t>DashboardViewModel</a:t>
                      </a:r>
                      <a:endParaRPr lang="zh-CN" altLang="en-US" sz="18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ea typeface="+mn-ea"/>
                        <a:cs typeface="Cascadia Code" panose="020B0609020000020004" pitchFamily="49" charset="0"/>
                      </a:endParaRPr>
                    </a:p>
                  </a:txBody>
                  <a:tcPr marL="91441" marR="91441" marT="45721" marB="457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Handle Dashboard functions</a:t>
                      </a:r>
                      <a:endParaRPr lang="zh-CN" altLang="en-US" sz="1800" b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1" marR="91441" marT="45721" marB="457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4228433"/>
                  </a:ext>
                </a:extLst>
              </a:tr>
              <a:tr h="370165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800" b="1" kern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Cascadia Code" panose="020B0609020000020004" pitchFamily="49" charset="0"/>
                        </a:rPr>
                        <a:t>SettingViewModel</a:t>
                      </a:r>
                      <a:endParaRPr lang="zh-CN" altLang="en-US" sz="18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ea"/>
                        <a:ea typeface="+mn-ea"/>
                        <a:cs typeface="Cascadia Code" panose="020B0609020000020004" pitchFamily="49" charset="0"/>
                      </a:endParaRPr>
                    </a:p>
                  </a:txBody>
                  <a:tcPr marL="91441" marR="91441" marT="45721" marB="457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Handle Setting functions</a:t>
                      </a:r>
                      <a:endParaRPr lang="zh-CN" altLang="en-US" sz="1800" b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1" marR="91441" marT="45721" marB="457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1485320"/>
                  </a:ext>
                </a:extLst>
              </a:tr>
            </a:tbl>
          </a:graphicData>
        </a:graphic>
      </p:graphicFrame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F741F45-E0D1-8131-F1D6-282C184D147F}"/>
              </a:ext>
            </a:extLst>
          </p:cNvPr>
          <p:cNvSpPr/>
          <p:nvPr/>
        </p:nvSpPr>
        <p:spPr>
          <a:xfrm>
            <a:off x="21773" y="2269304"/>
            <a:ext cx="6819900" cy="2222500"/>
          </a:xfrm>
          <a:prstGeom prst="roundRect">
            <a:avLst>
              <a:gd name="adj" fmla="val 9091"/>
            </a:avLst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1038C79-E1E4-02F7-49B3-CD7E0686BBD8}"/>
              </a:ext>
            </a:extLst>
          </p:cNvPr>
          <p:cNvSpPr txBox="1"/>
          <p:nvPr/>
        </p:nvSpPr>
        <p:spPr>
          <a:xfrm>
            <a:off x="21772" y="2351795"/>
            <a:ext cx="23125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+mn-ea"/>
                <a:cs typeface="Cascadia Code" panose="020B0609020000020004" pitchFamily="49" charset="0"/>
              </a:rPr>
              <a:t>UI Layer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  <a:latin typeface="+mn-ea"/>
              <a:cs typeface="Cascadia Code" panose="020B0609020000020004" pitchFamily="49" charset="0"/>
            </a:endParaRP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2C75BC12-0A90-FA4F-2C2A-F7C57BEDB9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917402"/>
              </p:ext>
            </p:extLst>
          </p:nvPr>
        </p:nvGraphicFramePr>
        <p:xfrm>
          <a:off x="21780" y="2834394"/>
          <a:ext cx="6819901" cy="148066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2607128">
                  <a:extLst>
                    <a:ext uri="{9D8B030D-6E8A-4147-A177-3AD203B41FA5}">
                      <a16:colId xmlns:a16="http://schemas.microsoft.com/office/drawing/2014/main" val="1694367913"/>
                    </a:ext>
                  </a:extLst>
                </a:gridCol>
                <a:gridCol w="4212773">
                  <a:extLst>
                    <a:ext uri="{9D8B030D-6E8A-4147-A177-3AD203B41FA5}">
                      <a16:colId xmlns:a16="http://schemas.microsoft.com/office/drawing/2014/main" val="2310319010"/>
                    </a:ext>
                  </a:extLst>
                </a:gridCol>
              </a:tblGrid>
              <a:tr h="370165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800" b="1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Cascadia Code" panose="020B0609020000020004" pitchFamily="49" charset="0"/>
                        </a:rPr>
                        <a:t>MainView</a:t>
                      </a:r>
                      <a:endParaRPr lang="zh-CN" altLang="en-US" sz="18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ea"/>
                        <a:ea typeface="+mn-ea"/>
                        <a:cs typeface="Cascadia Code" panose="020B0609020000020004" pitchFamily="49" charset="0"/>
                      </a:endParaRPr>
                    </a:p>
                  </a:txBody>
                  <a:tcPr marL="91441" marR="91441" marT="45721" marB="45721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 Main view framework</a:t>
                      </a:r>
                      <a:endParaRPr lang="zh-CN" altLang="en-US" sz="180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1" marR="91441" marT="45721" marB="45721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7458584"/>
                  </a:ext>
                </a:extLst>
              </a:tr>
              <a:tr h="370165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800" b="1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Cascadia Code" panose="020B0609020000020004" pitchFamily="49" charset="0"/>
                        </a:rPr>
                        <a:t>DataLogView</a:t>
                      </a:r>
                      <a:endParaRPr lang="zh-CN" altLang="en-US" sz="18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ea"/>
                        <a:ea typeface="+mn-ea"/>
                        <a:cs typeface="Cascadia Code" panose="020B0609020000020004" pitchFamily="49" charset="0"/>
                      </a:endParaRPr>
                    </a:p>
                  </a:txBody>
                  <a:tcPr marL="91441" marR="91441" marT="45721" marB="457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Datalog page</a:t>
                      </a:r>
                      <a:endParaRPr lang="zh-CN" altLang="en-US" sz="180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1" marR="91441" marT="45721" marB="457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5952571"/>
                  </a:ext>
                </a:extLst>
              </a:tr>
              <a:tr h="370165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800" b="1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Cascadia Code" panose="020B0609020000020004" pitchFamily="49" charset="0"/>
                        </a:rPr>
                        <a:t>DashboardView</a:t>
                      </a:r>
                      <a:endParaRPr lang="zh-CN" altLang="en-US" sz="18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ea"/>
                        <a:ea typeface="+mn-ea"/>
                        <a:cs typeface="Cascadia Code" panose="020B0609020000020004" pitchFamily="49" charset="0"/>
                      </a:endParaRPr>
                    </a:p>
                  </a:txBody>
                  <a:tcPr marL="91441" marR="91441" marT="45721" marB="457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Dashboard page</a:t>
                      </a:r>
                      <a:endParaRPr lang="zh-CN" altLang="en-US" sz="180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1" marR="91441" marT="45721" marB="457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4228433"/>
                  </a:ext>
                </a:extLst>
              </a:tr>
              <a:tr h="370165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800" b="1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Cascadia Code" panose="020B0609020000020004" pitchFamily="49" charset="0"/>
                        </a:rPr>
                        <a:t>SettingView</a:t>
                      </a:r>
                      <a:endParaRPr lang="zh-CN" altLang="en-US" sz="18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ea"/>
                        <a:ea typeface="+mn-ea"/>
                        <a:cs typeface="Cascadia Code" panose="020B0609020000020004" pitchFamily="49" charset="0"/>
                      </a:endParaRPr>
                    </a:p>
                  </a:txBody>
                  <a:tcPr marL="91441" marR="91441" marT="45721" marB="457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Setting page</a:t>
                      </a:r>
                      <a:endParaRPr lang="zh-CN" altLang="en-US" sz="1800" b="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1" marR="91441" marT="45721" marB="4572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1485320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360242D3-BE75-8571-6CBE-D17D8973CD78}"/>
              </a:ext>
            </a:extLst>
          </p:cNvPr>
          <p:cNvSpPr txBox="1"/>
          <p:nvPr/>
        </p:nvSpPr>
        <p:spPr>
          <a:xfrm>
            <a:off x="2034448" y="1439846"/>
            <a:ext cx="2789113" cy="523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2" b="1" dirty="0">
                <a:solidFill>
                  <a:srgbClr val="00B0F0"/>
                </a:solidFill>
                <a:latin typeface="+mn-ea"/>
                <a:cs typeface="Cascadia Code" panose="020B0609020000020004" pitchFamily="49" charset="0"/>
              </a:rPr>
              <a:t>MVVM Pattern</a:t>
            </a:r>
            <a:endParaRPr lang="zh-CN" altLang="en-US" sz="2802" b="1" dirty="0">
              <a:solidFill>
                <a:srgbClr val="00B0F0"/>
              </a:solidFill>
              <a:latin typeface="+mn-ea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078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A4E437-BD0E-7437-3D38-B2C9A379C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ACFC1298-F168-0785-3D37-78953133EA39}"/>
              </a:ext>
            </a:extLst>
          </p:cNvPr>
          <p:cNvSpPr txBox="1"/>
          <p:nvPr/>
        </p:nvSpPr>
        <p:spPr>
          <a:xfrm>
            <a:off x="1421481" y="1439846"/>
            <a:ext cx="4015044" cy="523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2" b="1" dirty="0" err="1">
                <a:solidFill>
                  <a:srgbClr val="00B0F0"/>
                </a:solidFill>
                <a:latin typeface="Cascadia Code" panose="020B0609020000020004" pitchFamily="49" charset="0"/>
                <a:ea typeface=".苹方-简" panose="020B0400000000000000" pitchFamily="34" charset="-122"/>
                <a:cs typeface="Cascadia Code" panose="020B0609020000020004" pitchFamily="49" charset="0"/>
              </a:rPr>
              <a:t>DataLogging</a:t>
            </a:r>
            <a:r>
              <a:rPr lang="en-US" altLang="zh-CN" sz="2802" b="1" dirty="0">
                <a:solidFill>
                  <a:srgbClr val="00B0F0"/>
                </a:solidFill>
                <a:latin typeface="Cascadia Code" panose="020B0609020000020004" pitchFamily="49" charset="0"/>
                <a:ea typeface=".苹方-简" panose="020B0400000000000000" pitchFamily="34" charset="-122"/>
                <a:cs typeface="Cascadia Code" panose="020B0609020000020004" pitchFamily="49" charset="0"/>
              </a:rPr>
              <a:t> Design</a:t>
            </a:r>
            <a:endParaRPr lang="zh-CN" altLang="en-US" sz="2802" b="1" dirty="0">
              <a:solidFill>
                <a:srgbClr val="00B0F0"/>
              </a:solidFill>
              <a:latin typeface="Cascadia Code" panose="020B0609020000020004" pitchFamily="49" charset="0"/>
              <a:ea typeface=".苹方-简" panose="020B0400000000000000" pitchFamily="34" charset="-122"/>
              <a:cs typeface="Cascadia Code" panose="020B0609020000020004" pitchFamily="49" charset="0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8B66F65F-7D06-7F45-0ACA-A88EA4E56EE7}"/>
              </a:ext>
            </a:extLst>
          </p:cNvPr>
          <p:cNvSpPr/>
          <p:nvPr/>
        </p:nvSpPr>
        <p:spPr>
          <a:xfrm>
            <a:off x="21773" y="2057873"/>
            <a:ext cx="6819900" cy="3548272"/>
          </a:xfrm>
          <a:prstGeom prst="roundRect">
            <a:avLst>
              <a:gd name="adj" fmla="val 9091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962EFF3-8F65-C720-50A8-0C6D482B1CC5}"/>
              </a:ext>
            </a:extLst>
          </p:cNvPr>
          <p:cNvSpPr/>
          <p:nvPr/>
        </p:nvSpPr>
        <p:spPr>
          <a:xfrm>
            <a:off x="3973289" y="2699662"/>
            <a:ext cx="2197816" cy="2197816"/>
          </a:xfrm>
          <a:prstGeom prst="ellipse">
            <a:avLst/>
          </a:prstGeom>
          <a:noFill/>
          <a:ln w="762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13F0B0B-31A3-EC7D-3462-B47EEE290297}"/>
              </a:ext>
            </a:extLst>
          </p:cNvPr>
          <p:cNvCxnSpPr>
            <a:cxnSpLocks/>
          </p:cNvCxnSpPr>
          <p:nvPr/>
        </p:nvCxnSpPr>
        <p:spPr>
          <a:xfrm>
            <a:off x="2861857" y="2659277"/>
            <a:ext cx="1912076" cy="0"/>
          </a:xfrm>
          <a:prstGeom prst="straightConnector1">
            <a:avLst/>
          </a:prstGeom>
          <a:noFill/>
          <a:ln w="762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50B6C596-3853-2B57-7D48-E4BC651C6545}"/>
              </a:ext>
            </a:extLst>
          </p:cNvPr>
          <p:cNvGrpSpPr/>
          <p:nvPr/>
        </p:nvGrpSpPr>
        <p:grpSpPr>
          <a:xfrm>
            <a:off x="4012742" y="3378110"/>
            <a:ext cx="2118904" cy="707886"/>
            <a:chOff x="4182018" y="3613901"/>
            <a:chExt cx="2118905" cy="707888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05AA7D7-D805-4614-E6FD-7263F7142B4C}"/>
                </a:ext>
              </a:extLst>
            </p:cNvPr>
            <p:cNvSpPr txBox="1"/>
            <p:nvPr/>
          </p:nvSpPr>
          <p:spPr>
            <a:xfrm>
              <a:off x="4357007" y="3613901"/>
              <a:ext cx="1801043" cy="3693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Circular Buffer</a:t>
              </a:r>
              <a:endParaRPr lang="zh-CN" altLang="en-US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6B7A6FC-CC38-890C-9876-6B15EB8C3882}"/>
                </a:ext>
              </a:extLst>
            </p:cNvPr>
            <p:cNvSpPr txBox="1"/>
            <p:nvPr/>
          </p:nvSpPr>
          <p:spPr>
            <a:xfrm>
              <a:off x="4182018" y="3983234"/>
              <a:ext cx="2118905" cy="3385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Storage logging data</a:t>
              </a:r>
              <a:endParaRPr lang="zh-CN" altLang="en-US" sz="16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A44C745B-0A30-AB0E-F2D0-63D1F8D8EF72}"/>
              </a:ext>
            </a:extLst>
          </p:cNvPr>
          <p:cNvSpPr txBox="1"/>
          <p:nvPr/>
        </p:nvSpPr>
        <p:spPr>
          <a:xfrm>
            <a:off x="2861858" y="2068699"/>
            <a:ext cx="2118904" cy="502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data</a:t>
            </a:r>
            <a:b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600" baseline="-25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altLang="zh-CN" sz="1600" baseline="-250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AdsComService</a:t>
            </a:r>
            <a:endParaRPr lang="zh-CN" altLang="en-US" sz="1600" baseline="-250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6D879F0-1459-716E-7ADE-FE829B7E04A2}"/>
              </a:ext>
            </a:extLst>
          </p:cNvPr>
          <p:cNvCxnSpPr>
            <a:cxnSpLocks/>
          </p:cNvCxnSpPr>
          <p:nvPr/>
        </p:nvCxnSpPr>
        <p:spPr>
          <a:xfrm>
            <a:off x="2861860" y="4908361"/>
            <a:ext cx="1912076" cy="0"/>
          </a:xfrm>
          <a:prstGeom prst="straightConnector1">
            <a:avLst/>
          </a:prstGeom>
          <a:noFill/>
          <a:ln w="762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7BCCD802-034B-23F9-9430-C3D8C065867C}"/>
              </a:ext>
            </a:extLst>
          </p:cNvPr>
          <p:cNvSpPr txBox="1"/>
          <p:nvPr/>
        </p:nvSpPr>
        <p:spPr>
          <a:xfrm>
            <a:off x="2777766" y="5015459"/>
            <a:ext cx="2583454" cy="502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 data </a:t>
            </a:r>
          </a:p>
          <a:p>
            <a:r>
              <a:rPr lang="en-US" altLang="zh-CN" sz="1600" baseline="-25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Circular Buffer Reach Half Size</a:t>
            </a:r>
            <a:endParaRPr lang="zh-CN" altLang="en-US" sz="2402" baseline="-25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DFCA529-5C9A-8052-8CCF-AB2FF2EC1821}"/>
              </a:ext>
            </a:extLst>
          </p:cNvPr>
          <p:cNvSpPr txBox="1"/>
          <p:nvPr/>
        </p:nvSpPr>
        <p:spPr>
          <a:xfrm>
            <a:off x="582390" y="2216530"/>
            <a:ext cx="14151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Channel 1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29AC0A05-2AEB-EF3D-55B2-DBDA37283170}"/>
              </a:ext>
            </a:extLst>
          </p:cNvPr>
          <p:cNvCxnSpPr>
            <a:cxnSpLocks/>
          </p:cNvCxnSpPr>
          <p:nvPr/>
        </p:nvCxnSpPr>
        <p:spPr>
          <a:xfrm>
            <a:off x="2636838" y="2057873"/>
            <a:ext cx="0" cy="3548272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784521D7-9662-E904-6F35-11038AC17B91}"/>
              </a:ext>
            </a:extLst>
          </p:cNvPr>
          <p:cNvSpPr txBox="1"/>
          <p:nvPr/>
        </p:nvSpPr>
        <p:spPr>
          <a:xfrm>
            <a:off x="334948" y="3224230"/>
            <a:ext cx="2173062" cy="1385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2" b="1" dirty="0">
                <a:solidFill>
                  <a:schemeClr val="bg2">
                    <a:lumMod val="75000"/>
                  </a:schemeClr>
                </a:solidFill>
              </a:rPr>
              <a:t>Symbols Are  Managed By Channels</a:t>
            </a:r>
            <a:endParaRPr lang="zh-CN" altLang="en-US" sz="2802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3780FBBE-8FF4-0595-3CC6-EAC101FDB182}"/>
              </a:ext>
            </a:extLst>
          </p:cNvPr>
          <p:cNvSpPr/>
          <p:nvPr/>
        </p:nvSpPr>
        <p:spPr>
          <a:xfrm>
            <a:off x="21773" y="6370267"/>
            <a:ext cx="6819900" cy="3548272"/>
          </a:xfrm>
          <a:prstGeom prst="roundRect">
            <a:avLst>
              <a:gd name="adj" fmla="val 9091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41A03752-C8DE-7F46-F0EE-EA350CCA944C}"/>
              </a:ext>
            </a:extLst>
          </p:cNvPr>
          <p:cNvSpPr/>
          <p:nvPr/>
        </p:nvSpPr>
        <p:spPr>
          <a:xfrm>
            <a:off x="3973289" y="7012056"/>
            <a:ext cx="2197816" cy="2197816"/>
          </a:xfrm>
          <a:prstGeom prst="ellipse">
            <a:avLst/>
          </a:prstGeom>
          <a:noFill/>
          <a:ln w="762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63FF129-61F8-05E6-1C64-BE81BCE643F4}"/>
              </a:ext>
            </a:extLst>
          </p:cNvPr>
          <p:cNvCxnSpPr>
            <a:cxnSpLocks/>
          </p:cNvCxnSpPr>
          <p:nvPr/>
        </p:nvCxnSpPr>
        <p:spPr>
          <a:xfrm>
            <a:off x="2861860" y="6971670"/>
            <a:ext cx="1912076" cy="0"/>
          </a:xfrm>
          <a:prstGeom prst="straightConnector1">
            <a:avLst/>
          </a:prstGeom>
          <a:noFill/>
          <a:ln w="762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EB60FD48-F970-568B-553B-116FC8B1EC4B}"/>
              </a:ext>
            </a:extLst>
          </p:cNvPr>
          <p:cNvGrpSpPr/>
          <p:nvPr/>
        </p:nvGrpSpPr>
        <p:grpSpPr>
          <a:xfrm>
            <a:off x="4012742" y="7690504"/>
            <a:ext cx="2118904" cy="707886"/>
            <a:chOff x="4182018" y="3613901"/>
            <a:chExt cx="2118905" cy="707888"/>
          </a:xfrm>
        </p:grpSpPr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2328D2F5-A627-92C3-01D8-772D0F76A833}"/>
                </a:ext>
              </a:extLst>
            </p:cNvPr>
            <p:cNvSpPr txBox="1"/>
            <p:nvPr/>
          </p:nvSpPr>
          <p:spPr>
            <a:xfrm>
              <a:off x="4357007" y="3613901"/>
              <a:ext cx="1801043" cy="3693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Circular Buffer</a:t>
              </a:r>
              <a:endParaRPr lang="zh-CN" altLang="en-US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AEA40227-8B5C-BC81-6D80-EDB1D9F4D671}"/>
                </a:ext>
              </a:extLst>
            </p:cNvPr>
            <p:cNvSpPr txBox="1"/>
            <p:nvPr/>
          </p:nvSpPr>
          <p:spPr>
            <a:xfrm>
              <a:off x="4182018" y="3983234"/>
              <a:ext cx="2118905" cy="3385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Storage logging data</a:t>
              </a:r>
              <a:endParaRPr lang="zh-CN" altLang="en-US" sz="16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029AED87-9CB7-ADE6-6020-1A637B6289E1}"/>
              </a:ext>
            </a:extLst>
          </p:cNvPr>
          <p:cNvSpPr txBox="1"/>
          <p:nvPr/>
        </p:nvSpPr>
        <p:spPr>
          <a:xfrm>
            <a:off x="2861858" y="6381095"/>
            <a:ext cx="2118904" cy="502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data</a:t>
            </a:r>
            <a:b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600" baseline="-25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altLang="zh-CN" sz="1600" baseline="-250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AdsComService</a:t>
            </a:r>
            <a:endParaRPr lang="zh-CN" altLang="en-US" sz="1600" baseline="-250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1E4B3214-0565-E2A1-8E76-B4C4FC47FF99}"/>
              </a:ext>
            </a:extLst>
          </p:cNvPr>
          <p:cNvCxnSpPr>
            <a:cxnSpLocks/>
          </p:cNvCxnSpPr>
          <p:nvPr/>
        </p:nvCxnSpPr>
        <p:spPr>
          <a:xfrm>
            <a:off x="2861860" y="9220753"/>
            <a:ext cx="1912076" cy="0"/>
          </a:xfrm>
          <a:prstGeom prst="straightConnector1">
            <a:avLst/>
          </a:prstGeom>
          <a:noFill/>
          <a:ln w="762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1FBC0499-6367-42F1-BD43-B721C2F89F23}"/>
              </a:ext>
            </a:extLst>
          </p:cNvPr>
          <p:cNvSpPr txBox="1"/>
          <p:nvPr/>
        </p:nvSpPr>
        <p:spPr>
          <a:xfrm>
            <a:off x="2777766" y="9327854"/>
            <a:ext cx="2583454" cy="502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 data </a:t>
            </a:r>
          </a:p>
          <a:p>
            <a:r>
              <a:rPr lang="en-US" altLang="zh-CN" sz="1600" baseline="-25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Circular Buffer Reach Half Size</a:t>
            </a:r>
            <a:endParaRPr lang="zh-CN" altLang="en-US" sz="2402" baseline="-25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3903C39-4D32-44D3-771F-F7D93AEC1FB0}"/>
              </a:ext>
            </a:extLst>
          </p:cNvPr>
          <p:cNvSpPr txBox="1"/>
          <p:nvPr/>
        </p:nvSpPr>
        <p:spPr>
          <a:xfrm>
            <a:off x="582391" y="6528928"/>
            <a:ext cx="14151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Channel n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544520C-3A88-192C-92B6-3E98188C5895}"/>
              </a:ext>
            </a:extLst>
          </p:cNvPr>
          <p:cNvCxnSpPr>
            <a:cxnSpLocks/>
          </p:cNvCxnSpPr>
          <p:nvPr/>
        </p:nvCxnSpPr>
        <p:spPr>
          <a:xfrm>
            <a:off x="2636838" y="6370267"/>
            <a:ext cx="0" cy="3548272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73DE9D6A-BAB0-3607-3BEE-27DCBA63C2A0}"/>
              </a:ext>
            </a:extLst>
          </p:cNvPr>
          <p:cNvSpPr txBox="1"/>
          <p:nvPr/>
        </p:nvSpPr>
        <p:spPr>
          <a:xfrm>
            <a:off x="334948" y="7536624"/>
            <a:ext cx="2173062" cy="1385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2" b="1" dirty="0">
                <a:solidFill>
                  <a:schemeClr val="bg2">
                    <a:lumMod val="75000"/>
                  </a:schemeClr>
                </a:solidFill>
              </a:rPr>
              <a:t>Symbols Are  Managed By Channels</a:t>
            </a:r>
            <a:endParaRPr lang="zh-CN" altLang="en-US" sz="2802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8128B88F-C03F-763E-D0ED-B5935B872C0B}"/>
              </a:ext>
            </a:extLst>
          </p:cNvPr>
          <p:cNvSpPr/>
          <p:nvPr/>
        </p:nvSpPr>
        <p:spPr>
          <a:xfrm>
            <a:off x="3347359" y="5668003"/>
            <a:ext cx="163286" cy="16328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F10E27A4-6FF5-5DC8-C967-5BE790FD4760}"/>
              </a:ext>
            </a:extLst>
          </p:cNvPr>
          <p:cNvSpPr/>
          <p:nvPr/>
        </p:nvSpPr>
        <p:spPr>
          <a:xfrm>
            <a:off x="3347359" y="5893146"/>
            <a:ext cx="163286" cy="16328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074BF36A-27E4-48CE-3BA6-18EAFE8D7430}"/>
              </a:ext>
            </a:extLst>
          </p:cNvPr>
          <p:cNvSpPr/>
          <p:nvPr/>
        </p:nvSpPr>
        <p:spPr>
          <a:xfrm>
            <a:off x="3347359" y="6118996"/>
            <a:ext cx="163286" cy="163286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440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42</TotalTime>
  <Words>115</Words>
  <Application>Microsoft Office PowerPoint</Application>
  <PresentationFormat>宽屏</PresentationFormat>
  <Paragraphs>43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Cascadia Code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 randolf</dc:creator>
  <cp:lastModifiedBy>Y randolf</cp:lastModifiedBy>
  <cp:revision>50</cp:revision>
  <dcterms:created xsi:type="dcterms:W3CDTF">2024-10-19T13:34:37Z</dcterms:created>
  <dcterms:modified xsi:type="dcterms:W3CDTF">2024-10-19T14:18:11Z</dcterms:modified>
</cp:coreProperties>
</file>