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EC90A-D246-4362-80F7-6C9E79787EA7}" v="4059" dt="2020-05-24T06:14:28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B0D6-47C4-4574-B743-9E928AC83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68218"/>
            <a:ext cx="8825658" cy="3329581"/>
          </a:xfrm>
        </p:spPr>
        <p:txBody>
          <a:bodyPr/>
          <a:lstStyle/>
          <a:p>
            <a:r>
              <a:rPr lang="en-US"/>
              <a:t>Kickstarter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50F2E-8B75-4D33-8837-81138B5A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74489"/>
            <a:ext cx="8825658" cy="861420"/>
          </a:xfrm>
        </p:spPr>
        <p:txBody>
          <a:bodyPr/>
          <a:lstStyle/>
          <a:p>
            <a:r>
              <a:rPr lang="en-US"/>
              <a:t>Characteristics and predictability of successful campaigns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8738E-4756-45B5-8E8E-CBA85B61B2B0}"/>
              </a:ext>
            </a:extLst>
          </p:cNvPr>
          <p:cNvSpPr txBox="1"/>
          <p:nvPr/>
        </p:nvSpPr>
        <p:spPr>
          <a:xfrm>
            <a:off x="1154955" y="6146144"/>
            <a:ext cx="574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Analysis and presentation by Randolph Pratt</a:t>
            </a:r>
          </a:p>
        </p:txBody>
      </p:sp>
    </p:spTree>
    <p:extLst>
      <p:ext uri="{BB962C8B-B14F-4D97-AF65-F5344CB8AC3E}">
        <p14:creationId xmlns:p14="http://schemas.microsoft.com/office/powerpoint/2010/main" val="87049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4BF3-6A1C-4C1D-9CB9-72E63B2C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88" y="525987"/>
            <a:ext cx="9404723" cy="1400530"/>
          </a:xfrm>
        </p:spPr>
        <p:txBody>
          <a:bodyPr/>
          <a:lstStyle/>
          <a:p>
            <a:r>
              <a:rPr lang="en-US" sz="2400">
                <a:ea typeface="+mj-lt"/>
                <a:cs typeface="+mj-lt"/>
              </a:rPr>
              <a:t>The top 3 categories where we can find most of the revenue are "Games", "Design", "Technology". </a:t>
            </a:r>
            <a:endParaRPr lang="en-US" sz="2400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C3D50E-E387-4A3B-8072-EED6583ED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74" y="1662085"/>
            <a:ext cx="8946541" cy="37657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3D82D-2567-4EB3-8167-08DA6B3C311D}"/>
              </a:ext>
            </a:extLst>
          </p:cNvPr>
          <p:cNvSpPr txBox="1"/>
          <p:nvPr/>
        </p:nvSpPr>
        <p:spPr>
          <a:xfrm>
            <a:off x="1051713" y="5676900"/>
            <a:ext cx="88826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Above chart is of only successful campaigns, how much revenue each </a:t>
            </a:r>
            <a:r>
              <a:rPr lang="en-US" dirty="0"/>
              <a:t>category brought in.</a:t>
            </a:r>
          </a:p>
        </p:txBody>
      </p:sp>
    </p:spTree>
    <p:extLst>
      <p:ext uri="{BB962C8B-B14F-4D97-AF65-F5344CB8AC3E}">
        <p14:creationId xmlns:p14="http://schemas.microsoft.com/office/powerpoint/2010/main" val="61304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03DDC-AB90-46A2-9178-2C92C8D4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Distribution of pledged U.S. dollars within successful campaigns.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Heavy successful campaigns at one end of the spectrum is not the norm.</a:t>
            </a:r>
            <a:br>
              <a:rPr lang="en-US" sz="2000" dirty="0"/>
            </a:br>
            <a:br>
              <a:rPr lang="en-US" sz="2000" dirty="0"/>
            </a:br>
            <a:r>
              <a:rPr lang="en-US" sz="2000"/>
              <a:t>Most campaigns fall below $10,000.</a:t>
            </a:r>
            <a:endParaRPr lang="en-US" sz="2000" dirty="0"/>
          </a:p>
        </p:txBody>
      </p:sp>
      <p:pic>
        <p:nvPicPr>
          <p:cNvPr id="11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A34ECD4-C8AF-4604-8EC9-C7F12E1DE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708" y="1830312"/>
            <a:ext cx="6489699" cy="318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342FE-141E-46DF-AFBF-8E79C1A0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u="sng"/>
              <a:t>Money makers:</a:t>
            </a:r>
            <a:br>
              <a:rPr lang="en-US" sz="2800" b="1" dirty="0"/>
            </a:br>
            <a:r>
              <a:rPr lang="en-US" sz="2000">
                <a:ea typeface="+mj-lt"/>
                <a:cs typeface="+mj-lt"/>
              </a:rPr>
              <a:t>The top 3 categories where we can find most of the revenue are "Technology", "Design", "Games".</a:t>
            </a:r>
            <a:endParaRPr lang="en-US" sz="2000" b="0" i="0" kern="1200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A6A510-F026-4616-8DBE-615EE1ADB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631" y="1642424"/>
            <a:ext cx="6157546" cy="36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8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E1D09-5385-4C4D-ABAC-BF955026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45758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Number of backers/pledgers distributed between main categories</a:t>
            </a:r>
            <a:r>
              <a:rPr lang="en-US" sz="2600" dirty="0">
                <a:solidFill>
                  <a:srgbClr val="EBEBEB"/>
                </a:solidFill>
              </a:rPr>
              <a:t>.</a:t>
            </a:r>
            <a:br>
              <a:rPr lang="en-US" sz="2600" dirty="0">
                <a:solidFill>
                  <a:srgbClr val="EBEBEB"/>
                </a:solidFill>
              </a:rPr>
            </a:br>
            <a:br>
              <a:rPr lang="en-US" sz="2600" dirty="0"/>
            </a:br>
            <a:r>
              <a:rPr lang="en-US" sz="2600" dirty="0">
                <a:solidFill>
                  <a:srgbClr val="EBEBEB"/>
                </a:solidFill>
              </a:rPr>
              <a:t>This shows how a strong correlation between quantity of backers and monies raised instead of a </a:t>
            </a:r>
            <a:r>
              <a:rPr lang="en-US" sz="2600">
                <a:solidFill>
                  <a:srgbClr val="EBEBEB"/>
                </a:solidFill>
              </a:rPr>
              <a:t>select few high value donations.</a:t>
            </a:r>
            <a:r>
              <a:rPr lang="en-US" sz="2600" dirty="0"/>
              <a:t>w</a:t>
            </a:r>
            <a:br>
              <a:rPr lang="en-US" sz="2600" dirty="0">
                <a:solidFill>
                  <a:srgbClr val="EBEBEB"/>
                </a:solidFill>
              </a:rPr>
            </a:br>
            <a:br>
              <a:rPr lang="en-US" sz="2600" dirty="0"/>
            </a:br>
            <a:r>
              <a:rPr lang="en-US" sz="2600" dirty="0">
                <a:solidFill>
                  <a:srgbClr val="EBEBEB"/>
                </a:solidFill>
              </a:rPr>
              <a:t> 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D4F7EA-9413-405D-9281-5F1C9DCBC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1" y="1645051"/>
            <a:ext cx="7413662" cy="30398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3830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C1549-E09D-4E47-9197-0B886545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What countries do most of these successful </a:t>
            </a:r>
            <a:r>
              <a:rPr lang="en-US" sz="2000"/>
              <a:t>campaigns originate?</a:t>
            </a:r>
            <a:br>
              <a:rPr lang="en-US" sz="2000" dirty="0"/>
            </a:br>
            <a:br>
              <a:rPr lang="en-US" sz="2000" dirty="0"/>
            </a:br>
            <a:r>
              <a:rPr lang="en-US" sz="2000"/>
              <a:t>Austria</a:t>
            </a:r>
            <a:br>
              <a:rPr lang="en-US" sz="2000" dirty="0"/>
            </a:br>
            <a:r>
              <a:rPr lang="en-US" sz="2000"/>
              <a:t>and</a:t>
            </a:r>
            <a:br>
              <a:rPr lang="en-US" sz="2000" dirty="0"/>
            </a:br>
            <a:r>
              <a:rPr lang="en-US" sz="2000"/>
              <a:t>China</a:t>
            </a:r>
            <a:endParaRPr lang="en-US" sz="2000" b="0" i="0" kern="1200" dirty="0">
              <a:latin typeface="+mj-l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89AFA4-5F98-4D39-A8D2-C589AE4C4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669" y="1827319"/>
            <a:ext cx="6709507" cy="31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C0755-C3AA-49B2-AE33-FDBD83F6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What does this all mean?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1F0A0-F9F5-457D-8268-77F1586B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- We can predict the success of a campaign utilizing a linear regression model.</a:t>
            </a:r>
          </a:p>
          <a:p>
            <a:r>
              <a:rPr lang="en-US" sz="1800" dirty="0"/>
              <a:t>- The model can predict the funds that will be collected for a successful </a:t>
            </a:r>
            <a:r>
              <a:rPr lang="en-US" sz="1800"/>
              <a:t>campaign.</a:t>
            </a:r>
          </a:p>
          <a:p>
            <a:pPr algn="ctr"/>
            <a:endParaRPr lang="en-US" sz="2000" dirty="0"/>
          </a:p>
          <a:p>
            <a:pPr algn="ctr"/>
            <a:r>
              <a:rPr lang="en-US" sz="2000"/>
              <a:t>​</a:t>
            </a:r>
            <a:r>
              <a:rPr lang="en-US" sz="2000">
                <a:ea typeface="+mj-lt"/>
                <a:cs typeface="+mj-lt"/>
              </a:rPr>
              <a:t>Utilizing a linear regression model:</a:t>
            </a:r>
            <a:endParaRPr lang="en-US" sz="1800"/>
          </a:p>
          <a:p>
            <a:pPr algn="ctr"/>
            <a:r>
              <a:rPr lang="en-US" sz="2000"/>
              <a:t>85% accuracy</a:t>
            </a:r>
            <a:endParaRPr lang="en-US" sz="180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1244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4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10875-5838-4EDE-8EAF-69AFB268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Thank you for </a:t>
            </a:r>
            <a:r>
              <a:rPr lang="en-US" sz="7200"/>
              <a:t>time and have a good day.</a:t>
            </a:r>
            <a:endParaRPr lang="en-US" sz="7200" b="0" i="0" kern="1200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324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6E01-E2BD-4AA3-97A5-A4E611F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A065-08E6-4C7F-BB97-202870F8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11" y="2212951"/>
            <a:ext cx="9217276" cy="46440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Data from Kickstarter pre-scraped and located on Kaggle.com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u="sng">
                <a:latin typeface="Cambria" panose="02040503050406030204" pitchFamily="18" charset="0"/>
                <a:ea typeface="Cambria" panose="02040503050406030204" pitchFamily="18" charset="0"/>
              </a:rPr>
              <a:t>Columns</a:t>
            </a:r>
            <a:r>
              <a:rPr lang="en-US" b="1" u="sng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ID, name, category, currency, goal, pledged, country,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usd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 pledged,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state, deadline, launched,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main_category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,	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usd_pledged_real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,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usd_goal_real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, backers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>
                <a:latin typeface="Cambria" panose="02040503050406030204" pitchFamily="18" charset="0"/>
                <a:ea typeface="Cambria" panose="02040503050406030204" pitchFamily="18" charset="0"/>
              </a:rPr>
              <a:t>*highlighted features are the utilized variables*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9830-A9B7-4CE0-A3B3-092CC2FA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841B-0CB4-44B8-9797-E8DEC952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55" y="2314993"/>
            <a:ext cx="9509759" cy="2016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>
                <a:latin typeface="Cambria" panose="02040503050406030204" pitchFamily="18" charset="0"/>
                <a:ea typeface="Cambria" panose="02040503050406030204" pitchFamily="18" charset="0"/>
              </a:rPr>
              <a:t>How can Kickstarter maximize revenue through successful campaigns?</a:t>
            </a:r>
          </a:p>
        </p:txBody>
      </p:sp>
    </p:spTree>
    <p:extLst>
      <p:ext uri="{BB962C8B-B14F-4D97-AF65-F5344CB8AC3E}">
        <p14:creationId xmlns:p14="http://schemas.microsoft.com/office/powerpoint/2010/main" val="144736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F1F2-0E39-4117-980B-38089757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ambria" panose="02040503050406030204" pitchFamily="18" charset="0"/>
                <a:ea typeface="Cambria" panose="02040503050406030204" pitchFamily="18" charset="0"/>
              </a:rPr>
              <a:t>Why is this question relevant to our company?</a:t>
            </a:r>
            <a:b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579F-71B8-46BF-9FA3-47BAEA5B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3814" y="2035077"/>
            <a:ext cx="11769729" cy="4281961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Kickstarter takes: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5% from successful campaigns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 from unsuccessful campaigns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Kickstarter has limited resources for marketing and guidance.</a:t>
            </a:r>
          </a:p>
          <a:p>
            <a:pPr marL="914400" lvl="2" indent="0"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Therefore, to maximize revenue, a predictive algorithm can assist the marketing department in capitalizing on a campaign’s maximum potential.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8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A4-37D4-4F31-B704-D818B58D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D1BF-6E8D-4AFF-94C9-23EC1534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After this analysis we should be able to identify key variables we can manipulate to further increase the odds of success.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Variables that we cannot manipulate, such as country of origin, we can provide clients with advice on setting achievable goals.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It is suspected the largest impact will be “country”, the “</a:t>
            </a:r>
            <a:r>
              <a:rPr lang="en-US" err="1"/>
              <a:t>main_category</a:t>
            </a:r>
            <a:r>
              <a:rPr lang="en-US"/>
              <a:t>” of the campaign, and the “date launched”.  While “country” is  not able to be manipulated, “launch date” and “</a:t>
            </a:r>
            <a:r>
              <a:rPr lang="en-US" err="1"/>
              <a:t>main_category</a:t>
            </a:r>
            <a:r>
              <a:rPr lang="en-US"/>
              <a:t>” can be easily manipulated.</a:t>
            </a:r>
          </a:p>
        </p:txBody>
      </p:sp>
    </p:spTree>
    <p:extLst>
      <p:ext uri="{BB962C8B-B14F-4D97-AF65-F5344CB8AC3E}">
        <p14:creationId xmlns:p14="http://schemas.microsoft.com/office/powerpoint/2010/main" val="88869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918C-5F8B-41F5-9217-3CC37C9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Transformation:</a:t>
            </a:r>
            <a:br>
              <a:rPr lang="en-US"/>
            </a:br>
            <a:r>
              <a:rPr lang="en-US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2BA0-3EF1-4921-9C3A-59EF4C75C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51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The data was collected from Kaggle and already in a pandas readable format.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533E2E-194C-4889-BEC3-1E9AF8DE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1" y="2958334"/>
            <a:ext cx="9034584" cy="34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EC31-BC57-47C2-81DB-2A23634C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999B-60A1-4084-8C0E-287FAD9C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data had virtually no missing values, therefore, dropping the null values was justified.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3A808D9-7B26-4DB8-86EE-02DFAE69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92" y="3308654"/>
            <a:ext cx="8946661" cy="26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9D5EF-8CEB-46A1-A3ED-D8704F11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BD4C-B55C-4255-80DD-07E0713F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/>
              <a:t>Dropped redundant columns as measured by correlation</a:t>
            </a:r>
          </a:p>
          <a:p>
            <a:pPr>
              <a:buFont typeface="Wingdings" charset="2"/>
              <a:buChar char="q"/>
            </a:pPr>
            <a:r>
              <a:rPr lang="en-US"/>
              <a:t>Convert non-numerical data to numerical (dummy variable)</a:t>
            </a:r>
          </a:p>
          <a:p>
            <a:pPr>
              <a:buFont typeface="Wingdings" charset="2"/>
              <a:buChar char="q"/>
            </a:pPr>
            <a:r>
              <a:rPr lang="en-US"/>
              <a:t>Convert date/time entries into pandas' date/time feature</a:t>
            </a:r>
          </a:p>
          <a:p>
            <a:pPr>
              <a:buFont typeface="Wingdings" charset="2"/>
              <a:buChar char="q"/>
            </a:pPr>
            <a:r>
              <a:rPr lang="en-US"/>
              <a:t>Create the feature "elapsed" by determining time used from start to completion</a:t>
            </a:r>
          </a:p>
        </p:txBody>
      </p:sp>
    </p:spTree>
    <p:extLst>
      <p:ext uri="{BB962C8B-B14F-4D97-AF65-F5344CB8AC3E}">
        <p14:creationId xmlns:p14="http://schemas.microsoft.com/office/powerpoint/2010/main" val="91860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E6677-A36E-41C9-A414-2B3BDFEB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/>
              <a:t>Percentage of un/successful campaigns compared to each main category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23004-9B4B-4D3A-9FF4-A3BC4D7DBA06}"/>
              </a:ext>
            </a:extLst>
          </p:cNvPr>
          <p:cNvSpPr txBox="1"/>
          <p:nvPr/>
        </p:nvSpPr>
        <p:spPr>
          <a:xfrm>
            <a:off x="4939323" y="4621823"/>
            <a:ext cx="58058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/>
              <a:t>Bar lengths represent the quantity of projects within that category.</a:t>
            </a:r>
            <a:r>
              <a:rPr lang="en-US" dirty="0"/>
              <a:t> </a:t>
            </a:r>
          </a:p>
          <a:p>
            <a:pPr marL="285750" indent="-285750">
              <a:buFont typeface="Wingdings"/>
              <a:buChar char="q"/>
            </a:pPr>
            <a:r>
              <a:rPr lang="en-US"/>
              <a:t>"Music" is the largest and safest ratio of successful to unsuccessful campaigns.</a:t>
            </a:r>
          </a:p>
        </p:txBody>
      </p:sp>
      <p:pic>
        <p:nvPicPr>
          <p:cNvPr id="15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CA94B4-9F17-4152-A220-421D8AAA4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25387" y="1497513"/>
            <a:ext cx="6557965" cy="2878635"/>
          </a:xfrm>
        </p:spPr>
      </p:pic>
    </p:spTree>
    <p:extLst>
      <p:ext uri="{BB962C8B-B14F-4D97-AF65-F5344CB8AC3E}">
        <p14:creationId xmlns:p14="http://schemas.microsoft.com/office/powerpoint/2010/main" val="2239997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Kickstarter</vt:lpstr>
      <vt:lpstr>Dataset:</vt:lpstr>
      <vt:lpstr>Question:</vt:lpstr>
      <vt:lpstr>Why is this question relevant to our company? </vt:lpstr>
      <vt:lpstr>Hypothesis:</vt:lpstr>
      <vt:lpstr>Data Transformation:  </vt:lpstr>
      <vt:lpstr>Data Cleaning: </vt:lpstr>
      <vt:lpstr>Data Cleaning:</vt:lpstr>
      <vt:lpstr>Percentage of un/successful campaigns compared to each main category</vt:lpstr>
      <vt:lpstr>The top 3 categories where we can find most of the revenue are "Games", "Design", "Technology". </vt:lpstr>
      <vt:lpstr>Distribution of pledged U.S. dollars within successful campaigns.  Heavy successful campaigns at one end of the spectrum is not the norm.  Most campaigns fall below $10,000.</vt:lpstr>
      <vt:lpstr>Money makers: The top 3 categories where we can find most of the revenue are "Technology", "Design", "Games".</vt:lpstr>
      <vt:lpstr>Number of backers/pledgers distributed between main categories.  This shows how a strong correlation between quantity of backers and monies raised instead of a select few high value donations.w   </vt:lpstr>
      <vt:lpstr>What countries do most of these successful campaigns originate?  Austria and China</vt:lpstr>
      <vt:lpstr>What does this all mean?</vt:lpstr>
      <vt:lpstr>Thank you for time and have a good day.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</dc:title>
  <dc:creator>Randolph Pratt</dc:creator>
  <cp:revision>1598</cp:revision>
  <dcterms:created xsi:type="dcterms:W3CDTF">2019-10-17T23:10:42Z</dcterms:created>
  <dcterms:modified xsi:type="dcterms:W3CDTF">2020-05-24T06:15:16Z</dcterms:modified>
</cp:coreProperties>
</file>