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75" r:id="rId6"/>
    <p:sldId id="276" r:id="rId7"/>
    <p:sldId id="262" r:id="rId8"/>
    <p:sldId id="263" r:id="rId9"/>
    <p:sldId id="270" r:id="rId10"/>
    <p:sldId id="271" r:id="rId11"/>
    <p:sldId id="277"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AB466-B71B-4137-B322-8E7773DA6A70}" v="26" dt="2019-12-19T01:57:50.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5F81B-AC85-4BDD-A3E2-A05570342F90}"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5EC41-B065-43FD-8367-9993C4ECEFEE}" type="slidenum">
              <a:rPr lang="en-US" smtClean="0"/>
              <a:t>‹#›</a:t>
            </a:fld>
            <a:endParaRPr lang="en-US"/>
          </a:p>
        </p:txBody>
      </p:sp>
    </p:spTree>
    <p:extLst>
      <p:ext uri="{BB962C8B-B14F-4D97-AF65-F5344CB8AC3E}">
        <p14:creationId xmlns:p14="http://schemas.microsoft.com/office/powerpoint/2010/main" val="336018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1</a:t>
            </a:fld>
            <a:endParaRPr lang="en-US"/>
          </a:p>
        </p:txBody>
      </p:sp>
    </p:spTree>
    <p:extLst>
      <p:ext uri="{BB962C8B-B14F-4D97-AF65-F5344CB8AC3E}">
        <p14:creationId xmlns:p14="http://schemas.microsoft.com/office/powerpoint/2010/main" val="46793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10</a:t>
            </a:fld>
            <a:endParaRPr lang="en-US"/>
          </a:p>
        </p:txBody>
      </p:sp>
    </p:spTree>
    <p:extLst>
      <p:ext uri="{BB962C8B-B14F-4D97-AF65-F5344CB8AC3E}">
        <p14:creationId xmlns:p14="http://schemas.microsoft.com/office/powerpoint/2010/main" val="182486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11</a:t>
            </a:fld>
            <a:endParaRPr lang="en-US"/>
          </a:p>
        </p:txBody>
      </p:sp>
    </p:spTree>
    <p:extLst>
      <p:ext uri="{BB962C8B-B14F-4D97-AF65-F5344CB8AC3E}">
        <p14:creationId xmlns:p14="http://schemas.microsoft.com/office/powerpoint/2010/main" val="81920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12</a:t>
            </a:fld>
            <a:endParaRPr lang="en-US"/>
          </a:p>
        </p:txBody>
      </p:sp>
    </p:spTree>
    <p:extLst>
      <p:ext uri="{BB962C8B-B14F-4D97-AF65-F5344CB8AC3E}">
        <p14:creationId xmlns:p14="http://schemas.microsoft.com/office/powerpoint/2010/main" val="6796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2</a:t>
            </a:fld>
            <a:endParaRPr lang="en-US"/>
          </a:p>
        </p:txBody>
      </p:sp>
    </p:spTree>
    <p:extLst>
      <p:ext uri="{BB962C8B-B14F-4D97-AF65-F5344CB8AC3E}">
        <p14:creationId xmlns:p14="http://schemas.microsoft.com/office/powerpoint/2010/main" val="321623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3</a:t>
            </a:fld>
            <a:endParaRPr lang="en-US"/>
          </a:p>
        </p:txBody>
      </p:sp>
    </p:spTree>
    <p:extLst>
      <p:ext uri="{BB962C8B-B14F-4D97-AF65-F5344CB8AC3E}">
        <p14:creationId xmlns:p14="http://schemas.microsoft.com/office/powerpoint/2010/main" val="375925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4</a:t>
            </a:fld>
            <a:endParaRPr lang="en-US"/>
          </a:p>
        </p:txBody>
      </p:sp>
    </p:spTree>
    <p:extLst>
      <p:ext uri="{BB962C8B-B14F-4D97-AF65-F5344CB8AC3E}">
        <p14:creationId xmlns:p14="http://schemas.microsoft.com/office/powerpoint/2010/main" val="88982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5</a:t>
            </a:fld>
            <a:endParaRPr lang="en-US"/>
          </a:p>
        </p:txBody>
      </p:sp>
    </p:spTree>
    <p:extLst>
      <p:ext uri="{BB962C8B-B14F-4D97-AF65-F5344CB8AC3E}">
        <p14:creationId xmlns:p14="http://schemas.microsoft.com/office/powerpoint/2010/main" val="412601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6</a:t>
            </a:fld>
            <a:endParaRPr lang="en-US"/>
          </a:p>
        </p:txBody>
      </p:sp>
    </p:spTree>
    <p:extLst>
      <p:ext uri="{BB962C8B-B14F-4D97-AF65-F5344CB8AC3E}">
        <p14:creationId xmlns:p14="http://schemas.microsoft.com/office/powerpoint/2010/main" val="118699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7</a:t>
            </a:fld>
            <a:endParaRPr lang="en-US"/>
          </a:p>
        </p:txBody>
      </p:sp>
    </p:spTree>
    <p:extLst>
      <p:ext uri="{BB962C8B-B14F-4D97-AF65-F5344CB8AC3E}">
        <p14:creationId xmlns:p14="http://schemas.microsoft.com/office/powerpoint/2010/main" val="16416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8</a:t>
            </a:fld>
            <a:endParaRPr lang="en-US"/>
          </a:p>
        </p:txBody>
      </p:sp>
    </p:spTree>
    <p:extLst>
      <p:ext uri="{BB962C8B-B14F-4D97-AF65-F5344CB8AC3E}">
        <p14:creationId xmlns:p14="http://schemas.microsoft.com/office/powerpoint/2010/main" val="868032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75EC41-B065-43FD-8367-9993C4ECEFEE}" type="slidenum">
              <a:rPr lang="en-US" smtClean="0"/>
              <a:t>9</a:t>
            </a:fld>
            <a:endParaRPr lang="en-US"/>
          </a:p>
        </p:txBody>
      </p:sp>
    </p:spTree>
    <p:extLst>
      <p:ext uri="{BB962C8B-B14F-4D97-AF65-F5344CB8AC3E}">
        <p14:creationId xmlns:p14="http://schemas.microsoft.com/office/powerpoint/2010/main" val="36737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ngress.gov/congressional-recor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B0D6-47C4-4574-B743-9E928AC83841}"/>
              </a:ext>
            </a:extLst>
          </p:cNvPr>
          <p:cNvSpPr>
            <a:spLocks noGrp="1"/>
          </p:cNvSpPr>
          <p:nvPr>
            <p:ph type="ctrTitle"/>
          </p:nvPr>
        </p:nvSpPr>
        <p:spPr/>
        <p:txBody>
          <a:bodyPr/>
          <a:lstStyle/>
          <a:p>
            <a:r>
              <a:rPr lang="en-US" dirty="0"/>
              <a:t>Testimony Classifier</a:t>
            </a:r>
            <a:br>
              <a:rPr lang="en-US" dirty="0"/>
            </a:br>
            <a:r>
              <a:rPr lang="en-US" dirty="0"/>
              <a:t>and</a:t>
            </a:r>
            <a:br>
              <a:rPr lang="en-US" dirty="0"/>
            </a:br>
            <a:r>
              <a:rPr lang="en-US" dirty="0"/>
              <a:t>Fact Dispenser</a:t>
            </a:r>
          </a:p>
        </p:txBody>
      </p:sp>
      <p:sp>
        <p:nvSpPr>
          <p:cNvPr id="3" name="Subtitle 2">
            <a:extLst>
              <a:ext uri="{FF2B5EF4-FFF2-40B4-BE49-F238E27FC236}">
                <a16:creationId xmlns:a16="http://schemas.microsoft.com/office/drawing/2014/main" id="{69550F2E-8B75-4D33-8837-81138B5A581F}"/>
              </a:ext>
            </a:extLst>
          </p:cNvPr>
          <p:cNvSpPr>
            <a:spLocks noGrp="1"/>
          </p:cNvSpPr>
          <p:nvPr>
            <p:ph type="subTitle" idx="1"/>
          </p:nvPr>
        </p:nvSpPr>
        <p:spPr/>
        <p:txBody>
          <a:bodyPr/>
          <a:lstStyle/>
          <a:p>
            <a:r>
              <a:rPr lang="en-US" dirty="0"/>
              <a:t>To assist legal minds and news media in their quick search for relevant testimony of facts </a:t>
            </a:r>
          </a:p>
        </p:txBody>
      </p:sp>
    </p:spTree>
    <p:extLst>
      <p:ext uri="{BB962C8B-B14F-4D97-AF65-F5344CB8AC3E}">
        <p14:creationId xmlns:p14="http://schemas.microsoft.com/office/powerpoint/2010/main" val="87049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E1A0-8BE1-40FD-ACBC-74760C40400C}"/>
              </a:ext>
            </a:extLst>
          </p:cNvPr>
          <p:cNvSpPr>
            <a:spLocks noGrp="1"/>
          </p:cNvSpPr>
          <p:nvPr>
            <p:ph type="title"/>
          </p:nvPr>
        </p:nvSpPr>
        <p:spPr>
          <a:xfrm>
            <a:off x="801413" y="167711"/>
            <a:ext cx="8591970" cy="924820"/>
          </a:xfrm>
        </p:spPr>
        <p:txBody>
          <a:bodyPr/>
          <a:lstStyle/>
          <a:p>
            <a:r>
              <a:rPr lang="en-US" sz="3600" dirty="0"/>
              <a:t>Topics and Visualizing:</a:t>
            </a:r>
          </a:p>
        </p:txBody>
      </p:sp>
      <p:pic>
        <p:nvPicPr>
          <p:cNvPr id="8" name="Content Placeholder 7">
            <a:extLst>
              <a:ext uri="{FF2B5EF4-FFF2-40B4-BE49-F238E27FC236}">
                <a16:creationId xmlns:a16="http://schemas.microsoft.com/office/drawing/2014/main" id="{3F2C41D4-76B3-4E5B-BE81-4CBD5224860D}"/>
              </a:ext>
            </a:extLst>
          </p:cNvPr>
          <p:cNvPicPr>
            <a:picLocks noGrp="1" noChangeAspect="1"/>
          </p:cNvPicPr>
          <p:nvPr>
            <p:ph idx="1"/>
          </p:nvPr>
        </p:nvPicPr>
        <p:blipFill>
          <a:blip r:embed="rId3"/>
          <a:stretch>
            <a:fillRect/>
          </a:stretch>
        </p:blipFill>
        <p:spPr>
          <a:xfrm>
            <a:off x="952500" y="1259796"/>
            <a:ext cx="9317567" cy="5824448"/>
          </a:xfrm>
          <a:prstGeom prst="rect">
            <a:avLst/>
          </a:prstGeom>
        </p:spPr>
      </p:pic>
    </p:spTree>
    <p:extLst>
      <p:ext uri="{BB962C8B-B14F-4D97-AF65-F5344CB8AC3E}">
        <p14:creationId xmlns:p14="http://schemas.microsoft.com/office/powerpoint/2010/main" val="7550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F1B9-D831-46C4-BAC8-0C97C1FD9A3E}"/>
              </a:ext>
            </a:extLst>
          </p:cNvPr>
          <p:cNvSpPr>
            <a:spLocks noGrp="1"/>
          </p:cNvSpPr>
          <p:nvPr>
            <p:ph type="title"/>
          </p:nvPr>
        </p:nvSpPr>
        <p:spPr/>
        <p:txBody>
          <a:bodyPr/>
          <a:lstStyle/>
          <a:p>
            <a:r>
              <a:rPr lang="en-US" dirty="0"/>
              <a:t>In the Future…</a:t>
            </a:r>
          </a:p>
        </p:txBody>
      </p:sp>
      <p:sp>
        <p:nvSpPr>
          <p:cNvPr id="3" name="Content Placeholder 2">
            <a:extLst>
              <a:ext uri="{FF2B5EF4-FFF2-40B4-BE49-F238E27FC236}">
                <a16:creationId xmlns:a16="http://schemas.microsoft.com/office/drawing/2014/main" id="{E30A57A2-2E12-46A8-82C1-AC3F66E282AE}"/>
              </a:ext>
            </a:extLst>
          </p:cNvPr>
          <p:cNvSpPr>
            <a:spLocks noGrp="1"/>
          </p:cNvSpPr>
          <p:nvPr>
            <p:ph idx="1"/>
          </p:nvPr>
        </p:nvSpPr>
        <p:spPr>
          <a:xfrm>
            <a:off x="1048279" y="1595718"/>
            <a:ext cx="8946541" cy="4195481"/>
          </a:xfrm>
        </p:spPr>
        <p:txBody>
          <a:bodyPr>
            <a:noAutofit/>
          </a:bodyPr>
          <a:lstStyle/>
          <a:p>
            <a:r>
              <a:rPr lang="en-US" sz="2500" dirty="0"/>
              <a:t>Not only could AI be an effective tool in ensuring the accountability of truth to supersede all else but, we could create a subscription service to which news outlets and other researchers subscribe to have access to the neural network classifier utilizing datasets collected. Future upgrade the subscription service could use the large datasets to run personality analyses on anyone with a public social account. The benefit of this could target human resource prospecting applicants in hiring, negotiations between individuals/companies/foreign leaders, as well as other beneficial applications not listed here.</a:t>
            </a:r>
          </a:p>
        </p:txBody>
      </p:sp>
    </p:spTree>
    <p:extLst>
      <p:ext uri="{BB962C8B-B14F-4D97-AF65-F5344CB8AC3E}">
        <p14:creationId xmlns:p14="http://schemas.microsoft.com/office/powerpoint/2010/main" val="369988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B92E-37A9-4F67-A3F6-9942CA359683}"/>
              </a:ext>
            </a:extLst>
          </p:cNvPr>
          <p:cNvSpPr>
            <a:spLocks noGrp="1"/>
          </p:cNvSpPr>
          <p:nvPr>
            <p:ph type="title"/>
          </p:nvPr>
        </p:nvSpPr>
        <p:spPr>
          <a:xfrm>
            <a:off x="932655" y="1830256"/>
            <a:ext cx="10326689" cy="2824872"/>
          </a:xfrm>
        </p:spPr>
        <p:txBody>
          <a:bodyPr/>
          <a:lstStyle/>
          <a:p>
            <a:pPr algn="ctr"/>
            <a:r>
              <a:rPr lang="en-US" sz="6000" dirty="0"/>
              <a:t>Thank you!</a:t>
            </a:r>
          </a:p>
        </p:txBody>
      </p:sp>
    </p:spTree>
    <p:extLst>
      <p:ext uri="{BB962C8B-B14F-4D97-AF65-F5344CB8AC3E}">
        <p14:creationId xmlns:p14="http://schemas.microsoft.com/office/powerpoint/2010/main" val="313960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6E01-E2BD-4AA3-97A5-A4E611FACE86}"/>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Dataset:</a:t>
            </a:r>
          </a:p>
        </p:txBody>
      </p:sp>
      <p:sp>
        <p:nvSpPr>
          <p:cNvPr id="3" name="Content Placeholder 2">
            <a:extLst>
              <a:ext uri="{FF2B5EF4-FFF2-40B4-BE49-F238E27FC236}">
                <a16:creationId xmlns:a16="http://schemas.microsoft.com/office/drawing/2014/main" id="{9EC8A065-08E6-4C7F-BB97-202870F8FD01}"/>
              </a:ext>
            </a:extLst>
          </p:cNvPr>
          <p:cNvSpPr>
            <a:spLocks noGrp="1"/>
          </p:cNvSpPr>
          <p:nvPr>
            <p:ph idx="1"/>
          </p:nvPr>
        </p:nvSpPr>
        <p:spPr>
          <a:xfrm>
            <a:off x="899111" y="1582836"/>
            <a:ext cx="9217276" cy="4644026"/>
          </a:xfrm>
        </p:spPr>
        <p:txBody>
          <a:bodyPr>
            <a:normAutofit/>
          </a:bodyPr>
          <a:lstStyle/>
          <a:p>
            <a:pPr>
              <a:buFont typeface="Wingdings" panose="05000000000000000000" pitchFamily="2" charset="2"/>
              <a:buChar char="§"/>
            </a:pPr>
            <a:r>
              <a:rPr lang="en-US" sz="2800" dirty="0">
                <a:latin typeface="Cambria" panose="02040503050406030204" pitchFamily="18" charset="0"/>
                <a:ea typeface="Cambria" panose="02040503050406030204" pitchFamily="18" charset="0"/>
              </a:rPr>
              <a:t>Congressional testimony transcripts from </a:t>
            </a:r>
          </a:p>
          <a:p>
            <a:pPr lvl="1">
              <a:buFont typeface="Wingdings" panose="05000000000000000000" pitchFamily="2" charset="2"/>
              <a:buChar char="§"/>
            </a:pPr>
            <a:r>
              <a:rPr lang="en-US" sz="2800" dirty="0">
                <a:hlinkClick r:id="rId3"/>
              </a:rPr>
              <a:t>https://www.congress.gov/congressional-record</a:t>
            </a:r>
            <a:endParaRPr lang="en-US" sz="2800" dirty="0"/>
          </a:p>
          <a:p>
            <a:pPr>
              <a:buFont typeface="Wingdings" panose="05000000000000000000" pitchFamily="2" charset="2"/>
              <a:buChar char="§"/>
            </a:pPr>
            <a:endParaRPr lang="en-US" sz="3200" dirty="0">
              <a:latin typeface="Cambria" panose="02040503050406030204" pitchFamily="18" charset="0"/>
              <a:ea typeface="Cambria" panose="02040503050406030204" pitchFamily="18" charset="0"/>
            </a:endParaRPr>
          </a:p>
          <a:p>
            <a:pPr>
              <a:buFont typeface="Wingdings" panose="05000000000000000000" pitchFamily="2" charset="2"/>
              <a:buChar char="§"/>
            </a:pPr>
            <a:r>
              <a:rPr lang="en-US" sz="3200" dirty="0">
                <a:latin typeface="Cambria" panose="02040503050406030204" pitchFamily="18" charset="0"/>
                <a:ea typeface="Cambria" panose="02040503050406030204" pitchFamily="18" charset="0"/>
              </a:rPr>
              <a:t>Files were downloaded in pdf format then converted into txt using Adobe.</a:t>
            </a:r>
          </a:p>
          <a:p>
            <a:pPr marL="0" indent="0">
              <a:buNone/>
            </a:pPr>
            <a:endParaRPr lang="en-US" sz="3000" dirty="0">
              <a:highlight>
                <a:srgbClr val="800000"/>
              </a:highlight>
              <a:latin typeface="Cambria" panose="02040503050406030204" pitchFamily="18" charset="0"/>
              <a:ea typeface="Cambria" panose="02040503050406030204" pitchFamily="18" charset="0"/>
              <a:cs typeface="Aldhabi" panose="020B0604020202020204" pitchFamily="2" charset="-78"/>
            </a:endParaRPr>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11900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9830-A9B7-4CE0-A3B3-092CC2FA8D5E}"/>
              </a:ext>
            </a:extLst>
          </p:cNvPr>
          <p:cNvSpPr>
            <a:spLocks noGrp="1"/>
          </p:cNvSpPr>
          <p:nvPr>
            <p:ph type="title"/>
          </p:nvPr>
        </p:nvSpPr>
        <p:spPr/>
        <p:txBody>
          <a:bodyPr/>
          <a:lstStyle/>
          <a:p>
            <a:pPr algn="ctr"/>
            <a:r>
              <a:rPr lang="en-US" sz="4800" dirty="0">
                <a:latin typeface="Cambria" panose="02040503050406030204" pitchFamily="18" charset="0"/>
                <a:ea typeface="Cambria" panose="02040503050406030204" pitchFamily="18" charset="0"/>
                <a:cs typeface="Calibri" panose="020F0502020204030204" pitchFamily="34" charset="0"/>
              </a:rPr>
              <a:t>Problem:</a:t>
            </a:r>
          </a:p>
        </p:txBody>
      </p:sp>
      <p:sp>
        <p:nvSpPr>
          <p:cNvPr id="3" name="Content Placeholder 2">
            <a:extLst>
              <a:ext uri="{FF2B5EF4-FFF2-40B4-BE49-F238E27FC236}">
                <a16:creationId xmlns:a16="http://schemas.microsoft.com/office/drawing/2014/main" id="{0F22841B-0CB4-44B8-9797-E8DEC952DEBA}"/>
              </a:ext>
            </a:extLst>
          </p:cNvPr>
          <p:cNvSpPr>
            <a:spLocks noGrp="1"/>
          </p:cNvSpPr>
          <p:nvPr>
            <p:ph idx="1"/>
          </p:nvPr>
        </p:nvSpPr>
        <p:spPr>
          <a:xfrm>
            <a:off x="1069155" y="2298700"/>
            <a:ext cx="9509759" cy="4169833"/>
          </a:xfrm>
        </p:spPr>
        <p:txBody>
          <a:bodyPr>
            <a:normAutofit/>
          </a:bodyPr>
          <a:lstStyle/>
          <a:p>
            <a:pPr marL="0" indent="0" algn="ctr">
              <a:buNone/>
            </a:pPr>
            <a:r>
              <a:rPr lang="en-US" sz="4400" dirty="0"/>
              <a:t>Unreliable speech from public officials and news networks have reached a head in our nation. </a:t>
            </a:r>
            <a:endParaRPr lang="en-US"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736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F1F2-0E39-4117-980B-38089757EE69}"/>
              </a:ext>
            </a:extLst>
          </p:cNvPr>
          <p:cNvSpPr>
            <a:spLocks noGrp="1"/>
          </p:cNvSpPr>
          <p:nvPr>
            <p:ph type="title"/>
          </p:nvPr>
        </p:nvSpPr>
        <p:spPr/>
        <p:txBody>
          <a:bodyPr/>
          <a:lstStyle/>
          <a:p>
            <a:r>
              <a:rPr lang="en-US" sz="4800" dirty="0">
                <a:latin typeface="Cambria" panose="02040503050406030204" pitchFamily="18" charset="0"/>
                <a:ea typeface="Cambria" panose="02040503050406030204" pitchFamily="18" charset="0"/>
              </a:rPr>
              <a:t>How can this be helped?</a:t>
            </a:r>
            <a:br>
              <a:rPr lang="en-US" sz="4800" dirty="0">
                <a:latin typeface="Cambria" panose="02040503050406030204" pitchFamily="18" charset="0"/>
                <a:ea typeface="Cambria" panose="02040503050406030204" pitchFamily="18" charset="0"/>
              </a:rPr>
            </a:br>
            <a:endParaRPr lang="en-US" sz="4800" dirty="0"/>
          </a:p>
        </p:txBody>
      </p:sp>
      <p:sp>
        <p:nvSpPr>
          <p:cNvPr id="3" name="Content Placeholder 2">
            <a:extLst>
              <a:ext uri="{FF2B5EF4-FFF2-40B4-BE49-F238E27FC236}">
                <a16:creationId xmlns:a16="http://schemas.microsoft.com/office/drawing/2014/main" id="{5E42579F-71B8-46BF-9FA3-47BAEA5B6AF0}"/>
              </a:ext>
            </a:extLst>
          </p:cNvPr>
          <p:cNvSpPr>
            <a:spLocks noGrp="1"/>
          </p:cNvSpPr>
          <p:nvPr>
            <p:ph idx="1"/>
          </p:nvPr>
        </p:nvSpPr>
        <p:spPr>
          <a:xfrm>
            <a:off x="-125348" y="1759910"/>
            <a:ext cx="11769729" cy="4281961"/>
          </a:xfrm>
        </p:spPr>
        <p:txBody>
          <a:bodyPr>
            <a:normAutofit lnSpcReduction="10000"/>
          </a:bodyPr>
          <a:lstStyle/>
          <a:p>
            <a:pPr lvl="2">
              <a:buFont typeface="Wingdings" panose="05000000000000000000" pitchFamily="2" charset="2"/>
              <a:buChar char="§"/>
            </a:pPr>
            <a:r>
              <a:rPr lang="en-US" sz="3600" dirty="0"/>
              <a:t>News outlets, law offices, researchers, as well as others have an innate desire to be able to easily find relevant information within current, past, and future cases on the fly (immediate basis). </a:t>
            </a:r>
          </a:p>
          <a:p>
            <a:pPr lvl="2">
              <a:buFont typeface="Wingdings" panose="05000000000000000000" pitchFamily="2" charset="2"/>
              <a:buChar char="§"/>
            </a:pPr>
            <a:r>
              <a:rPr lang="en-US" sz="3600" dirty="0"/>
              <a:t>The purpose is to allow cross-referencing multiple testimonies and other public speech for inconsistencies and inaccuracies over time.</a:t>
            </a:r>
          </a:p>
          <a:p>
            <a:pPr marL="914400" lvl="2" indent="0">
              <a:buNone/>
            </a:pPr>
            <a:endParaRPr lang="en-US" dirty="0"/>
          </a:p>
        </p:txBody>
      </p:sp>
    </p:spTree>
    <p:extLst>
      <p:ext uri="{BB962C8B-B14F-4D97-AF65-F5344CB8AC3E}">
        <p14:creationId xmlns:p14="http://schemas.microsoft.com/office/powerpoint/2010/main" val="344848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C4B3-D19A-4205-B363-6BCDFEDBA81C}"/>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BC043CD5-6DCC-4390-80EF-6AB6BEF158E1}"/>
              </a:ext>
            </a:extLst>
          </p:cNvPr>
          <p:cNvSpPr>
            <a:spLocks noGrp="1"/>
          </p:cNvSpPr>
          <p:nvPr>
            <p:ph idx="1"/>
          </p:nvPr>
        </p:nvSpPr>
        <p:spPr>
          <a:xfrm>
            <a:off x="1103312" y="2052918"/>
            <a:ext cx="8946541" cy="2688415"/>
          </a:xfrm>
        </p:spPr>
        <p:txBody>
          <a:bodyPr>
            <a:noAutofit/>
          </a:bodyPr>
          <a:lstStyle/>
          <a:p>
            <a:r>
              <a:rPr lang="en-US" sz="3000" dirty="0"/>
              <a:t>Collect testimony, commentary, etc. from a target witness or person over years in the past to feed into our classifier. The A.I. will classify the data and allow for future comments and testimony to update the database as well as compare to existing testimony.</a:t>
            </a:r>
          </a:p>
        </p:txBody>
      </p:sp>
    </p:spTree>
    <p:extLst>
      <p:ext uri="{BB962C8B-B14F-4D97-AF65-F5344CB8AC3E}">
        <p14:creationId xmlns:p14="http://schemas.microsoft.com/office/powerpoint/2010/main" val="12511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762C-D64C-4EE8-9FEC-C45133CA70F7}"/>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5B7719C5-6C47-444A-B5CC-B6E9CED6C128}"/>
              </a:ext>
            </a:extLst>
          </p:cNvPr>
          <p:cNvSpPr>
            <a:spLocks noGrp="1"/>
          </p:cNvSpPr>
          <p:nvPr>
            <p:ph idx="1"/>
          </p:nvPr>
        </p:nvSpPr>
        <p:spPr/>
        <p:txBody>
          <a:bodyPr>
            <a:normAutofit/>
          </a:bodyPr>
          <a:lstStyle/>
          <a:p>
            <a:r>
              <a:rPr lang="en-US" sz="3000" dirty="0"/>
              <a:t>As one can imagine, having such a tool at your disposal during an interview can be powerful in challenging testimony. This could broaden out to public statements made over news networks, social media, etc. to combat the misinformation propagated as of late. </a:t>
            </a:r>
          </a:p>
        </p:txBody>
      </p:sp>
    </p:spTree>
    <p:extLst>
      <p:ext uri="{BB962C8B-B14F-4D97-AF65-F5344CB8AC3E}">
        <p14:creationId xmlns:p14="http://schemas.microsoft.com/office/powerpoint/2010/main" val="34436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3EC31-BC57-47C2-81DB-2A23634CA300}"/>
              </a:ext>
            </a:extLst>
          </p:cNvPr>
          <p:cNvSpPr>
            <a:spLocks noGrp="1"/>
          </p:cNvSpPr>
          <p:nvPr>
            <p:ph type="title"/>
          </p:nvPr>
        </p:nvSpPr>
        <p:spPr>
          <a:xfrm>
            <a:off x="648929" y="629266"/>
            <a:ext cx="3505495" cy="1622321"/>
          </a:xfrm>
        </p:spPr>
        <p:txBody>
          <a:bodyPr>
            <a:normAutofit/>
          </a:bodyPr>
          <a:lstStyle/>
          <a:p>
            <a:r>
              <a:rPr lang="en-US" sz="4200">
                <a:solidFill>
                  <a:srgbClr val="EBEBEB"/>
                </a:solidFill>
              </a:rPr>
              <a:t>Data Cleaning:	</a:t>
            </a:r>
          </a:p>
        </p:txBody>
      </p:sp>
      <p:sp>
        <p:nvSpPr>
          <p:cNvPr id="30" name="Rectangle 1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5F9999B-60A1-4084-8C0E-287FAD9C3A61}"/>
              </a:ext>
            </a:extLst>
          </p:cNvPr>
          <p:cNvSpPr>
            <a:spLocks noGrp="1"/>
          </p:cNvSpPr>
          <p:nvPr>
            <p:ph idx="1"/>
          </p:nvPr>
        </p:nvSpPr>
        <p:spPr>
          <a:xfrm>
            <a:off x="648931" y="2438400"/>
            <a:ext cx="3505494" cy="3785419"/>
          </a:xfrm>
        </p:spPr>
        <p:txBody>
          <a:bodyPr>
            <a:normAutofit/>
          </a:bodyPr>
          <a:lstStyle/>
          <a:p>
            <a:pPr marL="0" indent="0">
              <a:buNone/>
            </a:pPr>
            <a:r>
              <a:rPr lang="en-US" sz="2000" dirty="0">
                <a:solidFill>
                  <a:srgbClr val="FFFFFF"/>
                </a:solidFill>
              </a:rPr>
              <a:t>Utilizing functions as well as </a:t>
            </a:r>
            <a:r>
              <a:rPr lang="en-US" sz="2000" dirty="0" err="1">
                <a:solidFill>
                  <a:srgbClr val="FFFFFF"/>
                </a:solidFill>
              </a:rPr>
              <a:t>stopwords</a:t>
            </a:r>
            <a:r>
              <a:rPr lang="en-US" sz="2000" dirty="0">
                <a:solidFill>
                  <a:srgbClr val="FFFFFF"/>
                </a:solidFill>
              </a:rPr>
              <a:t> (not shown) was key to help reduce the text into easier to process information.</a:t>
            </a:r>
          </a:p>
          <a:p>
            <a:pPr marL="0" indent="0">
              <a:buNone/>
            </a:pPr>
            <a:endParaRPr lang="en-US" sz="2000" dirty="0">
              <a:solidFill>
                <a:srgbClr val="FFFFFF"/>
              </a:solidFill>
            </a:endParaRPr>
          </a:p>
          <a:p>
            <a:pPr marL="0" indent="0">
              <a:buNone/>
            </a:pPr>
            <a:endParaRPr lang="en-US" sz="2000" dirty="0">
              <a:solidFill>
                <a:srgbClr val="FFFFFF"/>
              </a:solidFill>
            </a:endParaRPr>
          </a:p>
        </p:txBody>
      </p:sp>
      <p:pic>
        <p:nvPicPr>
          <p:cNvPr id="6" name="Picture 5">
            <a:extLst>
              <a:ext uri="{FF2B5EF4-FFF2-40B4-BE49-F238E27FC236}">
                <a16:creationId xmlns:a16="http://schemas.microsoft.com/office/drawing/2014/main" id="{157CB886-6D75-4318-9083-4E85191FF7F4}"/>
              </a:ext>
            </a:extLst>
          </p:cNvPr>
          <p:cNvPicPr>
            <a:picLocks noChangeAspect="1"/>
          </p:cNvPicPr>
          <p:nvPr/>
        </p:nvPicPr>
        <p:blipFill>
          <a:blip r:embed="rId3"/>
          <a:stretch>
            <a:fillRect/>
          </a:stretch>
        </p:blipFill>
        <p:spPr>
          <a:xfrm>
            <a:off x="5123688" y="1279887"/>
            <a:ext cx="6520292" cy="3523021"/>
          </a:xfrm>
          <a:prstGeom prst="rect">
            <a:avLst/>
          </a:prstGeom>
        </p:spPr>
      </p:pic>
    </p:spTree>
    <p:extLst>
      <p:ext uri="{BB962C8B-B14F-4D97-AF65-F5344CB8AC3E}">
        <p14:creationId xmlns:p14="http://schemas.microsoft.com/office/powerpoint/2010/main" val="32803239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D5EF-8CEB-46A1-A3ED-D8704F1113D8}"/>
              </a:ext>
            </a:extLst>
          </p:cNvPr>
          <p:cNvSpPr>
            <a:spLocks noGrp="1"/>
          </p:cNvSpPr>
          <p:nvPr>
            <p:ph type="title"/>
          </p:nvPr>
        </p:nvSpPr>
        <p:spPr/>
        <p:txBody>
          <a:bodyPr/>
          <a:lstStyle/>
          <a:p>
            <a:r>
              <a:rPr lang="en-US" dirty="0"/>
              <a:t>Exploring the Data with </a:t>
            </a:r>
            <a:r>
              <a:rPr lang="en-US" dirty="0" err="1"/>
              <a:t>WordCloud</a:t>
            </a:r>
            <a:r>
              <a:rPr lang="en-US" dirty="0"/>
              <a:t>:</a:t>
            </a:r>
          </a:p>
        </p:txBody>
      </p:sp>
      <p:pic>
        <p:nvPicPr>
          <p:cNvPr id="8" name="Content Placeholder 7">
            <a:extLst>
              <a:ext uri="{FF2B5EF4-FFF2-40B4-BE49-F238E27FC236}">
                <a16:creationId xmlns:a16="http://schemas.microsoft.com/office/drawing/2014/main" id="{571D69A3-D20A-40F9-A2A3-07A53A8C6854}"/>
              </a:ext>
            </a:extLst>
          </p:cNvPr>
          <p:cNvPicPr>
            <a:picLocks noGrp="1" noChangeAspect="1"/>
          </p:cNvPicPr>
          <p:nvPr>
            <p:ph idx="1"/>
          </p:nvPr>
        </p:nvPicPr>
        <p:blipFill>
          <a:blip r:embed="rId3"/>
          <a:stretch>
            <a:fillRect/>
          </a:stretch>
        </p:blipFill>
        <p:spPr>
          <a:xfrm>
            <a:off x="1800702" y="2052638"/>
            <a:ext cx="7552371" cy="4195762"/>
          </a:xfrm>
          <a:prstGeom prst="rect">
            <a:avLst/>
          </a:prstGeom>
        </p:spPr>
      </p:pic>
    </p:spTree>
    <p:extLst>
      <p:ext uri="{BB962C8B-B14F-4D97-AF65-F5344CB8AC3E}">
        <p14:creationId xmlns:p14="http://schemas.microsoft.com/office/powerpoint/2010/main" val="91860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85D2-7891-411E-B00A-F5B23294F0CA}"/>
              </a:ext>
            </a:extLst>
          </p:cNvPr>
          <p:cNvSpPr>
            <a:spLocks noGrp="1"/>
          </p:cNvSpPr>
          <p:nvPr>
            <p:ph type="title"/>
          </p:nvPr>
        </p:nvSpPr>
        <p:spPr/>
        <p:txBody>
          <a:bodyPr/>
          <a:lstStyle/>
          <a:p>
            <a:r>
              <a:rPr lang="en-US" dirty="0"/>
              <a:t>Fact Machine:</a:t>
            </a:r>
          </a:p>
        </p:txBody>
      </p:sp>
      <p:pic>
        <p:nvPicPr>
          <p:cNvPr id="7" name="Content Placeholder 6">
            <a:extLst>
              <a:ext uri="{FF2B5EF4-FFF2-40B4-BE49-F238E27FC236}">
                <a16:creationId xmlns:a16="http://schemas.microsoft.com/office/drawing/2014/main" id="{89E577DE-6E01-4BB9-A59A-6738FBFF357B}"/>
              </a:ext>
            </a:extLst>
          </p:cNvPr>
          <p:cNvPicPr>
            <a:picLocks noGrp="1" noChangeAspect="1"/>
          </p:cNvPicPr>
          <p:nvPr>
            <p:ph idx="1"/>
          </p:nvPr>
        </p:nvPicPr>
        <p:blipFill>
          <a:blip r:embed="rId3"/>
          <a:stretch>
            <a:fillRect/>
          </a:stretch>
        </p:blipFill>
        <p:spPr>
          <a:xfrm>
            <a:off x="1103313" y="2077599"/>
            <a:ext cx="8947150" cy="4145840"/>
          </a:xfrm>
          <a:prstGeom prst="rect">
            <a:avLst/>
          </a:prstGeom>
        </p:spPr>
      </p:pic>
    </p:spTree>
    <p:extLst>
      <p:ext uri="{BB962C8B-B14F-4D97-AF65-F5344CB8AC3E}">
        <p14:creationId xmlns:p14="http://schemas.microsoft.com/office/powerpoint/2010/main" val="409111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397</Words>
  <Application>Microsoft Office PowerPoint</Application>
  <PresentationFormat>Widescreen</PresentationFormat>
  <Paragraphs>39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Century Gothic</vt:lpstr>
      <vt:lpstr>Wingdings</vt:lpstr>
      <vt:lpstr>Wingdings 3</vt:lpstr>
      <vt:lpstr>Ion</vt:lpstr>
      <vt:lpstr>Testimony Classifier and Fact Dispenser</vt:lpstr>
      <vt:lpstr>Dataset:</vt:lpstr>
      <vt:lpstr>Problem:</vt:lpstr>
      <vt:lpstr>How can this be helped? </vt:lpstr>
      <vt:lpstr>Solution: </vt:lpstr>
      <vt:lpstr>Why?</vt:lpstr>
      <vt:lpstr>Data Cleaning: </vt:lpstr>
      <vt:lpstr>Exploring the Data with WordCloud:</vt:lpstr>
      <vt:lpstr>Fact Machine:</vt:lpstr>
      <vt:lpstr>Topics and Visualizing:</vt:lpstr>
      <vt:lpstr>In the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dc:title>
  <dc:creator>Randolph Pratt</dc:creator>
  <cp:lastModifiedBy>Randolph Pratt</cp:lastModifiedBy>
  <cp:revision>2</cp:revision>
  <dcterms:created xsi:type="dcterms:W3CDTF">2019-10-23T21:07:29Z</dcterms:created>
  <dcterms:modified xsi:type="dcterms:W3CDTF">2020-08-01T23:41:06Z</dcterms:modified>
</cp:coreProperties>
</file>