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92145" r:id="rId1"/>
  </p:sldMasterIdLst>
  <p:notesMasterIdLst>
    <p:notesMasterId r:id="rId4"/>
  </p:notesMasterIdLst>
  <p:sldIdLst>
    <p:sldId id="2175" r:id="rId2"/>
    <p:sldId id="2136" r:id="rId3"/>
  </p:sldIdLst>
  <p:sldSz cx="9144000" cy="6858000" type="screen4x3"/>
  <p:notesSz cx="6811963" cy="994568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微软雅黑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微软雅黑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微软雅黑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微软雅黑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pos="16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1605F9"/>
    <a:srgbClr val="FFFF99"/>
    <a:srgbClr val="3DD74F"/>
    <a:srgbClr val="969696"/>
    <a:srgbClr val="5F5F5F"/>
    <a:srgbClr val="1C1C1C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41" autoAdjust="0"/>
    <p:restoredTop sz="96881" autoAdjust="0"/>
  </p:normalViewPr>
  <p:slideViewPr>
    <p:cSldViewPr>
      <p:cViewPr varScale="1">
        <p:scale>
          <a:sx n="116" d="100"/>
          <a:sy n="116" d="100"/>
        </p:scale>
        <p:origin x="1324" y="64"/>
      </p:cViewPr>
      <p:guideLst>
        <p:guide orient="horz" pos="391"/>
        <p:guide pos="16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B90505-CF37-4481-BEED-127A4F2FE3F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zh-CN" altLang="en-US"/>
        </a:p>
      </dgm:t>
    </dgm:pt>
    <dgm:pt modelId="{45304CB3-138E-4486-B3C2-C83EB7A382EA}" type="pres">
      <dgm:prSet presAssocID="{83B90505-CF37-4481-BEED-127A4F2FE3F2}" presName="diagram" presStyleCnt="0">
        <dgm:presLayoutVars>
          <dgm:dir/>
          <dgm:resizeHandles val="exact"/>
        </dgm:presLayoutVars>
      </dgm:prSet>
      <dgm:spPr/>
    </dgm:pt>
  </dgm:ptLst>
  <dgm:cxnLst>
    <dgm:cxn modelId="{E9B5E754-4D52-48F1-9B7E-9330D8AF92D6}" type="presOf" srcId="{83B90505-CF37-4481-BEED-127A4F2FE3F2}" destId="{45304CB3-138E-4486-B3C2-C83EB7A382EA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9213" y="0"/>
            <a:ext cx="2951162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38EFC8F-A100-4495-9E12-5AA54BA825E4}" type="datetimeFigureOut">
              <a:rPr lang="zh-CN" altLang="en-US"/>
              <a:pPr>
                <a:defRPr/>
              </a:pPr>
              <a:t>2020/5/13</a:t>
            </a:fld>
            <a:endParaRPr lang="zh-CN" altLang="en-US"/>
          </a:p>
        </p:txBody>
      </p:sp>
      <p:sp>
        <p:nvSpPr>
          <p:cNvPr id="276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0750" y="746125"/>
            <a:ext cx="4970463" cy="372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4400"/>
            <a:ext cx="5449887" cy="44751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51163" cy="4968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7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9213" y="9447213"/>
            <a:ext cx="2951162" cy="4968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77C6D49-7F9A-4962-9160-AF80BEBAF0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4347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Documents and Settings\Administrator\桌面\3-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6463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F:\工作\公司网银ppt\新建文件夹\3-3.jp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-12700" y="6350"/>
            <a:ext cx="91567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灯片编号占位符 1"/>
          <p:cNvSpPr txBox="1">
            <a:spLocks noChangeArrowheads="1"/>
          </p:cNvSpPr>
          <p:nvPr/>
        </p:nvSpPr>
        <p:spPr bwMode="auto">
          <a:xfrm>
            <a:off x="-33338" y="6519863"/>
            <a:ext cx="434976" cy="3651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defRPr/>
            </a:pPr>
            <a:fld id="{6AC50932-1AC4-4B17-A289-9FA5F98A4B5C}" type="slidenum">
              <a:rPr lang="zh-CN" altLang="en-US"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pPr algn="r">
                <a:defRPr/>
              </a:pPr>
              <a:t>‹#›</a:t>
            </a:fld>
            <a:endParaRPr lang="zh-CN" altLang="en-US" sz="1200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052" name="矩形 1"/>
          <p:cNvSpPr>
            <a:spLocks noChangeArrowheads="1"/>
          </p:cNvSpPr>
          <p:nvPr/>
        </p:nvSpPr>
        <p:spPr bwMode="auto">
          <a:xfrm>
            <a:off x="71438" y="31750"/>
            <a:ext cx="3995737" cy="66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endParaRPr lang="zh-CN" altLang="en-US" b="1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13317" name="Picture 14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49250" y="76200"/>
            <a:ext cx="20097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4" name="矩形 2"/>
          <p:cNvSpPr>
            <a:spLocks noChangeArrowheads="1"/>
          </p:cNvSpPr>
          <p:nvPr/>
        </p:nvSpPr>
        <p:spPr bwMode="auto">
          <a:xfrm>
            <a:off x="6335713" y="6338888"/>
            <a:ext cx="2808287" cy="43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2000">
                <a:solidFill>
                  <a:srgbClr val="59595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新核心 新理念 新起点</a:t>
            </a:r>
          </a:p>
        </p:txBody>
      </p:sp>
      <p:sp>
        <p:nvSpPr>
          <p:cNvPr id="13319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3320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169" r:id="rId1"/>
    <p:sldLayoutId id="2147492168" r:id="rId2"/>
    <p:sldLayoutId id="2147492167" r:id="rId3"/>
    <p:sldLayoutId id="2147492166" r:id="rId4"/>
    <p:sldLayoutId id="2147492165" r:id="rId5"/>
    <p:sldLayoutId id="2147492164" r:id="rId6"/>
    <p:sldLayoutId id="2147492163" r:id="rId7"/>
    <p:sldLayoutId id="2147492162" r:id="rId8"/>
    <p:sldLayoutId id="2147492161" r:id="rId9"/>
    <p:sldLayoutId id="2147492160" r:id="rId10"/>
    <p:sldLayoutId id="2147492159" r:id="rId11"/>
    <p:sldLayoutId id="214749217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4F30A8A-A442-42D7-A482-B4D3A33DF0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5339093"/>
              </p:ext>
            </p:extLst>
          </p:nvPr>
        </p:nvGraphicFramePr>
        <p:xfrm>
          <a:off x="179219" y="616927"/>
          <a:ext cx="8705850" cy="5431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Line 45">
            <a:extLst>
              <a:ext uri="{FF2B5EF4-FFF2-40B4-BE49-F238E27FC236}">
                <a16:creationId xmlns:a16="http://schemas.microsoft.com/office/drawing/2014/main" id="{B4DB7BC1-15B6-4B7B-8344-36DBA0BFC5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1550" y="1506538"/>
            <a:ext cx="77788" cy="4308475"/>
          </a:xfrm>
          <a:prstGeom prst="line">
            <a:avLst/>
          </a:prstGeom>
          <a:noFill/>
          <a:ln w="19050" cap="rnd">
            <a:solidFill>
              <a:srgbClr val="C0C0C0"/>
            </a:solidFill>
            <a:prstDash val="dash"/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 kern="0">
              <a:solidFill>
                <a:srgbClr val="000000">
                  <a:lumMod val="95000"/>
                  <a:lumOff val="5000"/>
                </a:srgbClr>
              </a:solidFill>
              <a:latin typeface="微软雅黑" pitchFamily="34" charset="-122"/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F1A6317E-D44B-453F-AB63-9FD104B8B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836" y="868346"/>
            <a:ext cx="8661400" cy="577850"/>
          </a:xfrm>
          <a:prstGeom prst="rect">
            <a:avLst/>
          </a:prstGeom>
          <a:solidFill>
            <a:srgbClr val="4F81BD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7" name="Line 45">
            <a:extLst>
              <a:ext uri="{FF2B5EF4-FFF2-40B4-BE49-F238E27FC236}">
                <a16:creationId xmlns:a16="http://schemas.microsoft.com/office/drawing/2014/main" id="{98565F1B-78EB-4425-9ED7-1955E431400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85769" y="1446196"/>
            <a:ext cx="6350" cy="4356100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 sz="1200" kern="0">
              <a:solidFill>
                <a:srgbClr val="000000">
                  <a:lumMod val="95000"/>
                  <a:lumOff val="5000"/>
                </a:srgbClr>
              </a:solidFill>
              <a:latin typeface="微软雅黑" pitchFamily="34" charset="-122"/>
            </a:endParaRPr>
          </a:p>
        </p:txBody>
      </p:sp>
      <p:sp>
        <p:nvSpPr>
          <p:cNvPr id="8" name="Line 45">
            <a:extLst>
              <a:ext uri="{FF2B5EF4-FFF2-40B4-BE49-F238E27FC236}">
                <a16:creationId xmlns:a16="http://schemas.microsoft.com/office/drawing/2014/main" id="{9E902C11-2257-4FDF-9EA8-7E66E2B108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22420" y="1446196"/>
            <a:ext cx="4762" cy="4352925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 sz="1200" kern="0">
              <a:solidFill>
                <a:srgbClr val="000000">
                  <a:lumMod val="95000"/>
                  <a:lumOff val="5000"/>
                </a:srgbClr>
              </a:solidFill>
              <a:latin typeface="微软雅黑" pitchFamily="34" charset="-122"/>
            </a:endParaRPr>
          </a:p>
        </p:txBody>
      </p:sp>
      <p:cxnSp>
        <p:nvCxnSpPr>
          <p:cNvPr id="9" name="直接箭头连接符 38">
            <a:extLst>
              <a:ext uri="{FF2B5EF4-FFF2-40B4-BE49-F238E27FC236}">
                <a16:creationId xmlns:a16="http://schemas.microsoft.com/office/drawing/2014/main" id="{56119FEE-969D-4FFD-8246-B5C71BE3CD7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03225" y="5826125"/>
            <a:ext cx="8632825" cy="1588"/>
          </a:xfrm>
          <a:prstGeom prst="straightConnector1">
            <a:avLst/>
          </a:prstGeom>
          <a:noFill/>
          <a:ln w="28575" algn="ctr">
            <a:solidFill>
              <a:srgbClr val="615F5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78">
            <a:extLst>
              <a:ext uri="{FF2B5EF4-FFF2-40B4-BE49-F238E27FC236}">
                <a16:creationId xmlns:a16="http://schemas.microsoft.com/office/drawing/2014/main" id="{09E90008-9399-4C12-8A7C-38CC87CDF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849938"/>
            <a:ext cx="522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微软雅黑" pitchFamily="34" charset="-122"/>
              </a:rPr>
              <a:t>3.13</a:t>
            </a:r>
            <a:endParaRPr lang="zh-CN" altLang="en-US" sz="1200" kern="0" dirty="0">
              <a:solidFill>
                <a:srgbClr val="000000">
                  <a:lumMod val="95000"/>
                  <a:lumOff val="5000"/>
                </a:srgbClr>
              </a:solidFill>
              <a:latin typeface="微软雅黑" pitchFamily="34" charset="-122"/>
            </a:endParaRPr>
          </a:p>
        </p:txBody>
      </p:sp>
      <p:sp>
        <p:nvSpPr>
          <p:cNvPr id="11" name="TextBox 78">
            <a:extLst>
              <a:ext uri="{FF2B5EF4-FFF2-40B4-BE49-F238E27FC236}">
                <a16:creationId xmlns:a16="http://schemas.microsoft.com/office/drawing/2014/main" id="{CE3F7876-B0AB-4C2D-B21F-6B39D358C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5299" y="5826125"/>
            <a:ext cx="862012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srgbClr val="FF0000"/>
                </a:solidFill>
                <a:latin typeface="微软雅黑" pitchFamily="34" charset="-122"/>
              </a:rPr>
              <a:t> 5.13</a:t>
            </a:r>
            <a:endParaRPr lang="zh-CN" altLang="en-US" sz="1200" kern="0" dirty="0">
              <a:solidFill>
                <a:srgbClr val="FF0000"/>
              </a:solidFill>
              <a:latin typeface="微软雅黑" pitchFamily="34" charset="-122"/>
            </a:endParaRPr>
          </a:p>
        </p:txBody>
      </p:sp>
      <p:sp>
        <p:nvSpPr>
          <p:cNvPr id="12" name="TextBox 78">
            <a:extLst>
              <a:ext uri="{FF2B5EF4-FFF2-40B4-BE49-F238E27FC236}">
                <a16:creationId xmlns:a16="http://schemas.microsoft.com/office/drawing/2014/main" id="{D089BD95-E638-41A4-90F8-982F8B8BC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1262" y="5821631"/>
            <a:ext cx="862012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微软雅黑" pitchFamily="34" charset="-122"/>
              </a:rPr>
              <a:t> 5.26</a:t>
            </a:r>
            <a:endParaRPr lang="zh-CN" altLang="en-US" sz="1200" kern="0" dirty="0">
              <a:solidFill>
                <a:srgbClr val="000000">
                  <a:lumMod val="95000"/>
                  <a:lumOff val="5000"/>
                </a:srgbClr>
              </a:solidFill>
              <a:latin typeface="微软雅黑" pitchFamily="34" charset="-122"/>
            </a:endParaRPr>
          </a:p>
        </p:txBody>
      </p:sp>
      <p:sp>
        <p:nvSpPr>
          <p:cNvPr id="13" name="Text Box 55">
            <a:extLst>
              <a:ext uri="{FF2B5EF4-FFF2-40B4-BE49-F238E27FC236}">
                <a16:creationId xmlns:a16="http://schemas.microsoft.com/office/drawing/2014/main" id="{0A8B9691-CC12-46AD-BA08-71FF50BD9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7413" y="1036369"/>
            <a:ext cx="1628775" cy="26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95" tIns="45700" rIns="91395" bIns="457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kern="0" dirty="0">
                <a:solidFill>
                  <a:srgbClr val="FFFFFF"/>
                </a:solidFill>
                <a:latin typeface="微软雅黑" pitchFamily="34" charset="-122"/>
              </a:rPr>
              <a:t>requirement</a:t>
            </a:r>
            <a:endParaRPr lang="en-US" altLang="zh-CN" sz="800" kern="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14" name="TextBox 78">
            <a:extLst>
              <a:ext uri="{FF2B5EF4-FFF2-40B4-BE49-F238E27FC236}">
                <a16:creationId xmlns:a16="http://schemas.microsoft.com/office/drawing/2014/main" id="{CBFD5F42-FE57-4A84-85AB-30AF26CAD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7063" y="5837238"/>
            <a:ext cx="8620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微软雅黑" pitchFamily="34" charset="-122"/>
              </a:rPr>
              <a:t> 5.29</a:t>
            </a:r>
            <a:endParaRPr lang="zh-CN" altLang="en-US" sz="1200" kern="0" dirty="0">
              <a:solidFill>
                <a:srgbClr val="000000">
                  <a:lumMod val="95000"/>
                  <a:lumOff val="5000"/>
                </a:srgbClr>
              </a:solidFill>
              <a:latin typeface="微软雅黑" pitchFamily="34" charset="-122"/>
            </a:endParaRPr>
          </a:p>
        </p:txBody>
      </p:sp>
      <p:sp>
        <p:nvSpPr>
          <p:cNvPr id="15" name="AutoShape 46">
            <a:extLst>
              <a:ext uri="{FF2B5EF4-FFF2-40B4-BE49-F238E27FC236}">
                <a16:creationId xmlns:a16="http://schemas.microsoft.com/office/drawing/2014/main" id="{11012827-1322-4879-9000-CC80061597C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437787" y="1543126"/>
            <a:ext cx="301050" cy="122662"/>
          </a:xfrm>
          <a:prstGeom prst="homePlate">
            <a:avLst>
              <a:gd name="adj" fmla="val 74808"/>
            </a:avLst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200" kern="0">
              <a:solidFill>
                <a:srgbClr val="FF0000"/>
              </a:solidFill>
              <a:latin typeface="微软雅黑" pitchFamily="34" charset="-122"/>
            </a:endParaRPr>
          </a:p>
        </p:txBody>
      </p:sp>
      <p:sp>
        <p:nvSpPr>
          <p:cNvPr id="16" name="Line 51">
            <a:extLst>
              <a:ext uri="{FF2B5EF4-FFF2-40B4-BE49-F238E27FC236}">
                <a16:creationId xmlns:a16="http://schemas.microsoft.com/office/drawing/2014/main" id="{8821EE50-7DB1-4754-BDAA-F1C3C73CD7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1411" y="1655633"/>
            <a:ext cx="8731" cy="4148267"/>
          </a:xfrm>
          <a:prstGeom prst="line">
            <a:avLst/>
          </a:prstGeom>
          <a:noFill/>
          <a:ln w="19050" cap="rnd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endParaRPr lang="zh-CN" altLang="en-US" sz="1200" kern="0">
              <a:solidFill>
                <a:srgbClr val="000000">
                  <a:lumMod val="95000"/>
                  <a:lumOff val="5000"/>
                </a:srgbClr>
              </a:solidFill>
              <a:latin typeface="微软雅黑" pitchFamily="34" charset="-122"/>
            </a:endParaRPr>
          </a:p>
        </p:txBody>
      </p:sp>
      <p:sp>
        <p:nvSpPr>
          <p:cNvPr id="17" name="Line 51">
            <a:extLst>
              <a:ext uri="{FF2B5EF4-FFF2-40B4-BE49-F238E27FC236}">
                <a16:creationId xmlns:a16="http://schemas.microsoft.com/office/drawing/2014/main" id="{21CC78AC-ABF2-48FE-BF55-B0BD19BD44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0976" y="1827213"/>
            <a:ext cx="49212" cy="4338637"/>
          </a:xfrm>
          <a:prstGeom prst="line">
            <a:avLst/>
          </a:prstGeom>
          <a:noFill/>
          <a:ln w="19050" cap="rnd">
            <a:solidFill>
              <a:srgbClr val="C0C0C0"/>
            </a:solidFill>
            <a:prstDash val="dash"/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 kern="0">
              <a:solidFill>
                <a:srgbClr val="000000">
                  <a:lumMod val="95000"/>
                  <a:lumOff val="5000"/>
                </a:srgbClr>
              </a:solidFill>
              <a:latin typeface="微软雅黑" pitchFamily="34" charset="-122"/>
            </a:endParaRPr>
          </a:p>
        </p:txBody>
      </p:sp>
      <p:sp>
        <p:nvSpPr>
          <p:cNvPr id="18" name="TextBox 78">
            <a:extLst>
              <a:ext uri="{FF2B5EF4-FFF2-40B4-BE49-F238E27FC236}">
                <a16:creationId xmlns:a16="http://schemas.microsoft.com/office/drawing/2014/main" id="{D8943597-362C-472A-B308-8EAB3BDEB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846763"/>
            <a:ext cx="862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微软雅黑" pitchFamily="34" charset="-122"/>
              </a:rPr>
              <a:t> </a:t>
            </a:r>
            <a:endParaRPr lang="zh-CN" altLang="en-US" sz="1200" kern="0" dirty="0">
              <a:solidFill>
                <a:srgbClr val="000000">
                  <a:lumMod val="95000"/>
                  <a:lumOff val="5000"/>
                </a:srgbClr>
              </a:solidFill>
              <a:latin typeface="微软雅黑" pitchFamily="34" charset="-122"/>
            </a:endParaRPr>
          </a:p>
        </p:txBody>
      </p:sp>
      <p:sp>
        <p:nvSpPr>
          <p:cNvPr id="19" name="AutoShape 46">
            <a:extLst>
              <a:ext uri="{FF2B5EF4-FFF2-40B4-BE49-F238E27FC236}">
                <a16:creationId xmlns:a16="http://schemas.microsoft.com/office/drawing/2014/main" id="{5D2362C8-A6A1-4B68-8290-509385050F3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790887" y="1533932"/>
            <a:ext cx="301050" cy="122662"/>
          </a:xfrm>
          <a:prstGeom prst="homePlate">
            <a:avLst>
              <a:gd name="adj" fmla="val 74808"/>
            </a:avLst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200" kern="0">
              <a:solidFill>
                <a:srgbClr val="FF0000"/>
              </a:solidFill>
              <a:latin typeface="微软雅黑" pitchFamily="34" charset="-122"/>
            </a:endParaRPr>
          </a:p>
        </p:txBody>
      </p:sp>
      <p:sp>
        <p:nvSpPr>
          <p:cNvPr id="20" name="Text Box 55">
            <a:extLst>
              <a:ext uri="{FF2B5EF4-FFF2-40B4-BE49-F238E27FC236}">
                <a16:creationId xmlns:a16="http://schemas.microsoft.com/office/drawing/2014/main" id="{53631DDC-2D21-4A94-9BF0-32E2B2839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218" y="937875"/>
            <a:ext cx="1457325" cy="41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95" tIns="45700" rIns="91395" bIns="457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kern="0" dirty="0">
                <a:solidFill>
                  <a:srgbClr val="FFFFFF"/>
                </a:solidFill>
                <a:latin typeface="微软雅黑" pitchFamily="34" charset="-122"/>
              </a:rPr>
              <a:t>System analysis and design</a:t>
            </a:r>
          </a:p>
        </p:txBody>
      </p:sp>
      <p:sp>
        <p:nvSpPr>
          <p:cNvPr id="21" name="TextBox 78">
            <a:extLst>
              <a:ext uri="{FF2B5EF4-FFF2-40B4-BE49-F238E27FC236}">
                <a16:creationId xmlns:a16="http://schemas.microsoft.com/office/drawing/2014/main" id="{EF7881F8-C77F-4054-8664-F3E9EEF2B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1145" y="5842971"/>
            <a:ext cx="7731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srgbClr val="FF0000"/>
                </a:solidFill>
                <a:latin typeface="微软雅黑" pitchFamily="34" charset="-122"/>
              </a:rPr>
              <a:t>5.27</a:t>
            </a:r>
            <a:endParaRPr lang="zh-CN" altLang="en-US" sz="1200" kern="0" dirty="0">
              <a:solidFill>
                <a:srgbClr val="FF0000"/>
              </a:solidFill>
              <a:latin typeface="微软雅黑" pitchFamily="34" charset="-122"/>
            </a:endParaRPr>
          </a:p>
        </p:txBody>
      </p:sp>
      <p:sp>
        <p:nvSpPr>
          <p:cNvPr id="22" name="Text Box 55">
            <a:extLst>
              <a:ext uri="{FF2B5EF4-FFF2-40B4-BE49-F238E27FC236}">
                <a16:creationId xmlns:a16="http://schemas.microsoft.com/office/drawing/2014/main" id="{046CEE6B-DE2C-4DBF-BAFF-705CCF712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669" y="1022307"/>
            <a:ext cx="1584325" cy="47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95" tIns="45700" rIns="91395" bIns="457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kern="0" dirty="0">
                <a:solidFill>
                  <a:srgbClr val="FFFFFF"/>
                </a:solidFill>
                <a:latin typeface="微软雅黑" pitchFamily="34" charset="-122"/>
              </a:rPr>
              <a:t>Coding</a:t>
            </a:r>
            <a:endParaRPr lang="en-US" altLang="zh-CN" sz="1400" kern="0" dirty="0">
              <a:solidFill>
                <a:srgbClr val="FFFFFF"/>
              </a:solidFill>
              <a:latin typeface="微软雅黑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kern="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23" name="AutoShape 76">
            <a:extLst>
              <a:ext uri="{FF2B5EF4-FFF2-40B4-BE49-F238E27FC236}">
                <a16:creationId xmlns:a16="http://schemas.microsoft.com/office/drawing/2014/main" id="{2F7D6992-72EC-4C1A-A288-79BF23273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740" y="1580686"/>
            <a:ext cx="671313" cy="257873"/>
          </a:xfrm>
          <a:prstGeom prst="homePlate">
            <a:avLst>
              <a:gd name="adj" fmla="val 49800"/>
            </a:avLst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</p:spPr>
        <p:txBody>
          <a:bodyPr lIns="18000" tIns="46800" rIns="18000" bIns="46800" anchor="ctr" anchorCtr="1"/>
          <a:lstStyle/>
          <a:p>
            <a:pPr defTabSz="819150">
              <a:tabLst>
                <a:tab pos="1528763" algn="l"/>
              </a:tabLst>
              <a:defRPr/>
            </a:pPr>
            <a:r>
              <a:rPr lang="en-US" altLang="zh-CN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make prototype</a:t>
            </a:r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4" name="AutoShape 76">
            <a:extLst>
              <a:ext uri="{FF2B5EF4-FFF2-40B4-BE49-F238E27FC236}">
                <a16:creationId xmlns:a16="http://schemas.microsoft.com/office/drawing/2014/main" id="{FB500EDF-19F8-4DE6-9A05-5BB6D53B1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483" y="1997626"/>
            <a:ext cx="626068" cy="296451"/>
          </a:xfrm>
          <a:prstGeom prst="homePlate">
            <a:avLst>
              <a:gd name="adj" fmla="val 49800"/>
            </a:avLst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lIns="18000" tIns="46800" rIns="18000" bIns="46800" anchor="ctr" anchorCtr="1"/>
          <a:lstStyle/>
          <a:p>
            <a:pPr defTabSz="819150">
              <a:tabLst>
                <a:tab pos="1528763" algn="l"/>
              </a:tabLst>
              <a:defRPr/>
            </a:pPr>
            <a:r>
              <a:rPr lang="en-US" altLang="zh-CN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Structure design</a:t>
            </a:r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5" name="AutoShape 76">
            <a:extLst>
              <a:ext uri="{FF2B5EF4-FFF2-40B4-BE49-F238E27FC236}">
                <a16:creationId xmlns:a16="http://schemas.microsoft.com/office/drawing/2014/main" id="{DD876FCE-B010-4426-8774-7663A294C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958" y="1872236"/>
            <a:ext cx="508047" cy="233701"/>
          </a:xfrm>
          <a:prstGeom prst="homePlate">
            <a:avLst>
              <a:gd name="adj" fmla="val 49800"/>
            </a:avLst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lIns="18000" tIns="46800" rIns="18000" bIns="46800" anchor="ctr" anchorCtr="1"/>
          <a:lstStyle/>
          <a:p>
            <a:pPr defTabSz="819150">
              <a:tabLst>
                <a:tab pos="1528763" algn="l"/>
              </a:tabLst>
              <a:defRPr/>
            </a:pP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confirm</a:t>
            </a:r>
            <a:endParaRPr lang="zh-CN" altLang="en-US" sz="900" dirty="0">
              <a:solidFill>
                <a:schemeClr val="bg1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6" name="AutoShape 98">
            <a:extLst>
              <a:ext uri="{FF2B5EF4-FFF2-40B4-BE49-F238E27FC236}">
                <a16:creationId xmlns:a16="http://schemas.microsoft.com/office/drawing/2014/main" id="{85A98E60-65A2-4977-9E61-5DBE49470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867" y="2325172"/>
            <a:ext cx="514507" cy="271504"/>
          </a:xfrm>
          <a:prstGeom prst="homePlate">
            <a:avLst>
              <a:gd name="adj" fmla="val 45197"/>
            </a:avLst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lIns="18000" tIns="46800" rIns="18000" bIns="46800" anchor="ctr" anchorCtr="1"/>
          <a:lstStyle/>
          <a:p>
            <a:pPr defTabSz="819150">
              <a:tabLst>
                <a:tab pos="1528763" algn="l"/>
              </a:tabLst>
              <a:defRPr/>
            </a:pPr>
            <a:r>
              <a:rPr lang="en-US" altLang="zh-CN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DB design</a:t>
            </a:r>
          </a:p>
        </p:txBody>
      </p:sp>
      <p:sp>
        <p:nvSpPr>
          <p:cNvPr id="27" name="AutoShape 98">
            <a:extLst>
              <a:ext uri="{FF2B5EF4-FFF2-40B4-BE49-F238E27FC236}">
                <a16:creationId xmlns:a16="http://schemas.microsoft.com/office/drawing/2014/main" id="{7C30A017-02FA-4F81-8F0A-7537CBA45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187" y="4225175"/>
            <a:ext cx="586886" cy="320675"/>
          </a:xfrm>
          <a:prstGeom prst="homePlate">
            <a:avLst>
              <a:gd name="adj" fmla="val 45197"/>
            </a:avLst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lIns="18000" tIns="46800" rIns="18000" bIns="46800" anchor="ctr" anchorCtr="1"/>
          <a:lstStyle/>
          <a:p>
            <a:pPr defTabSz="819150">
              <a:tabLst>
                <a:tab pos="1528763" algn="l"/>
              </a:tabLst>
              <a:defRPr/>
            </a:pPr>
            <a:r>
              <a:rPr lang="en-US" altLang="zh-CN" sz="10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System test</a:t>
            </a:r>
          </a:p>
        </p:txBody>
      </p:sp>
      <p:sp>
        <p:nvSpPr>
          <p:cNvPr id="28" name="Line 45">
            <a:extLst>
              <a:ext uri="{FF2B5EF4-FFF2-40B4-BE49-F238E27FC236}">
                <a16:creationId xmlns:a16="http://schemas.microsoft.com/office/drawing/2014/main" id="{3AF79CA3-5181-42A2-B295-E8E674C495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78763" y="1452563"/>
            <a:ext cx="6350" cy="4352925"/>
          </a:xfrm>
          <a:prstGeom prst="line">
            <a:avLst/>
          </a:prstGeom>
          <a:solidFill>
            <a:srgbClr val="99CCFF"/>
          </a:solidFill>
          <a:ln w="6350" algn="ctr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lIns="18000" tIns="46800" rIns="18000" bIns="46800" anchor="ctr" anchorCtr="1"/>
          <a:lstStyle/>
          <a:p>
            <a:pPr defTabSz="819150">
              <a:tabLst>
                <a:tab pos="1528763" algn="l"/>
              </a:tabLst>
              <a:defRPr/>
            </a:pPr>
            <a:endParaRPr lang="zh-CN" altLang="en-US" sz="105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9" name="TextBox 78">
            <a:extLst>
              <a:ext uri="{FF2B5EF4-FFF2-40B4-BE49-F238E27FC236}">
                <a16:creationId xmlns:a16="http://schemas.microsoft.com/office/drawing/2014/main" id="{59021B59-EACF-4537-990D-940760881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1760" y="5864967"/>
            <a:ext cx="747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微软雅黑" pitchFamily="34" charset="-122"/>
              </a:rPr>
              <a:t>3.31</a:t>
            </a:r>
            <a:endParaRPr lang="zh-CN" altLang="en-US" sz="1200" kern="0" dirty="0">
              <a:solidFill>
                <a:srgbClr val="000000">
                  <a:lumMod val="95000"/>
                  <a:lumOff val="5000"/>
                </a:srgbClr>
              </a:solidFill>
              <a:latin typeface="微软雅黑" pitchFamily="34" charset="-122"/>
            </a:endParaRPr>
          </a:p>
        </p:txBody>
      </p:sp>
      <p:sp>
        <p:nvSpPr>
          <p:cNvPr id="30" name="AutoShape 98">
            <a:extLst>
              <a:ext uri="{FF2B5EF4-FFF2-40B4-BE49-F238E27FC236}">
                <a16:creationId xmlns:a16="http://schemas.microsoft.com/office/drawing/2014/main" id="{CBA9BCFB-2FB0-4157-9F05-7359A28F5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994" y="3738109"/>
            <a:ext cx="522437" cy="301050"/>
          </a:xfrm>
          <a:prstGeom prst="homePlate">
            <a:avLst>
              <a:gd name="adj" fmla="val 45197"/>
            </a:avLst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lIns="18000" tIns="46800" rIns="18000" bIns="46800" anchor="ctr" anchorCtr="1"/>
          <a:lstStyle/>
          <a:p>
            <a:pPr defTabSz="819150">
              <a:tabLst>
                <a:tab pos="1528763" algn="l"/>
              </a:tabLst>
              <a:defRPr/>
            </a:pPr>
            <a:r>
              <a:rPr lang="en-US" altLang="zh-CN" sz="10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Review code</a:t>
            </a:r>
          </a:p>
        </p:txBody>
      </p:sp>
      <p:sp>
        <p:nvSpPr>
          <p:cNvPr id="31" name="AutoShape 98">
            <a:extLst>
              <a:ext uri="{FF2B5EF4-FFF2-40B4-BE49-F238E27FC236}">
                <a16:creationId xmlns:a16="http://schemas.microsoft.com/office/drawing/2014/main" id="{94D17740-D412-4A5D-938B-2F164ADEC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9238" y="2759455"/>
            <a:ext cx="736820" cy="306373"/>
          </a:xfrm>
          <a:prstGeom prst="homePlate">
            <a:avLst>
              <a:gd name="adj" fmla="val 45197"/>
            </a:avLst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lIns="18000" tIns="46800" rIns="18000" bIns="46800" anchor="ctr" anchorCtr="1"/>
          <a:lstStyle/>
          <a:p>
            <a:pPr defTabSz="819150">
              <a:tabLst>
                <a:tab pos="1528763" algn="l"/>
              </a:tabLst>
              <a:defRPr/>
            </a:pP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Prepare environment</a:t>
            </a:r>
          </a:p>
        </p:txBody>
      </p:sp>
      <p:sp>
        <p:nvSpPr>
          <p:cNvPr id="32" name="Line 51">
            <a:extLst>
              <a:ext uri="{FF2B5EF4-FFF2-40B4-BE49-F238E27FC236}">
                <a16:creationId xmlns:a16="http://schemas.microsoft.com/office/drawing/2014/main" id="{A29B1B33-CB58-4D04-98F1-F077D4C700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32681" y="1499320"/>
            <a:ext cx="17462" cy="4400550"/>
          </a:xfrm>
          <a:prstGeom prst="line">
            <a:avLst/>
          </a:prstGeom>
          <a:noFill/>
          <a:ln w="19050" cap="rnd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 sz="1200" kern="0">
              <a:solidFill>
                <a:srgbClr val="000000">
                  <a:lumMod val="95000"/>
                  <a:lumOff val="5000"/>
                </a:srgbClr>
              </a:solidFill>
              <a:latin typeface="微软雅黑" pitchFamily="34" charset="-122"/>
            </a:endParaRPr>
          </a:p>
        </p:txBody>
      </p:sp>
      <p:sp>
        <p:nvSpPr>
          <p:cNvPr id="33" name="Text Box 55">
            <a:extLst>
              <a:ext uri="{FF2B5EF4-FFF2-40B4-BE49-F238E27FC236}">
                <a16:creationId xmlns:a16="http://schemas.microsoft.com/office/drawing/2014/main" id="{8741D691-48D5-464F-A7DF-6BC597EC2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3893" y="1050470"/>
            <a:ext cx="1307445" cy="26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95" tIns="45700" rIns="91395" bIns="457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kern="0" dirty="0">
                <a:solidFill>
                  <a:srgbClr val="FFFFFF"/>
                </a:solidFill>
                <a:latin typeface="微软雅黑" pitchFamily="34" charset="-122"/>
              </a:rPr>
              <a:t>Testing</a:t>
            </a:r>
          </a:p>
        </p:txBody>
      </p:sp>
      <p:sp>
        <p:nvSpPr>
          <p:cNvPr id="34" name="AutoShape 98">
            <a:extLst>
              <a:ext uri="{FF2B5EF4-FFF2-40B4-BE49-F238E27FC236}">
                <a16:creationId xmlns:a16="http://schemas.microsoft.com/office/drawing/2014/main" id="{EF7B8BA7-D5D1-4A65-B698-C4DE3F952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060" y="4016228"/>
            <a:ext cx="806345" cy="320681"/>
          </a:xfrm>
          <a:prstGeom prst="homePlate">
            <a:avLst>
              <a:gd name="adj" fmla="val 45197"/>
            </a:avLst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lIns="18000" tIns="46800" rIns="18000" bIns="46800" anchor="ctr" anchorCtr="1"/>
          <a:lstStyle/>
          <a:p>
            <a:pPr defTabSz="819150">
              <a:tabLst>
                <a:tab pos="1528763" algn="l"/>
              </a:tabLst>
              <a:defRPr/>
            </a:pPr>
            <a:r>
              <a:rPr lang="en-US" altLang="zh-CN" sz="10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prepare the environment</a:t>
            </a:r>
          </a:p>
        </p:txBody>
      </p:sp>
      <p:sp>
        <p:nvSpPr>
          <p:cNvPr id="35" name="AutoShape 98">
            <a:extLst>
              <a:ext uri="{FF2B5EF4-FFF2-40B4-BE49-F238E27FC236}">
                <a16:creationId xmlns:a16="http://schemas.microsoft.com/office/drawing/2014/main" id="{D1FF72C4-DA23-42AC-B2EE-4B7BCB41B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312" y="4767973"/>
            <a:ext cx="566676" cy="256294"/>
          </a:xfrm>
          <a:prstGeom prst="homePlate">
            <a:avLst>
              <a:gd name="adj" fmla="val 45197"/>
            </a:avLst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</p:spPr>
        <p:txBody>
          <a:bodyPr lIns="0" tIns="46800" rIns="0" bIns="46800" anchor="ctr" anchorCtr="1"/>
          <a:lstStyle/>
          <a:p>
            <a:pPr marL="182563" indent="-182563">
              <a:buClr>
                <a:srgbClr val="000000"/>
              </a:buClr>
              <a:buSzPct val="80000"/>
              <a:defRPr/>
            </a:pPr>
            <a:r>
              <a:rPr lang="en-US" altLang="zh-CN" sz="10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Training</a:t>
            </a:r>
            <a:r>
              <a:rPr lang="en-US" altLang="zh-CN" sz="105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6" name="Text Box 55">
            <a:extLst>
              <a:ext uri="{FF2B5EF4-FFF2-40B4-BE49-F238E27FC236}">
                <a16:creationId xmlns:a16="http://schemas.microsoft.com/office/drawing/2014/main" id="{3B99775F-E0BF-4146-BF4D-76B2D95FC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8251" y="1036369"/>
            <a:ext cx="1150046" cy="26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95" tIns="45700" rIns="91395" bIns="457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kern="0" dirty="0">
                <a:solidFill>
                  <a:srgbClr val="FFFFFF"/>
                </a:solidFill>
                <a:latin typeface="微软雅黑" pitchFamily="34" charset="-122"/>
              </a:rPr>
              <a:t>Go-live</a:t>
            </a:r>
            <a:endParaRPr lang="zh-CN" altLang="en-US" sz="1100" kern="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cxnSp>
        <p:nvCxnSpPr>
          <p:cNvPr id="37" name="直接连接符 43">
            <a:extLst>
              <a:ext uri="{FF2B5EF4-FFF2-40B4-BE49-F238E27FC236}">
                <a16:creationId xmlns:a16="http://schemas.microsoft.com/office/drawing/2014/main" id="{11C4C5C6-0EFD-4B88-BB06-971A9399B7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5888" y="5373216"/>
            <a:ext cx="8961437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AutoShape 76">
            <a:extLst>
              <a:ext uri="{FF2B5EF4-FFF2-40B4-BE49-F238E27FC236}">
                <a16:creationId xmlns:a16="http://schemas.microsoft.com/office/drawing/2014/main" id="{1DC2D99D-96F0-4431-BD58-D3E10D93C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600" y="3954798"/>
            <a:ext cx="691789" cy="267938"/>
          </a:xfrm>
          <a:prstGeom prst="homePlate">
            <a:avLst>
              <a:gd name="adj" fmla="val 49800"/>
            </a:avLst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tx2">
                <a:lumMod val="20000"/>
                <a:lumOff val="80000"/>
              </a:schemeClr>
            </a:solidFill>
            <a:prstDash val="dash"/>
            <a:miter lim="800000"/>
            <a:headEnd/>
            <a:tailEnd/>
          </a:ln>
        </p:spPr>
        <p:txBody>
          <a:bodyPr lIns="18000" tIns="46800" rIns="18000" bIns="46800" anchor="ctr" anchorCtr="1"/>
          <a:lstStyle/>
          <a:p>
            <a:pPr defTabSz="819150">
              <a:tabLst>
                <a:tab pos="1528763" algn="l"/>
              </a:tabLst>
              <a:defRPr/>
            </a:pPr>
            <a:r>
              <a:rPr lang="en-US" altLang="zh-CN" sz="10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Integration test</a:t>
            </a:r>
            <a:endParaRPr lang="zh-CN" altLang="en-US" sz="10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9" name="标题 1">
            <a:extLst>
              <a:ext uri="{FF2B5EF4-FFF2-40B4-BE49-F238E27FC236}">
                <a16:creationId xmlns:a16="http://schemas.microsoft.com/office/drawing/2014/main" id="{E10D7F02-E248-496D-B8AE-E11CC76C75B8}"/>
              </a:ext>
            </a:extLst>
          </p:cNvPr>
          <p:cNvSpPr txBox="1">
            <a:spLocks/>
          </p:cNvSpPr>
          <p:nvPr/>
        </p:nvSpPr>
        <p:spPr>
          <a:xfrm>
            <a:off x="1979613" y="116434"/>
            <a:ext cx="5760243" cy="576262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项目实施整体计划</a:t>
            </a:r>
            <a:endParaRPr lang="en-US" altLang="zh-CN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AutoShape 98">
            <a:extLst>
              <a:ext uri="{FF2B5EF4-FFF2-40B4-BE49-F238E27FC236}">
                <a16:creationId xmlns:a16="http://schemas.microsoft.com/office/drawing/2014/main" id="{3FE09E07-CC52-4DEF-8552-5219A63CB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400" y="1664419"/>
            <a:ext cx="623019" cy="296012"/>
          </a:xfrm>
          <a:prstGeom prst="homePlate">
            <a:avLst>
              <a:gd name="adj" fmla="val 45197"/>
            </a:avLst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lIns="18000" tIns="46800" rIns="18000" bIns="46800" anchor="ctr" anchorCtr="1"/>
          <a:lstStyle/>
          <a:p>
            <a:pPr defTabSz="819150">
              <a:tabLst>
                <a:tab pos="1528763" algn="l"/>
              </a:tabLst>
              <a:defRPr/>
            </a:pP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business analysis</a:t>
            </a:r>
            <a:r>
              <a:rPr lang="en-US" altLang="zh-CN" sz="10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1" name="Text Box 55">
            <a:extLst>
              <a:ext uri="{FF2B5EF4-FFF2-40B4-BE49-F238E27FC236}">
                <a16:creationId xmlns:a16="http://schemas.microsoft.com/office/drawing/2014/main" id="{026430F7-BBB1-4A77-9219-B350817E3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8333" y="1057709"/>
            <a:ext cx="1458912" cy="26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95" tIns="45700" rIns="91395" bIns="457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kern="0" dirty="0">
                <a:solidFill>
                  <a:srgbClr val="FFFFFF"/>
                </a:solidFill>
                <a:latin typeface="微软雅黑" pitchFamily="34" charset="-122"/>
              </a:rPr>
              <a:t>Maintenance</a:t>
            </a:r>
            <a:endParaRPr lang="zh-CN" altLang="en-US" sz="1100" kern="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42" name="AutoShape 98">
            <a:extLst>
              <a:ext uri="{FF2B5EF4-FFF2-40B4-BE49-F238E27FC236}">
                <a16:creationId xmlns:a16="http://schemas.microsoft.com/office/drawing/2014/main" id="{3FE78582-DFE8-459F-A1C3-D70148222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5156" y="4518484"/>
            <a:ext cx="825532" cy="320682"/>
          </a:xfrm>
          <a:prstGeom prst="homePlate">
            <a:avLst>
              <a:gd name="adj" fmla="val 45197"/>
            </a:avLst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lIns="18000" tIns="46800" rIns="18000" bIns="46800" anchor="ctr" anchorCtr="1"/>
          <a:lstStyle/>
          <a:p>
            <a:pPr defTabSz="819150">
              <a:tabLst>
                <a:tab pos="1528763" algn="l"/>
              </a:tabLst>
              <a:defRPr/>
            </a:pPr>
            <a:r>
              <a:rPr lang="en-US" altLang="zh-CN" sz="10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check the environment</a:t>
            </a:r>
          </a:p>
        </p:txBody>
      </p:sp>
      <p:sp>
        <p:nvSpPr>
          <p:cNvPr id="43" name="AutoShape 98">
            <a:extLst>
              <a:ext uri="{FF2B5EF4-FFF2-40B4-BE49-F238E27FC236}">
                <a16:creationId xmlns:a16="http://schemas.microsoft.com/office/drawing/2014/main" id="{60E756FE-CA2A-4CBA-A385-5798563DC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9248" y="4489322"/>
            <a:ext cx="433057" cy="260787"/>
          </a:xfrm>
          <a:prstGeom prst="homePlate">
            <a:avLst>
              <a:gd name="adj" fmla="val 45197"/>
            </a:avLst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lIns="18000" tIns="46800" rIns="18000" bIns="46800" anchor="ctr" anchorCtr="1"/>
          <a:lstStyle/>
          <a:p>
            <a:pPr defTabSz="819150">
              <a:tabLst>
                <a:tab pos="1528763" algn="l"/>
              </a:tabLst>
              <a:defRPr/>
            </a:pPr>
            <a:r>
              <a:rPr lang="en-US" altLang="zh-CN" sz="10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UAT</a:t>
            </a:r>
          </a:p>
        </p:txBody>
      </p:sp>
      <p:sp>
        <p:nvSpPr>
          <p:cNvPr id="44" name="AutoShape 98">
            <a:extLst>
              <a:ext uri="{FF2B5EF4-FFF2-40B4-BE49-F238E27FC236}">
                <a16:creationId xmlns:a16="http://schemas.microsoft.com/office/drawing/2014/main" id="{E11E9282-9788-4EC7-93C3-D608284BC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915" y="2630359"/>
            <a:ext cx="463579" cy="271504"/>
          </a:xfrm>
          <a:prstGeom prst="homePlate">
            <a:avLst>
              <a:gd name="adj" fmla="val 45197"/>
            </a:avLst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lIns="18000" tIns="46800" rIns="18000" bIns="46800" anchor="ctr" anchorCtr="1"/>
          <a:lstStyle/>
          <a:p>
            <a:pPr defTabSz="819150">
              <a:tabLst>
                <a:tab pos="1528763" algn="l"/>
              </a:tabLst>
              <a:defRPr/>
            </a:pPr>
            <a:r>
              <a:rPr lang="en-US" altLang="zh-CN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review</a:t>
            </a:r>
          </a:p>
        </p:txBody>
      </p:sp>
      <p:sp>
        <p:nvSpPr>
          <p:cNvPr id="45" name="Line 48">
            <a:extLst>
              <a:ext uri="{FF2B5EF4-FFF2-40B4-BE49-F238E27FC236}">
                <a16:creationId xmlns:a16="http://schemas.microsoft.com/office/drawing/2014/main" id="{6C45737E-5975-471C-9AF7-C744328FBD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8956" y="1480038"/>
            <a:ext cx="6350" cy="4376738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 sz="1200" kern="0">
              <a:solidFill>
                <a:srgbClr val="000000">
                  <a:lumMod val="95000"/>
                  <a:lumOff val="5000"/>
                </a:srgbClr>
              </a:solidFill>
              <a:latin typeface="微软雅黑" pitchFamily="34" charset="-122"/>
            </a:endParaRPr>
          </a:p>
        </p:txBody>
      </p:sp>
      <p:sp>
        <p:nvSpPr>
          <p:cNvPr id="46" name="AutoShape 98">
            <a:extLst>
              <a:ext uri="{FF2B5EF4-FFF2-40B4-BE49-F238E27FC236}">
                <a16:creationId xmlns:a16="http://schemas.microsoft.com/office/drawing/2014/main" id="{595C99D0-1330-461A-ADCD-2CF78D02A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3938" y="3086465"/>
            <a:ext cx="594157" cy="306373"/>
          </a:xfrm>
          <a:prstGeom prst="homePlate">
            <a:avLst>
              <a:gd name="adj" fmla="val 45197"/>
            </a:avLst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lIns="18000" tIns="46800" rIns="18000" bIns="46800" anchor="ctr" anchorCtr="1"/>
          <a:lstStyle/>
          <a:p>
            <a:pPr defTabSz="819150">
              <a:tabLst>
                <a:tab pos="1528763" algn="l"/>
              </a:tabLst>
              <a:defRPr/>
            </a:pP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set up structure</a:t>
            </a:r>
          </a:p>
        </p:txBody>
      </p:sp>
      <p:sp>
        <p:nvSpPr>
          <p:cNvPr id="47" name="AutoShape 98">
            <a:extLst>
              <a:ext uri="{FF2B5EF4-FFF2-40B4-BE49-F238E27FC236}">
                <a16:creationId xmlns:a16="http://schemas.microsoft.com/office/drawing/2014/main" id="{F8001778-264B-4AC5-813C-93352A18E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237" y="3358673"/>
            <a:ext cx="643919" cy="233854"/>
          </a:xfrm>
          <a:prstGeom prst="homePlate">
            <a:avLst>
              <a:gd name="adj" fmla="val 46984"/>
            </a:avLst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lIns="18000" tIns="46800" rIns="18000" bIns="46800" anchor="ctr" anchorCtr="1"/>
          <a:lstStyle/>
          <a:p>
            <a:pPr defTabSz="819150">
              <a:tabLst>
                <a:tab pos="1528763" algn="l"/>
              </a:tabLst>
              <a:defRPr/>
            </a:pP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Front-end coding </a:t>
            </a:r>
          </a:p>
        </p:txBody>
      </p:sp>
      <p:sp>
        <p:nvSpPr>
          <p:cNvPr id="48" name="AutoShape 98">
            <a:extLst>
              <a:ext uri="{FF2B5EF4-FFF2-40B4-BE49-F238E27FC236}">
                <a16:creationId xmlns:a16="http://schemas.microsoft.com/office/drawing/2014/main" id="{439F02BD-12E8-42CE-B290-607EB1E38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8638" y="3482625"/>
            <a:ext cx="832393" cy="306373"/>
          </a:xfrm>
          <a:prstGeom prst="homePlate">
            <a:avLst>
              <a:gd name="adj" fmla="val 46984"/>
            </a:avLst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lIns="18000" tIns="46800" rIns="18000" bIns="46800" anchor="ctr" anchorCtr="1"/>
          <a:lstStyle/>
          <a:p>
            <a:pPr defTabSz="819150">
              <a:tabLst>
                <a:tab pos="1528763" algn="l"/>
              </a:tabLst>
              <a:defRPr/>
            </a:pP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Back-end coding </a:t>
            </a:r>
          </a:p>
        </p:txBody>
      </p:sp>
      <p:sp>
        <p:nvSpPr>
          <p:cNvPr id="49" name="AutoShape 98">
            <a:extLst>
              <a:ext uri="{FF2B5EF4-FFF2-40B4-BE49-F238E27FC236}">
                <a16:creationId xmlns:a16="http://schemas.microsoft.com/office/drawing/2014/main" id="{A1DC07C6-F7DF-4D62-BF57-E24BDED97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5080583"/>
            <a:ext cx="692973" cy="306373"/>
          </a:xfrm>
          <a:prstGeom prst="homePlate">
            <a:avLst>
              <a:gd name="adj" fmla="val 46984"/>
            </a:avLst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lIns="18000" tIns="46800" rIns="18000" bIns="46800" anchor="ctr" anchorCtr="1"/>
          <a:lstStyle/>
          <a:p>
            <a:pPr defTabSz="819150">
              <a:tabLst>
                <a:tab pos="1528763" algn="l"/>
              </a:tabLst>
              <a:defRPr/>
            </a:pPr>
            <a:r>
              <a:rPr lang="en-US" altLang="zh-CN" sz="9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Submit deliverable</a:t>
            </a:r>
            <a:endParaRPr lang="en-US" altLang="zh-CN" sz="900" dirty="0">
              <a:solidFill>
                <a:schemeClr val="bg1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50" name="AutoShape 98">
            <a:extLst>
              <a:ext uri="{FF2B5EF4-FFF2-40B4-BE49-F238E27FC236}">
                <a16:creationId xmlns:a16="http://schemas.microsoft.com/office/drawing/2014/main" id="{345ADDEA-0D18-456B-B6E9-6AA7616EF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013" y="3232497"/>
            <a:ext cx="686962" cy="320681"/>
          </a:xfrm>
          <a:prstGeom prst="homePlate">
            <a:avLst>
              <a:gd name="adj" fmla="val 45197"/>
            </a:avLst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lIns="18000" tIns="46800" rIns="18000" bIns="46800" anchor="ctr" anchorCtr="1"/>
          <a:lstStyle/>
          <a:p>
            <a:pPr defTabSz="819150">
              <a:tabLst>
                <a:tab pos="1528763" algn="l"/>
              </a:tabLst>
              <a:defRPr/>
            </a:pPr>
            <a:r>
              <a:rPr lang="en-US" altLang="zh-CN" sz="10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prepare test case</a:t>
            </a:r>
          </a:p>
        </p:txBody>
      </p:sp>
    </p:spTree>
    <p:extLst>
      <p:ext uri="{BB962C8B-B14F-4D97-AF65-F5344CB8AC3E}">
        <p14:creationId xmlns:p14="http://schemas.microsoft.com/office/powerpoint/2010/main" val="1095668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3132138" y="2420938"/>
            <a:ext cx="3168650" cy="151288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4800" dirty="0">
                <a:latin typeface="微软雅黑" pitchFamily="34" charset="-122"/>
                <a:ea typeface="微软雅黑" pitchFamily="34" charset="-122"/>
                <a:cs typeface="+mj-cs"/>
              </a:rPr>
              <a:t>谢谢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微软雅黑" pitchFamily="34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微软雅黑" pitchFamily="34" charset="-122"/>
            <a:ea typeface="宋体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37375</TotalTime>
  <Pages>0</Pages>
  <Words>63</Words>
  <Characters>0</Characters>
  <Application>Microsoft Office PowerPoint</Application>
  <DocSecurity>0</DocSecurity>
  <PresentationFormat>On-screen Show (4:3)</PresentationFormat>
  <Lines>0</Lines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华文新魏</vt:lpstr>
      <vt:lpstr>微软雅黑</vt:lpstr>
      <vt:lpstr>Arial</vt:lpstr>
      <vt:lpstr>Calibri</vt:lpstr>
      <vt:lpstr>Wingdings</vt:lpstr>
      <vt:lpstr>3_Office 主题</vt:lpstr>
      <vt:lpstr>PowerPoint Presentation</vt:lpstr>
      <vt:lpstr>PowerPoint Presentation</vt:lpstr>
    </vt:vector>
  </TitlesOfParts>
  <Company>China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Administrator</cp:lastModifiedBy>
  <cp:revision>5120</cp:revision>
  <cp:lastPrinted>2013-01-19T13:32:33Z</cp:lastPrinted>
  <dcterms:created xsi:type="dcterms:W3CDTF">2012-01-13T01:44:09Z</dcterms:created>
  <dcterms:modified xsi:type="dcterms:W3CDTF">2020-05-13T10:00:23Z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2052-8.1.0.3260</vt:lpwstr>
  </property>
</Properties>
</file>