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9" r:id="rId3"/>
    <p:sldId id="260" r:id="rId4"/>
    <p:sldId id="264" r:id="rId5"/>
    <p:sldId id="265" r:id="rId6"/>
    <p:sldId id="268" r:id="rId7"/>
    <p:sldId id="263" r:id="rId8"/>
    <p:sldId id="267" r:id="rId9"/>
    <p:sldId id="262" r:id="rId10"/>
    <p:sldId id="258" r:id="rId11"/>
    <p:sldId id="266" r:id="rId12"/>
    <p:sldId id="270" r:id="rId13"/>
    <p:sldId id="271" r:id="rId14"/>
    <p:sldId id="272" r:id="rId15"/>
    <p:sldId id="273" r:id="rId16"/>
    <p:sldId id="274" r:id="rId17"/>
    <p:sldId id="276"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0C953-263D-4FF2-A2A2-9EFF066BF329}" v="28" dt="2022-02-11T14:01:30.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3D030-E83A-4F42-8F6F-D1E72FAAAB1B}"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86E56-65B2-415E-9E25-BB7B61E96105}" type="slidenum">
              <a:rPr lang="en-US" smtClean="0"/>
              <a:t>‹#›</a:t>
            </a:fld>
            <a:endParaRPr lang="en-US"/>
          </a:p>
        </p:txBody>
      </p:sp>
    </p:spTree>
    <p:extLst>
      <p:ext uri="{BB962C8B-B14F-4D97-AF65-F5344CB8AC3E}">
        <p14:creationId xmlns:p14="http://schemas.microsoft.com/office/powerpoint/2010/main" val="3103412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5718AB-5DB3-42F4-A172-F5DA4A64F171}" type="datetime1">
              <a:rPr lang="en-US" smtClean="0"/>
              <a:t>3/7/2022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9BBE1A-4F27-4BF3-AA27-647857D062FD}" type="datetime1">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81E5F-ECA0-482E-AC14-54EAE8D9D6EA}" type="datetime1">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61466-8AD0-436C-B990-30050C63AD62}" type="datetime1">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8DF359-82DC-4AC8-BB36-0031B70144F7}" type="datetime1">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93CD1-A0B4-497B-B341-13FF5726E9AD}" type="datetime1">
              <a:rPr lang="en-US" smtClean="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A3835D-0A54-4840-B1B6-8EB58D4F8F14}" type="datetime1">
              <a:rPr lang="en-US" smtClean="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038EA-4603-4A64-B819-919996641DC9}" type="datetime1">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C4530-D8F8-43F5-902D-C4CC16C31057}" type="datetime1">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9C460-5050-4E91-91D6-465EF793218A}" type="datetime1">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70401-F190-473E-BEF1-63FB9E77102D}" type="datetime1">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77C94-34BA-456A-AFD3-BE65E209A150}" type="datetime1">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7BBA3-5C69-4E59-BF8D-2FA299952DDE}" type="datetime1">
              <a:rPr lang="en-US" smtClean="0"/>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53FEED-3B40-4157-BCB9-51C9AF839261}" type="datetime1">
              <a:rPr lang="en-US" smtClean="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00F60-7EDA-4B34-A70C-20DA4AA9E5DB}" type="datetime1">
              <a:rPr lang="en-US" smtClean="0"/>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D2971-04B2-4704-8F72-47237E64CE05}" type="datetime1">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A59A18-F00A-4C47-82D8-95F5BD84DFF9}" type="datetime1">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E0AAA6-4B4B-4825-8142-93D21096A0B7}" type="datetime1">
              <a:rPr lang="en-US" smtClean="0"/>
              <a:t>3/7/2022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2E94-9704-4BAB-9C9D-455B0DEC455C}"/>
              </a:ext>
            </a:extLst>
          </p:cNvPr>
          <p:cNvSpPr>
            <a:spLocks noGrp="1"/>
          </p:cNvSpPr>
          <p:nvPr>
            <p:ph type="ctrTitle"/>
          </p:nvPr>
        </p:nvSpPr>
        <p:spPr/>
        <p:txBody>
          <a:bodyPr>
            <a:normAutofit/>
          </a:bodyPr>
          <a:lstStyle/>
          <a:p>
            <a:r>
              <a:rPr lang="en-US" sz="5400" dirty="0"/>
              <a:t>Scribe Case study</a:t>
            </a:r>
            <a:endParaRPr lang="en-US" sz="3600" dirty="0"/>
          </a:p>
        </p:txBody>
      </p:sp>
      <p:sp>
        <p:nvSpPr>
          <p:cNvPr id="3" name="Subtitle 2">
            <a:extLst>
              <a:ext uri="{FF2B5EF4-FFF2-40B4-BE49-F238E27FC236}">
                <a16:creationId xmlns:a16="http://schemas.microsoft.com/office/drawing/2014/main" id="{0464C1DF-5C07-47C1-8FCF-C077FA703ECB}"/>
              </a:ext>
            </a:extLst>
          </p:cNvPr>
          <p:cNvSpPr>
            <a:spLocks noGrp="1"/>
          </p:cNvSpPr>
          <p:nvPr>
            <p:ph type="subTitle" idx="1"/>
          </p:nvPr>
        </p:nvSpPr>
        <p:spPr/>
        <p:txBody>
          <a:bodyPr/>
          <a:lstStyle/>
          <a:p>
            <a:r>
              <a:rPr lang="en-US" dirty="0"/>
              <a:t>Jeffrey Cuevas, data analyst</a:t>
            </a:r>
          </a:p>
        </p:txBody>
      </p:sp>
    </p:spTree>
    <p:extLst>
      <p:ext uri="{BB962C8B-B14F-4D97-AF65-F5344CB8AC3E}">
        <p14:creationId xmlns:p14="http://schemas.microsoft.com/office/powerpoint/2010/main" val="2421652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F4001C-163C-4B4C-B975-C6A72242BE5F}"/>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3" name="TextBox 2">
            <a:extLst>
              <a:ext uri="{FF2B5EF4-FFF2-40B4-BE49-F238E27FC236}">
                <a16:creationId xmlns:a16="http://schemas.microsoft.com/office/drawing/2014/main" id="{FB1C92F0-A1A2-481D-BE92-1B1934712583}"/>
              </a:ext>
            </a:extLst>
          </p:cNvPr>
          <p:cNvSpPr txBox="1"/>
          <p:nvPr/>
        </p:nvSpPr>
        <p:spPr>
          <a:xfrm>
            <a:off x="1076960" y="589282"/>
            <a:ext cx="10383520" cy="954107"/>
          </a:xfrm>
          <a:prstGeom prst="rect">
            <a:avLst/>
          </a:prstGeom>
          <a:noFill/>
        </p:spPr>
        <p:txBody>
          <a:bodyPr wrap="square" rtlCol="0">
            <a:spAutoFit/>
          </a:bodyPr>
          <a:lstStyle/>
          <a:p>
            <a:r>
              <a:rPr lang="en-US" sz="2800" dirty="0">
                <a:latin typeface="+mj-lt"/>
                <a:cs typeface="Times New Roman" panose="02020603050405020304" pitchFamily="18" charset="0"/>
              </a:rPr>
              <a:t>If you had a 15-minute file with 1 speaker and an Audio Quality Score of 0.65074, what would you say about its estimated claim time</a:t>
            </a:r>
            <a:r>
              <a:rPr lang="en-US" sz="2400" dirty="0">
                <a:latin typeface="+mj-lt"/>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C04CC2-A507-471C-A717-220BE7156BE0}"/>
              </a:ext>
            </a:extLst>
          </p:cNvPr>
          <p:cNvSpPr txBox="1"/>
          <p:nvPr/>
        </p:nvSpPr>
        <p:spPr>
          <a:xfrm>
            <a:off x="1076960" y="1543389"/>
            <a:ext cx="1003808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Utilized multiple linear regression with R code for this analysis.</a:t>
            </a:r>
          </a:p>
          <a:p>
            <a:pPr marL="285750" indent="-285750">
              <a:buFont typeface="Arial" panose="020B0604020202020204" pitchFamily="34" charset="0"/>
              <a:buChar char="•"/>
            </a:pPr>
            <a:r>
              <a:rPr lang="en-US" sz="2000" dirty="0"/>
              <a:t>Filtered the dataset on Number of Speakers = 1 and excluded NULL values.</a:t>
            </a:r>
          </a:p>
          <a:p>
            <a:pPr marL="285750" indent="-285750">
              <a:buFont typeface="Arial" panose="020B0604020202020204" pitchFamily="34" charset="0"/>
              <a:buChar char="•"/>
            </a:pPr>
            <a:r>
              <a:rPr lang="en-US" sz="2000" dirty="0"/>
              <a:t>Used a multiple linear regression model to find the following parameters:</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000" dirty="0"/>
          </a:p>
          <a:p>
            <a:pPr marL="285750" indent="-285750">
              <a:buFont typeface="Arial" panose="020B0604020202020204" pitchFamily="34" charset="0"/>
              <a:buChar char="•"/>
            </a:pPr>
            <a:r>
              <a:rPr lang="en-US" sz="2000" dirty="0"/>
              <a:t>Used the regression coefficient values in the following equation to estimate claim time:</a:t>
            </a:r>
          </a:p>
          <a:p>
            <a:pPr lvl="1"/>
            <a:r>
              <a:rPr lang="en-US" sz="2000" dirty="0"/>
              <a:t>	</a:t>
            </a:r>
            <a:r>
              <a:rPr lang="en-US" sz="2000" b="1" dirty="0"/>
              <a:t>Claim Time = 50.32 + (-60.52 * 0.65074) + (0.02032 * 900) = </a:t>
            </a:r>
            <a:r>
              <a:rPr lang="en-US" sz="2000" b="1"/>
              <a:t>29.23 minutes</a:t>
            </a:r>
            <a:endParaRPr lang="en-US" sz="2000" b="1" dirty="0"/>
          </a:p>
          <a:p>
            <a:pPr lvl="1"/>
            <a:endParaRPr lang="en-US" sz="2000" dirty="0"/>
          </a:p>
          <a:p>
            <a:pPr marL="342900" indent="-342900">
              <a:buFont typeface="Arial" panose="020B0604020202020204" pitchFamily="34" charset="0"/>
              <a:buChar char="•"/>
            </a:pPr>
            <a:r>
              <a:rPr lang="en-US" sz="2000" dirty="0"/>
              <a:t>All p-values &lt; 0.001, so we can conclude that both audio quality score and file length likely influence claim time.</a:t>
            </a:r>
          </a:p>
          <a:p>
            <a:pPr marL="342900" indent="-342900">
              <a:buFont typeface="Arial" panose="020B0604020202020204" pitchFamily="34" charset="0"/>
              <a:buChar char="•"/>
            </a:pPr>
            <a:r>
              <a:rPr lang="en-US" sz="2000" b="1" dirty="0"/>
              <a:t>Conclusion</a:t>
            </a:r>
            <a:r>
              <a:rPr lang="en-US" sz="2000" dirty="0"/>
              <a:t>:  Jobs with these specific variables will be claimed extremely fast.</a:t>
            </a:r>
          </a:p>
        </p:txBody>
      </p:sp>
      <p:graphicFrame>
        <p:nvGraphicFramePr>
          <p:cNvPr id="5" name="Table 5">
            <a:extLst>
              <a:ext uri="{FF2B5EF4-FFF2-40B4-BE49-F238E27FC236}">
                <a16:creationId xmlns:a16="http://schemas.microsoft.com/office/drawing/2014/main" id="{66AA4C82-5967-43B5-9ED6-796F93E3074F}"/>
              </a:ext>
            </a:extLst>
          </p:cNvPr>
          <p:cNvGraphicFramePr>
            <a:graphicFrameLocks noGrp="1"/>
          </p:cNvGraphicFramePr>
          <p:nvPr>
            <p:extLst>
              <p:ext uri="{D42A27DB-BD31-4B8C-83A1-F6EECF244321}">
                <p14:modId xmlns:p14="http://schemas.microsoft.com/office/powerpoint/2010/main" val="528061700"/>
              </p:ext>
            </p:extLst>
          </p:nvPr>
        </p:nvGraphicFramePr>
        <p:xfrm>
          <a:off x="1076960" y="2552700"/>
          <a:ext cx="9763760" cy="1752600"/>
        </p:xfrm>
        <a:graphic>
          <a:graphicData uri="http://schemas.openxmlformats.org/drawingml/2006/table">
            <a:tbl>
              <a:tblPr firstRow="1" bandRow="1">
                <a:tableStyleId>{073A0DAA-6AF3-43AB-8588-CEC1D06C72B9}</a:tableStyleId>
              </a:tblPr>
              <a:tblGrid>
                <a:gridCol w="1629970">
                  <a:extLst>
                    <a:ext uri="{9D8B030D-6E8A-4147-A177-3AD203B41FA5}">
                      <a16:colId xmlns:a16="http://schemas.microsoft.com/office/drawing/2014/main" val="2545239815"/>
                    </a:ext>
                  </a:extLst>
                </a:gridCol>
                <a:gridCol w="2488844">
                  <a:extLst>
                    <a:ext uri="{9D8B030D-6E8A-4147-A177-3AD203B41FA5}">
                      <a16:colId xmlns:a16="http://schemas.microsoft.com/office/drawing/2014/main" val="1338014229"/>
                    </a:ext>
                  </a:extLst>
                </a:gridCol>
                <a:gridCol w="1739442">
                  <a:extLst>
                    <a:ext uri="{9D8B030D-6E8A-4147-A177-3AD203B41FA5}">
                      <a16:colId xmlns:a16="http://schemas.microsoft.com/office/drawing/2014/main" val="2861943997"/>
                    </a:ext>
                  </a:extLst>
                </a:gridCol>
                <a:gridCol w="1952752">
                  <a:extLst>
                    <a:ext uri="{9D8B030D-6E8A-4147-A177-3AD203B41FA5}">
                      <a16:colId xmlns:a16="http://schemas.microsoft.com/office/drawing/2014/main" val="299718029"/>
                    </a:ext>
                  </a:extLst>
                </a:gridCol>
                <a:gridCol w="1952752">
                  <a:extLst>
                    <a:ext uri="{9D8B030D-6E8A-4147-A177-3AD203B41FA5}">
                      <a16:colId xmlns:a16="http://schemas.microsoft.com/office/drawing/2014/main" val="1077835058"/>
                    </a:ext>
                  </a:extLst>
                </a:gridCol>
              </a:tblGrid>
              <a:tr h="370840">
                <a:tc>
                  <a:txBody>
                    <a:bodyPr/>
                    <a:lstStyle/>
                    <a:p>
                      <a:endParaRPr lang="en-US" dirty="0"/>
                    </a:p>
                  </a:txBody>
                  <a:tcPr/>
                </a:tc>
                <a:tc>
                  <a:txBody>
                    <a:bodyPr/>
                    <a:lstStyle/>
                    <a:p>
                      <a:r>
                        <a:rPr lang="en-US" dirty="0"/>
                        <a:t>Regression Coefficient</a:t>
                      </a:r>
                    </a:p>
                  </a:txBody>
                  <a:tcPr/>
                </a:tc>
                <a:tc>
                  <a:txBody>
                    <a:bodyPr/>
                    <a:lstStyle/>
                    <a:p>
                      <a:r>
                        <a:rPr lang="en-US" dirty="0"/>
                        <a:t>Standard Error</a:t>
                      </a:r>
                    </a:p>
                  </a:txBody>
                  <a:tcPr/>
                </a:tc>
                <a:tc>
                  <a:txBody>
                    <a:bodyPr/>
                    <a:lstStyle/>
                    <a:p>
                      <a:r>
                        <a:rPr lang="en-US" dirty="0"/>
                        <a:t>t value</a:t>
                      </a:r>
                    </a:p>
                  </a:txBody>
                  <a:tcPr/>
                </a:tc>
                <a:tc>
                  <a:txBody>
                    <a:bodyPr/>
                    <a:lstStyle/>
                    <a:p>
                      <a:r>
                        <a:rPr lang="en-US" dirty="0"/>
                        <a:t>p value</a:t>
                      </a:r>
                    </a:p>
                  </a:txBody>
                  <a:tcPr/>
                </a:tc>
                <a:extLst>
                  <a:ext uri="{0D108BD9-81ED-4DB2-BD59-A6C34878D82A}">
                    <a16:rowId xmlns:a16="http://schemas.microsoft.com/office/drawing/2014/main" val="1301628591"/>
                  </a:ext>
                </a:extLst>
              </a:tr>
              <a:tr h="370840">
                <a:tc>
                  <a:txBody>
                    <a:bodyPr/>
                    <a:lstStyle/>
                    <a:p>
                      <a:r>
                        <a:rPr lang="en-US" dirty="0"/>
                        <a:t>Intercept</a:t>
                      </a:r>
                    </a:p>
                  </a:txBody>
                  <a:tcPr/>
                </a:tc>
                <a:tc>
                  <a:txBody>
                    <a:bodyPr/>
                    <a:lstStyle/>
                    <a:p>
                      <a:r>
                        <a:rPr lang="en-US" dirty="0"/>
                        <a:t>50.32</a:t>
                      </a:r>
                    </a:p>
                  </a:txBody>
                  <a:tcPr/>
                </a:tc>
                <a:tc>
                  <a:txBody>
                    <a:bodyPr/>
                    <a:lstStyle/>
                    <a:p>
                      <a:r>
                        <a:rPr lang="en-US" dirty="0"/>
                        <a:t>2.077</a:t>
                      </a:r>
                    </a:p>
                  </a:txBody>
                  <a:tcPr/>
                </a:tc>
                <a:tc>
                  <a:txBody>
                    <a:bodyPr/>
                    <a:lstStyle/>
                    <a:p>
                      <a:r>
                        <a:rPr lang="en-US" dirty="0"/>
                        <a:t>24.23</a:t>
                      </a:r>
                    </a:p>
                  </a:txBody>
                  <a:tcPr/>
                </a:tc>
                <a:tc>
                  <a:txBody>
                    <a:bodyPr/>
                    <a:lstStyle/>
                    <a:p>
                      <a:r>
                        <a:rPr lang="en-US" dirty="0"/>
                        <a:t>&lt; 0.001</a:t>
                      </a:r>
                    </a:p>
                  </a:txBody>
                  <a:tcPr/>
                </a:tc>
                <a:extLst>
                  <a:ext uri="{0D108BD9-81ED-4DB2-BD59-A6C34878D82A}">
                    <a16:rowId xmlns:a16="http://schemas.microsoft.com/office/drawing/2014/main" val="3868575564"/>
                  </a:ext>
                </a:extLst>
              </a:tr>
              <a:tr h="370840">
                <a:tc>
                  <a:txBody>
                    <a:bodyPr/>
                    <a:lstStyle/>
                    <a:p>
                      <a:r>
                        <a:rPr lang="en-US" dirty="0"/>
                        <a:t>Audio Quality Score</a:t>
                      </a:r>
                    </a:p>
                  </a:txBody>
                  <a:tcPr/>
                </a:tc>
                <a:tc>
                  <a:txBody>
                    <a:bodyPr/>
                    <a:lstStyle/>
                    <a:p>
                      <a:r>
                        <a:rPr lang="en-US" dirty="0"/>
                        <a:t>-60.52</a:t>
                      </a:r>
                    </a:p>
                  </a:txBody>
                  <a:tcPr/>
                </a:tc>
                <a:tc>
                  <a:txBody>
                    <a:bodyPr/>
                    <a:lstStyle/>
                    <a:p>
                      <a:r>
                        <a:rPr lang="en-US" dirty="0"/>
                        <a:t>3.102</a:t>
                      </a:r>
                    </a:p>
                  </a:txBody>
                  <a:tcPr/>
                </a:tc>
                <a:tc>
                  <a:txBody>
                    <a:bodyPr/>
                    <a:lstStyle/>
                    <a:p>
                      <a:r>
                        <a:rPr lang="en-US" dirty="0"/>
                        <a:t>-19.51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 0.001</a:t>
                      </a:r>
                    </a:p>
                    <a:p>
                      <a:endParaRPr lang="en-US" dirty="0"/>
                    </a:p>
                  </a:txBody>
                  <a:tcPr/>
                </a:tc>
                <a:extLst>
                  <a:ext uri="{0D108BD9-81ED-4DB2-BD59-A6C34878D82A}">
                    <a16:rowId xmlns:a16="http://schemas.microsoft.com/office/drawing/2014/main" val="3693722572"/>
                  </a:ext>
                </a:extLst>
              </a:tr>
              <a:tr h="370840">
                <a:tc>
                  <a:txBody>
                    <a:bodyPr/>
                    <a:lstStyle/>
                    <a:p>
                      <a:r>
                        <a:rPr lang="en-US" dirty="0"/>
                        <a:t>Length Seconds</a:t>
                      </a:r>
                    </a:p>
                  </a:txBody>
                  <a:tcPr/>
                </a:tc>
                <a:tc>
                  <a:txBody>
                    <a:bodyPr/>
                    <a:lstStyle/>
                    <a:p>
                      <a:r>
                        <a:rPr lang="en-US" dirty="0"/>
                        <a:t>0.02032</a:t>
                      </a:r>
                    </a:p>
                  </a:txBody>
                  <a:tcPr/>
                </a:tc>
                <a:tc>
                  <a:txBody>
                    <a:bodyPr/>
                    <a:lstStyle/>
                    <a:p>
                      <a:r>
                        <a:rPr lang="en-US" dirty="0"/>
                        <a:t>0.0009853</a:t>
                      </a:r>
                    </a:p>
                  </a:txBody>
                  <a:tcPr/>
                </a:tc>
                <a:tc>
                  <a:txBody>
                    <a:bodyPr/>
                    <a:lstStyle/>
                    <a:p>
                      <a:r>
                        <a:rPr lang="en-US" dirty="0"/>
                        <a:t>20.61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 0.001</a:t>
                      </a:r>
                    </a:p>
                  </a:txBody>
                  <a:tcPr/>
                </a:tc>
                <a:extLst>
                  <a:ext uri="{0D108BD9-81ED-4DB2-BD59-A6C34878D82A}">
                    <a16:rowId xmlns:a16="http://schemas.microsoft.com/office/drawing/2014/main" val="2617514468"/>
                  </a:ext>
                </a:extLst>
              </a:tr>
            </a:tbl>
          </a:graphicData>
        </a:graphic>
      </p:graphicFrame>
    </p:spTree>
    <p:extLst>
      <p:ext uri="{BB962C8B-B14F-4D97-AF65-F5344CB8AC3E}">
        <p14:creationId xmlns:p14="http://schemas.microsoft.com/office/powerpoint/2010/main" val="321811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B4E40-0EAB-446B-83C2-D14D2148E3D9}"/>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4" name="TextBox 3">
            <a:extLst>
              <a:ext uri="{FF2B5EF4-FFF2-40B4-BE49-F238E27FC236}">
                <a16:creationId xmlns:a16="http://schemas.microsoft.com/office/drawing/2014/main" id="{07DBE8FD-B09A-4871-B0F4-5ACAA1410895}"/>
              </a:ext>
            </a:extLst>
          </p:cNvPr>
          <p:cNvSpPr txBox="1"/>
          <p:nvPr/>
        </p:nvSpPr>
        <p:spPr>
          <a:xfrm>
            <a:off x="1229360" y="609601"/>
            <a:ext cx="10332720" cy="584775"/>
          </a:xfrm>
          <a:prstGeom prst="rect">
            <a:avLst/>
          </a:prstGeom>
          <a:noFill/>
        </p:spPr>
        <p:txBody>
          <a:bodyPr wrap="square">
            <a:spAutoFit/>
          </a:bodyPr>
          <a:lstStyle/>
          <a:p>
            <a:pPr algn="ctr"/>
            <a:r>
              <a:rPr lang="en-US" sz="3200" b="1" dirty="0">
                <a:latin typeface="+mj-lt"/>
                <a:cs typeface="Times New Roman" panose="02020603050405020304" pitchFamily="18" charset="0"/>
              </a:rPr>
              <a:t>Propose one change to the way Scribe sets the Initial Price.</a:t>
            </a:r>
            <a:endParaRPr lang="en-US" sz="3200" dirty="0"/>
          </a:p>
        </p:txBody>
      </p:sp>
      <p:sp>
        <p:nvSpPr>
          <p:cNvPr id="6" name="TextBox 5">
            <a:extLst>
              <a:ext uri="{FF2B5EF4-FFF2-40B4-BE49-F238E27FC236}">
                <a16:creationId xmlns:a16="http://schemas.microsoft.com/office/drawing/2014/main" id="{9F7BC4A8-4C16-4E2B-B787-36D189B4DC0B}"/>
              </a:ext>
            </a:extLst>
          </p:cNvPr>
          <p:cNvSpPr txBox="1"/>
          <p:nvPr/>
        </p:nvSpPr>
        <p:spPr>
          <a:xfrm>
            <a:off x="1109980" y="1542572"/>
            <a:ext cx="9852660" cy="4578176"/>
          </a:xfrm>
          <a:prstGeom prst="rect">
            <a:avLst/>
          </a:prstGeom>
          <a:noFill/>
        </p:spPr>
        <p:txBody>
          <a:bodyPr wrap="square">
            <a:spAutoFit/>
          </a:bodyPr>
          <a:lstStyle/>
          <a:p>
            <a:pPr marL="285750" marR="0" lvl="0" indent="-228600" algn="l" defTabSz="914400" rtl="0" eaLnBrk="1" fontAlgn="auto" latinLnBrk="0" hangingPunct="1">
              <a:lnSpc>
                <a:spcPct val="110000"/>
              </a:lnSpc>
              <a:spcBef>
                <a:spcPts val="0"/>
              </a:spcBef>
              <a:spcAft>
                <a:spcPts val="600"/>
              </a:spcAft>
              <a:buClrTx/>
              <a:buSzPct val="125000"/>
              <a:buFont typeface="Arial" panose="020B0604020202020204" pitchFamily="34" charset="0"/>
              <a:buChar char="•"/>
              <a:tabLst/>
              <a:defRPr/>
            </a:pPr>
            <a:r>
              <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rPr>
              <a:t>Set the minimum Initial Price multiplier at 1.2 for jobs that meet </a:t>
            </a:r>
            <a:r>
              <a:rPr lang="en-US" dirty="0">
                <a:solidFill>
                  <a:srgbClr val="FFFFFF"/>
                </a:solidFill>
                <a:latin typeface="Tw Cen MT" panose="020B0602020104020603"/>
              </a:rPr>
              <a:t>ALL </a:t>
            </a:r>
            <a:r>
              <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rPr>
              <a:t>of the following criteria:</a:t>
            </a:r>
          </a:p>
          <a:p>
            <a:pPr marL="742950" lvl="1" indent="-2286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Number of Speakers = 2+</a:t>
            </a:r>
          </a:p>
          <a:p>
            <a:pPr marL="742950" lvl="1" indent="-228600" defTabSz="914400">
              <a:lnSpc>
                <a:spcPct val="110000"/>
              </a:lnSpc>
              <a:spcAft>
                <a:spcPts val="600"/>
              </a:spcAft>
              <a:buSzPct val="125000"/>
              <a:buFont typeface="Arial" panose="020B0604020202020204" pitchFamily="34" charset="0"/>
              <a:buChar char="•"/>
              <a:defRPr/>
            </a:pPr>
            <a:r>
              <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rPr>
              <a:t>Audio Quality Score below our dataset average of 0.5737</a:t>
            </a:r>
          </a:p>
          <a:p>
            <a:pPr marL="742950" lvl="1" indent="-2286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File Length below our dataset average of 19.56 minutes</a:t>
            </a:r>
          </a:p>
          <a:p>
            <a:pPr marL="742950" lvl="1" indent="-228600" defTabSz="914400">
              <a:lnSpc>
                <a:spcPct val="110000"/>
              </a:lnSpc>
              <a:spcAft>
                <a:spcPts val="600"/>
              </a:spcAft>
              <a:buSzPct val="125000"/>
              <a:buFont typeface="Arial" panose="020B0604020202020204" pitchFamily="34" charset="0"/>
              <a:buChar char="•"/>
              <a:defRPr/>
            </a:pPr>
            <a:r>
              <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rPr>
              <a:t>Is Split Job = 1</a:t>
            </a:r>
          </a:p>
          <a:p>
            <a:pPr marL="742950" lvl="1" indent="-2286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Recording Subject groups that are above our average age of 89.18 minutes</a:t>
            </a:r>
          </a:p>
          <a:p>
            <a:pPr marL="1200150" lvl="2" indent="-228600" defTabSz="914400">
              <a:lnSpc>
                <a:spcPct val="110000"/>
              </a:lnSpc>
              <a:spcAft>
                <a:spcPts val="600"/>
              </a:spcAft>
              <a:buSzPct val="125000"/>
              <a:buFont typeface="Arial" panose="020B0604020202020204" pitchFamily="34" charset="0"/>
              <a:buChar char="•"/>
              <a:defRPr/>
            </a:pPr>
            <a:r>
              <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rPr>
              <a:t>Business, Education, Entertainment, Health, Law, Politic</a:t>
            </a:r>
            <a:r>
              <a:rPr lang="en-US" dirty="0">
                <a:solidFill>
                  <a:srgbClr val="FFFFFF"/>
                </a:solidFill>
                <a:latin typeface="Tw Cen MT" panose="020B0602020104020603"/>
              </a:rPr>
              <a:t>s, Science, Sports</a:t>
            </a:r>
          </a:p>
          <a:p>
            <a:pPr marL="285750" indent="-228600" defTabSz="914400">
              <a:lnSpc>
                <a:spcPct val="110000"/>
              </a:lnSpc>
              <a:spcAft>
                <a:spcPts val="600"/>
              </a:spcAft>
              <a:buSzPct val="125000"/>
              <a:buFont typeface="Arial" panose="020B0604020202020204" pitchFamily="34" charset="0"/>
              <a:buChar char="•"/>
              <a:defRPr/>
            </a:pPr>
            <a:r>
              <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rPr>
              <a:t>This is a worst first ap</a:t>
            </a:r>
            <a:r>
              <a:rPr lang="en-US" dirty="0" err="1">
                <a:solidFill>
                  <a:srgbClr val="FFFFFF"/>
                </a:solidFill>
                <a:latin typeface="Tw Cen MT" panose="020B0602020104020603"/>
              </a:rPr>
              <a:t>proach</a:t>
            </a:r>
            <a:endParaRPr lang="en-US" dirty="0">
              <a:solidFill>
                <a:srgbClr val="FFFFFF"/>
              </a:solidFill>
              <a:latin typeface="Tw Cen MT" panose="020B0602020104020603"/>
            </a:endParaRPr>
          </a:p>
          <a:p>
            <a:pPr marL="285750" indent="-228600" defTabSz="914400">
              <a:lnSpc>
                <a:spcPct val="110000"/>
              </a:lnSpc>
              <a:spcAft>
                <a:spcPts val="600"/>
              </a:spcAft>
              <a:buSzPct val="125000"/>
              <a:buFont typeface="Arial" panose="020B0604020202020204" pitchFamily="34" charset="0"/>
              <a:buChar char="•"/>
              <a:defRPr/>
            </a:pPr>
            <a:r>
              <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rPr>
              <a:t>This is a small change.  </a:t>
            </a:r>
            <a:r>
              <a:rPr lang="en-US" dirty="0">
                <a:solidFill>
                  <a:srgbClr val="FFFFFF"/>
                </a:solidFill>
                <a:latin typeface="Tw Cen MT" panose="020B0602020104020603"/>
              </a:rPr>
              <a:t>If successful, the above criteria could be adjusted to cast a larger net of jobs.</a:t>
            </a:r>
          </a:p>
          <a:p>
            <a:pPr marL="285750" indent="-2286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In our current dataset, this would apply to only 378 jobs with an average age of 499.92 minutes.</a:t>
            </a:r>
          </a:p>
          <a:p>
            <a:pPr marL="742950" lvl="1" indent="-2286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But this could be a useful mechanism for testing if an initial price change could be scaled up.</a:t>
            </a:r>
          </a:p>
          <a:p>
            <a:pPr marL="57150" defTabSz="914400">
              <a:lnSpc>
                <a:spcPct val="110000"/>
              </a:lnSpc>
              <a:spcAft>
                <a:spcPts val="600"/>
              </a:spcAft>
              <a:buSzPct val="125000"/>
              <a:defRPr/>
            </a:pPr>
            <a:endParaRPr kumimoji="0" lang="en-US" b="0" i="0" u="none" strike="noStrike" kern="1200" cap="none" spc="0" normalizeH="0" baseline="0" noProof="0" dirty="0">
              <a:ln>
                <a:noFill/>
              </a:ln>
              <a:solidFill>
                <a:srgbClr val="FFFFFF"/>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1194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B4E40-0EAB-446B-83C2-D14D2148E3D9}"/>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4" name="TextBox 3">
            <a:extLst>
              <a:ext uri="{FF2B5EF4-FFF2-40B4-BE49-F238E27FC236}">
                <a16:creationId xmlns:a16="http://schemas.microsoft.com/office/drawing/2014/main" id="{07DBE8FD-B09A-4871-B0F4-5ACAA1410895}"/>
              </a:ext>
            </a:extLst>
          </p:cNvPr>
          <p:cNvSpPr txBox="1"/>
          <p:nvPr/>
        </p:nvSpPr>
        <p:spPr>
          <a:xfrm>
            <a:off x="1036320" y="731521"/>
            <a:ext cx="10383520" cy="584775"/>
          </a:xfrm>
          <a:prstGeom prst="rect">
            <a:avLst/>
          </a:prstGeom>
          <a:noFill/>
        </p:spPr>
        <p:txBody>
          <a:bodyPr wrap="square">
            <a:spAutoFit/>
          </a:bodyPr>
          <a:lstStyle/>
          <a:p>
            <a:pPr algn="ctr"/>
            <a:r>
              <a:rPr lang="en-US" sz="3200" b="1" dirty="0">
                <a:latin typeface="+mj-lt"/>
                <a:cs typeface="Times New Roman" panose="02020603050405020304" pitchFamily="18" charset="0"/>
              </a:rPr>
              <a:t>What objectives are you trying to achieve with this change?</a:t>
            </a:r>
            <a:endParaRPr lang="en-US" sz="3200" dirty="0"/>
          </a:p>
        </p:txBody>
      </p:sp>
      <p:sp>
        <p:nvSpPr>
          <p:cNvPr id="6" name="TextBox 5">
            <a:extLst>
              <a:ext uri="{FF2B5EF4-FFF2-40B4-BE49-F238E27FC236}">
                <a16:creationId xmlns:a16="http://schemas.microsoft.com/office/drawing/2014/main" id="{9F7BC4A8-4C16-4E2B-B787-36D189B4DC0B}"/>
              </a:ext>
            </a:extLst>
          </p:cNvPr>
          <p:cNvSpPr txBox="1"/>
          <p:nvPr/>
        </p:nvSpPr>
        <p:spPr>
          <a:xfrm>
            <a:off x="1109980" y="1542572"/>
            <a:ext cx="9852660" cy="2674258"/>
          </a:xfrm>
          <a:prstGeom prst="rect">
            <a:avLst/>
          </a:prstGeom>
          <a:noFill/>
        </p:spPr>
        <p:txBody>
          <a:bodyPr wrap="square">
            <a:spAutoFit/>
          </a:bodyPr>
          <a:lstStyle/>
          <a:p>
            <a:pPr marL="400050" marR="0" lvl="0" indent="-342900" algn="l" defTabSz="914400" rtl="0" eaLnBrk="1" fontAlgn="auto" latinLnBrk="0" hangingPunct="1">
              <a:lnSpc>
                <a:spcPct val="110000"/>
              </a:lnSpc>
              <a:spcBef>
                <a:spcPts val="0"/>
              </a:spcBef>
              <a:spcAft>
                <a:spcPts val="600"/>
              </a:spcAft>
              <a:buClrTx/>
              <a:buSzPct val="125000"/>
              <a:buFont typeface="+mj-lt"/>
              <a:buAutoNum type="arabicPeriod"/>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The first and main objective is to decrease claim time</a:t>
            </a:r>
          </a:p>
          <a:p>
            <a:pPr marL="400050" marR="0" lvl="0" indent="-342900" algn="l" defTabSz="914400" rtl="0" eaLnBrk="1" fontAlgn="auto" latinLnBrk="0" hangingPunct="1">
              <a:lnSpc>
                <a:spcPct val="110000"/>
              </a:lnSpc>
              <a:spcBef>
                <a:spcPts val="0"/>
              </a:spcBef>
              <a:spcAft>
                <a:spcPts val="600"/>
              </a:spcAft>
              <a:buClrTx/>
              <a:buSzPct val="125000"/>
              <a:buFont typeface="+mj-lt"/>
              <a:buAutoNum type="arabicPeriod"/>
              <a:tabLst/>
              <a:defRPr/>
            </a:pPr>
            <a:r>
              <a:rPr kumimoji="0" lang="en-US" sz="2000" b="0" i="0" u="none" strike="noStrike" kern="1200" cap="none" spc="0" normalizeH="0" baseline="0" noProof="0" dirty="0">
                <a:ln>
                  <a:noFill/>
                </a:ln>
                <a:solidFill>
                  <a:srgbClr val="FFFFFF"/>
                </a:solidFill>
                <a:effectLst/>
                <a:uLnTx/>
                <a:uFillTx/>
                <a:latin typeface="Tw Cen MT" panose="020B0602020104020603"/>
                <a:ea typeface="+mn-ea"/>
                <a:cs typeface="+mn-cs"/>
              </a:rPr>
              <a:t>The second objective is to increase customer satisfaction, thus driving more business in future months.</a:t>
            </a:r>
          </a:p>
          <a:p>
            <a:pPr marL="400050" marR="0" lvl="0" indent="-342900" algn="l" defTabSz="914400" rtl="0" eaLnBrk="1" fontAlgn="auto" latinLnBrk="0" hangingPunct="1">
              <a:lnSpc>
                <a:spcPct val="110000"/>
              </a:lnSpc>
              <a:spcBef>
                <a:spcPts val="0"/>
              </a:spcBef>
              <a:spcAft>
                <a:spcPts val="600"/>
              </a:spcAft>
              <a:buClrTx/>
              <a:buSzPct val="125000"/>
              <a:buFont typeface="+mj-lt"/>
              <a:buAutoNum type="arabicPeriod"/>
              <a:tabLst/>
              <a:defRPr/>
            </a:pPr>
            <a:r>
              <a:rPr lang="en-US" sz="2000" dirty="0">
                <a:solidFill>
                  <a:srgbClr val="FFFFFF"/>
                </a:solidFill>
                <a:latin typeface="Tw Cen MT" panose="020B0602020104020603"/>
              </a:rPr>
              <a:t>The third objective is to increase revenue.</a:t>
            </a:r>
          </a:p>
          <a:p>
            <a:pPr marL="857250" lvl="1" indent="-342900" defTabSz="914400">
              <a:lnSpc>
                <a:spcPct val="110000"/>
              </a:lnSpc>
              <a:spcAft>
                <a:spcPts val="600"/>
              </a:spcAft>
              <a:buSzPct val="125000"/>
              <a:buFont typeface="Arial" panose="020B0604020202020204" pitchFamily="34" charset="0"/>
              <a:buChar char="•"/>
              <a:defRPr/>
            </a:pPr>
            <a:r>
              <a:rPr lang="en-US" sz="2000" dirty="0">
                <a:solidFill>
                  <a:srgbClr val="FFFFFF"/>
                </a:solidFill>
                <a:latin typeface="Tw Cen MT" panose="020B0602020104020603"/>
              </a:rPr>
              <a:t>The idea is that we target these “problem” jobs in a timely manner by paying the Agents a higher fee.  Lower claim times will result in Rev’s service being used more by new and existing customers.</a:t>
            </a:r>
          </a:p>
        </p:txBody>
      </p:sp>
    </p:spTree>
    <p:extLst>
      <p:ext uri="{BB962C8B-B14F-4D97-AF65-F5344CB8AC3E}">
        <p14:creationId xmlns:p14="http://schemas.microsoft.com/office/powerpoint/2010/main" val="68568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B4E40-0EAB-446B-83C2-D14D2148E3D9}"/>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4" name="TextBox 3">
            <a:extLst>
              <a:ext uri="{FF2B5EF4-FFF2-40B4-BE49-F238E27FC236}">
                <a16:creationId xmlns:a16="http://schemas.microsoft.com/office/drawing/2014/main" id="{07DBE8FD-B09A-4871-B0F4-5ACAA1410895}"/>
              </a:ext>
            </a:extLst>
          </p:cNvPr>
          <p:cNvSpPr txBox="1"/>
          <p:nvPr/>
        </p:nvSpPr>
        <p:spPr>
          <a:xfrm>
            <a:off x="1036320" y="731521"/>
            <a:ext cx="10383520" cy="1077218"/>
          </a:xfrm>
          <a:prstGeom prst="rect">
            <a:avLst/>
          </a:prstGeom>
          <a:noFill/>
        </p:spPr>
        <p:txBody>
          <a:bodyPr wrap="square">
            <a:spAutoFit/>
          </a:bodyPr>
          <a:lstStyle/>
          <a:p>
            <a:pPr algn="ctr"/>
            <a:r>
              <a:rPr lang="en-US" sz="3200" b="1" dirty="0">
                <a:latin typeface="+mj-lt"/>
                <a:cs typeface="Times New Roman" panose="02020603050405020304" pitchFamily="18" charset="0"/>
              </a:rPr>
              <a:t>What implications do you think this change would have on the marketplace?</a:t>
            </a:r>
            <a:endParaRPr lang="en-US" sz="3200" dirty="0"/>
          </a:p>
        </p:txBody>
      </p:sp>
      <p:sp>
        <p:nvSpPr>
          <p:cNvPr id="6" name="TextBox 5">
            <a:extLst>
              <a:ext uri="{FF2B5EF4-FFF2-40B4-BE49-F238E27FC236}">
                <a16:creationId xmlns:a16="http://schemas.microsoft.com/office/drawing/2014/main" id="{9F7BC4A8-4C16-4E2B-B787-36D189B4DC0B}"/>
              </a:ext>
            </a:extLst>
          </p:cNvPr>
          <p:cNvSpPr txBox="1"/>
          <p:nvPr/>
        </p:nvSpPr>
        <p:spPr>
          <a:xfrm>
            <a:off x="1036320" y="1918492"/>
            <a:ext cx="9852660" cy="2935868"/>
          </a:xfrm>
          <a:prstGeom prst="rect">
            <a:avLst/>
          </a:prstGeom>
          <a:noFill/>
        </p:spPr>
        <p:txBody>
          <a:bodyPr wrap="square">
            <a:spAutoFit/>
          </a:bodyPr>
          <a:lstStyle/>
          <a:p>
            <a:pPr marL="400050" indent="-342900" defTabSz="914400">
              <a:lnSpc>
                <a:spcPct val="110000"/>
              </a:lnSpc>
              <a:spcAft>
                <a:spcPts val="600"/>
              </a:spcAft>
              <a:buSzPct val="125000"/>
              <a:buFont typeface="Arial" panose="020B0604020202020204" pitchFamily="34" charset="0"/>
              <a:buChar char="•"/>
              <a:defRPr/>
            </a:pPr>
            <a:r>
              <a:rPr lang="en-US" sz="2000" dirty="0">
                <a:solidFill>
                  <a:srgbClr val="FFFFFF"/>
                </a:solidFill>
                <a:latin typeface="Tw Cen MT" panose="020B0602020104020603"/>
              </a:rPr>
              <a:t>This change could make Agents target these specific jobs.  They know they could potentially make more money.  This could negatively affect claim times for simpler jobs.</a:t>
            </a:r>
          </a:p>
          <a:p>
            <a:pPr marL="400050" indent="-342900" defTabSz="914400">
              <a:lnSpc>
                <a:spcPct val="110000"/>
              </a:lnSpc>
              <a:spcAft>
                <a:spcPts val="600"/>
              </a:spcAft>
              <a:buSzPct val="125000"/>
              <a:buFont typeface="Arial" panose="020B0604020202020204" pitchFamily="34" charset="0"/>
              <a:buChar char="•"/>
              <a:defRPr/>
            </a:pPr>
            <a:r>
              <a:rPr lang="en-US" sz="2000" dirty="0">
                <a:solidFill>
                  <a:srgbClr val="FFFFFF"/>
                </a:solidFill>
                <a:latin typeface="Tw Cen MT" panose="020B0602020104020603"/>
              </a:rPr>
              <a:t>The marketplace could also see an increase in Agents due to the fact they are able to make more money.</a:t>
            </a:r>
          </a:p>
          <a:p>
            <a:pPr marL="400050" indent="-342900" defTabSz="914400">
              <a:lnSpc>
                <a:spcPct val="110000"/>
              </a:lnSpc>
              <a:spcAft>
                <a:spcPts val="600"/>
              </a:spcAft>
              <a:buSzPct val="125000"/>
              <a:buFont typeface="Arial" panose="020B0604020202020204" pitchFamily="34" charset="0"/>
              <a:buChar char="•"/>
              <a:defRPr/>
            </a:pPr>
            <a:r>
              <a:rPr lang="en-US" sz="2000" dirty="0">
                <a:solidFill>
                  <a:srgbClr val="FFFFFF"/>
                </a:solidFill>
                <a:latin typeface="Tw Cen MT" panose="020B0602020104020603"/>
              </a:rPr>
              <a:t>It’s possible, depending on scale of the change, the company will have decreased revenue over future months.  Currently, this subset has an average initial price multiplier of 0.96.  Raising the initial price multiplier to 1.2 on a large scale could have major revenue implications.</a:t>
            </a:r>
          </a:p>
        </p:txBody>
      </p:sp>
    </p:spTree>
    <p:extLst>
      <p:ext uri="{BB962C8B-B14F-4D97-AF65-F5344CB8AC3E}">
        <p14:creationId xmlns:p14="http://schemas.microsoft.com/office/powerpoint/2010/main" val="165887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B4E40-0EAB-446B-83C2-D14D2148E3D9}"/>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4" name="TextBox 3">
            <a:extLst>
              <a:ext uri="{FF2B5EF4-FFF2-40B4-BE49-F238E27FC236}">
                <a16:creationId xmlns:a16="http://schemas.microsoft.com/office/drawing/2014/main" id="{07DBE8FD-B09A-4871-B0F4-5ACAA1410895}"/>
              </a:ext>
            </a:extLst>
          </p:cNvPr>
          <p:cNvSpPr txBox="1"/>
          <p:nvPr/>
        </p:nvSpPr>
        <p:spPr>
          <a:xfrm>
            <a:off x="1036320" y="731521"/>
            <a:ext cx="10383520" cy="584775"/>
          </a:xfrm>
          <a:prstGeom prst="rect">
            <a:avLst/>
          </a:prstGeom>
          <a:noFill/>
        </p:spPr>
        <p:txBody>
          <a:bodyPr wrap="square">
            <a:spAutoFit/>
          </a:bodyPr>
          <a:lstStyle/>
          <a:p>
            <a:pPr algn="ctr"/>
            <a:r>
              <a:rPr lang="en-US" sz="3200" b="1" dirty="0">
                <a:latin typeface="+mj-lt"/>
                <a:cs typeface="Times New Roman" panose="02020603050405020304" pitchFamily="18" charset="0"/>
              </a:rPr>
              <a:t>What metrics would you look at to measure success?</a:t>
            </a:r>
            <a:endParaRPr lang="en-US" sz="3200" dirty="0"/>
          </a:p>
        </p:txBody>
      </p:sp>
      <p:sp>
        <p:nvSpPr>
          <p:cNvPr id="6" name="TextBox 5">
            <a:extLst>
              <a:ext uri="{FF2B5EF4-FFF2-40B4-BE49-F238E27FC236}">
                <a16:creationId xmlns:a16="http://schemas.microsoft.com/office/drawing/2014/main" id="{9F7BC4A8-4C16-4E2B-B787-36D189B4DC0B}"/>
              </a:ext>
            </a:extLst>
          </p:cNvPr>
          <p:cNvSpPr txBox="1"/>
          <p:nvPr/>
        </p:nvSpPr>
        <p:spPr>
          <a:xfrm>
            <a:off x="1036320" y="1684812"/>
            <a:ext cx="9852660" cy="5033686"/>
          </a:xfrm>
          <a:prstGeom prst="rect">
            <a:avLst/>
          </a:prstGeom>
          <a:noFill/>
        </p:spPr>
        <p:txBody>
          <a:bodyPr wrap="square">
            <a:spAutoFit/>
          </a:bodyPr>
          <a:lstStyle/>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regression coefficients for our quantitative variables and monitor weekly/monthly.  Compare with data before change was implemented. </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Decrease proves our predicted claim times will be getting smaller.</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Increase proves our predicted claim times will be getting larger.</a:t>
            </a:r>
          </a:p>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average claim time and monitor weekly/monthly.  Compare with data before change was implemented.</a:t>
            </a:r>
          </a:p>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median claim time and monitor weekly/monthly.  Compare with data before change was implemented.</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Indicator for success in case data is distorted due to outliers.</a:t>
            </a:r>
          </a:p>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standard deviation of claim time and monitor weekly/monthly.  This will measure consistency in claim time.</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Lower standard deviation values prove claim time is becoming more consistent.</a:t>
            </a:r>
          </a:p>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and monitor average claim time for each variable included in the price increase criteria.</a:t>
            </a:r>
          </a:p>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Create a dashboard with all metrics.</a:t>
            </a:r>
          </a:p>
        </p:txBody>
      </p:sp>
    </p:spTree>
    <p:extLst>
      <p:ext uri="{BB962C8B-B14F-4D97-AF65-F5344CB8AC3E}">
        <p14:creationId xmlns:p14="http://schemas.microsoft.com/office/powerpoint/2010/main" val="203279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B4E40-0EAB-446B-83C2-D14D2148E3D9}"/>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4" name="TextBox 3">
            <a:extLst>
              <a:ext uri="{FF2B5EF4-FFF2-40B4-BE49-F238E27FC236}">
                <a16:creationId xmlns:a16="http://schemas.microsoft.com/office/drawing/2014/main" id="{07DBE8FD-B09A-4871-B0F4-5ACAA1410895}"/>
              </a:ext>
            </a:extLst>
          </p:cNvPr>
          <p:cNvSpPr txBox="1"/>
          <p:nvPr/>
        </p:nvSpPr>
        <p:spPr>
          <a:xfrm>
            <a:off x="1036320" y="731521"/>
            <a:ext cx="10383520" cy="584775"/>
          </a:xfrm>
          <a:prstGeom prst="rect">
            <a:avLst/>
          </a:prstGeom>
          <a:noFill/>
        </p:spPr>
        <p:txBody>
          <a:bodyPr wrap="square">
            <a:spAutoFit/>
          </a:bodyPr>
          <a:lstStyle/>
          <a:p>
            <a:pPr algn="ctr"/>
            <a:r>
              <a:rPr lang="en-US" sz="3200" b="1" dirty="0">
                <a:latin typeface="+mj-lt"/>
                <a:cs typeface="Times New Roman" panose="02020603050405020304" pitchFamily="18" charset="0"/>
              </a:rPr>
              <a:t>How would you test this change?</a:t>
            </a:r>
            <a:endParaRPr lang="en-US" sz="3200" dirty="0"/>
          </a:p>
        </p:txBody>
      </p:sp>
      <p:sp>
        <p:nvSpPr>
          <p:cNvPr id="6" name="TextBox 5">
            <a:extLst>
              <a:ext uri="{FF2B5EF4-FFF2-40B4-BE49-F238E27FC236}">
                <a16:creationId xmlns:a16="http://schemas.microsoft.com/office/drawing/2014/main" id="{9F7BC4A8-4C16-4E2B-B787-36D189B4DC0B}"/>
              </a:ext>
            </a:extLst>
          </p:cNvPr>
          <p:cNvSpPr txBox="1"/>
          <p:nvPr/>
        </p:nvSpPr>
        <p:spPr>
          <a:xfrm>
            <a:off x="1036320" y="1506599"/>
            <a:ext cx="9852660" cy="5351401"/>
          </a:xfrm>
          <a:prstGeom prst="rect">
            <a:avLst/>
          </a:prstGeom>
          <a:noFill/>
        </p:spPr>
        <p:txBody>
          <a:bodyPr wrap="square">
            <a:spAutoFit/>
          </a:bodyPr>
          <a:lstStyle/>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Take a sample of jobs that meet our criteria and change the initial price multiplier to 1.2.  Record this sample data for a few weeks or months.</a:t>
            </a:r>
          </a:p>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Conduct hypothesis testing:</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Alternate Hypothesis – Jobs that have an initial price multiplier of 1.2 will have decreased claim times.</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Null Hypothesis – Jobs that have an initial price multiplier of 1.2 will not have decreased claim times.</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standard deviation from a sample dataset with the change implemented.</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standard deviation from a sample dataset without the change implemented.</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the variance between the two datasets.</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Calculate t-score with a t-test.</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Evaluate significance with a t-table </a:t>
            </a:r>
          </a:p>
          <a:p>
            <a:pPr marL="1314450" lvl="2"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If data is statistically significant, we reject the null hypothesis and accept the alternate hypothesis.</a:t>
            </a:r>
          </a:p>
          <a:p>
            <a:pPr marL="857250" lvl="1" indent="-342900" defTabSz="914400">
              <a:lnSpc>
                <a:spcPct val="110000"/>
              </a:lnSpc>
              <a:spcAft>
                <a:spcPts val="600"/>
              </a:spcAft>
              <a:buSzPct val="125000"/>
              <a:buFont typeface="Arial" panose="020B0604020202020204" pitchFamily="34" charset="0"/>
              <a:buChar char="•"/>
              <a:defRPr/>
            </a:pPr>
            <a:endParaRPr lang="en-US" sz="1400" dirty="0">
              <a:solidFill>
                <a:srgbClr val="FFFFFF"/>
              </a:solidFill>
              <a:latin typeface="Tw Cen MT" panose="020B0602020104020603"/>
            </a:endParaRPr>
          </a:p>
        </p:txBody>
      </p:sp>
    </p:spTree>
    <p:extLst>
      <p:ext uri="{BB962C8B-B14F-4D97-AF65-F5344CB8AC3E}">
        <p14:creationId xmlns:p14="http://schemas.microsoft.com/office/powerpoint/2010/main" val="3325421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B4E40-0EAB-446B-83C2-D14D2148E3D9}"/>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TextBox 3">
            <a:extLst>
              <a:ext uri="{FF2B5EF4-FFF2-40B4-BE49-F238E27FC236}">
                <a16:creationId xmlns:a16="http://schemas.microsoft.com/office/drawing/2014/main" id="{07DBE8FD-B09A-4871-B0F4-5ACAA1410895}"/>
              </a:ext>
            </a:extLst>
          </p:cNvPr>
          <p:cNvSpPr txBox="1"/>
          <p:nvPr/>
        </p:nvSpPr>
        <p:spPr>
          <a:xfrm>
            <a:off x="1036320" y="731521"/>
            <a:ext cx="10383520" cy="1077218"/>
          </a:xfrm>
          <a:prstGeom prst="rect">
            <a:avLst/>
          </a:prstGeom>
          <a:noFill/>
        </p:spPr>
        <p:txBody>
          <a:bodyPr wrap="square">
            <a:spAutoFit/>
          </a:bodyPr>
          <a:lstStyle/>
          <a:p>
            <a:pPr algn="ctr"/>
            <a:r>
              <a:rPr lang="en-US" sz="3200" b="1" dirty="0">
                <a:latin typeface="+mj-lt"/>
                <a:cs typeface="Times New Roman" panose="02020603050405020304" pitchFamily="18" charset="0"/>
              </a:rPr>
              <a:t>What concerns or risks do you have about your recommendation?</a:t>
            </a:r>
            <a:endParaRPr lang="en-US" sz="3200" dirty="0"/>
          </a:p>
        </p:txBody>
      </p:sp>
      <p:sp>
        <p:nvSpPr>
          <p:cNvPr id="6" name="TextBox 5">
            <a:extLst>
              <a:ext uri="{FF2B5EF4-FFF2-40B4-BE49-F238E27FC236}">
                <a16:creationId xmlns:a16="http://schemas.microsoft.com/office/drawing/2014/main" id="{9F7BC4A8-4C16-4E2B-B787-36D189B4DC0B}"/>
              </a:ext>
            </a:extLst>
          </p:cNvPr>
          <p:cNvSpPr txBox="1"/>
          <p:nvPr/>
        </p:nvSpPr>
        <p:spPr>
          <a:xfrm>
            <a:off x="1036320" y="1918492"/>
            <a:ext cx="9852660" cy="4652043"/>
          </a:xfrm>
          <a:prstGeom prst="rect">
            <a:avLst/>
          </a:prstGeom>
          <a:noFill/>
        </p:spPr>
        <p:txBody>
          <a:bodyPr wrap="square">
            <a:spAutoFit/>
          </a:bodyPr>
          <a:lstStyle/>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Main concern is that this change won’t have a large enough impact on decreasing overall claim time for the entire dataset.  But I’d feel better making a small change with a lower risk for major implications and then slowly scaling that change up as success is measured.</a:t>
            </a:r>
          </a:p>
          <a:p>
            <a:pPr marL="400050" indent="-342900" defTabSz="914400">
              <a:lnSpc>
                <a:spcPct val="110000"/>
              </a:lnSpc>
              <a:spcAft>
                <a:spcPts val="600"/>
              </a:spcAft>
              <a:buSzPct val="125000"/>
              <a:buFont typeface="Arial" panose="020B0604020202020204" pitchFamily="34" charset="0"/>
              <a:buChar char="•"/>
              <a:defRPr/>
            </a:pPr>
            <a:endParaRPr lang="en-US" dirty="0">
              <a:solidFill>
                <a:srgbClr val="FFFFFF"/>
              </a:solidFill>
              <a:latin typeface="Tw Cen MT" panose="020B0602020104020603"/>
            </a:endParaRPr>
          </a:p>
          <a:p>
            <a:pPr marL="400050" indent="-342900" defTabSz="914400">
              <a:lnSpc>
                <a:spcPct val="110000"/>
              </a:lnSpc>
              <a:spcAft>
                <a:spcPts val="600"/>
              </a:spcAft>
              <a:buSzPct val="125000"/>
              <a:buFont typeface="Arial" panose="020B0604020202020204" pitchFamily="34" charset="0"/>
              <a:buChar char="•"/>
              <a:defRPr/>
            </a:pPr>
            <a:endParaRPr lang="en-US" dirty="0">
              <a:solidFill>
                <a:srgbClr val="FFFFFF"/>
              </a:solidFill>
              <a:latin typeface="Tw Cen MT" panose="020B0602020104020603"/>
            </a:endParaRPr>
          </a:p>
          <a:p>
            <a:pPr marL="400050" indent="-342900" defTabSz="914400">
              <a:lnSpc>
                <a:spcPct val="110000"/>
              </a:lnSpc>
              <a:spcAft>
                <a:spcPts val="600"/>
              </a:spcAft>
              <a:buSzPct val="125000"/>
              <a:buFont typeface="Arial" panose="020B0604020202020204" pitchFamily="34" charset="0"/>
              <a:buChar char="•"/>
              <a:defRPr/>
            </a:pPr>
            <a:endParaRPr lang="en-US" dirty="0">
              <a:solidFill>
                <a:srgbClr val="FFFFFF"/>
              </a:solidFill>
              <a:latin typeface="Tw Cen MT" panose="020B0602020104020603"/>
            </a:endParaRPr>
          </a:p>
          <a:p>
            <a:pPr marL="400050" indent="-342900" defTabSz="914400">
              <a:lnSpc>
                <a:spcPct val="110000"/>
              </a:lnSpc>
              <a:spcAft>
                <a:spcPts val="600"/>
              </a:spcAft>
              <a:buSzPct val="125000"/>
              <a:buFont typeface="Arial" panose="020B0604020202020204" pitchFamily="34" charset="0"/>
              <a:buChar char="•"/>
              <a:defRPr/>
            </a:pPr>
            <a:endParaRPr lang="en-US" dirty="0">
              <a:solidFill>
                <a:srgbClr val="FFFFFF"/>
              </a:solidFill>
              <a:latin typeface="Tw Cen MT" panose="020B0602020104020603"/>
            </a:endParaRPr>
          </a:p>
          <a:p>
            <a:pPr marL="400050"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Automatically assigning jobs with a higher initial price multiplier could have a negative impact on the market as a whole.</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Easy jobs could experience higher claim times.</a:t>
            </a:r>
          </a:p>
          <a:p>
            <a:pPr marL="857250" lvl="1" indent="-342900" defTabSz="914400">
              <a:lnSpc>
                <a:spcPct val="110000"/>
              </a:lnSpc>
              <a:spcAft>
                <a:spcPts val="600"/>
              </a:spcAft>
              <a:buSzPct val="125000"/>
              <a:buFont typeface="Arial" panose="020B0604020202020204" pitchFamily="34" charset="0"/>
              <a:buChar char="•"/>
              <a:defRPr/>
            </a:pPr>
            <a:r>
              <a:rPr lang="en-US" dirty="0">
                <a:solidFill>
                  <a:srgbClr val="FFFFFF"/>
                </a:solidFill>
                <a:latin typeface="Tw Cen MT" panose="020B0602020104020603"/>
              </a:rPr>
              <a:t>Agents could become selective in the jobs they choose by only wanting the ones with an initial price multiplier of 1.2.</a:t>
            </a:r>
          </a:p>
          <a:p>
            <a:pPr marL="857250" lvl="1" indent="-342900" defTabSz="914400">
              <a:lnSpc>
                <a:spcPct val="110000"/>
              </a:lnSpc>
              <a:spcAft>
                <a:spcPts val="600"/>
              </a:spcAft>
              <a:buSzPct val="125000"/>
              <a:buFont typeface="Arial" panose="020B0604020202020204" pitchFamily="34" charset="0"/>
              <a:buChar char="•"/>
              <a:defRPr/>
            </a:pPr>
            <a:endParaRPr lang="en-US" dirty="0">
              <a:solidFill>
                <a:srgbClr val="FFFFFF"/>
              </a:solidFill>
              <a:latin typeface="Tw Cen MT" panose="020B0602020104020603"/>
            </a:endParaRPr>
          </a:p>
        </p:txBody>
      </p:sp>
      <p:sp>
        <p:nvSpPr>
          <p:cNvPr id="7" name="TextBox 6">
            <a:extLst>
              <a:ext uri="{FF2B5EF4-FFF2-40B4-BE49-F238E27FC236}">
                <a16:creationId xmlns:a16="http://schemas.microsoft.com/office/drawing/2014/main" id="{F7EB6337-9F2A-4B62-88BE-8F5B27C7D0C9}"/>
              </a:ext>
            </a:extLst>
          </p:cNvPr>
          <p:cNvSpPr txBox="1"/>
          <p:nvPr/>
        </p:nvSpPr>
        <p:spPr>
          <a:xfrm>
            <a:off x="1036320" y="3294112"/>
            <a:ext cx="10119360" cy="1077218"/>
          </a:xfrm>
          <a:prstGeom prst="rect">
            <a:avLst/>
          </a:prstGeom>
          <a:noFill/>
        </p:spPr>
        <p:txBody>
          <a:bodyPr wrap="square">
            <a:spAutoFit/>
          </a:bodyPr>
          <a:lstStyle/>
          <a:p>
            <a:pPr algn="ctr"/>
            <a:r>
              <a:rPr lang="en-US" sz="3200" b="1" dirty="0">
                <a:latin typeface="+mj-lt"/>
                <a:cs typeface="Times New Roman" panose="02020603050405020304" pitchFamily="18" charset="0"/>
              </a:rPr>
              <a:t>What second-order effects do you anticipate and how might you mitigate these?</a:t>
            </a:r>
            <a:endParaRPr lang="en-US" sz="3200" dirty="0"/>
          </a:p>
        </p:txBody>
      </p:sp>
    </p:spTree>
    <p:extLst>
      <p:ext uri="{BB962C8B-B14F-4D97-AF65-F5344CB8AC3E}">
        <p14:creationId xmlns:p14="http://schemas.microsoft.com/office/powerpoint/2010/main" val="348335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8B4E40-0EAB-446B-83C2-D14D2148E3D9}"/>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4" name="TextBox 3">
            <a:extLst>
              <a:ext uri="{FF2B5EF4-FFF2-40B4-BE49-F238E27FC236}">
                <a16:creationId xmlns:a16="http://schemas.microsoft.com/office/drawing/2014/main" id="{07DBE8FD-B09A-4871-B0F4-5ACAA1410895}"/>
              </a:ext>
            </a:extLst>
          </p:cNvPr>
          <p:cNvSpPr txBox="1"/>
          <p:nvPr/>
        </p:nvSpPr>
        <p:spPr>
          <a:xfrm>
            <a:off x="1036320" y="731521"/>
            <a:ext cx="10383520" cy="1077218"/>
          </a:xfrm>
          <a:prstGeom prst="rect">
            <a:avLst/>
          </a:prstGeom>
          <a:noFill/>
        </p:spPr>
        <p:txBody>
          <a:bodyPr wrap="square">
            <a:spAutoFit/>
          </a:bodyPr>
          <a:lstStyle/>
          <a:p>
            <a:pPr algn="ctr"/>
            <a:r>
              <a:rPr lang="en-US" sz="3200" b="1" dirty="0">
                <a:latin typeface="+mj-lt"/>
                <a:cs typeface="Times New Roman" panose="02020603050405020304" pitchFamily="18" charset="0"/>
              </a:rPr>
              <a:t>What other information might you want before moving forward with your recommendation?</a:t>
            </a:r>
            <a:endParaRPr lang="en-US" sz="3200" dirty="0"/>
          </a:p>
        </p:txBody>
      </p:sp>
      <p:sp>
        <p:nvSpPr>
          <p:cNvPr id="6" name="TextBox 5">
            <a:extLst>
              <a:ext uri="{FF2B5EF4-FFF2-40B4-BE49-F238E27FC236}">
                <a16:creationId xmlns:a16="http://schemas.microsoft.com/office/drawing/2014/main" id="{9F7BC4A8-4C16-4E2B-B787-36D189B4DC0B}"/>
              </a:ext>
            </a:extLst>
          </p:cNvPr>
          <p:cNvSpPr txBox="1"/>
          <p:nvPr/>
        </p:nvSpPr>
        <p:spPr>
          <a:xfrm>
            <a:off x="1036320" y="2253772"/>
            <a:ext cx="9852660" cy="2584297"/>
          </a:xfrm>
          <a:prstGeom prst="rect">
            <a:avLst/>
          </a:prstGeom>
          <a:noFill/>
        </p:spPr>
        <p:txBody>
          <a:bodyPr wrap="square">
            <a:spAutoFit/>
          </a:bodyPr>
          <a:lstStyle/>
          <a:p>
            <a:pPr marL="400050" indent="-342900" defTabSz="914400">
              <a:lnSpc>
                <a:spcPct val="110000"/>
              </a:lnSpc>
              <a:spcAft>
                <a:spcPts val="600"/>
              </a:spcAft>
              <a:buSzPct val="125000"/>
              <a:buFont typeface="Arial" panose="020B0604020202020204" pitchFamily="34" charset="0"/>
              <a:buChar char="•"/>
              <a:defRPr/>
            </a:pPr>
            <a:r>
              <a:rPr lang="en-US" sz="2400" dirty="0">
                <a:solidFill>
                  <a:srgbClr val="FFFFFF"/>
                </a:solidFill>
                <a:latin typeface="Tw Cen MT" panose="020B0602020104020603"/>
              </a:rPr>
              <a:t>I would want to look at historic Jobs data from at least the previous 12 months to get a </a:t>
            </a:r>
            <a:r>
              <a:rPr lang="en-US" sz="2400">
                <a:solidFill>
                  <a:srgbClr val="FFFFFF"/>
                </a:solidFill>
                <a:latin typeface="Tw Cen MT" panose="020B0602020104020603"/>
              </a:rPr>
              <a:t>better understanding.</a:t>
            </a:r>
            <a:endParaRPr lang="en-US" sz="2400" dirty="0">
              <a:solidFill>
                <a:srgbClr val="FFFFFF"/>
              </a:solidFill>
              <a:latin typeface="Tw Cen MT" panose="020B0602020104020603"/>
            </a:endParaRPr>
          </a:p>
          <a:p>
            <a:pPr marL="400050" indent="-342900" defTabSz="914400">
              <a:lnSpc>
                <a:spcPct val="110000"/>
              </a:lnSpc>
              <a:spcAft>
                <a:spcPts val="600"/>
              </a:spcAft>
              <a:buSzPct val="125000"/>
              <a:buFont typeface="Arial" panose="020B0604020202020204" pitchFamily="34" charset="0"/>
              <a:buChar char="•"/>
              <a:defRPr/>
            </a:pPr>
            <a:r>
              <a:rPr lang="en-US" sz="2400" dirty="0">
                <a:solidFill>
                  <a:srgbClr val="FFFFFF"/>
                </a:solidFill>
                <a:latin typeface="Tw Cen MT" panose="020B0602020104020603"/>
              </a:rPr>
              <a:t>I would also want the company’s financial data from at least the previous 12 months prior to the change being implemented.  Accounting for changes in other financial variables outside the scope of this solution, we could track the net revenue of this specific change.</a:t>
            </a:r>
          </a:p>
        </p:txBody>
      </p:sp>
    </p:spTree>
    <p:extLst>
      <p:ext uri="{BB962C8B-B14F-4D97-AF65-F5344CB8AC3E}">
        <p14:creationId xmlns:p14="http://schemas.microsoft.com/office/powerpoint/2010/main" val="303799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A5203A-7320-43E2-9D73-59B1CCB5A3D5}"/>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4" name="TextBox 3">
            <a:extLst>
              <a:ext uri="{FF2B5EF4-FFF2-40B4-BE49-F238E27FC236}">
                <a16:creationId xmlns:a16="http://schemas.microsoft.com/office/drawing/2014/main" id="{2D54BBF8-3A0D-4E4C-AD71-DECA4EF9500A}"/>
              </a:ext>
            </a:extLst>
          </p:cNvPr>
          <p:cNvSpPr txBox="1"/>
          <p:nvPr/>
        </p:nvSpPr>
        <p:spPr>
          <a:xfrm>
            <a:off x="3045460" y="2323515"/>
            <a:ext cx="6101080" cy="830997"/>
          </a:xfrm>
          <a:prstGeom prst="rect">
            <a:avLst/>
          </a:prstGeom>
          <a:noFill/>
        </p:spPr>
        <p:txBody>
          <a:bodyPr wrap="square">
            <a:spAutoFit/>
          </a:bodyPr>
          <a:lstStyle/>
          <a:p>
            <a:pPr algn="ctr"/>
            <a:r>
              <a:rPr lang="en-US" sz="4800" b="1" dirty="0">
                <a:latin typeface="+mj-lt"/>
                <a:cs typeface="Times New Roman" panose="02020603050405020304" pitchFamily="18" charset="0"/>
              </a:rPr>
              <a:t>Thank You!</a:t>
            </a:r>
            <a:endParaRPr lang="en-US" sz="4800" dirty="0"/>
          </a:p>
        </p:txBody>
      </p:sp>
      <p:sp>
        <p:nvSpPr>
          <p:cNvPr id="6" name="TextBox 5">
            <a:extLst>
              <a:ext uri="{FF2B5EF4-FFF2-40B4-BE49-F238E27FC236}">
                <a16:creationId xmlns:a16="http://schemas.microsoft.com/office/drawing/2014/main" id="{EB44C48A-ECDB-4333-AF04-815477C0F7C2}"/>
              </a:ext>
            </a:extLst>
          </p:cNvPr>
          <p:cNvSpPr txBox="1"/>
          <p:nvPr/>
        </p:nvSpPr>
        <p:spPr>
          <a:xfrm>
            <a:off x="3045460" y="3244334"/>
            <a:ext cx="6101080" cy="369332"/>
          </a:xfrm>
          <a:prstGeom prst="rect">
            <a:avLst/>
          </a:prstGeom>
          <a:noFill/>
        </p:spPr>
        <p:txBody>
          <a:bodyPr wrap="square">
            <a:spAutoFit/>
          </a:bodyPr>
          <a:lstStyle/>
          <a:p>
            <a:pPr algn="ctr"/>
            <a:r>
              <a:rPr lang="en-US" sz="1800" b="1" dirty="0">
                <a:latin typeface="+mj-lt"/>
                <a:cs typeface="Times New Roman" panose="02020603050405020304" pitchFamily="18" charset="0"/>
              </a:rPr>
              <a:t>Questions?</a:t>
            </a:r>
            <a:endParaRPr lang="en-US" sz="1800" dirty="0"/>
          </a:p>
        </p:txBody>
      </p:sp>
    </p:spTree>
    <p:extLst>
      <p:ext uri="{BB962C8B-B14F-4D97-AF65-F5344CB8AC3E}">
        <p14:creationId xmlns:p14="http://schemas.microsoft.com/office/powerpoint/2010/main" val="166382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6" name="Rectangle 5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9406B3-773D-4076-95C3-0A8507B21E89}"/>
              </a:ext>
            </a:extLst>
          </p:cNvPr>
          <p:cNvSpPr txBox="1"/>
          <p:nvPr/>
        </p:nvSpPr>
        <p:spPr>
          <a:xfrm>
            <a:off x="492115" y="1897399"/>
            <a:ext cx="3242841" cy="3957302"/>
          </a:xfrm>
          <a:prstGeom prst="rect">
            <a:avLst/>
          </a:prstGeom>
        </p:spPr>
        <p:txBody>
          <a:bodyPr vert="horz" lIns="91440" tIns="45720" rIns="91440" bIns="45720" rtlCol="0">
            <a:normAutofit lnSpcReduction="10000"/>
          </a:bodyPr>
          <a:lstStyle/>
          <a:p>
            <a:pPr indent="-228600" defTabSz="914400">
              <a:lnSpc>
                <a:spcPct val="110000"/>
              </a:lnSpc>
              <a:spcAft>
                <a:spcPts val="600"/>
              </a:spcAft>
              <a:buSzPct val="125000"/>
              <a:buFont typeface="Arial" panose="020B0604020202020204" pitchFamily="34" charset="0"/>
              <a:buChar char="•"/>
            </a:pPr>
            <a:endParaRPr lang="en-US" sz="1400" u="sng" dirty="0">
              <a:solidFill>
                <a:srgbClr val="FFFFFF"/>
              </a:solidFill>
            </a:endParaRP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Negative linear correlation between Audio Quality Score and Age.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The lower a job’s audio quality score is, the more likely it is to experience a higher claim time.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Observation:  larger initial price multipliers are not common, even in the extreme jobs with low audio quality scores and high approximate age.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Intercept:  376.73</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Score Coefficient:  -502.68</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p-value:  &lt; 0.0001</a:t>
            </a:r>
          </a:p>
          <a:p>
            <a:pPr marL="285750" indent="-228600" defTabSz="914400">
              <a:lnSpc>
                <a:spcPct val="110000"/>
              </a:lnSpc>
              <a:spcAft>
                <a:spcPts val="600"/>
              </a:spcAft>
              <a:buSzPct val="125000"/>
              <a:buFont typeface="Arial" panose="020B0604020202020204" pitchFamily="34" charset="0"/>
              <a:buChar char="•"/>
            </a:pPr>
            <a:r>
              <a:rPr lang="en-US" sz="1400" b="1" dirty="0">
                <a:solidFill>
                  <a:srgbClr val="FFFFFF"/>
                </a:solidFill>
              </a:rPr>
              <a:t>Conclusion</a:t>
            </a:r>
            <a:r>
              <a:rPr lang="en-US" sz="1400" dirty="0">
                <a:solidFill>
                  <a:srgbClr val="FFFFFF"/>
                </a:solidFill>
              </a:rPr>
              <a:t>:  Audio score likely influences claim time.</a:t>
            </a:r>
          </a:p>
        </p:txBody>
      </p:sp>
      <p:grpSp>
        <p:nvGrpSpPr>
          <p:cNvPr id="64" name="Group 6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Slide Number Placeholder 1">
            <a:extLst>
              <a:ext uri="{FF2B5EF4-FFF2-40B4-BE49-F238E27FC236}">
                <a16:creationId xmlns:a16="http://schemas.microsoft.com/office/drawing/2014/main" id="{8A0B9586-6F6F-4546-AF03-AFD74BEAA551}"/>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2</a:t>
            </a:fld>
            <a:endParaRPr lang="en-US">
              <a:solidFill>
                <a:schemeClr val="tx1"/>
              </a:solidFill>
            </a:endParaRPr>
          </a:p>
        </p:txBody>
      </p:sp>
      <p:sp>
        <p:nvSpPr>
          <p:cNvPr id="9" name="TextBox 8">
            <a:extLst>
              <a:ext uri="{FF2B5EF4-FFF2-40B4-BE49-F238E27FC236}">
                <a16:creationId xmlns:a16="http://schemas.microsoft.com/office/drawing/2014/main" id="{B5EB7D9A-D78C-40D0-A39B-4BA80F8E35D7}"/>
              </a:ext>
            </a:extLst>
          </p:cNvPr>
          <p:cNvSpPr txBox="1"/>
          <p:nvPr/>
        </p:nvSpPr>
        <p:spPr>
          <a:xfrm>
            <a:off x="827358" y="784671"/>
            <a:ext cx="2999393" cy="861774"/>
          </a:xfrm>
          <a:prstGeom prst="rect">
            <a:avLst/>
          </a:prstGeom>
          <a:noFill/>
        </p:spPr>
        <p:txBody>
          <a:bodyPr wrap="square" rtlCol="0">
            <a:spAutoFit/>
          </a:bodyPr>
          <a:lstStyle/>
          <a:p>
            <a:pPr algn="ctr"/>
            <a:r>
              <a:rPr lang="en-US" sz="1600" b="1" dirty="0">
                <a:solidFill>
                  <a:srgbClr val="FFFFFF"/>
                </a:solidFill>
              </a:rPr>
              <a:t>Factors most predictive of higher job claim times – </a:t>
            </a:r>
            <a:r>
              <a:rPr lang="en-US" sz="1600" b="1" u="sng" dirty="0">
                <a:solidFill>
                  <a:srgbClr val="FFFFFF"/>
                </a:solidFill>
              </a:rPr>
              <a:t>Audio Score</a:t>
            </a:r>
          </a:p>
          <a:p>
            <a:pPr algn="ctr"/>
            <a:endParaRPr lang="en-US" dirty="0"/>
          </a:p>
        </p:txBody>
      </p:sp>
      <p:pic>
        <p:nvPicPr>
          <p:cNvPr id="5" name="Picture 4" descr="Chart, scatter chart&#10;&#10;Description automatically generated">
            <a:extLst>
              <a:ext uri="{FF2B5EF4-FFF2-40B4-BE49-F238E27FC236}">
                <a16:creationId xmlns:a16="http://schemas.microsoft.com/office/drawing/2014/main" id="{A85631CC-D626-4DBC-A982-13EF1A9A58FF}"/>
              </a:ext>
            </a:extLst>
          </p:cNvPr>
          <p:cNvPicPr>
            <a:picLocks noChangeAspect="1"/>
          </p:cNvPicPr>
          <p:nvPr/>
        </p:nvPicPr>
        <p:blipFill>
          <a:blip r:embed="rId3"/>
          <a:stretch>
            <a:fillRect/>
          </a:stretch>
        </p:blipFill>
        <p:spPr>
          <a:xfrm>
            <a:off x="4228479" y="230980"/>
            <a:ext cx="7927249" cy="6341799"/>
          </a:xfrm>
          <a:prstGeom prst="rect">
            <a:avLst/>
          </a:prstGeom>
        </p:spPr>
      </p:pic>
    </p:spTree>
    <p:extLst>
      <p:ext uri="{BB962C8B-B14F-4D97-AF65-F5344CB8AC3E}">
        <p14:creationId xmlns:p14="http://schemas.microsoft.com/office/powerpoint/2010/main" val="11678733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2" name="Group 10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3" name="Group 10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04" name="Group 10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43" name="Rectangle 14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7" name="Rectangle 14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1" name="Group 15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Slide Number Placeholder 1">
            <a:extLst>
              <a:ext uri="{FF2B5EF4-FFF2-40B4-BE49-F238E27FC236}">
                <a16:creationId xmlns:a16="http://schemas.microsoft.com/office/drawing/2014/main" id="{38FFB33F-2FC9-499C-9F47-74BB6DDFAD36}"/>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3</a:t>
            </a:fld>
            <a:endParaRPr lang="en-US">
              <a:solidFill>
                <a:schemeClr val="tx1"/>
              </a:solidFill>
            </a:endParaRPr>
          </a:p>
        </p:txBody>
      </p:sp>
      <p:sp>
        <p:nvSpPr>
          <p:cNvPr id="179" name="TextBox 178">
            <a:extLst>
              <a:ext uri="{FF2B5EF4-FFF2-40B4-BE49-F238E27FC236}">
                <a16:creationId xmlns:a16="http://schemas.microsoft.com/office/drawing/2014/main" id="{A4B45096-1DA1-4C2C-8250-B2661F84D7A4}"/>
              </a:ext>
            </a:extLst>
          </p:cNvPr>
          <p:cNvSpPr txBox="1"/>
          <p:nvPr/>
        </p:nvSpPr>
        <p:spPr>
          <a:xfrm>
            <a:off x="574183" y="1661609"/>
            <a:ext cx="3431721" cy="3766352"/>
          </a:xfrm>
          <a:prstGeom prst="rect">
            <a:avLst/>
          </a:prstGeom>
          <a:noFill/>
        </p:spPr>
        <p:txBody>
          <a:bodyPr wrap="square">
            <a:spAutoFit/>
          </a:bodyPr>
          <a:lstStyle/>
          <a:p>
            <a:pPr defTabSz="914400">
              <a:lnSpc>
                <a:spcPct val="110000"/>
              </a:lnSpc>
              <a:spcAft>
                <a:spcPts val="600"/>
              </a:spcAft>
              <a:buSzPct val="125000"/>
            </a:pPr>
            <a:endParaRPr lang="en-US" sz="1800" u="sng" dirty="0">
              <a:solidFill>
                <a:srgbClr val="FFFFFF"/>
              </a:solidFill>
            </a:endParaRP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Miniscule positive linear correlation between File Length and Age.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Observation:  larger initial price multipliers are not common, even in the extreme jobs with low audio quality scores and high approximate age.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Intercept:  85.02</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File Length Coefficient:  1.81</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p-value:  &lt; 0.0001</a:t>
            </a:r>
          </a:p>
          <a:p>
            <a:pPr marL="285750" indent="-228600" defTabSz="914400">
              <a:lnSpc>
                <a:spcPct val="110000"/>
              </a:lnSpc>
              <a:spcAft>
                <a:spcPts val="600"/>
              </a:spcAft>
              <a:buSzPct val="125000"/>
              <a:buFont typeface="Arial" panose="020B0604020202020204" pitchFamily="34" charset="0"/>
              <a:buChar char="•"/>
            </a:pPr>
            <a:r>
              <a:rPr lang="en-US" sz="1400" b="1" dirty="0">
                <a:solidFill>
                  <a:srgbClr val="FFFFFF"/>
                </a:solidFill>
              </a:rPr>
              <a:t>Conclusion</a:t>
            </a:r>
            <a:r>
              <a:rPr lang="en-US" sz="1400" dirty="0">
                <a:solidFill>
                  <a:srgbClr val="FFFFFF"/>
                </a:solidFill>
              </a:rPr>
              <a:t>:  file length doesn’t significantly affect claim time.</a:t>
            </a:r>
          </a:p>
          <a:p>
            <a:pPr marL="285750" indent="-228600" defTabSz="914400">
              <a:lnSpc>
                <a:spcPct val="110000"/>
              </a:lnSpc>
              <a:spcAft>
                <a:spcPts val="600"/>
              </a:spcAft>
              <a:buSzPct val="125000"/>
              <a:buFont typeface="Arial" panose="020B0604020202020204" pitchFamily="34" charset="0"/>
              <a:buChar char="•"/>
            </a:pPr>
            <a:endParaRPr lang="en-US" sz="1400" dirty="0">
              <a:solidFill>
                <a:srgbClr val="FFFFFF"/>
              </a:solidFill>
            </a:endParaRPr>
          </a:p>
        </p:txBody>
      </p:sp>
      <p:sp>
        <p:nvSpPr>
          <p:cNvPr id="16" name="TextBox 15">
            <a:extLst>
              <a:ext uri="{FF2B5EF4-FFF2-40B4-BE49-F238E27FC236}">
                <a16:creationId xmlns:a16="http://schemas.microsoft.com/office/drawing/2014/main" id="{653488E5-D3BD-432E-B2F3-8D41A8CF1265}"/>
              </a:ext>
            </a:extLst>
          </p:cNvPr>
          <p:cNvSpPr txBox="1"/>
          <p:nvPr/>
        </p:nvSpPr>
        <p:spPr>
          <a:xfrm>
            <a:off x="811213" y="772804"/>
            <a:ext cx="3163044" cy="584775"/>
          </a:xfrm>
          <a:prstGeom prst="rect">
            <a:avLst/>
          </a:prstGeom>
          <a:noFill/>
        </p:spPr>
        <p:txBody>
          <a:bodyPr wrap="square" rtlCol="0">
            <a:spAutoFit/>
          </a:bodyPr>
          <a:lstStyle/>
          <a:p>
            <a:pPr algn="ctr"/>
            <a:r>
              <a:rPr lang="en-US" sz="1600" b="1" dirty="0">
                <a:solidFill>
                  <a:srgbClr val="FFFFFF"/>
                </a:solidFill>
              </a:rPr>
              <a:t>Factors most predictive of higher job claim times – </a:t>
            </a:r>
            <a:r>
              <a:rPr lang="en-US" sz="1600" b="1" u="sng" dirty="0">
                <a:solidFill>
                  <a:srgbClr val="FFFFFF"/>
                </a:solidFill>
              </a:rPr>
              <a:t>File Length</a:t>
            </a:r>
          </a:p>
        </p:txBody>
      </p:sp>
      <p:pic>
        <p:nvPicPr>
          <p:cNvPr id="4" name="Picture 3" descr="Chart&#10;&#10;Description automatically generated">
            <a:extLst>
              <a:ext uri="{FF2B5EF4-FFF2-40B4-BE49-F238E27FC236}">
                <a16:creationId xmlns:a16="http://schemas.microsoft.com/office/drawing/2014/main" id="{C0AE4E02-4D2D-4674-85D6-BC1A99C86234}"/>
              </a:ext>
            </a:extLst>
          </p:cNvPr>
          <p:cNvPicPr>
            <a:picLocks noChangeAspect="1"/>
          </p:cNvPicPr>
          <p:nvPr/>
        </p:nvPicPr>
        <p:blipFill>
          <a:blip r:embed="rId3"/>
          <a:stretch>
            <a:fillRect/>
          </a:stretch>
        </p:blipFill>
        <p:spPr>
          <a:xfrm>
            <a:off x="4215113" y="139412"/>
            <a:ext cx="7908451" cy="6326761"/>
          </a:xfrm>
          <a:prstGeom prst="rect">
            <a:avLst/>
          </a:prstGeom>
        </p:spPr>
      </p:pic>
    </p:spTree>
    <p:extLst>
      <p:ext uri="{BB962C8B-B14F-4D97-AF65-F5344CB8AC3E}">
        <p14:creationId xmlns:p14="http://schemas.microsoft.com/office/powerpoint/2010/main" val="7892204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7C88DD-88E8-4C6E-8678-9C0266D9C398}"/>
              </a:ext>
            </a:extLst>
          </p:cNvPr>
          <p:cNvSpPr txBox="1"/>
          <p:nvPr/>
        </p:nvSpPr>
        <p:spPr>
          <a:xfrm>
            <a:off x="483398" y="2087563"/>
            <a:ext cx="3519622" cy="3957302"/>
          </a:xfrm>
          <a:prstGeom prst="rect">
            <a:avLst/>
          </a:prstGeom>
        </p:spPr>
        <p:txBody>
          <a:bodyPr vert="horz" lIns="91440" tIns="45720" rIns="91440" bIns="45720" rtlCol="0">
            <a:normAutofit/>
          </a:bodyPr>
          <a:lstStyle/>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Specific accent combinations result in higher claim times compared to our average of 89.18 minutes.</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In general, we can also see that these accent combinations with high claim times are associated with lower audio quality scores.</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These accent combinations account for a small percentage of the total number of jobs, but could help with flagging potential high claim time jobs moving forward.</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descr="Chart&#10;&#10;Description automatically generated">
            <a:extLst>
              <a:ext uri="{FF2B5EF4-FFF2-40B4-BE49-F238E27FC236}">
                <a16:creationId xmlns:a16="http://schemas.microsoft.com/office/drawing/2014/main" id="{B0D5F21A-434A-47D8-B9EB-757F80B30260}"/>
              </a:ext>
            </a:extLst>
          </p:cNvPr>
          <p:cNvPicPr>
            <a:picLocks noChangeAspect="1"/>
          </p:cNvPicPr>
          <p:nvPr/>
        </p:nvPicPr>
        <p:blipFill>
          <a:blip r:embed="rId3"/>
          <a:stretch>
            <a:fillRect/>
          </a:stretch>
        </p:blipFill>
        <p:spPr>
          <a:xfrm>
            <a:off x="4332612" y="224827"/>
            <a:ext cx="7737495" cy="6189996"/>
          </a:xfrm>
          <a:prstGeom prst="rect">
            <a:avLst/>
          </a:prstGeom>
        </p:spPr>
      </p:pic>
      <p:sp>
        <p:nvSpPr>
          <p:cNvPr id="2" name="Slide Number Placeholder 1">
            <a:extLst>
              <a:ext uri="{FF2B5EF4-FFF2-40B4-BE49-F238E27FC236}">
                <a16:creationId xmlns:a16="http://schemas.microsoft.com/office/drawing/2014/main" id="{3D9CDFB5-780E-4031-B60B-DF936AFC770B}"/>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4</a:t>
            </a:fld>
            <a:endParaRPr lang="en-US">
              <a:solidFill>
                <a:schemeClr val="tx1"/>
              </a:solidFill>
            </a:endParaRPr>
          </a:p>
        </p:txBody>
      </p:sp>
      <p:sp>
        <p:nvSpPr>
          <p:cNvPr id="90" name="TextBox 89">
            <a:extLst>
              <a:ext uri="{FF2B5EF4-FFF2-40B4-BE49-F238E27FC236}">
                <a16:creationId xmlns:a16="http://schemas.microsoft.com/office/drawing/2014/main" id="{DDD0416E-CB18-4F7C-9206-6A268286C1C5}"/>
              </a:ext>
            </a:extLst>
          </p:cNvPr>
          <p:cNvSpPr txBox="1"/>
          <p:nvPr/>
        </p:nvSpPr>
        <p:spPr>
          <a:xfrm>
            <a:off x="679333" y="703262"/>
            <a:ext cx="3443222" cy="646331"/>
          </a:xfrm>
          <a:prstGeom prst="rect">
            <a:avLst/>
          </a:prstGeom>
          <a:noFill/>
        </p:spPr>
        <p:txBody>
          <a:bodyPr wrap="square">
            <a:spAutoFit/>
          </a:bodyPr>
          <a:lstStyle/>
          <a:p>
            <a:pPr algn="ctr"/>
            <a:r>
              <a:rPr lang="en-US" sz="1800" b="1" dirty="0">
                <a:solidFill>
                  <a:srgbClr val="FFFFFF"/>
                </a:solidFill>
              </a:rPr>
              <a:t>Factors most predictive of higher job claim times – </a:t>
            </a:r>
            <a:r>
              <a:rPr lang="en-US" b="1" u="sng" dirty="0">
                <a:solidFill>
                  <a:srgbClr val="FFFFFF"/>
                </a:solidFill>
              </a:rPr>
              <a:t>Accents</a:t>
            </a:r>
            <a:endParaRPr lang="en-US" sz="1800" b="1" u="sng" dirty="0">
              <a:solidFill>
                <a:srgbClr val="FFFFFF"/>
              </a:solidFill>
            </a:endParaRPr>
          </a:p>
        </p:txBody>
      </p:sp>
    </p:spTree>
    <p:extLst>
      <p:ext uri="{BB962C8B-B14F-4D97-AF65-F5344CB8AC3E}">
        <p14:creationId xmlns:p14="http://schemas.microsoft.com/office/powerpoint/2010/main" val="24213152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88ADB1-5ADA-4A5C-8955-53648C520CC4}"/>
              </a:ext>
            </a:extLst>
          </p:cNvPr>
          <p:cNvSpPr txBox="1"/>
          <p:nvPr/>
        </p:nvSpPr>
        <p:spPr>
          <a:xfrm>
            <a:off x="446485" y="2249487"/>
            <a:ext cx="3260579" cy="3957302"/>
          </a:xfrm>
          <a:prstGeom prst="rect">
            <a:avLst/>
          </a:prstGeom>
        </p:spPr>
        <p:txBody>
          <a:bodyPr vert="horz" lIns="91440" tIns="45720" rIns="91440" bIns="45720" rtlCol="0">
            <a:normAutofit/>
          </a:bodyPr>
          <a:lstStyle/>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Specific recording subjects result in higher claim times compared to our average of 89.18 minutes.</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In general, individual recording subjects account for a small percentage of the total number of jobs, but could help with flagging potential high claim time jobs moving forward.</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For example, Business category needs improvement.</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Picture 5" descr="Chart, bar chart&#10;&#10;Description automatically generated">
            <a:extLst>
              <a:ext uri="{FF2B5EF4-FFF2-40B4-BE49-F238E27FC236}">
                <a16:creationId xmlns:a16="http://schemas.microsoft.com/office/drawing/2014/main" id="{46C84F4A-1733-466C-987E-9C58327E6FE1}"/>
              </a:ext>
            </a:extLst>
          </p:cNvPr>
          <p:cNvPicPr>
            <a:picLocks noChangeAspect="1"/>
          </p:cNvPicPr>
          <p:nvPr/>
        </p:nvPicPr>
        <p:blipFill>
          <a:blip r:embed="rId3"/>
          <a:stretch>
            <a:fillRect/>
          </a:stretch>
        </p:blipFill>
        <p:spPr>
          <a:xfrm>
            <a:off x="4322748" y="237696"/>
            <a:ext cx="7785596" cy="6228477"/>
          </a:xfrm>
          <a:prstGeom prst="rect">
            <a:avLst/>
          </a:prstGeom>
        </p:spPr>
      </p:pic>
      <p:sp>
        <p:nvSpPr>
          <p:cNvPr id="2" name="Slide Number Placeholder 1">
            <a:extLst>
              <a:ext uri="{FF2B5EF4-FFF2-40B4-BE49-F238E27FC236}">
                <a16:creationId xmlns:a16="http://schemas.microsoft.com/office/drawing/2014/main" id="{2E89E752-2E55-4B9E-B474-054EA6879AF3}"/>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5</a:t>
            </a:fld>
            <a:endParaRPr lang="en-US">
              <a:solidFill>
                <a:schemeClr val="tx1"/>
              </a:solidFill>
            </a:endParaRPr>
          </a:p>
        </p:txBody>
      </p:sp>
      <p:sp>
        <p:nvSpPr>
          <p:cNvPr id="90" name="TextBox 89">
            <a:extLst>
              <a:ext uri="{FF2B5EF4-FFF2-40B4-BE49-F238E27FC236}">
                <a16:creationId xmlns:a16="http://schemas.microsoft.com/office/drawing/2014/main" id="{99D5A6B1-C0C4-4EF7-B7C5-3EAD39C1786B}"/>
              </a:ext>
            </a:extLst>
          </p:cNvPr>
          <p:cNvSpPr txBox="1"/>
          <p:nvPr/>
        </p:nvSpPr>
        <p:spPr>
          <a:xfrm>
            <a:off x="731838" y="682923"/>
            <a:ext cx="3057339" cy="923330"/>
          </a:xfrm>
          <a:prstGeom prst="rect">
            <a:avLst/>
          </a:prstGeom>
          <a:noFill/>
        </p:spPr>
        <p:txBody>
          <a:bodyPr wrap="square">
            <a:spAutoFit/>
          </a:bodyPr>
          <a:lstStyle/>
          <a:p>
            <a:pPr algn="ctr"/>
            <a:r>
              <a:rPr lang="en-US" sz="1800" b="1" dirty="0">
                <a:solidFill>
                  <a:srgbClr val="FFFFFF"/>
                </a:solidFill>
              </a:rPr>
              <a:t>Factors most predictive of higher job claim times – </a:t>
            </a:r>
            <a:r>
              <a:rPr lang="en-US" b="1" u="sng" dirty="0">
                <a:solidFill>
                  <a:srgbClr val="FFFFFF"/>
                </a:solidFill>
              </a:rPr>
              <a:t>Recording Subject</a:t>
            </a:r>
            <a:endParaRPr lang="en-US" sz="1800" b="1" u="sng" dirty="0">
              <a:solidFill>
                <a:srgbClr val="FFFFFF"/>
              </a:solidFill>
            </a:endParaRPr>
          </a:p>
        </p:txBody>
      </p:sp>
    </p:spTree>
    <p:extLst>
      <p:ext uri="{BB962C8B-B14F-4D97-AF65-F5344CB8AC3E}">
        <p14:creationId xmlns:p14="http://schemas.microsoft.com/office/powerpoint/2010/main" val="39941001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A529A8-B80F-498F-BC8B-0D232572E894}"/>
              </a:ext>
            </a:extLst>
          </p:cNvPr>
          <p:cNvSpPr txBox="1"/>
          <p:nvPr/>
        </p:nvSpPr>
        <p:spPr>
          <a:xfrm>
            <a:off x="665162" y="2249486"/>
            <a:ext cx="3287078" cy="4119563"/>
          </a:xfrm>
          <a:prstGeom prst="rect">
            <a:avLst/>
          </a:prstGeom>
        </p:spPr>
        <p:txBody>
          <a:bodyPr vert="horz" lIns="91440" tIns="45720" rIns="91440" bIns="45720" rtlCol="0">
            <a:normAutofit lnSpcReduction="10000"/>
          </a:bodyPr>
          <a:lstStyle/>
          <a:p>
            <a:pPr marL="57150" defTabSz="914400">
              <a:lnSpc>
                <a:spcPct val="110000"/>
              </a:lnSpc>
              <a:spcAft>
                <a:spcPts val="600"/>
              </a:spcAft>
              <a:buSzPct val="125000"/>
            </a:pPr>
            <a:r>
              <a:rPr lang="en-US" sz="1400" dirty="0">
                <a:solidFill>
                  <a:srgbClr val="FFFFFF"/>
                </a:solidFill>
              </a:rPr>
              <a:t>Split Jobs</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On average, split jobs take twice as long to complete and they account for 23.19% of our dataset.</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This could be a great indicator for predicting job claim times.</a:t>
            </a:r>
          </a:p>
          <a:p>
            <a:pPr marL="57150" defTabSz="914400">
              <a:lnSpc>
                <a:spcPct val="110000"/>
              </a:lnSpc>
              <a:spcAft>
                <a:spcPts val="600"/>
              </a:spcAft>
              <a:buSzPct val="125000"/>
            </a:pPr>
            <a:r>
              <a:rPr lang="en-US" sz="1400" dirty="0">
                <a:solidFill>
                  <a:srgbClr val="FFFFFF"/>
                </a:solidFill>
              </a:rPr>
              <a:t>Number of Speakers</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On average, jobs with 2+ speakers takes twice as long to complete than jobs with 2 speakers and eight times as long to complete than jobs with 1 speaker.</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Jobs with 2+ speakers account for almost 38% of our dataset.</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This could be a great indicator for predicting job claim times.</a:t>
            </a:r>
          </a:p>
        </p:txBody>
      </p:sp>
      <p:grpSp>
        <p:nvGrpSpPr>
          <p:cNvPr id="63" name="Group 6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Picture 6" descr="Chart, bar chart&#10;&#10;Description automatically generated">
            <a:extLst>
              <a:ext uri="{FF2B5EF4-FFF2-40B4-BE49-F238E27FC236}">
                <a16:creationId xmlns:a16="http://schemas.microsoft.com/office/drawing/2014/main" id="{EED8F960-CE58-433D-BA0F-CE185D3F3D79}"/>
              </a:ext>
            </a:extLst>
          </p:cNvPr>
          <p:cNvPicPr>
            <a:picLocks noChangeAspect="1"/>
          </p:cNvPicPr>
          <p:nvPr/>
        </p:nvPicPr>
        <p:blipFill>
          <a:blip r:embed="rId3"/>
          <a:stretch>
            <a:fillRect/>
          </a:stretch>
        </p:blipFill>
        <p:spPr>
          <a:xfrm>
            <a:off x="4711778" y="689130"/>
            <a:ext cx="6844045" cy="5475236"/>
          </a:xfrm>
          <a:prstGeom prst="rect">
            <a:avLst/>
          </a:prstGeom>
        </p:spPr>
      </p:pic>
      <p:sp>
        <p:nvSpPr>
          <p:cNvPr id="2" name="Slide Number Placeholder 1">
            <a:extLst>
              <a:ext uri="{FF2B5EF4-FFF2-40B4-BE49-F238E27FC236}">
                <a16:creationId xmlns:a16="http://schemas.microsoft.com/office/drawing/2014/main" id="{425E6062-2EC7-466F-A9C7-9EE4D0CA8BB7}"/>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6</a:t>
            </a:fld>
            <a:endParaRPr lang="en-US">
              <a:solidFill>
                <a:schemeClr val="tx1"/>
              </a:solidFill>
            </a:endParaRPr>
          </a:p>
        </p:txBody>
      </p:sp>
      <p:graphicFrame>
        <p:nvGraphicFramePr>
          <p:cNvPr id="5" name="Table 5">
            <a:extLst>
              <a:ext uri="{FF2B5EF4-FFF2-40B4-BE49-F238E27FC236}">
                <a16:creationId xmlns:a16="http://schemas.microsoft.com/office/drawing/2014/main" id="{BC505492-46EF-4693-B0E6-A2F244CC79F6}"/>
              </a:ext>
            </a:extLst>
          </p:cNvPr>
          <p:cNvGraphicFramePr>
            <a:graphicFrameLocks noGrp="1"/>
          </p:cNvGraphicFramePr>
          <p:nvPr>
            <p:extLst>
              <p:ext uri="{D42A27DB-BD31-4B8C-83A1-F6EECF244321}">
                <p14:modId xmlns:p14="http://schemas.microsoft.com/office/powerpoint/2010/main" val="987069870"/>
              </p:ext>
            </p:extLst>
          </p:nvPr>
        </p:nvGraphicFramePr>
        <p:xfrm>
          <a:off x="1141945" y="7339502"/>
          <a:ext cx="9519920" cy="1381760"/>
        </p:xfrm>
        <a:graphic>
          <a:graphicData uri="http://schemas.openxmlformats.org/drawingml/2006/table">
            <a:tbl>
              <a:tblPr firstRow="1" bandRow="1">
                <a:tableStyleId>{073A0DAA-6AF3-43AB-8588-CEC1D06C72B9}</a:tableStyleId>
              </a:tblPr>
              <a:tblGrid>
                <a:gridCol w="1903984">
                  <a:extLst>
                    <a:ext uri="{9D8B030D-6E8A-4147-A177-3AD203B41FA5}">
                      <a16:colId xmlns:a16="http://schemas.microsoft.com/office/drawing/2014/main" val="1077255446"/>
                    </a:ext>
                  </a:extLst>
                </a:gridCol>
                <a:gridCol w="1903984">
                  <a:extLst>
                    <a:ext uri="{9D8B030D-6E8A-4147-A177-3AD203B41FA5}">
                      <a16:colId xmlns:a16="http://schemas.microsoft.com/office/drawing/2014/main" val="1573812880"/>
                    </a:ext>
                  </a:extLst>
                </a:gridCol>
                <a:gridCol w="1903984">
                  <a:extLst>
                    <a:ext uri="{9D8B030D-6E8A-4147-A177-3AD203B41FA5}">
                      <a16:colId xmlns:a16="http://schemas.microsoft.com/office/drawing/2014/main" val="1299030299"/>
                    </a:ext>
                  </a:extLst>
                </a:gridCol>
                <a:gridCol w="1903984">
                  <a:extLst>
                    <a:ext uri="{9D8B030D-6E8A-4147-A177-3AD203B41FA5}">
                      <a16:colId xmlns:a16="http://schemas.microsoft.com/office/drawing/2014/main" val="2894101596"/>
                    </a:ext>
                  </a:extLst>
                </a:gridCol>
                <a:gridCol w="1903984">
                  <a:extLst>
                    <a:ext uri="{9D8B030D-6E8A-4147-A177-3AD203B41FA5}">
                      <a16:colId xmlns:a16="http://schemas.microsoft.com/office/drawing/2014/main" val="1438605659"/>
                    </a:ext>
                  </a:extLst>
                </a:gridCol>
              </a:tblGrid>
              <a:tr h="370840">
                <a:tc>
                  <a:txBody>
                    <a:bodyPr/>
                    <a:lstStyle/>
                    <a:p>
                      <a:r>
                        <a:rPr lang="en-US" dirty="0"/>
                        <a:t>Split Job</a:t>
                      </a:r>
                    </a:p>
                  </a:txBody>
                  <a:tcPr/>
                </a:tc>
                <a:tc>
                  <a:txBody>
                    <a:bodyPr/>
                    <a:lstStyle/>
                    <a:p>
                      <a:r>
                        <a:rPr lang="en-US" dirty="0"/>
                        <a:t>% of Total Jobs</a:t>
                      </a:r>
                    </a:p>
                  </a:txBody>
                  <a:tcPr/>
                </a:tc>
                <a:tc>
                  <a:txBody>
                    <a:bodyPr/>
                    <a:lstStyle/>
                    <a:p>
                      <a:r>
                        <a:rPr lang="en-US" dirty="0"/>
                        <a:t>Avg Audio Quality Score</a:t>
                      </a:r>
                    </a:p>
                  </a:txBody>
                  <a:tcPr/>
                </a:tc>
                <a:tc>
                  <a:txBody>
                    <a:bodyPr/>
                    <a:lstStyle/>
                    <a:p>
                      <a:r>
                        <a:rPr lang="en-US" dirty="0"/>
                        <a:t>Avg Approximate Age (mins)</a:t>
                      </a:r>
                    </a:p>
                  </a:txBody>
                  <a:tcPr/>
                </a:tc>
                <a:tc>
                  <a:txBody>
                    <a:bodyPr/>
                    <a:lstStyle/>
                    <a:p>
                      <a:r>
                        <a:rPr lang="en-US" dirty="0"/>
                        <a:t>Count of Jobs</a:t>
                      </a:r>
                    </a:p>
                  </a:txBody>
                  <a:tcPr/>
                </a:tc>
                <a:extLst>
                  <a:ext uri="{0D108BD9-81ED-4DB2-BD59-A6C34878D82A}">
                    <a16:rowId xmlns:a16="http://schemas.microsoft.com/office/drawing/2014/main" val="2670039491"/>
                  </a:ext>
                </a:extLst>
              </a:tr>
              <a:tr h="370840">
                <a:tc>
                  <a:txBody>
                    <a:bodyPr/>
                    <a:lstStyle/>
                    <a:p>
                      <a:r>
                        <a:rPr lang="en-US" dirty="0"/>
                        <a:t>Yes</a:t>
                      </a:r>
                    </a:p>
                  </a:txBody>
                  <a:tcPr/>
                </a:tc>
                <a:tc>
                  <a:txBody>
                    <a:bodyPr/>
                    <a:lstStyle/>
                    <a:p>
                      <a:r>
                        <a:rPr lang="en-US" dirty="0"/>
                        <a:t>76.81%</a:t>
                      </a:r>
                    </a:p>
                  </a:txBody>
                  <a:tcPr/>
                </a:tc>
                <a:tc>
                  <a:txBody>
                    <a:bodyPr/>
                    <a:lstStyle/>
                    <a:p>
                      <a:r>
                        <a:rPr lang="en-US" dirty="0"/>
                        <a:t>0.5833</a:t>
                      </a:r>
                    </a:p>
                  </a:txBody>
                  <a:tcPr/>
                </a:tc>
                <a:tc>
                  <a:txBody>
                    <a:bodyPr/>
                    <a:lstStyle/>
                    <a:p>
                      <a:r>
                        <a:rPr lang="en-US" dirty="0"/>
                        <a:t>70.22</a:t>
                      </a:r>
                    </a:p>
                  </a:txBody>
                  <a:tcPr/>
                </a:tc>
                <a:tc>
                  <a:txBody>
                    <a:bodyPr/>
                    <a:lstStyle/>
                    <a:p>
                      <a:r>
                        <a:rPr lang="en-US" dirty="0"/>
                        <a:t>48,234</a:t>
                      </a:r>
                    </a:p>
                  </a:txBody>
                  <a:tcPr/>
                </a:tc>
                <a:extLst>
                  <a:ext uri="{0D108BD9-81ED-4DB2-BD59-A6C34878D82A}">
                    <a16:rowId xmlns:a16="http://schemas.microsoft.com/office/drawing/2014/main" val="3485884350"/>
                  </a:ext>
                </a:extLst>
              </a:tr>
              <a:tr h="370840">
                <a:tc>
                  <a:txBody>
                    <a:bodyPr/>
                    <a:lstStyle/>
                    <a:p>
                      <a:r>
                        <a:rPr lang="en-US" dirty="0"/>
                        <a:t>No</a:t>
                      </a:r>
                    </a:p>
                  </a:txBody>
                  <a:tcPr/>
                </a:tc>
                <a:tc>
                  <a:txBody>
                    <a:bodyPr/>
                    <a:lstStyle/>
                    <a:p>
                      <a:r>
                        <a:rPr lang="en-US" dirty="0"/>
                        <a:t>23.19%</a:t>
                      </a:r>
                    </a:p>
                  </a:txBody>
                  <a:tcPr/>
                </a:tc>
                <a:tc>
                  <a:txBody>
                    <a:bodyPr/>
                    <a:lstStyle/>
                    <a:p>
                      <a:r>
                        <a:rPr lang="en-US" dirty="0"/>
                        <a:t>0.5471</a:t>
                      </a:r>
                    </a:p>
                  </a:txBody>
                  <a:tcPr/>
                </a:tc>
                <a:tc>
                  <a:txBody>
                    <a:bodyPr/>
                    <a:lstStyle/>
                    <a:p>
                      <a:r>
                        <a:rPr lang="en-US" dirty="0"/>
                        <a:t>153.28</a:t>
                      </a:r>
                    </a:p>
                  </a:txBody>
                  <a:tcPr/>
                </a:tc>
                <a:tc>
                  <a:txBody>
                    <a:bodyPr/>
                    <a:lstStyle/>
                    <a:p>
                      <a:r>
                        <a:rPr lang="en-US" dirty="0"/>
                        <a:t>14,566</a:t>
                      </a:r>
                    </a:p>
                  </a:txBody>
                  <a:tcPr/>
                </a:tc>
                <a:extLst>
                  <a:ext uri="{0D108BD9-81ED-4DB2-BD59-A6C34878D82A}">
                    <a16:rowId xmlns:a16="http://schemas.microsoft.com/office/drawing/2014/main" val="1194114850"/>
                  </a:ext>
                </a:extLst>
              </a:tr>
            </a:tbl>
          </a:graphicData>
        </a:graphic>
      </p:graphicFrame>
      <p:sp>
        <p:nvSpPr>
          <p:cNvPr id="91" name="TextBox 90">
            <a:extLst>
              <a:ext uri="{FF2B5EF4-FFF2-40B4-BE49-F238E27FC236}">
                <a16:creationId xmlns:a16="http://schemas.microsoft.com/office/drawing/2014/main" id="{0C5F24D6-436F-4DB4-B1AB-F21CE0A4DBE9}"/>
              </a:ext>
            </a:extLst>
          </p:cNvPr>
          <p:cNvSpPr txBox="1"/>
          <p:nvPr/>
        </p:nvSpPr>
        <p:spPr>
          <a:xfrm>
            <a:off x="852487" y="720903"/>
            <a:ext cx="3024163" cy="92333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Tw Cen MT" panose="020B0602020104020603"/>
                <a:ea typeface="+mn-ea"/>
                <a:cs typeface="+mn-cs"/>
              </a:rPr>
              <a:t>Factors most predictive of higher job claim times – </a:t>
            </a:r>
            <a:r>
              <a:rPr kumimoji="0" lang="en-US" sz="1800" b="1" i="0" u="sng" strike="noStrike" kern="1200" cap="none" spc="0" normalizeH="0" baseline="0" noProof="0" dirty="0">
                <a:ln>
                  <a:noFill/>
                </a:ln>
                <a:solidFill>
                  <a:srgbClr val="FFFFFF"/>
                </a:solidFill>
                <a:effectLst/>
                <a:uLnTx/>
                <a:uFillTx/>
                <a:latin typeface="Tw Cen MT" panose="020B0602020104020603"/>
                <a:ea typeface="+mn-ea"/>
                <a:cs typeface="+mn-cs"/>
              </a:rPr>
              <a:t>Split Jobs &amp; Number of Speakers</a:t>
            </a:r>
          </a:p>
        </p:txBody>
      </p:sp>
    </p:spTree>
    <p:extLst>
      <p:ext uri="{BB962C8B-B14F-4D97-AF65-F5344CB8AC3E}">
        <p14:creationId xmlns:p14="http://schemas.microsoft.com/office/powerpoint/2010/main" val="38604345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BB9755-C3CA-4483-BDC8-BFCBA20BCFCD}"/>
              </a:ext>
            </a:extLst>
          </p:cNvPr>
          <p:cNvSpPr txBox="1"/>
          <p:nvPr/>
        </p:nvSpPr>
        <p:spPr>
          <a:xfrm>
            <a:off x="702072" y="1456878"/>
            <a:ext cx="3301435" cy="4488310"/>
          </a:xfrm>
          <a:prstGeom prst="rect">
            <a:avLst/>
          </a:prstGeom>
        </p:spPr>
        <p:txBody>
          <a:bodyPr vert="horz" lIns="91440" tIns="45720" rIns="91440" bIns="45720" rtlCol="0">
            <a:normAutofit fontScale="92500" lnSpcReduction="10000"/>
          </a:bodyPr>
          <a:lstStyle/>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Not a predictive indicator when a job is submitted, but could be used as a flag while job is sitting.</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Positive linear correlation between number of </a:t>
            </a:r>
            <a:r>
              <a:rPr lang="en-US" sz="1400" dirty="0" err="1">
                <a:solidFill>
                  <a:srgbClr val="FFFFFF"/>
                </a:solidFill>
              </a:rPr>
              <a:t>unclaims</a:t>
            </a:r>
            <a:r>
              <a:rPr lang="en-US" sz="1400" dirty="0">
                <a:solidFill>
                  <a:srgbClr val="FFFFFF"/>
                </a:solidFill>
              </a:rPr>
              <a:t> and average bin age.</a:t>
            </a:r>
          </a:p>
          <a:p>
            <a:pPr marL="742950" lvl="1"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Most likely due to other factors but worth looking into.</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The more </a:t>
            </a:r>
            <a:r>
              <a:rPr lang="en-US" sz="1400" dirty="0" err="1">
                <a:solidFill>
                  <a:srgbClr val="FFFFFF"/>
                </a:solidFill>
              </a:rPr>
              <a:t>unclaims</a:t>
            </a:r>
            <a:r>
              <a:rPr lang="en-US" sz="1400" dirty="0">
                <a:solidFill>
                  <a:srgbClr val="FFFFFF"/>
                </a:solidFill>
              </a:rPr>
              <a:t> a job has, the more likely it is to experience a higher claim time.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Intercept:  374.73</a:t>
            </a:r>
          </a:p>
          <a:p>
            <a:pPr marL="285750" indent="-228600" defTabSz="914400">
              <a:lnSpc>
                <a:spcPct val="110000"/>
              </a:lnSpc>
              <a:spcAft>
                <a:spcPts val="600"/>
              </a:spcAft>
              <a:buSzPct val="125000"/>
              <a:buFont typeface="Arial" panose="020B0604020202020204" pitchFamily="34" charset="0"/>
              <a:buChar char="•"/>
            </a:pPr>
            <a:r>
              <a:rPr lang="en-US" sz="1400" dirty="0" err="1">
                <a:solidFill>
                  <a:srgbClr val="FFFFFF"/>
                </a:solidFill>
              </a:rPr>
              <a:t>Unclaims</a:t>
            </a:r>
            <a:r>
              <a:rPr lang="en-US" sz="1400" dirty="0">
                <a:solidFill>
                  <a:srgbClr val="FFFFFF"/>
                </a:solidFill>
              </a:rPr>
              <a:t> Coefficient:  10.24</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p-value:  0.0003214</a:t>
            </a:r>
          </a:p>
          <a:p>
            <a:pPr marL="285750" indent="-228600" defTabSz="914400">
              <a:lnSpc>
                <a:spcPct val="110000"/>
              </a:lnSpc>
              <a:spcAft>
                <a:spcPts val="600"/>
              </a:spcAft>
              <a:buSzPct val="125000"/>
              <a:buFont typeface="Arial" panose="020B0604020202020204" pitchFamily="34" charset="0"/>
              <a:buChar char="•"/>
            </a:pPr>
            <a:r>
              <a:rPr lang="en-US" sz="1400" b="1" dirty="0">
                <a:solidFill>
                  <a:srgbClr val="FFFFFF"/>
                </a:solidFill>
              </a:rPr>
              <a:t>Conclusion</a:t>
            </a:r>
            <a:r>
              <a:rPr lang="en-US" sz="1400" dirty="0">
                <a:solidFill>
                  <a:srgbClr val="FFFFFF"/>
                </a:solidFill>
              </a:rPr>
              <a:t>:  number of </a:t>
            </a:r>
            <a:r>
              <a:rPr lang="en-US" sz="1400" dirty="0" err="1">
                <a:solidFill>
                  <a:srgbClr val="FFFFFF"/>
                </a:solidFill>
              </a:rPr>
              <a:t>unclaims</a:t>
            </a:r>
            <a:r>
              <a:rPr lang="en-US" sz="1400" dirty="0">
                <a:solidFill>
                  <a:srgbClr val="FFFFFF"/>
                </a:solidFill>
              </a:rPr>
              <a:t> likely influences claim time.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Future analysis:  find specific trends in the subset of data with a high number of </a:t>
            </a:r>
            <a:r>
              <a:rPr lang="en-US" sz="1400" dirty="0" err="1">
                <a:solidFill>
                  <a:srgbClr val="FFFFFF"/>
                </a:solidFill>
              </a:rPr>
              <a:t>unclaims</a:t>
            </a:r>
            <a:r>
              <a:rPr lang="en-US" sz="1400" dirty="0">
                <a:solidFill>
                  <a:srgbClr val="FFFFFF"/>
                </a:solidFill>
              </a:rPr>
              <a:t>.</a:t>
            </a:r>
          </a:p>
          <a:p>
            <a:pPr indent="-228600" defTabSz="914400">
              <a:lnSpc>
                <a:spcPct val="120000"/>
              </a:lnSpc>
              <a:spcAft>
                <a:spcPts val="600"/>
              </a:spcAft>
              <a:buSzPct val="125000"/>
              <a:buFont typeface="Arial" panose="020B0604020202020204" pitchFamily="34" charset="0"/>
              <a:buChar char="•"/>
            </a:pPr>
            <a:endParaRPr lang="en-US" sz="1400"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Slide Number Placeholder 1">
            <a:extLst>
              <a:ext uri="{FF2B5EF4-FFF2-40B4-BE49-F238E27FC236}">
                <a16:creationId xmlns:a16="http://schemas.microsoft.com/office/drawing/2014/main" id="{61912BF7-6C8B-4EC2-AB4E-E8DB8B80D91D}"/>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7</a:t>
            </a:fld>
            <a:endParaRPr lang="en-US">
              <a:solidFill>
                <a:schemeClr val="tx1"/>
              </a:solidFill>
            </a:endParaRPr>
          </a:p>
        </p:txBody>
      </p:sp>
      <p:sp>
        <p:nvSpPr>
          <p:cNvPr id="90" name="TextBox 89">
            <a:extLst>
              <a:ext uri="{FF2B5EF4-FFF2-40B4-BE49-F238E27FC236}">
                <a16:creationId xmlns:a16="http://schemas.microsoft.com/office/drawing/2014/main" id="{614F63FD-C10B-4E06-930C-989D134F073D}"/>
              </a:ext>
            </a:extLst>
          </p:cNvPr>
          <p:cNvSpPr txBox="1"/>
          <p:nvPr/>
        </p:nvSpPr>
        <p:spPr>
          <a:xfrm>
            <a:off x="673739" y="742771"/>
            <a:ext cx="3388977"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srgbClr val="FFFFFF"/>
                </a:solidFill>
                <a:effectLst/>
                <a:uLnTx/>
                <a:uFillTx/>
                <a:latin typeface="Tw Cen MT" panose="020B0602020104020603"/>
                <a:ea typeface="+mn-ea"/>
                <a:cs typeface="+mn-cs"/>
              </a:rPr>
              <a:t>Number of </a:t>
            </a:r>
            <a:r>
              <a:rPr kumimoji="0" lang="en-US" sz="1800" b="1" i="0" u="sng" strike="noStrike" kern="1200" cap="none" spc="0" normalizeH="0" baseline="0" noProof="0" dirty="0" err="1">
                <a:ln>
                  <a:noFill/>
                </a:ln>
                <a:solidFill>
                  <a:srgbClr val="FFFFFF"/>
                </a:solidFill>
                <a:effectLst/>
                <a:uLnTx/>
                <a:uFillTx/>
                <a:latin typeface="Tw Cen MT" panose="020B0602020104020603"/>
                <a:ea typeface="+mn-ea"/>
                <a:cs typeface="+mn-cs"/>
              </a:rPr>
              <a:t>Unclaims</a:t>
            </a:r>
            <a:endParaRPr kumimoji="0" lang="en-US" sz="1800" b="1" i="0" u="sng" strike="noStrike" kern="1200" cap="none" spc="0" normalizeH="0" baseline="0" noProof="0" dirty="0">
              <a:ln>
                <a:noFill/>
              </a:ln>
              <a:solidFill>
                <a:srgbClr val="FFFFFF"/>
              </a:solidFill>
              <a:effectLst/>
              <a:uLnTx/>
              <a:uFillTx/>
              <a:latin typeface="Tw Cen MT" panose="020B0602020104020603"/>
              <a:ea typeface="+mn-ea"/>
              <a:cs typeface="+mn-cs"/>
            </a:endParaRPr>
          </a:p>
        </p:txBody>
      </p:sp>
      <p:pic>
        <p:nvPicPr>
          <p:cNvPr id="5" name="Picture 4" descr="Chart, scatter chart&#10;&#10;Description automatically generated">
            <a:extLst>
              <a:ext uri="{FF2B5EF4-FFF2-40B4-BE49-F238E27FC236}">
                <a16:creationId xmlns:a16="http://schemas.microsoft.com/office/drawing/2014/main" id="{E5051EBD-36A5-4609-9E4E-F1A359E39895}"/>
              </a:ext>
            </a:extLst>
          </p:cNvPr>
          <p:cNvPicPr>
            <a:picLocks noChangeAspect="1"/>
          </p:cNvPicPr>
          <p:nvPr/>
        </p:nvPicPr>
        <p:blipFill>
          <a:blip r:embed="rId3"/>
          <a:stretch>
            <a:fillRect/>
          </a:stretch>
        </p:blipFill>
        <p:spPr>
          <a:xfrm>
            <a:off x="4163968" y="147636"/>
            <a:ext cx="8031430" cy="6425144"/>
          </a:xfrm>
          <a:prstGeom prst="rect">
            <a:avLst/>
          </a:prstGeom>
        </p:spPr>
      </p:pic>
    </p:spTree>
    <p:extLst>
      <p:ext uri="{BB962C8B-B14F-4D97-AF65-F5344CB8AC3E}">
        <p14:creationId xmlns:p14="http://schemas.microsoft.com/office/powerpoint/2010/main" val="32645735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0949E2-2DA9-4769-89F8-45369DE6B2E3}"/>
              </a:ext>
            </a:extLst>
          </p:cNvPr>
          <p:cNvSpPr txBox="1"/>
          <p:nvPr/>
        </p:nvSpPr>
        <p:spPr>
          <a:xfrm>
            <a:off x="531812" y="2249487"/>
            <a:ext cx="3175252" cy="3957302"/>
          </a:xfrm>
          <a:prstGeom prst="rect">
            <a:avLst/>
          </a:prstGeom>
        </p:spPr>
        <p:txBody>
          <a:bodyPr vert="horz" lIns="91440" tIns="45720" rIns="91440" bIns="45720" rtlCol="0">
            <a:normAutofit/>
          </a:bodyPr>
          <a:lstStyle/>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Positive linear correlation between Price and Age.</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The higher a job’s price is, the more likely it is to experience a higher claim time.</a:t>
            </a:r>
          </a:p>
          <a:p>
            <a:pPr marL="742950" lvl="1"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Most likely due to other factors but worth looking into.</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Intercept:  70.62</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Price Coefficient:  4.51</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p-value:  &lt; 0.0001</a:t>
            </a:r>
          </a:p>
          <a:p>
            <a:pPr marL="285750" indent="-228600" defTabSz="914400">
              <a:lnSpc>
                <a:spcPct val="110000"/>
              </a:lnSpc>
              <a:spcAft>
                <a:spcPts val="600"/>
              </a:spcAft>
              <a:buSzPct val="125000"/>
              <a:buFont typeface="Arial" panose="020B0604020202020204" pitchFamily="34" charset="0"/>
              <a:buChar char="•"/>
            </a:pPr>
            <a:r>
              <a:rPr lang="en-US" sz="1400" b="1" dirty="0">
                <a:solidFill>
                  <a:srgbClr val="FFFFFF"/>
                </a:solidFill>
              </a:rPr>
              <a:t>Conclusion</a:t>
            </a:r>
            <a:r>
              <a:rPr lang="en-US" sz="1400" dirty="0">
                <a:solidFill>
                  <a:srgbClr val="FFFFFF"/>
                </a:solidFill>
              </a:rPr>
              <a:t>:  price likely influences claim time.</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Slide Number Placeholder 1">
            <a:extLst>
              <a:ext uri="{FF2B5EF4-FFF2-40B4-BE49-F238E27FC236}">
                <a16:creationId xmlns:a16="http://schemas.microsoft.com/office/drawing/2014/main" id="{957D3DEC-2381-44E9-A9EA-308B2FDC4384}"/>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8</a:t>
            </a:fld>
            <a:endParaRPr lang="en-US">
              <a:solidFill>
                <a:schemeClr val="tx1"/>
              </a:solidFill>
            </a:endParaRPr>
          </a:p>
        </p:txBody>
      </p:sp>
      <p:sp>
        <p:nvSpPr>
          <p:cNvPr id="91" name="TextBox 90">
            <a:extLst>
              <a:ext uri="{FF2B5EF4-FFF2-40B4-BE49-F238E27FC236}">
                <a16:creationId xmlns:a16="http://schemas.microsoft.com/office/drawing/2014/main" id="{6B40D027-5C08-48ED-BDC5-B874248E4297}"/>
              </a:ext>
            </a:extLst>
          </p:cNvPr>
          <p:cNvSpPr txBox="1"/>
          <p:nvPr/>
        </p:nvSpPr>
        <p:spPr>
          <a:xfrm>
            <a:off x="764274" y="757922"/>
            <a:ext cx="3300981" cy="64633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FFFFFF"/>
                </a:solidFill>
                <a:effectLst/>
                <a:uLnTx/>
                <a:uFillTx/>
                <a:latin typeface="Tw Cen MT" panose="020B0602020104020603"/>
                <a:ea typeface="+mn-ea"/>
                <a:cs typeface="+mn-cs"/>
              </a:rPr>
              <a:t>Factors most predictive of higher job claim times – </a:t>
            </a:r>
            <a:r>
              <a:rPr lang="en-US" b="1" u="sng" dirty="0">
                <a:solidFill>
                  <a:srgbClr val="FFFFFF"/>
                </a:solidFill>
                <a:latin typeface="Tw Cen MT" panose="020B0602020104020603"/>
              </a:rPr>
              <a:t>Price</a:t>
            </a:r>
            <a:endParaRPr kumimoji="0" lang="en-US" b="1" i="0" u="sng" strike="noStrike" kern="1200" cap="none" spc="0" normalizeH="0" baseline="0" noProof="0" dirty="0">
              <a:ln>
                <a:noFill/>
              </a:ln>
              <a:solidFill>
                <a:srgbClr val="FFFFFF"/>
              </a:solidFill>
              <a:effectLst/>
              <a:uLnTx/>
              <a:uFillTx/>
              <a:latin typeface="Tw Cen MT" panose="020B0602020104020603"/>
              <a:ea typeface="+mn-ea"/>
              <a:cs typeface="+mn-cs"/>
            </a:endParaRPr>
          </a:p>
        </p:txBody>
      </p:sp>
      <p:pic>
        <p:nvPicPr>
          <p:cNvPr id="5" name="Picture 4" descr="Chart&#10;&#10;Description automatically generated">
            <a:extLst>
              <a:ext uri="{FF2B5EF4-FFF2-40B4-BE49-F238E27FC236}">
                <a16:creationId xmlns:a16="http://schemas.microsoft.com/office/drawing/2014/main" id="{7D22FEB9-A72A-4C81-B179-36A0E760B3CB}"/>
              </a:ext>
            </a:extLst>
          </p:cNvPr>
          <p:cNvPicPr>
            <a:picLocks noChangeAspect="1"/>
          </p:cNvPicPr>
          <p:nvPr/>
        </p:nvPicPr>
        <p:blipFill>
          <a:blip r:embed="rId3"/>
          <a:stretch>
            <a:fillRect/>
          </a:stretch>
        </p:blipFill>
        <p:spPr>
          <a:xfrm>
            <a:off x="4181778" y="167768"/>
            <a:ext cx="7873008" cy="6298406"/>
          </a:xfrm>
          <a:prstGeom prst="rect">
            <a:avLst/>
          </a:prstGeom>
        </p:spPr>
      </p:pic>
    </p:spTree>
    <p:extLst>
      <p:ext uri="{BB962C8B-B14F-4D97-AF65-F5344CB8AC3E}">
        <p14:creationId xmlns:p14="http://schemas.microsoft.com/office/powerpoint/2010/main" val="22363192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E72D7C-D3E0-4706-A730-1317FB9240FC}"/>
              </a:ext>
            </a:extLst>
          </p:cNvPr>
          <p:cNvSpPr txBox="1"/>
          <p:nvPr/>
        </p:nvSpPr>
        <p:spPr>
          <a:xfrm>
            <a:off x="546100" y="2249487"/>
            <a:ext cx="3160964" cy="3957302"/>
          </a:xfrm>
          <a:prstGeom prst="rect">
            <a:avLst/>
          </a:prstGeom>
        </p:spPr>
        <p:txBody>
          <a:bodyPr vert="horz" lIns="91440" tIns="45720" rIns="91440" bIns="45720" rtlCol="0">
            <a:normAutofit/>
          </a:bodyPr>
          <a:lstStyle/>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It’s important to look at customers that use Rev’s service for multiple jobs.</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Customers who submitted at least 20 jobs within the timeframe of this case study are all below our average claim time of 89.18 minutes.</a:t>
            </a:r>
          </a:p>
          <a:p>
            <a:pPr marL="285750" indent="-228600" defTabSz="914400">
              <a:lnSpc>
                <a:spcPct val="110000"/>
              </a:lnSpc>
              <a:spcAft>
                <a:spcPts val="600"/>
              </a:spcAft>
              <a:buSzPct val="125000"/>
              <a:buFont typeface="Arial" panose="020B0604020202020204" pitchFamily="34" charset="0"/>
              <a:buChar char="•"/>
            </a:pPr>
            <a:r>
              <a:rPr lang="en-US" sz="1400" dirty="0">
                <a:solidFill>
                  <a:srgbClr val="FFFFFF"/>
                </a:solidFill>
              </a:rPr>
              <a:t>We can infer that higher claims times are not associated with customers that submit a large number of jobs.</a:t>
            </a:r>
          </a:p>
          <a:p>
            <a:pPr indent="-228600" defTabSz="914400">
              <a:lnSpc>
                <a:spcPct val="120000"/>
              </a:lnSpc>
              <a:spcAft>
                <a:spcPts val="600"/>
              </a:spcAft>
              <a:buSzPct val="125000"/>
              <a:buFont typeface="Arial" panose="020B0604020202020204" pitchFamily="34" charset="0"/>
              <a:buChar char="•"/>
            </a:pPr>
            <a:endParaRPr lang="en-US" sz="1400" b="1"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descr="Table&#10;&#10;Description automatically generated">
            <a:extLst>
              <a:ext uri="{FF2B5EF4-FFF2-40B4-BE49-F238E27FC236}">
                <a16:creationId xmlns:a16="http://schemas.microsoft.com/office/drawing/2014/main" id="{EA977A95-4889-46D0-9EAF-0AD0B7FC3B19}"/>
              </a:ext>
            </a:extLst>
          </p:cNvPr>
          <p:cNvPicPr>
            <a:picLocks noChangeAspect="1"/>
          </p:cNvPicPr>
          <p:nvPr/>
        </p:nvPicPr>
        <p:blipFill>
          <a:blip r:embed="rId3"/>
          <a:stretch>
            <a:fillRect/>
          </a:stretch>
        </p:blipFill>
        <p:spPr>
          <a:xfrm>
            <a:off x="4711778" y="2246150"/>
            <a:ext cx="6844045" cy="2361195"/>
          </a:xfrm>
          <a:prstGeom prst="rect">
            <a:avLst/>
          </a:prstGeom>
        </p:spPr>
      </p:pic>
      <p:sp>
        <p:nvSpPr>
          <p:cNvPr id="2" name="Slide Number Placeholder 1">
            <a:extLst>
              <a:ext uri="{FF2B5EF4-FFF2-40B4-BE49-F238E27FC236}">
                <a16:creationId xmlns:a16="http://schemas.microsoft.com/office/drawing/2014/main" id="{9DBC8F1F-016E-444A-B4F1-94EC52BE2458}"/>
              </a:ext>
            </a:extLst>
          </p:cNvPr>
          <p:cNvSpPr>
            <a:spLocks noGrp="1"/>
          </p:cNvSpPr>
          <p:nvPr>
            <p:ph type="sldNum" sz="quarter" idx="12"/>
          </p:nvPr>
        </p:nvSpPr>
        <p:spPr>
          <a:xfrm>
            <a:off x="10784734" y="6353462"/>
            <a:ext cx="771089" cy="365125"/>
          </a:xfrm>
        </p:spPr>
        <p:txBody>
          <a:bodyPr vert="horz" lIns="91440" tIns="45720" rIns="91440" bIns="45720" rtlCol="0" anchor="ctr">
            <a:normAutofit/>
          </a:bodyPr>
          <a:lstStyle/>
          <a:p>
            <a:pPr defTabSz="914400">
              <a:spcAft>
                <a:spcPts val="600"/>
              </a:spcAft>
            </a:pPr>
            <a:fld id="{6D22F896-40B5-4ADD-8801-0D06FADFA095}" type="slidenum">
              <a:rPr lang="en-US">
                <a:solidFill>
                  <a:schemeClr val="tx1"/>
                </a:solidFill>
              </a:rPr>
              <a:pPr defTabSz="914400">
                <a:spcAft>
                  <a:spcPts val="600"/>
                </a:spcAft>
              </a:pPr>
              <a:t>9</a:t>
            </a:fld>
            <a:endParaRPr lang="en-US">
              <a:solidFill>
                <a:schemeClr val="tx1"/>
              </a:solidFill>
            </a:endParaRPr>
          </a:p>
        </p:txBody>
      </p:sp>
      <p:sp>
        <p:nvSpPr>
          <p:cNvPr id="90" name="TextBox 89">
            <a:extLst>
              <a:ext uri="{FF2B5EF4-FFF2-40B4-BE49-F238E27FC236}">
                <a16:creationId xmlns:a16="http://schemas.microsoft.com/office/drawing/2014/main" id="{E8D5AF82-6C11-4D4B-A7A8-6762E3E4953A}"/>
              </a:ext>
            </a:extLst>
          </p:cNvPr>
          <p:cNvSpPr txBox="1"/>
          <p:nvPr/>
        </p:nvSpPr>
        <p:spPr>
          <a:xfrm>
            <a:off x="901320" y="725581"/>
            <a:ext cx="272288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srgbClr val="FFFFFF"/>
                </a:solidFill>
                <a:effectLst/>
                <a:uLnTx/>
                <a:uFillTx/>
                <a:latin typeface="Tw Cen MT" panose="020B0602020104020603"/>
                <a:ea typeface="+mn-ea"/>
                <a:cs typeface="+mn-cs"/>
              </a:rPr>
              <a:t>Repeating Customers</a:t>
            </a:r>
          </a:p>
        </p:txBody>
      </p:sp>
    </p:spTree>
    <p:extLst>
      <p:ext uri="{BB962C8B-B14F-4D97-AF65-F5344CB8AC3E}">
        <p14:creationId xmlns:p14="http://schemas.microsoft.com/office/powerpoint/2010/main" val="163725036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2821</TotalTime>
  <Words>1720</Words>
  <Application>Microsoft Office PowerPoint</Application>
  <PresentationFormat>Widescreen</PresentationFormat>
  <Paragraphs>181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Tw Cen MT</vt:lpstr>
      <vt:lpstr>Circuit</vt:lpstr>
      <vt:lpstr>Scribe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 Case study</dc:title>
  <dc:creator>Jeffrey Cuevas</dc:creator>
  <cp:lastModifiedBy>Jeffrey Cuevas</cp:lastModifiedBy>
  <cp:revision>2</cp:revision>
  <dcterms:created xsi:type="dcterms:W3CDTF">2022-02-10T03:26:19Z</dcterms:created>
  <dcterms:modified xsi:type="dcterms:W3CDTF">2022-03-08T03:15:05Z</dcterms:modified>
</cp:coreProperties>
</file>