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Override PartName="/customXml/itemProps36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7" r:id="rId6"/>
    <p:sldId id="263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ustomXml" Target="../customXml/item1.xml"/><Relationship Id="rId12" Type="http://schemas.openxmlformats.org/officeDocument/2006/relationships/customXmlProps" Target="../customXml/itemProps3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.wmf"/><Relationship Id="rId8" Type="http://schemas.openxmlformats.org/officeDocument/2006/relationships/image" Target="../media/image19.wmf"/><Relationship Id="rId7" Type="http://schemas.openxmlformats.org/officeDocument/2006/relationships/image" Target="../media/image18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5" Type="http://schemas.openxmlformats.org/officeDocument/2006/relationships/image" Target="../media/image28.wmf"/><Relationship Id="rId14" Type="http://schemas.openxmlformats.org/officeDocument/2006/relationships/image" Target="../media/image27.wmf"/><Relationship Id="rId13" Type="http://schemas.openxmlformats.org/officeDocument/2006/relationships/image" Target="../media/image26.wmf"/><Relationship Id="rId12" Type="http://schemas.openxmlformats.org/officeDocument/2006/relationships/image" Target="../media/image25.wmf"/><Relationship Id="rId11" Type="http://schemas.openxmlformats.org/officeDocument/2006/relationships/image" Target="../media/image22.wmf"/><Relationship Id="rId10" Type="http://schemas.openxmlformats.org/officeDocument/2006/relationships/image" Target="../media/image21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与时间复杂度相对</a:t>
            </a:r>
            <a:r>
              <a:rPr lang="zh-CN" altLang="en-US"/>
              <a:t>的，算法</a:t>
            </a:r>
            <a:r>
              <a:rPr lang="zh-CN" altLang="en-US"/>
              <a:t>的空间复杂度是衡量算法在运行过程中所需内存空间的大小，它反映了算法在处理数据时占用内存的增长趋势。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可见，随着位数的增加，乘法的耗时远远大于加法。</a:t>
            </a:r>
            <a:endParaRPr lang="zh-CN" altLang="en-US"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latin typeface="+mj-ea"/>
                <a:ea typeface="+mj-ea"/>
                <a:sym typeface="+mn-ea"/>
              </a:rPr>
              <a:t>人通过查表和竖式来做加法和乘法，而计算机则是使用逻辑电路来实现，处理器通过加法器和乘法器，一次便可实现</a:t>
            </a:r>
            <a:r>
              <a:rPr lang="en-US" altLang="zh-CN">
                <a:latin typeface="+mj-ea"/>
                <a:ea typeface="+mj-ea"/>
                <a:sym typeface="+mn-ea"/>
              </a:rPr>
              <a:t>8</a:t>
            </a:r>
            <a:r>
              <a:rPr lang="zh-CN" altLang="en-US">
                <a:latin typeface="+mj-ea"/>
                <a:ea typeface="+mj-ea"/>
                <a:sym typeface="+mn-ea"/>
              </a:rPr>
              <a:t>位二进制数的相加和相乘，因此在计算机中</a:t>
            </a:r>
            <a:r>
              <a:rPr lang="en-US">
                <a:latin typeface="+mj-ea"/>
                <a:ea typeface="+mj-ea"/>
                <a:sym typeface="+mn-ea"/>
              </a:rPr>
              <a:t>1</a:t>
            </a:r>
            <a:r>
              <a:rPr lang="zh-CN" altLang="en-US">
                <a:latin typeface="+mj-ea"/>
                <a:ea typeface="+mj-ea"/>
                <a:sym typeface="+mn-ea"/>
              </a:rPr>
              <a:t>字节的相加和相乘是基础运算，</a:t>
            </a:r>
            <a:r>
              <a:rPr lang="en-US" altLang="zh-CN">
                <a:latin typeface="+mj-ea"/>
                <a:ea typeface="+mj-ea"/>
                <a:sym typeface="+mn-ea"/>
              </a:rPr>
              <a:t>n</a:t>
            </a:r>
            <a:r>
              <a:rPr lang="zh-CN" altLang="en-US">
                <a:latin typeface="+mj-ea"/>
                <a:ea typeface="+mj-ea"/>
                <a:sym typeface="+mn-ea"/>
              </a:rPr>
              <a:t>个字节相加的时间复杂度为</a:t>
            </a:r>
            <a:r>
              <a:rPr lang="en-US" altLang="zh-CN">
                <a:latin typeface="+mj-ea"/>
                <a:ea typeface="+mj-ea"/>
                <a:sym typeface="+mn-ea"/>
              </a:rPr>
              <a:t>O(n)</a:t>
            </a:r>
            <a:r>
              <a:rPr lang="zh-CN" altLang="en-US">
                <a:latin typeface="+mj-ea"/>
                <a:ea typeface="+mj-ea"/>
                <a:sym typeface="+mn-ea"/>
              </a:rPr>
              <a:t>，</a:t>
            </a:r>
            <a:r>
              <a:rPr lang="en-US" altLang="zh-CN">
                <a:latin typeface="+mj-ea"/>
                <a:ea typeface="+mj-ea"/>
                <a:sym typeface="+mn-ea"/>
              </a:rPr>
              <a:t>n</a:t>
            </a:r>
            <a:r>
              <a:rPr lang="zh-CN" altLang="en-US">
                <a:latin typeface="+mj-ea"/>
                <a:ea typeface="+mj-ea"/>
                <a:sym typeface="+mn-ea"/>
              </a:rPr>
              <a:t>个字节相乘的时间复杂度为</a:t>
            </a:r>
            <a:r>
              <a:rPr lang="en-US" altLang="zh-CN">
                <a:latin typeface="+mj-ea"/>
                <a:ea typeface="+mj-ea"/>
                <a:sym typeface="+mn-ea"/>
              </a:rPr>
              <a:t>O(n</a:t>
            </a:r>
            <a:r>
              <a:rPr lang="en-US" altLang="zh-CN" baseline="30000">
                <a:latin typeface="+mj-ea"/>
                <a:ea typeface="+mj-ea"/>
                <a:sym typeface="+mn-ea"/>
              </a:rPr>
              <a:t>2</a:t>
            </a:r>
            <a:r>
              <a:rPr lang="en-US" altLang="zh-CN">
                <a:latin typeface="+mj-ea"/>
                <a:ea typeface="+mj-ea"/>
                <a:sym typeface="+mn-ea"/>
              </a:rPr>
              <a:t>)</a:t>
            </a:r>
            <a:r>
              <a:rPr lang="zh-CN" altLang="en-US">
                <a:latin typeface="+mj-ea"/>
                <a:ea typeface="+mj-ea"/>
                <a:sym typeface="+mn-ea"/>
              </a:rPr>
              <a:t>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6.webp"/><Relationship Id="rId11" Type="http://schemas.openxmlformats.org/officeDocument/2006/relationships/notesSlide" Target="../notesSlides/notesSlide2.xml"/><Relationship Id="rId10" Type="http://schemas.openxmlformats.org/officeDocument/2006/relationships/vmlDrawing" Target="../drawings/vmlDrawing2.v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2" Type="http://schemas.openxmlformats.org/officeDocument/2006/relationships/notesSlide" Target="../notesSlides/notesSlide3.xml"/><Relationship Id="rId71" Type="http://schemas.openxmlformats.org/officeDocument/2006/relationships/vmlDrawing" Target="../drawings/vmlDrawing3.vml"/><Relationship Id="rId70" Type="http://schemas.openxmlformats.org/officeDocument/2006/relationships/slideLayout" Target="../slideLayouts/slideLayout1.xml"/><Relationship Id="rId7" Type="http://schemas.openxmlformats.org/officeDocument/2006/relationships/tags" Target="../tags/tag3.xml"/><Relationship Id="rId69" Type="http://schemas.openxmlformats.org/officeDocument/2006/relationships/tags" Target="../tags/tag31.xml"/><Relationship Id="rId68" Type="http://schemas.openxmlformats.org/officeDocument/2006/relationships/tags" Target="../tags/tag30.xml"/><Relationship Id="rId67" Type="http://schemas.openxmlformats.org/officeDocument/2006/relationships/image" Target="../media/image28.wmf"/><Relationship Id="rId66" Type="http://schemas.openxmlformats.org/officeDocument/2006/relationships/oleObject" Target="../embeddings/oleObject24.bin"/><Relationship Id="rId65" Type="http://schemas.openxmlformats.org/officeDocument/2006/relationships/tags" Target="../tags/tag29.xml"/><Relationship Id="rId64" Type="http://schemas.openxmlformats.org/officeDocument/2006/relationships/tags" Target="../tags/tag28.xml"/><Relationship Id="rId63" Type="http://schemas.openxmlformats.org/officeDocument/2006/relationships/tags" Target="../tags/tag27.xml"/><Relationship Id="rId62" Type="http://schemas.openxmlformats.org/officeDocument/2006/relationships/image" Target="../media/image27.wmf"/><Relationship Id="rId61" Type="http://schemas.openxmlformats.org/officeDocument/2006/relationships/oleObject" Target="../embeddings/oleObject23.bin"/><Relationship Id="rId60" Type="http://schemas.openxmlformats.org/officeDocument/2006/relationships/tags" Target="../tags/tag26.xml"/><Relationship Id="rId6" Type="http://schemas.openxmlformats.org/officeDocument/2006/relationships/image" Target="../media/image12.wmf"/><Relationship Id="rId59" Type="http://schemas.openxmlformats.org/officeDocument/2006/relationships/image" Target="../media/image26.wmf"/><Relationship Id="rId58" Type="http://schemas.openxmlformats.org/officeDocument/2006/relationships/oleObject" Target="../embeddings/oleObject22.bin"/><Relationship Id="rId57" Type="http://schemas.openxmlformats.org/officeDocument/2006/relationships/oleObject" Target="../embeddings/oleObject21.bin"/><Relationship Id="rId56" Type="http://schemas.openxmlformats.org/officeDocument/2006/relationships/tags" Target="../tags/tag25.xml"/><Relationship Id="rId55" Type="http://schemas.openxmlformats.org/officeDocument/2006/relationships/oleObject" Target="../embeddings/oleObject20.bin"/><Relationship Id="rId54" Type="http://schemas.openxmlformats.org/officeDocument/2006/relationships/tags" Target="../tags/tag24.xml"/><Relationship Id="rId53" Type="http://schemas.openxmlformats.org/officeDocument/2006/relationships/oleObject" Target="../embeddings/oleObject19.bin"/><Relationship Id="rId52" Type="http://schemas.openxmlformats.org/officeDocument/2006/relationships/tags" Target="../tags/tag23.xml"/><Relationship Id="rId51" Type="http://schemas.openxmlformats.org/officeDocument/2006/relationships/oleObject" Target="../embeddings/oleObject18.bin"/><Relationship Id="rId50" Type="http://schemas.openxmlformats.org/officeDocument/2006/relationships/tags" Target="../tags/tag22.xml"/><Relationship Id="rId5" Type="http://schemas.openxmlformats.org/officeDocument/2006/relationships/oleObject" Target="../embeddings/oleObject6.bin"/><Relationship Id="rId49" Type="http://schemas.openxmlformats.org/officeDocument/2006/relationships/oleObject" Target="../embeddings/oleObject17.bin"/><Relationship Id="rId48" Type="http://schemas.openxmlformats.org/officeDocument/2006/relationships/tags" Target="../tags/tag21.xml"/><Relationship Id="rId47" Type="http://schemas.openxmlformats.org/officeDocument/2006/relationships/image" Target="../media/image25.wmf"/><Relationship Id="rId46" Type="http://schemas.openxmlformats.org/officeDocument/2006/relationships/oleObject" Target="../embeddings/oleObject16.bin"/><Relationship Id="rId45" Type="http://schemas.openxmlformats.org/officeDocument/2006/relationships/tags" Target="../tags/tag20.xml"/><Relationship Id="rId44" Type="http://schemas.openxmlformats.org/officeDocument/2006/relationships/image" Target="../media/image24.png"/><Relationship Id="rId43" Type="http://schemas.openxmlformats.org/officeDocument/2006/relationships/tags" Target="../tags/tag19.xml"/><Relationship Id="rId42" Type="http://schemas.openxmlformats.org/officeDocument/2006/relationships/tags" Target="../tags/tag18.xml"/><Relationship Id="rId41" Type="http://schemas.openxmlformats.org/officeDocument/2006/relationships/image" Target="../media/image23.png"/><Relationship Id="rId40" Type="http://schemas.openxmlformats.org/officeDocument/2006/relationships/tags" Target="../tags/tag17.xml"/><Relationship Id="rId4" Type="http://schemas.openxmlformats.org/officeDocument/2006/relationships/tags" Target="../tags/tag2.xml"/><Relationship Id="rId39" Type="http://schemas.openxmlformats.org/officeDocument/2006/relationships/image" Target="../media/image22.wmf"/><Relationship Id="rId38" Type="http://schemas.openxmlformats.org/officeDocument/2006/relationships/oleObject" Target="../embeddings/oleObject15.bin"/><Relationship Id="rId37" Type="http://schemas.openxmlformats.org/officeDocument/2006/relationships/tags" Target="../tags/tag16.xml"/><Relationship Id="rId36" Type="http://schemas.openxmlformats.org/officeDocument/2006/relationships/tags" Target="../tags/tag15.xml"/><Relationship Id="rId35" Type="http://schemas.openxmlformats.org/officeDocument/2006/relationships/tags" Target="../tags/tag14.xml"/><Relationship Id="rId34" Type="http://schemas.openxmlformats.org/officeDocument/2006/relationships/image" Target="../media/image21.wmf"/><Relationship Id="rId33" Type="http://schemas.openxmlformats.org/officeDocument/2006/relationships/oleObject" Target="../embeddings/oleObject14.bin"/><Relationship Id="rId32" Type="http://schemas.openxmlformats.org/officeDocument/2006/relationships/tags" Target="../tags/tag13.xml"/><Relationship Id="rId31" Type="http://schemas.openxmlformats.org/officeDocument/2006/relationships/image" Target="../media/image20.wmf"/><Relationship Id="rId30" Type="http://schemas.openxmlformats.org/officeDocument/2006/relationships/oleObject" Target="../embeddings/oleObject13.bin"/><Relationship Id="rId3" Type="http://schemas.openxmlformats.org/officeDocument/2006/relationships/image" Target="../media/image11.wmf"/><Relationship Id="rId29" Type="http://schemas.openxmlformats.org/officeDocument/2006/relationships/tags" Target="../tags/tag12.xml"/><Relationship Id="rId28" Type="http://schemas.openxmlformats.org/officeDocument/2006/relationships/image" Target="../media/image19.wmf"/><Relationship Id="rId27" Type="http://schemas.openxmlformats.org/officeDocument/2006/relationships/oleObject" Target="../embeddings/oleObject12.bin"/><Relationship Id="rId26" Type="http://schemas.openxmlformats.org/officeDocument/2006/relationships/tags" Target="../tags/tag11.xml"/><Relationship Id="rId25" Type="http://schemas.openxmlformats.org/officeDocument/2006/relationships/image" Target="../media/image18.wmf"/><Relationship Id="rId24" Type="http://schemas.openxmlformats.org/officeDocument/2006/relationships/oleObject" Target="../embeddings/oleObject11.bin"/><Relationship Id="rId23" Type="http://schemas.openxmlformats.org/officeDocument/2006/relationships/image" Target="../media/image17.wmf"/><Relationship Id="rId22" Type="http://schemas.openxmlformats.org/officeDocument/2006/relationships/oleObject" Target="../embeddings/oleObject10.bin"/><Relationship Id="rId21" Type="http://schemas.openxmlformats.org/officeDocument/2006/relationships/tags" Target="../tags/tag10.xml"/><Relationship Id="rId20" Type="http://schemas.openxmlformats.org/officeDocument/2006/relationships/image" Target="../media/image16.wmf"/><Relationship Id="rId2" Type="http://schemas.openxmlformats.org/officeDocument/2006/relationships/oleObject" Target="../embeddings/oleObject5.bin"/><Relationship Id="rId19" Type="http://schemas.openxmlformats.org/officeDocument/2006/relationships/oleObject" Target="../embeddings/oleObject9.bin"/><Relationship Id="rId18" Type="http://schemas.openxmlformats.org/officeDocument/2006/relationships/tags" Target="../tags/tag9.xml"/><Relationship Id="rId17" Type="http://schemas.openxmlformats.org/officeDocument/2006/relationships/image" Target="../media/image15.wmf"/><Relationship Id="rId16" Type="http://schemas.openxmlformats.org/officeDocument/2006/relationships/oleObject" Target="../embeddings/oleObject8.bin"/><Relationship Id="rId15" Type="http://schemas.openxmlformats.org/officeDocument/2006/relationships/tags" Target="../tags/tag8.xml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7.bin"/><Relationship Id="rId12" Type="http://schemas.openxmlformats.org/officeDocument/2006/relationships/tags" Target="../tags/tag7.xml"/><Relationship Id="rId11" Type="http://schemas.openxmlformats.org/officeDocument/2006/relationships/image" Target="../media/image13.png"/><Relationship Id="rId10" Type="http://schemas.openxmlformats.org/officeDocument/2006/relationships/tags" Target="../tags/tag6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6.bin"/><Relationship Id="rId6" Type="http://schemas.openxmlformats.org/officeDocument/2006/relationships/tags" Target="../tags/tag34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5.bin"/><Relationship Id="rId3" Type="http://schemas.openxmlformats.org/officeDocument/2006/relationships/tags" Target="../tags/tag33.xml"/><Relationship Id="rId2" Type="http://schemas.openxmlformats.org/officeDocument/2006/relationships/image" Target="../media/image29.png"/><Relationship Id="rId13" Type="http://schemas.openxmlformats.org/officeDocument/2006/relationships/vmlDrawing" Target="../drawings/vmlDrawing4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2.wmf"/><Relationship Id="rId10" Type="http://schemas.openxmlformats.org/officeDocument/2006/relationships/oleObject" Target="../embeddings/oleObject27.bin"/><Relationship Id="rId1" Type="http://schemas.openxmlformats.org/officeDocument/2006/relationships/tags" Target="../tags/tag3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6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4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3.wmf"/><Relationship Id="rId13" Type="http://schemas.openxmlformats.org/officeDocument/2006/relationships/notesSlide" Target="../notesSlides/notesSlide4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7.wmf"/><Relationship Id="rId1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6235" y="24638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算法的时间复杂度如何</a:t>
            </a:r>
            <a:r>
              <a:rPr lang="zh-CN" altLang="en-US" sz="2000"/>
              <a:t>计算？</a:t>
            </a:r>
            <a:endParaRPr lang="zh-CN" altLang="en-US" sz="2000"/>
          </a:p>
        </p:txBody>
      </p:sp>
      <p:sp>
        <p:nvSpPr>
          <p:cNvPr id="17" name="文本框 16"/>
          <p:cNvSpPr txBox="1"/>
          <p:nvPr/>
        </p:nvSpPr>
        <p:spPr>
          <a:xfrm>
            <a:off x="1130300" y="706120"/>
            <a:ext cx="987996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</a:t>
            </a:r>
            <a:r>
              <a:rPr lang="zh-CN" altLang="en-US" sz="1400" u="sng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算法总耗时</a:t>
            </a:r>
            <a:r>
              <a:rPr lang="zh-CN" altLang="en-US" sz="1400" u="sng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等于基础运算的耗时</a:t>
            </a:r>
            <a:r>
              <a:rPr lang="en-US" altLang="zh-CN" sz="1400" u="sng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*</a:t>
            </a:r>
            <a:r>
              <a:rPr lang="zh-CN" altLang="en-US" sz="1400" u="sng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基础运算的次数</a:t>
            </a:r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，基础运算指的是算法中对数据进行的重复且耗时固定的操作，可以用一个常数代表其耗时，基础运算的次数取决于输入数据规模，因而可以将算法总耗时表示成</a:t>
            </a:r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关于输入数据规模的</a:t>
            </a:r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函数。</a:t>
            </a:r>
            <a:endParaRPr lang="zh-CN" altLang="en-US" sz="1400">
              <a:solidFill>
                <a:schemeClr val="accent6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en-US" altLang="zh-CN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   </a:t>
            </a:r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算法的时间复杂度就是算法总耗时中增长速率最快的那一项，其表示当输入数据规模增大时，算法总耗时的</a:t>
            </a:r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增长</a:t>
            </a:r>
            <a:r>
              <a:rPr lang="zh-CN" altLang="en-US" sz="140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  <a:sym typeface="+mn-ea"/>
              </a:rPr>
              <a:t>速度。</a:t>
            </a:r>
            <a:endParaRPr lang="zh-CN" altLang="en-US" sz="1400">
              <a:solidFill>
                <a:schemeClr val="accent6">
                  <a:lumMod val="50000"/>
                </a:schemeClr>
              </a:solidFill>
              <a:latin typeface="+mj-ea"/>
              <a:ea typeface="+mj-ea"/>
              <a:sym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184910" y="1537335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>
                <a:solidFill>
                  <a:schemeClr val="tx1"/>
                </a:solidFill>
                <a:latin typeface="+mj-ea"/>
                <a:ea typeface="+mj-ea"/>
                <a:sym typeface="+mn-ea"/>
              </a:rPr>
              <a:t>例子：循环语句的时间复杂度</a:t>
            </a:r>
            <a:endParaRPr lang="zh-CN" altLang="en-US" sz="1400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81605" y="1895475"/>
            <a:ext cx="3312160" cy="1136015"/>
          </a:xfrm>
          <a:prstGeom prst="rect">
            <a:avLst/>
          </a:prstGeom>
        </p:spPr>
      </p:pic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92226" y="3031490"/>
          <a:ext cx="8155940" cy="241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7327900" imgH="215900" progId="Equation.KSEE3">
                  <p:embed/>
                </p:oleObj>
              </mc:Choice>
              <mc:Fallback>
                <p:oleObj name="" r:id="rId2" imgW="73279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92226" y="3031490"/>
                        <a:ext cx="8155940" cy="241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/>
          <p:nvPr/>
        </p:nvPicPr>
        <p:blipFill>
          <a:blip r:embed="rId4"/>
          <a:stretch>
            <a:fillRect/>
          </a:stretch>
        </p:blipFill>
        <p:spPr>
          <a:xfrm>
            <a:off x="1023620" y="3427095"/>
            <a:ext cx="4851400" cy="3079115"/>
          </a:xfrm>
          <a:prstGeom prst="rect">
            <a:avLst/>
          </a:prstGeom>
        </p:spPr>
      </p:pic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48630" y="4594860"/>
          <a:ext cx="565531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4699000" imgH="698500" progId="Equation.KSEE3">
                  <p:embed/>
                </p:oleObj>
              </mc:Choice>
              <mc:Fallback>
                <p:oleObj name="" r:id="rId5" imgW="4699000" imgH="698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8630" y="4594860"/>
                        <a:ext cx="5655310" cy="85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7430" y="1531620"/>
            <a:ext cx="1517015" cy="1355725"/>
          </a:xfrm>
          <a:prstGeom prst="rect">
            <a:avLst/>
          </a:prstGeom>
        </p:spPr>
      </p:pic>
      <p:pic>
        <p:nvPicPr>
          <p:cNvPr id="26" name="图片 25"/>
          <p:cNvPicPr/>
          <p:nvPr/>
        </p:nvPicPr>
        <p:blipFill>
          <a:blip r:embed="rId2"/>
          <a:srcRect r="54430"/>
          <a:stretch>
            <a:fillRect/>
          </a:stretch>
        </p:blipFill>
        <p:spPr>
          <a:xfrm>
            <a:off x="7027545" y="3865880"/>
            <a:ext cx="1584325" cy="17672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14350" y="1010285"/>
            <a:ext cx="6291580" cy="445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加法竖式的时间复杂度：</a:t>
            </a:r>
            <a:endParaRPr lang="zh-CN" altLang="en-US" sz="1400">
              <a:solidFill>
                <a:schemeClr val="accent1"/>
              </a:solidFill>
              <a:effectLst/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  <a:sym typeface="+mn-ea"/>
            </a:endParaRPr>
          </a:p>
          <a:p>
            <a:pPr algn="l">
              <a:buClrTx/>
              <a:buSzTx/>
              <a:buFontTx/>
            </a:pP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乘法竖式的时间复杂度：</a:t>
            </a:r>
            <a:endParaRPr lang="zh-CN" altLang="en-US" sz="14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  <a:p>
            <a:endParaRPr lang="zh-CN" altLang="en-US" sz="1400">
              <a:latin typeface="+mj-ea"/>
              <a:ea typeface="+mj-ea"/>
            </a:endParaRPr>
          </a:p>
          <a:p>
            <a:endParaRPr lang="zh-CN" altLang="en-US" sz="1400">
              <a:latin typeface="+mj-ea"/>
              <a:ea typeface="+mj-ea"/>
            </a:endParaRPr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7860" y="1315085"/>
          <a:ext cx="6004560" cy="1623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3" imgW="6127115" imgH="1651000" progId="Equation.KSEE3">
                  <p:embed/>
                </p:oleObj>
              </mc:Choice>
              <mc:Fallback>
                <p:oleObj name="" r:id="rId3" imgW="6127115" imgH="1651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7860" y="1315085"/>
                        <a:ext cx="6004560" cy="1623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5313" y="3717290"/>
          <a:ext cx="6557645" cy="165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5" imgW="6731000" imgH="1688465" progId="Equation.KSEE3">
                  <p:embed/>
                </p:oleObj>
              </mc:Choice>
              <mc:Fallback>
                <p:oleObj name="" r:id="rId5" imgW="6731000" imgH="16884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5313" y="3717290"/>
                        <a:ext cx="6557645" cy="165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 descr="乘法表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1375" y="3815080"/>
            <a:ext cx="3450590" cy="1993265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1300" y="683895"/>
            <a:ext cx="2214880" cy="261112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7726045" y="2898775"/>
            <a:ext cx="825500" cy="3048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加法竖式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441565" y="5596890"/>
            <a:ext cx="805180" cy="2921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乘法竖式</a:t>
            </a:r>
            <a:endParaRPr lang="zh-CN" altLang="en-US" sz="100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235" y="246380"/>
            <a:ext cx="620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例子：</a:t>
            </a:r>
            <a:r>
              <a:rPr lang="zh-CN" altLang="en-US">
                <a:latin typeface="+mj-ea"/>
                <a:ea typeface="+mj-ea"/>
                <a:sym typeface="+mn-ea"/>
              </a:rPr>
              <a:t>使用竖式计算加法和乘法的时间复杂度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2290" y="6089015"/>
            <a:ext cx="9113520" cy="639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buClrTx/>
              <a:buSzTx/>
              <a:buFontTx/>
            </a:pPr>
            <a:r>
              <a:rPr lang="en-US" altLang="zh-CN" sz="1000">
                <a:latin typeface="+mj-ea"/>
                <a:ea typeface="+mj-ea"/>
                <a:sym typeface="+mn-ea"/>
              </a:rPr>
              <a:t>   </a:t>
            </a:r>
            <a:endParaRPr lang="zh-CN" altLang="en-US" sz="1000"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376036" y="1248093"/>
          <a:ext cx="4068445" cy="174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4025900" imgH="1714500" progId="Equation.KSEE3">
                  <p:embed/>
                </p:oleObj>
              </mc:Choice>
              <mc:Fallback>
                <p:oleObj name="" r:id="rId2" imgW="4025900" imgH="171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76036" y="1248093"/>
                        <a:ext cx="4068445" cy="174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671830" y="1216978"/>
          <a:ext cx="4068445" cy="174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5" imgW="4025900" imgH="1714500" progId="Equation.KSEE3">
                  <p:embed/>
                </p:oleObj>
              </mc:Choice>
              <mc:Fallback>
                <p:oleObj name="" r:id="rId5" imgW="4025900" imgH="171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1830" y="1216978"/>
                        <a:ext cx="4068445" cy="1742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356235" y="246380"/>
            <a:ext cx="6209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例子：不同</a:t>
            </a:r>
            <a:r>
              <a:rPr lang="zh-CN" altLang="en-US">
                <a:sym typeface="+mn-ea"/>
              </a:rPr>
              <a:t>乘法</a:t>
            </a:r>
            <a:r>
              <a:rPr lang="zh-CN" altLang="en-US"/>
              <a:t>算法的时间</a:t>
            </a:r>
            <a:r>
              <a:rPr lang="zh-CN" altLang="en-US"/>
              <a:t>复杂度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10235" y="800100"/>
            <a:ext cx="1537970" cy="347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普通分治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算法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：</a:t>
            </a:r>
            <a:endParaRPr lang="zh-CN" altLang="en-US" sz="14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7"/>
            </p:custDataLst>
          </p:nvPr>
        </p:nvSpPr>
        <p:spPr>
          <a:xfrm>
            <a:off x="979170" y="1685290"/>
            <a:ext cx="233045" cy="243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>
            <a:off x="955040" y="2372995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9"/>
            </p:custDataLst>
          </p:nvPr>
        </p:nvCxnSpPr>
        <p:spPr>
          <a:xfrm>
            <a:off x="955040" y="1903095"/>
            <a:ext cx="1440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4" name="F360BE8B-6686-4F3D-AEAF-501FE73E4058-1" descr="C:/Users/13170/AppData/Local/Temp/绘图1(1).png绘图1(1)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1017270" y="3308350"/>
            <a:ext cx="3394710" cy="1240155"/>
          </a:xfrm>
          <a:prstGeom prst="rect">
            <a:avLst/>
          </a:prstGeom>
        </p:spPr>
      </p:pic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663575" y="2959735"/>
          <a:ext cx="4053205" cy="194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13" imgW="4267200" imgH="203200" progId="Equation.KSEE3">
                  <p:embed/>
                </p:oleObj>
              </mc:Choice>
              <mc:Fallback>
                <p:oleObj name="" r:id="rId13" imgW="42672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3575" y="2959735"/>
                        <a:ext cx="4053205" cy="194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2826068" y="3342958"/>
          <a:ext cx="300990" cy="13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16" imgW="316865" imgH="139700" progId="Equation.KSEE3">
                  <p:embed/>
                </p:oleObj>
              </mc:Choice>
              <mc:Fallback>
                <p:oleObj name="" r:id="rId16" imgW="316865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826068" y="3342958"/>
                        <a:ext cx="300990" cy="13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709670" y="3794125"/>
          <a:ext cx="24066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" name="" r:id="rId19" imgW="368300" imgH="393700" progId="Equation.KSEE3">
                  <p:embed/>
                </p:oleObj>
              </mc:Choice>
              <mc:Fallback>
                <p:oleObj name="" r:id="rId19" imgW="368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709670" y="3794125"/>
                        <a:ext cx="24066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" name="对象 10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4449445" y="4340225"/>
          <a:ext cx="24066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" name="" r:id="rId22" imgW="368300" imgH="393700" progId="Equation.KSEE3">
                  <p:embed/>
                </p:oleObj>
              </mc:Choice>
              <mc:Fallback>
                <p:oleObj name="" r:id="rId22" imgW="368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49445" y="4340225"/>
                        <a:ext cx="24066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对象 10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2420" y="4792980"/>
          <a:ext cx="5536565" cy="196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" name="" r:id="rId24" imgW="6896100" imgH="2413000" progId="Equation.KSEE3">
                  <p:embed/>
                </p:oleObj>
              </mc:Choice>
              <mc:Fallback>
                <p:oleObj name="" r:id="rId24" imgW="6896100" imgH="2413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12420" y="4792980"/>
                        <a:ext cx="5536565" cy="1962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对象 10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1088390" y="4572635"/>
          <a:ext cx="3256915" cy="19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" name="" r:id="rId27" imgW="2145665" imgH="127000" progId="Equation.KSEE3">
                  <p:embed/>
                </p:oleObj>
              </mc:Choice>
              <mc:Fallback>
                <p:oleObj name="" r:id="rId27" imgW="2145665" imgH="12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88390" y="4572635"/>
                        <a:ext cx="3256915" cy="19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" name="对象 10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550545" y="3856990"/>
          <a:ext cx="344805" cy="15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" name="" r:id="rId30" imgW="469900" imgH="203200" progId="Equation.KSEE3">
                  <p:embed/>
                </p:oleObj>
              </mc:Choice>
              <mc:Fallback>
                <p:oleObj name="" r:id="rId30" imgW="469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50545" y="3856990"/>
                        <a:ext cx="344805" cy="15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" name="对象 1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550228" y="4389755"/>
          <a:ext cx="373380" cy="15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" name="" r:id="rId33" imgW="508000" imgH="203200" progId="Equation.KSEE3">
                  <p:embed/>
                </p:oleObj>
              </mc:Choice>
              <mc:Fallback>
                <p:oleObj name="" r:id="rId33" imgW="508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50228" y="4389755"/>
                        <a:ext cx="373380" cy="15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" name="文本框 112"/>
          <p:cNvSpPr txBox="1"/>
          <p:nvPr/>
        </p:nvSpPr>
        <p:spPr>
          <a:xfrm>
            <a:off x="6304915" y="831215"/>
            <a:ext cx="2327910" cy="347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karatsuba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快速乘法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算法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：</a:t>
            </a:r>
            <a:endParaRPr lang="zh-CN" altLang="en-US" sz="14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</p:txBody>
      </p:sp>
      <p:sp>
        <p:nvSpPr>
          <p:cNvPr id="116" name="文本框 115"/>
          <p:cNvSpPr txBox="1"/>
          <p:nvPr>
            <p:custDataLst>
              <p:tags r:id="rId35"/>
            </p:custDataLst>
          </p:nvPr>
        </p:nvSpPr>
        <p:spPr>
          <a:xfrm>
            <a:off x="6690995" y="1715135"/>
            <a:ext cx="233045" cy="243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endParaRPr lang="en-US" altLang="zh-CN" sz="1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8" name="直接连接符 117"/>
          <p:cNvCxnSpPr/>
          <p:nvPr>
            <p:custDataLst>
              <p:tags r:id="rId36"/>
            </p:custDataLst>
          </p:nvPr>
        </p:nvCxnSpPr>
        <p:spPr>
          <a:xfrm>
            <a:off x="6697345" y="1936750"/>
            <a:ext cx="2498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19" name="对象 1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7"/>
            </p:custDataLst>
          </p:nvPr>
        </p:nvGraphicFramePr>
        <p:xfrm>
          <a:off x="6375400" y="2991485"/>
          <a:ext cx="4362450" cy="21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" name="" r:id="rId38" imgW="4053205" imgH="194310" progId="Equation.KSEE3">
                  <p:embed/>
                </p:oleObj>
              </mc:Choice>
              <mc:Fallback>
                <p:oleObj name="" r:id="rId38" imgW="4053205" imgH="19431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375400" y="2991485"/>
                        <a:ext cx="4362450" cy="210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3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41"/>
          <a:stretch>
            <a:fillRect/>
          </a:stretch>
        </p:blipFill>
        <p:spPr>
          <a:xfrm>
            <a:off x="7162165" y="2429510"/>
            <a:ext cx="1635125" cy="169545"/>
          </a:xfrm>
          <a:prstGeom prst="rect">
            <a:avLst/>
          </a:prstGeom>
        </p:spPr>
      </p:pic>
      <p:cxnSp>
        <p:nvCxnSpPr>
          <p:cNvPr id="5" name="直接连接符 4"/>
          <p:cNvCxnSpPr/>
          <p:nvPr>
            <p:custDataLst>
              <p:tags r:id="rId42"/>
            </p:custDataLst>
          </p:nvPr>
        </p:nvCxnSpPr>
        <p:spPr>
          <a:xfrm>
            <a:off x="6715125" y="2419350"/>
            <a:ext cx="24987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" name="F360BE8B-6686-4F3D-AEAF-501FE73E4058-2" descr="C:/Users/13170/AppData/Local/Temp/绘图1(3).png绘图1(3)"/>
          <p:cNvPicPr>
            <a:picLocks noChangeAspect="1"/>
          </p:cNvPicPr>
          <p:nvPr>
            <p:custDataLst>
              <p:tags r:id="rId43"/>
            </p:custDataLst>
          </p:nvPr>
        </p:nvPicPr>
        <p:blipFill>
          <a:blip r:embed="rId44"/>
          <a:stretch>
            <a:fillRect/>
          </a:stretch>
        </p:blipFill>
        <p:spPr>
          <a:xfrm>
            <a:off x="7435215" y="3202940"/>
            <a:ext cx="2560320" cy="1454150"/>
          </a:xfrm>
          <a:prstGeom prst="rect">
            <a:avLst/>
          </a:prstGeom>
        </p:spPr>
      </p:pic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5"/>
            </p:custDataLst>
          </p:nvPr>
        </p:nvGraphicFramePr>
        <p:xfrm>
          <a:off x="7545070" y="4657090"/>
          <a:ext cx="2450465" cy="196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46" imgW="1612900" imgH="127000" progId="Equation.KSEE3">
                  <p:embed/>
                </p:oleObj>
              </mc:Choice>
              <mc:Fallback>
                <p:oleObj name="" r:id="rId46" imgW="1612900" imgH="12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7545070" y="4657090"/>
                        <a:ext cx="2450465" cy="196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48"/>
            </p:custDataLst>
          </p:nvPr>
        </p:nvGraphicFramePr>
        <p:xfrm>
          <a:off x="6943090" y="3915410"/>
          <a:ext cx="344805" cy="15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49" imgW="469900" imgH="203200" progId="Equation.KSEE3">
                  <p:embed/>
                </p:oleObj>
              </mc:Choice>
              <mc:Fallback>
                <p:oleObj name="" r:id="rId49" imgW="469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943090" y="3915410"/>
                        <a:ext cx="344805" cy="15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0"/>
            </p:custDataLst>
          </p:nvPr>
        </p:nvGraphicFramePr>
        <p:xfrm>
          <a:off x="6918643" y="4477385"/>
          <a:ext cx="373380" cy="151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51" imgW="508000" imgH="203200" progId="Equation.KSEE3">
                  <p:embed/>
                </p:oleObj>
              </mc:Choice>
              <mc:Fallback>
                <p:oleObj name="" r:id="rId51" imgW="508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918643" y="4477385"/>
                        <a:ext cx="373380" cy="151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2"/>
            </p:custDataLst>
          </p:nvPr>
        </p:nvGraphicFramePr>
        <p:xfrm>
          <a:off x="8950643" y="3288348"/>
          <a:ext cx="300990" cy="133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3" imgW="316865" imgH="139700" progId="Equation.KSEE3">
                  <p:embed/>
                </p:oleObj>
              </mc:Choice>
              <mc:Fallback>
                <p:oleObj name="" r:id="rId53" imgW="316865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50643" y="3288348"/>
                        <a:ext cx="300990" cy="133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4"/>
            </p:custDataLst>
          </p:nvPr>
        </p:nvGraphicFramePr>
        <p:xfrm>
          <a:off x="9625965" y="3832860"/>
          <a:ext cx="24066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55" imgW="368300" imgH="393700" progId="Equation.KSEE3">
                  <p:embed/>
                </p:oleObj>
              </mc:Choice>
              <mc:Fallback>
                <p:oleObj name="" r:id="rId55" imgW="368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625965" y="3832860"/>
                        <a:ext cx="24066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56"/>
            </p:custDataLst>
          </p:nvPr>
        </p:nvGraphicFramePr>
        <p:xfrm>
          <a:off x="10098405" y="4432300"/>
          <a:ext cx="24066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57" imgW="368300" imgH="393700" progId="Equation.KSEE3">
                  <p:embed/>
                </p:oleObj>
              </mc:Choice>
              <mc:Fallback>
                <p:oleObj name="" r:id="rId57" imgW="3683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098405" y="4432300"/>
                        <a:ext cx="240665" cy="26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12865" y="4792980"/>
          <a:ext cx="5455920" cy="195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58" imgW="6883400" imgH="2438400" progId="Equation.KSEE3">
                  <p:embed/>
                </p:oleObj>
              </mc:Choice>
              <mc:Fallback>
                <p:oleObj name="" r:id="rId58" imgW="6883400" imgH="243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6412865" y="4792980"/>
                        <a:ext cx="5455920" cy="1957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0"/>
            </p:custDataLst>
          </p:nvPr>
        </p:nvGraphicFramePr>
        <p:xfrm>
          <a:off x="3815715" y="1549083"/>
          <a:ext cx="1570990" cy="114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61" imgW="2234565" imgH="1612900" progId="Equation.KSEE3">
                  <p:embed/>
                </p:oleObj>
              </mc:Choice>
              <mc:Fallback>
                <p:oleObj name="" r:id="rId61" imgW="2234565" imgH="161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3815715" y="1549083"/>
                        <a:ext cx="1570990" cy="114109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连接符 32"/>
          <p:cNvCxnSpPr/>
          <p:nvPr>
            <p:custDataLst>
              <p:tags r:id="rId63"/>
            </p:custDataLst>
          </p:nvPr>
        </p:nvCxnSpPr>
        <p:spPr>
          <a:xfrm>
            <a:off x="3850005" y="2022475"/>
            <a:ext cx="9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64"/>
            </p:custDataLst>
          </p:nvPr>
        </p:nvCxnSpPr>
        <p:spPr>
          <a:xfrm>
            <a:off x="3850005" y="2349500"/>
            <a:ext cx="90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815715" y="1859280"/>
            <a:ext cx="147955" cy="20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X</a:t>
            </a:r>
            <a:endParaRPr lang="en-US" altLang="zh-CN" sz="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5"/>
            </p:custDataLst>
          </p:nvPr>
        </p:nvGraphicFramePr>
        <p:xfrm>
          <a:off x="9839008" y="1549083"/>
          <a:ext cx="1884045" cy="114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66" imgW="2679700" imgH="1612900" progId="Equation.KSEE3">
                  <p:embed/>
                </p:oleObj>
              </mc:Choice>
              <mc:Fallback>
                <p:oleObj name="" r:id="rId66" imgW="2679700" imgH="1612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9839008" y="1549083"/>
                        <a:ext cx="1884045" cy="1141095"/>
                      </a:xfrm>
                      <a:prstGeom prst="rect">
                        <a:avLst/>
                      </a:prstGeom>
                      <a:ln>
                        <a:solidFill>
                          <a:schemeClr val="accent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1" name="直接连接符 40"/>
          <p:cNvCxnSpPr/>
          <p:nvPr>
            <p:custDataLst>
              <p:tags r:id="rId68"/>
            </p:custDataLst>
          </p:nvPr>
        </p:nvCxnSpPr>
        <p:spPr>
          <a:xfrm>
            <a:off x="10033635" y="2026285"/>
            <a:ext cx="10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9995535" y="1859280"/>
            <a:ext cx="147955" cy="20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8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X</a:t>
            </a:r>
            <a:endParaRPr lang="en-US" altLang="zh-CN" sz="8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44" name="直接连接符 43"/>
          <p:cNvCxnSpPr/>
          <p:nvPr>
            <p:custDataLst>
              <p:tags r:id="rId69"/>
            </p:custDataLst>
          </p:nvPr>
        </p:nvCxnSpPr>
        <p:spPr>
          <a:xfrm>
            <a:off x="10033635" y="2343785"/>
            <a:ext cx="10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76045" y="1485900"/>
          <a:ext cx="2109470" cy="3944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2935"/>
                <a:gridCol w="1486535"/>
              </a:tblGrid>
              <a:tr h="49657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标志位</a:t>
                      </a:r>
                      <a:endParaRPr lang="zh-CN" altLang="en-US" sz="1000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计算</a:t>
                      </a:r>
                      <a:r>
                        <a:rPr lang="zh-CN" altLang="en-US" sz="1000">
                          <a:sym typeface="+mn-ea"/>
                        </a:rPr>
                        <a:t>步骤</a:t>
                      </a:r>
                      <a:endParaRPr lang="zh-CN" altLang="en-US" sz="1000">
                        <a:sym typeface="+mn-ea"/>
                      </a:endParaRPr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49657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0</a:t>
                      </a:r>
                      <a:r>
                        <a:rPr lang="en-US" altLang="zh-CN" sz="1800">
                          <a:sym typeface="+mn-ea"/>
                        </a:rPr>
                        <a:t>=54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1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0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0</a:t>
                      </a:r>
                      <a:endParaRPr lang="zh-CN" altLang="en-US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5035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2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1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1</a:t>
                      </a:r>
                      <a:endParaRPr lang="en-US" altLang="zh-CN" sz="1800" baseline="-25000">
                        <a:sym typeface="+mn-ea"/>
                      </a:endParaRPr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4857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3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2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2</a:t>
                      </a:r>
                      <a:endParaRPr lang="zh-CN" altLang="en-US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486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4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3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3</a:t>
                      </a:r>
                      <a:endParaRPr lang="zh-CN" altLang="en-US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486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5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4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4</a:t>
                      </a:r>
                      <a:endParaRPr lang="zh-CN" altLang="en-US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  <a:tr h="4864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</a:t>
                      </a:r>
                      <a:r>
                        <a:rPr lang="en-US" altLang="zh-CN" sz="1800" baseline="-25000">
                          <a:sym typeface="+mn-ea"/>
                        </a:rPr>
                        <a:t>6</a:t>
                      </a:r>
                      <a:r>
                        <a:rPr lang="en-US" altLang="zh-CN" sz="1800">
                          <a:sym typeface="+mn-ea"/>
                        </a:rPr>
                        <a:t>=A</a:t>
                      </a:r>
                      <a:r>
                        <a:rPr lang="en-US" altLang="zh-CN" sz="1800" baseline="-25000">
                          <a:sym typeface="+mn-ea"/>
                        </a:rPr>
                        <a:t>5</a:t>
                      </a:r>
                      <a:r>
                        <a:rPr lang="en-US" altLang="zh-CN" sz="1800">
                          <a:sym typeface="+mn-ea"/>
                        </a:rPr>
                        <a:t>+A</a:t>
                      </a:r>
                      <a:r>
                        <a:rPr lang="en-US" altLang="zh-CN" sz="1800" baseline="-25000">
                          <a:sym typeface="+mn-ea"/>
                        </a:rPr>
                        <a:t>5</a:t>
                      </a:r>
                      <a:endParaRPr lang="zh-CN" altLang="en-US"/>
                    </a:p>
                  </a:txBody>
                  <a:tcPr anchor="ctr" anchorCtr="0">
                    <a:blipFill>
                      <a:blip r:embed="rId2"/>
                    </a:blipFill>
                  </a:tcPr>
                </a:tc>
              </a:tr>
            </a:tbl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101725" y="768985"/>
          <a:ext cx="3458210" cy="6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4" imgW="2705100" imgH="482600" progId="Equation.KSEE3">
                  <p:embed/>
                </p:oleObj>
              </mc:Choice>
              <mc:Fallback>
                <p:oleObj name="" r:id="rId4" imgW="27051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01725" y="768985"/>
                        <a:ext cx="3458210" cy="62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4635500" y="1868170"/>
          <a:ext cx="6290945" cy="262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6120765" imgH="2527300" progId="Equation.KSEE3">
                  <p:embed/>
                </p:oleObj>
              </mc:Choice>
              <mc:Fallback>
                <p:oleObj name="" r:id="rId7" imgW="6120765" imgH="2527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35500" y="1868170"/>
                        <a:ext cx="6290945" cy="262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101725" y="5637530"/>
          <a:ext cx="217678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0" imgW="1701800" imgH="228600" progId="Equation.KSEE3">
                  <p:embed/>
                </p:oleObj>
              </mc:Choice>
              <mc:Fallback>
                <p:oleObj name="" r:id="rId10" imgW="1701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01725" y="5637530"/>
                        <a:ext cx="2176780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02285" y="394970"/>
            <a:ext cx="1537970" cy="347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另一种分治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算法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：</a:t>
            </a:r>
            <a:endParaRPr lang="zh-CN" altLang="en-US" sz="14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28955" y="6208395"/>
            <a:ext cx="4604385" cy="3473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此外，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还可以用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快速傅里叶变换来进行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大数乘法</a:t>
            </a:r>
            <a:r>
              <a:rPr lang="zh-CN" altLang="en-US" sz="1400">
                <a:solidFill>
                  <a:schemeClr val="accent1"/>
                </a:solidFill>
                <a:effectLst/>
                <a:latin typeface="+mj-ea"/>
                <a:ea typeface="+mj-ea"/>
                <a:sym typeface="+mn-ea"/>
              </a:rPr>
              <a:t>运算。</a:t>
            </a:r>
            <a:endParaRPr lang="zh-CN" altLang="en-US" sz="1400">
              <a:solidFill>
                <a:schemeClr val="accent1"/>
              </a:solidFill>
              <a:effectLst/>
              <a:latin typeface="+mj-ea"/>
              <a:ea typeface="+mj-ea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5215" y="1209040"/>
          <a:ext cx="4998720" cy="1370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267200" imgH="1168400" progId="Equation.KSEE3">
                  <p:embed/>
                </p:oleObj>
              </mc:Choice>
              <mc:Fallback>
                <p:oleObj name="" r:id="rId1" imgW="4267200" imgH="116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85215" y="1209040"/>
                        <a:ext cx="4998720" cy="1370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71485" y="1109980"/>
          <a:ext cx="1111250" cy="1360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308100" imgH="1600200" progId="Equation.KSEE3">
                  <p:embed/>
                </p:oleObj>
              </mc:Choice>
              <mc:Fallback>
                <p:oleObj name="" r:id="rId3" imgW="1308100" imgH="1600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71485" y="1109980"/>
                        <a:ext cx="1111250" cy="1360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4365" y="343535"/>
          <a:ext cx="1696085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850900" imgH="203200" progId="Equation.KSEE3">
                  <p:embed/>
                </p:oleObj>
              </mc:Choice>
              <mc:Fallback>
                <p:oleObj name="" r:id="rId5" imgW="850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365" y="343535"/>
                        <a:ext cx="1696085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85215" y="3168015"/>
          <a:ext cx="4490085" cy="2172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041900" imgH="2438400" progId="Equation.KSEE3">
                  <p:embed/>
                </p:oleObj>
              </mc:Choice>
              <mc:Fallback>
                <p:oleObj name="" r:id="rId7" imgW="5041900" imgH="243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85215" y="3168015"/>
                        <a:ext cx="4490085" cy="2172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右箭头 8"/>
          <p:cNvSpPr/>
          <p:nvPr/>
        </p:nvSpPr>
        <p:spPr>
          <a:xfrm>
            <a:off x="5893435" y="4047490"/>
            <a:ext cx="648335" cy="238760"/>
          </a:xfrm>
          <a:prstGeom prst="rightArrow">
            <a:avLst/>
          </a:prstGeo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38938" y="3563303"/>
          <a:ext cx="4685030" cy="104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5257800" imgH="1168400" progId="Equation.KSEE3">
                  <p:embed/>
                </p:oleObj>
              </mc:Choice>
              <mc:Fallback>
                <p:oleObj name="" r:id="rId9" imgW="5257800" imgH="1168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8938" y="3563303"/>
                        <a:ext cx="4685030" cy="104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0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1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2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3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4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5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6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7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8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19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0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1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2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3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4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5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6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7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8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29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0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1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2.xml><?xml version="1.0" encoding="utf-8"?>
<p:tagLst xmlns:p="http://schemas.openxmlformats.org/presentationml/2006/main">
  <p:tag name="TABLE_ENDDRAG_ORIGIN_RECT" val="166*349"/>
  <p:tag name="TABLE_ENDDRAG_RECT" val="117*124*166*349"/>
</p:tagLst>
</file>

<file path=ppt/tags/tag33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4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35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4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5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6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7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8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ags/tag9.xml><?xml version="1.0" encoding="utf-8"?>
<p:tagLst xmlns:p="http://schemas.openxmlformats.org/presentationml/2006/main">
  <p:tag name="KSO_WM_DIAGRAM_VIRTUALLY_FRAME" val="{&quot;height&quot;:286.3249606299213,&quot;left&quot;:17.4,&quot;top&quot;:95.82503937007871,&quot;width&quot;:828.1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F360BE8B-6686-4F3D-AEAF-501FE73E4058-1">
      <extobjdata type="F360BE8B-6686-4F3D-AEAF-501FE73E4058" data="ewoJIkZpbGVDb250ZW50IiA6ICJVRXNEQkJRQUFBQUlBR1pXLzFxOThreWFxd0VBQU9zREFBQU1BQUFBWkc5amRXMWxiblF1ZUcxc2haUGJUNlF3Rk1iZlRmd2ZTTjhaMndMT0piQm1sbEhYWkZ5TmVIbXU5TUEwQTYwcHhVczIrNzl2aTJZdU9HUjVJSEIrWDc4MjN6bU56OTdyeW5zRjNRZ2xFMFJHR0hrZ2M4V0ZMQlBVbXNLZm9MTWZ4MGZ4UXVWdERkSjQ5dU95RlR4QmYrZ1U1eVNmRmo0bUJmRkRIcHo2RXhaU245Sm55aXpoVVREK2k3eWJMRUZQUWlMdmNiTUxIZUhSRkZsYnp6N09PbFd5RU9WWG9TdG1xbXFOVlh1UENZb3dRU2M5ZU0yYXRXTjRuenk4Y0diZ2xwWHdtOVhnQkJmelpYYmVXNzVTYjVkYWNJZnY3eDRPMEx1MkFqMk1YUUJRQ1FuREVuZUVueHJZK3JEa1JwZnoxcWdsKzFDdE9TeXA2LzhybGlwZnA1OGhmY2RYcFZRYUZsQ2swbVRtb3hxS1k2TzdVTklNYU00cnlJMFdPYXRTclpwbVk3ZU5QejdwOXpIT2pCMGxVVFY3Mlh6V3ZGdG1WbllTd2w1eWV6VGNNZTk1eGZQY2lOZXUwVmVTdzN2dkxLN2V1TnAyY09MRmkrZ3FvM0cwTFdhNUJwQlBncHVWZzhFa3hIMzRDMFM1Nm5LaDVIUjNqNHFaUXVuYUVRN05la3RTMjNjRGZHRmYzVEpNSXgrUC9ZQjRCTTlvTUtOUlQ2dTZXU01CR2UvNFg5dExXSWdobTRqTUNQMG03dmwwUGVtdXJmMzVCMUJMQXdRVUFBQUFDQUJtVnY5YVM0TXZ1b01mQUFBOFR3UUFEd0FBQUhCaFoyVnpMM0JoWjJVeExuaHRiTzJkVFcvY1NIckg3d3ZrT3pTMEZ6bHJVWHgvQWVRc0pMVmtlMkc5eEdyUFdMbTFKVnJ1bVZaVGFMVzg0NXlDTEhaUENSQWdzd2dTWkE2elNKQzVMUUpra012bTI4U1ptVytSWXZHdGlsMGtpODFXbTFUL1BZZFJzNTdpVTFVc1ZqMy9YeFhKblY5K2RUM3V2ZmVudDZOZzhtUkRVOVNObmorNUNDNUhrNnNuRzY4R2gxdnV4aS8vNHM5K3RuTTZ2UEo3ei92RVJDVW1ndzgzL3BPTjhOaEc3M2g0VGY3KzZkdnZ0N1NOM2w4RndYVjRHbU9qOTJveW1qM1p1TDdlNkoxTy9kUGhqVDk5c2tGTXlNbDY1Qjg5NGVrMHVMbU5EOUNEbjQ4dVorOTZuNUV6YUxxdVdQckdOcHY2ekI5ZHZadUZ5WTVuS0k2cThjbWh3L1FFdXFiT3AyWW4wRDJIVHc2THN6ZjFoMStXRnlFMXF5akxhVENkVFljamFuQzQrK0xzZ0UvZXZac0ZaNk8vOXNQa3djdFhCd1ZPWHZodjZSblVndlJCY0ZPVy9ESXBZcjV3aWNGZU1Kc0Yxd0tMczR0cE1CNi9waWRYTE5VME5FOWtjQjRaR0o2bGE3bUdlam9kWGU3NVY2UEphMEVKMDhSelFlTEo5S28vbXZvWE05SWorYUx0Yk9jN3pjNkw0WWZnYnNabS85WGQ5YzFSY09rTGFoVW1uYzArakgyQlY1b1dYeEdiVHpxK3UzN3p3bi92andYWnJxK1BobDhFVTlxbDVwTkdreWdwM3hkSkZUL3pwLzNSN1V5VWthUStDeXBTZDI5dncwUTNkNFBjbkYwTW8rcFphajZKM0lVWDVKeHhxNnJLbkFIeG1MYWN5alE2MThhaC84T1JQNzRNcmNmREQ3MnpkOEd2VDk4RnN5RHA2TDFqMnJYVG56VHhOTGdOVDlxamR4ZHBFRktyWG5RTGtlWldZNk1YbzRtZkdBNzhyMmFraldZalVxSGtWTGxtb01XZy91T2JLQnFma2hIcDQzLzg0OGQvK1B2bzE2c25HK0gvTm5xSDQrRlZkUDdSYk93TFRreFAvdGx3ZkVlYmdZeGlUemJPQmkrNXBxSW1oOEZrMWpzY1hvL0dINTVzSEkzSTdYQWJrSnYxZkVocXRkR0xHb0JjOXQ1K01BN0l3UGR6ay83am0zdzdxWVJVeGZTMFl2LzJYejkrKzNWYU1WcVRUdGZNVGllUjMzejMwejk5bDlhczc5OE1wN05yZnpMcllQWGkzaC9XejBucWQzQTlISTNUNnNXL3Vsd3pOKzJULy8zdi8vcy8vL3JEMTkvLytNZHYwZ3ArVHU3cVNkdTdabllnSHRIeUE5MXRPaEllanNiancyQjZQWnpGQWRCeFdMMDBlZS9wNFRTNEhyenpyM09Uejg3cGREU1puZm16dTV2ZTRZaE11V2Z2ZkgrV05tUWNNNm5aOEJnR0wrbndHSVlxVERBVnhnUkh3eW1aUEtPNjBrbWVQVUNDQXZabk5NY3pSOUpTa1hHZHhIMXMyOUFqOFJYOThUZC85My8vL01kMFRIMCtlVCs2SGIzSkxsL3ZSWER4WlhJWDB3b21QM2JKMVAwK3M5c2JYbng1TlEzdUpwZUp3ZGxrZUNPS2UxajNILy96YjhONE1oNzRpcnduVTR6SWZmU0w5UjViQzl6VFNTNXJqSjNvSW9iT2pXeHcrcHQvK2VIcjc3aEppSnJSemtZblk0T3ZEazA5ZVB1V2hESmhzbUVMa3NOcGppWUswdmFEeVlUa2pVNXVtVXhoYVhMeTYrZ29LNjBaZG9qaGFQSW12RS9WcE9TZmpXYkQ4V2oyb2FUc3BsTmFkbE10S2Jzdzhld2RpZmh6cVR2YmNWbVQzNUZSZEM4ZGpNZWptMXMvN25Ba251N1JTNUxPZTJSTU9KbHMzWVF5NUtYLzFwOFNsY0tLajUrKytjUEgzLzMyNDU5K1AzZU5wc1BKN1Z0eTErWUhrelRRTjh6NWtTWUw3MFdwdTVNclVSQkowNTZleGpHdmxRdUowOVR6S0NRVW5KZDA2aVMzUm03Nmx6VDYzdWdkNVNOWnh2aGNZQ3p3ZTBnYVZ4Q0pwMm1pUUh4YjFIUTdOQkx1RDJmRHVmS00zankvcEZkYzRJSU1qQVhwNU5ZVG5IRm4velFnOS9SdC9rVFI0Zml5bjg2MGRIeUtPcEdhbjFWb3BvS0swelRKOXR1T0hGY1VSMDhIck1yaVZGN2ZySFNDU3laWEhDTXFqaUZSSE5MTHcrSm9sWVZaVmxPWlVkbk01VFlWVncycHNpV0h1SG53YUhSN2tjOTY4dVlMTWhpR2hhV3FMTmVIY3psMkR0NzdndDVMai9hbmtXb25oVHdrTWU3Si9sRi9rMHorMnFQY0tlZE9FUTJYY1FEeWwzZWppeStQaHJka0V0UnMyOVBtd3FtNVlPVXNHSTh1aGEyY3pnSS9mMHYvcWFJZWw1MXYvc2FmK01LVU5QWHpkRFNkSHh0U28vMGhiUllTTE02S2pVNkhzNWsvbmNSM3ZkQ01nb1hkNlRUNE5iVlNrOEN3d1BYQjVGTGVtRmFWTkVSVms4NDFLNW5RWERPOEVkTlpsMHdReE5tNzRTVTVqeGRPMi83Yk1HTFZMT3ZDRmp2ZlRyelBYWnZDSzdBVFRlSEZWeWNzQUtsN0tQdkZBMDNCQ1hhMm1jN0lUYmNrS0pqcjl6UlM0TVQ1Z1B4MThOWE1uMXhHcnNQSlVsUytvdGs3TldCbjhhb1JqR2JnWnZheXdTTE5VVExicHpaUHBlZHRMb3Zja0pwbXljVUhaUGdJVzFZWmFBcHRoajhQVDFHUitWeVFPV3FTOHR5RHIyYVJCaXdUYU5SU0dEWms1eUUrOThZa2VPOTl0anNlWFJGSnNrK0dPWDhhRVorb1AwWERXaWhsaG0vT1pnRUoxbDNoOUVCUHlOMWxYdmhmY1NYMjN3Mm53d3ZpcmZmOE5YVlFRMHRXbmZ1VW5QcHFPcng1bDV6NzdDYThMV05oRjljMW5QVW1sNGVqNmUyTTJwQWZvWjVML240WktUNmFlWGpoNy9ta0ZmM3M5KzdiV1JnUWwzVERTT2JkOXFLVG1yRTZqS2Jac0IzTlJBOFdqbkRiNlFXYUd3ckNGRDQrek4zck8wLzk0TnFmVFVmKzNBZ1FwM3dRdVR3TzZKQmFIS01kVXpKWVlyQS9EbTc5eTNuaXk1d2hSQmVsTGtKVldIS0dvK0M5UHdpSzJyMGt3cVRwOHZjNUNTV0tQTzNzMzAwckN5RS8vaFRFbG1uNmJrWDZIbDM4VUd4TlMzM3F1dUZhYnRVb3RsK2FzYVRFL1pJTHVGM2NPRkx0Smp0OTFCeXhhU1BxdG1LNHJodm5jUnhiTS9VcVAzc1ZyYjlmcDlEOUJTNVY0eGF0MlJPbForTTZGZDhyYmY2cVBycklkZXRMMXFWeDh5NWx0S0htdTR2ZWozdDFydHQrUmFIN0MxeXFva2JjMlJiTU4rbkJiSHFLbzFnSkhPV3NEa2ZwN2x4ZG1hQlZsQ3FGbzB4N1BycGpZbEJQa0pjTk44MDZPTXFzWWdUQVVhVTRxckw5bG8ranFxNXZWcnBWNENqZGxjVlJTMnFxT2poS3ZxbTRhZ0JITFlDalBQMVN0ZTRQUittS1RmNDU0a3NJS0FVbzFSQktTWXhqTkFNM3Y5OERsSklac3RJc2NnTnJtaVVYSlN3T3BVeEFLVUFwUUNuTzRQNmhsTXg5M2hoS1NZOC9TNEZTdHFMYnJxclhoMUtGR1Q4UmxKS2RQbXFPMkJHVTBoVEgwR3V4RFNrbUpWdm0vZ0pYcWptVHF0Y1JwU2ZqT2hYZksydjlTaVJWLzZyMUpXdHkvMFNxWGdkZDVHYmNxM1BWNUloVXJRdTFPaURsZFI1SUdYYnAvaWdBcWNRTmdCU0FGSUFVZ0JTQUZJQVVnQlNBRklBVWdCU0FGSUFVZ0JTQUZJQVVnTlFuQWxMeDQ0bmhwSk5BS1ZjQXBUaXpLS3hsRDNGTUk1aUlxVWIySW9rd0FnNkRzdFBqd2V0TkVreVFxRWg1Y2JKUGZtN1NzaEVGb1p6dXZ1Uit4d0pXZVcwK25qdDJiajU2OUdpdTVYYXlsMU5vdXBZNFBMOUhoMFJmcGJ1MHl1dm41Tnc1bVR2OThkeXhjNzNJWGJ4SjBLNm9YVk4zcEFNS3Jxb0VkZHd5bzRjVXdwYlppanBBR1lhMHJNVDZQTEkrTDhXU29lM1RWN3N2KzV1cW9IbXlUWE91cTBRbjNveUs4SXV3T0krRUlvQ1ZLbnl1OHpEWGVVRXVScTFzNlVhWVR4cHI2azdPdkJ4c1puV21EMElMNnMyUXptcGpXclhCOENwak5XbG5mMDB2cjdEYmlUSTRvZ3dGZURVRVNaeFpJZlF4WGFNYStuQlA4R2R0M0NWaVk0ak5PV0pqVmhndlRtd2l2Y2NSbXhEdjB1Znh0WVRYcUlJbkN1bXBPZ0ZybXVxMVFyVWxyZGVLNWRpbjEydEZWN1pZb0lYVnJuQzZaWXB2cU15dEphWXdVY2RaT055aGg5UDNMa1F2UGlKOWVFei9TRjlaY3pVSnBuNzR3cWpzbFJMaFc2WFl0cWdWTjJtaWx4MGdicW9UTnhseElMUDdhbkJ5Y053UFQ1dk1UNCtqV2Fjc0N2TFVXcGtYajJrMHc2NFQxTmpldlFRMXBsay9wTEdzeFVJYTI2MFIwQmptd3dob1BBUTBDR2phRzlBc3VQclVlTzJKdVFjSEI2OEhuei92RDU1dHhzc3Jnc0U5UFFPekdHWGx6dkhzNFBuVFp3T1prOVJhbjlyU0xNVjJqWktWbm5Sa2RCVFBjbFR4WWlTMVpKZWptcXhHNmZFQWpQV28rdXRSdmIwdmt5UFJLMDZ3UXZVei9zQlNWNmlnZVBna0djV2pHU1ZqeUhrY0RYWlU4dkI3RjBNcDB2RzlpNVlseUltOWk5aTdpTDJMMkx1SXZZdWZTRGhpNzJLTDFTUDJMbUx2WWllMElwUWhmd0I3RjN1eXloQjdGK05xWU84aTlpNHk1dGk3eUR2SDNzWFc3VjNVREt6Qk4xeURENkZZYWYwMG5YZEhmczl0Sm1TT05kMjcyTmpkd3V2OFpxMVYvdnZadW1nWnE5dTRxQnZydDJ1UjlCd3M4bU9SWDVEUWFVeXpSb3Y4bG1Lb1pmc00wMkhSVmd4VHQwb3NzY1F2S0JpVytCOHl5TUVTUDU4a3NjUnZWaTN3ZjVJOXpjblhISmU1d2grTzRCMWY0YmV4d3ArNXdBcC9yamhZNGNjS1AxYjQ1MDJ4d284Vi9ybnlZWVdmellJVi92bUNZWVdmS1VUSGhTRlcrTEhDanhYK1hnOHIvQlVOaWhYK3BYWlFyUEJYclBEck5sYjRHNjd3MjFVci9MckZ1eU8vNTViY21XTk5WL2didTF0NGhWOXJ4UksvdTdvbGZtY05sL2hKMThFU1A1YjRCUW1kNWpScnRNU3YyWXByRk53RHFTV3p4bC9DQnJER0x5Z1kxdmdmTXNyQkdqK2ZKTEhHcjYzUkl2OHF2NGt0Q0NDWjJVU1FLclhJcjlOZ3VEaFkxcDM1cThsTkJGcWRaWDZ0UmtoY0ZnRkxCS01QY3BtL3N2Mld2OHhmZFgyejBxMWttVitYWGVaZlVsUFZXZWFYYnlxdUdsam1YMkNaLzQzNmhrZ0ZYdHlZaWJneHM0Vm8yN2w4SzFDUjJBMlFxekIyQXl4ZlpTNWhOMEQxY0VjemNJSEFQZXdHa0JuWjBpeHk0MithSlJkTUxDNHJOWWhLN0Fab240Ujg0THNCWk83enhyc0JwTWVmcGV3R01CV1B5Q0pYZG8wNXFrWnB4aysxRzBCeStxZzVZdTlHSzFPSzZsaGFyWVZsdWUwQWtvWHVMM0NwbW04SHFOY1RwV2ZqT2hYZksyMytxajY2eUhYclM5YmwvamNFMU91amk5eVBlM1d1bTlTR2dKcVhhbVVmME5aRjN5cnFHTDF5UE5DcnpBWG9WYTQ0b0ZlZ1Y2QlhmQ3JvRmVnVjZGVmhGdEFyMEN2UUs5QXJ4aFQwQ3ZRSzlBcjBDdlNxVGZUSzZ6eTlNclR5QnhWQXIxSTNvRmVnVjZCWG9GZWdWNkJYb0ZlZ1Y4eDVRSzlBcjNpWG9GZXNLZWdWNkJYb0ZlZ1Y2RldMNkpXaGRwOWVtUnJvVmVZQzlDcFhITkFyMEN2UUt6NFY5QXIwQ3ZTcU1Bdm9GZWdWNkJYb0ZXTUtlZ1Y2QlhvRmVnVjYxYkozQ1J2My83Vmd3NjU2bDdDWGU3V3ZKM2kxcnlmL0xtRmROU3ZlSmJ3VWg4bTdoS1A5WCtWdkU4NDUxRDNCNjMwOTJiY0o2N1pWWHIvRzdoWittL0NXcFNucEc0SmwzaWRzYS9meFBtSERzQlc5L2l1RmRjTmM2SlhDVzdxbE9GYkZ4TUJLRlVOdDVXdUZ2YnF2RlJabXdHdUZjMlo0clhCY3NWVmpHN3cydEw1S2F2amEwR2dDS0hkc0Y5U3BBeThPRlFSUUpnS29oZ0ZVOVBxSDhnREt6VVUwcmlDaWNaY1hRRFYxdDNnQTVlcXRDS0IwbFVZMHF3cWdUSTNHYTJzWFFMa0lvQkJBSVlDYWErYzFEcURvQkxCT0FaVG9FK3NJb0dvRlVPbW5rSW9ES0NjWDBUaUNpTVpaWGdEVjFOM2lBWlNtR2EySW9GUnJwUWpLc3RjVFFUbUlvQkJCSVlLYWErYzFqcUNpR1dDZFFxajcveUJvRWtMdHZocWM3QjA4Zlg0Y3p1M0pLUDQ0R3B1bFFxS2FKMGdYMmN4a1lTazh3Y0Z4WHpvN0Y3RElabDQ4L05EVlZrUWZsclpTZnFPcGE4bHZTRFVRZlNENkVDUWcrbGpYNkVNdjNYSGM5ZUNEZi83TmZBQnZiM0xuQjBBOC9UYVhqcWZmOFBRYm5uN0QwMi90Q2lEeDlOc3Fva2c4L1lhbjMvRDBHNTUrVzBoQzR1azNQUDJHcDk5b1JqejlWdGFpZVBvTlQ3LzFpaHR4NmU5dXNyci83aVpUYzhHdUVoZGdWN25pZ0YyQlhZRmQ4YWxnVjJCWFlGZUZXY0N1d0s3QXJzQ3VHRk93SzdBcnNDdXdLN0NyTnJFcnJmdnN5cHdQWHNDdXdLN0Fyc0N1d0s3eVpRQzdBcnZLRG9KZENiS0FYWUZkZ1YyQlhUR21ZRmRnVjJCWFlGZGdWMjFpVjNyMzJaVmJrQXAyQlhZRmRnVjJCWGFWU3dXN0Fyc0N1eXJNQW5ZRmRnVjJCWGJGbUlKZGdWMkJYWUZkZ1YyMWlWMkp2cGJYTFhabG1mUlZqY0JYc1F2Z3ExeHhnSytBcjRDditGVGdLK0FyNEt2Q0xNQlh3RmZBVjhCWGpDbndGZkFWOEJYd0ZmQlZtL0NWNkZ2RkhjTlhqZ1o4eGJnQXZzb1ZCL2dLK0FyNGlrOEZ2Z0srQXI0cXpBSjhCWHdGZkFWOHhaZ0NYd0ZmQVY4Qlh3RmZ0UWxmV1ozSFY3YXFBMTh4TG9DdmNzVUJ2Z0srQXI3aVU0R3ZnSytBcndxekFGOEJYd0ZmQVY4eHBzQlh3RmZBVjhCWHdGZHR3bGQyOS9HVllRQmZNUzZBcjNMRkFiNEN2Z0srNGxPQnI0Q3ZnSzhLc3dCZkFWOEJYd0ZmTWFiQVY4Qlh3RmZBVjhCWGJjSlhUdmZ4bFdzTDRqdlFLOUFyMEN2UUs5Q3JmQmxBcjBDdnNvT2dWNElzb0ZlZ1Y2QlhvRmVNS2VnVjZCWG9GZWdWNkZXYjZKWGJlWHJsa0xZRnZVcGRnRjdsaWdONkJYb0Zlc1duZ2w2QlhvRmVGV1lCdlFLOUFyMEN2V0pNUWE5QXIwQ3ZRSzlBcjlwRXI3enUweXZUQmIzS1hJQmU1WW9EZWdWNkJYckZwNEplZ1Y2QlhoVm1BYjBDdlFLOUFyMWlURUd2UUs5QXIwQ3ZRSzlhUks5c3RmdjB5dkZBcnpJWG9GZTU0b0JlZ1Y2Qlh2R3BvRmVnVjZCWGhWbEFyMEN2UUs5QXJ4aFQwQ3ZRSzlBcjBDdlFxMDlLci9hRHlZUUV2dUhFa3hBc1RVQ3dPTE1vdEdVUGNmZ2ptSWdCQ0JVczlKcWF0a1VEczlQandldE5FbENReUVoNWNiSlBmbTdTc21tcW81enV2dVIreDFwWGVXMCtuanQyYmo1NjlHaXU1U0tIMFUybm1vbkQ4M3QwU0RRV3JaL2hPdVgxTXozZUhmbWR1dE1mengwNzE0dmNSYlhMbWxOY3U4YnVTQWNVWEZVSlJMbmx1TFJvWWN0c1JSMmdqRm5hV21KOUhsbWZsekxNMFBicHE5MlgvVTFWMER5cFZqRjFtNXB1UmdYNFJWaVlSMElad0VCT3cxUXNKdGQ1bU91OElCZWpWN1lNcndiOU5LaVpOUC9NNm51NCsrTHNRRkJuQm9oV0c5T0tEWVpYR2RKSk8vcHJlbW1GWFU2UWdmUWRRWVlDQ2h2eUpzNnNrQTJacmxITmhvNkRpUURtZElyWUdCTEV4cXd3WHB6WVJIcVBJelo2UXMyMGhOZW9hbEU4MmdWWTAxU3ZGYW90YWIxV0xNYyt2VjRydXJMRkFpMnNkb1hUY09BdmQyc1gxR2hiZUhiWlVJY2Vqa09UWUVyaW1PQnVSdnJ3bVA1Qjd1RndLQ1NCenRVa21QcS91cnUrU1ErZHpUNk11ZTVXTDJqU0VUUTFESnBNelMydm42WHk3c2p2dVNpR09kWTBhR3JzYnZHZ3lYUmFFRFNaR2hjQTNYUFlwQnU1U0dndEFpZlNmeEE0SVhBU0pDQndXdGZBeVJUZlVKbmJoeFU0R1FpY21nWk9wbGNST0dtNVNFWVRSRExhOGdLbnB1NFdENXcwdXdXQmsrV3NMbXh5MXpCbTBoQXpJV1pDekRUWHptc2NNMm5pcldTWjI0Y1ZNNW1JbVpyR1RLNWFFVFBwdVNCR0Z3UXgrdkppcHFidUZvNlpOS3NGSVpPanI1QTFPV3RKbW5SRVRZaWEyaHMxTGJpZnV2RnVhdVllSEJ5OEhueit2RDk0dGhsdkdCYU02T2tabU8zVlZ1NGN6dzZlUDMwMmtEbEpyUjNYcG1JYWhscXlNemZiYU8wcXF1NlVXTEw3cTV0c3IwNUdiV3l3cnIvQnVyZjNaWExrTGYxWDdBMWJycUdxUG9HcTBrcnU0Z2NvcXF4N0YxV1dWYkhDcmVWVWdLYlBheHptV0hOUnRSeUhpYWl5VEZYUkszU2paZVNFamlFUU9zYnlkRlZUZHcxWXRLTTRMZEJXbHVrcG1yN0NsWHhYY1ozdUN5eE5xSmVTemljU1dBWUVGZ1FXQkZaazBFV0J0V1VwdW1tNUpjOTJRR0ZCWVVGaGNXbFFXSTNXcldpTXVFNHF5NGJLYXFxeUhLMWFaWms1MldNS1pJKzVQSlhWMU4zaXExZEcwaGFmVm1UWnBtS3ZVR1Raa2JlMTAxZ21OQlkwRmpSV1pOQkZqV1VvWHZpQkR5aXM2RHhRV0ZCWVRBb1UxcklWVmhRZnJwUEFjbFltc0haZkRVNzJEcDQrUHc0RC95VEdleHhGYmxLQ3FlWUpFZ0ZrcTNvUzlJZG5PRGp1UytmbjVJeHM1b1hGaVdtMlE1eTQ2a3BYZ0hROWNyZDI2c1NDT29FNmdUcUpETHFvVGtpMG9EcUN0NXR6bHBBbmtDZVFKMmthNUVrRGVSSkZpT3NrVDF5cy96UmMvN0VObzNyOXg4NHR5TmlDQlJsN2Vlcy9UZDB0TExFY3F4MFN5N05XdXY1ak9HdTZBR1JEWWtGaVFXSkZCbDJVV0xxdTZJWW5EbDlUUzBnc1NDeElyRFFORXF1QnhJb2l4SFdTV042OVN5eTdTbUxwRmk4SXlPODV4Y01jYXk2eGx1TXdsVml1clZRcHJOenJLQ3hISUhtYzVTbXNwdTRXVmxpNnE3UkFZTmxPdXVhM0NuMmxSU3QzSFpkWHVuQkJLdWw0SW5rbGZLc0U1RlhPRFBJcXJoamtWZHZrbGF1WXV1Nld2SG9kOGdyeUN2S0tTNE84YWlDdmFIaTRSdXJLRVgzZkhlcXFqcnB5TktkU1hiazV1ZU1LNUk2N1BIWFYxTjNDNnNyeVdxR3UzUFJkRlN2WklPZ3BEK0FORWZYVmxRdDFCWFVGZFJVWmRGRmRoUk9YYTJKL1lISWVxQ3VvS3lZRjZtclo2b3FHaCt1a3J1Ny8yOE1QWGwyWmJxVzZ5bjBPMkJKOER0aGEzdGVIRzd0YldGMTVhaHZVbGFNYXExeTdNcTMxWEx2Q040aWhycUN1WW9NdXFpdmRWaHpUeHRiQTVEeFFWMUJYVEFyVTFiTFZsVmQ2SHo5QWRYWC9IeWwvOE9ySzhhclVsWjM3YnJndCtHNjR2YnpQbERkMnQvaTc5M1N0RmZLS1JBTXJYTHdpYmJtT2kxYzJ2bFFPZVFWNUZSdDBVVjRabHVLcHJyamZwcGFadkNyWlF3aDFKU2dZMUJYVUZkUVY0elFLRHgrc3ZEb1lrempzTnBaV3VpWjY3ZDdKWk90bWVPV0g4NnRQQXZlTFZHRDk5TzMzUDMzemg0Ky8rKzNIUC8zK2g2Ky80MFNXeEJNNWdnaVNtVTRFcVNYekJJUGZpTFJ4amRLUVdmQnFKRzR5MEdyRXhUbmo4cWk0TEFpV2lFZGYrTy85Y1g4NEc4N0hrRytlMDd0emZzelpPWndHMXdYcHBIOEt6cml6TDFiSDBlSDQwcC9PdEkwa0pJazZrbkJLS2J0dmR5VGJienR5WEZFY1BlN0JFc1dwdkw1WjZVUWhuVlJ4aktnNGhrUnhTRThQaTZOVkZtWlpUV1Z1SkhINk1wdUtxNFpVMlpKRDNIZ1hhcTU4MXBNM1g1QWhNQ3hzRkt2eWZUaVhZK2ZndlMvb3ZmUm9meHJjWk9GZS8yVC9xTDlKb2djdFR4TG1UbEdzL0d4UHExWitoUnFIQzdmZXFHK0lXdUQxalpub0cxTk5CSTVwTzVkdkJVSnlPM1BiYVkxWkVEZHhHclBLZUhHTnFXcXVhZkRYZ1BUOVVPZjVJV2xOTDRKbVdSZmlIWFFQV21oYVdtT3BXVDNjMFF4Y0tGQTJzcVE1NnUyQmxCblowaXh5NDIrYUpSZE1MQzR0TlFqTEJZVWxaQ1IvWUtreXNsRGpTY3ZJUWlIYUFoa3BkWitYcWNyOXUybGxJZVRIbnhKcFM5TjNLOUwzYU9DdmVMcnB1ckZQWFRmY2NJV3JmQlRiTDgxWVV1SittUmd2Ymh5cGRwT2RQbXFPMkxRUk5VZFJIU3ZKNHppMlp1cFZmdllxV24rL1RxSDdDMXlxeGkxYXN5ZEt6OFoxS3I1WDJ2eFZmWFNSNjlhWHJFdmo1bDNLYUVQTmR4ZTlIL2ZxWExmOWlrTDNGN2hVUlkwb1M4S2srWlhlZlg1bGFLUkJUZkNyMUFYNFZhNDQ0RmZnVitCWGZDcjRGZmdWK0ZWaEZ2QXI4Q3Z3Sy9BcnhoVDhDdndLL0FyOEN2eXFSZnpLc0x2UHIwelJmam5RSzlBcjBDdlFLOUNyZkJsQXIwQ3Zzb09nVjRJc29GZWdWNkJYb0ZlTUtlZ1Y2QlhvRmVnVjZGV0w2Slg1QUhaZjBVK21nVjdGTGtDdmNzVUJ2UUs5QXIzaVUwR3ZRSzlBcndxemdGNkJYb0ZlZ1Y0eHBxQlhvRmVnVjZCWG9GZHRvbGR1NSttVlNUOUpDWG9WdXdDOXloVUg5QXIwQ3ZTS1R3VzlBcjBDdlNyTUFub0ZlZ1Y2QlhyRm1JSmVnVjZCWG9GZWdWNjFpVjU1M2FkWDlKTy9vRmV4QzlDclhIRkFyMEN2UUsvNFZOQXIwQ3ZRcThJc29GZWdWNkJYb0ZlTUtlZ1Y2QlhvRmVnVjZGV0w2SldsZHA5ZTBVK3FnMTdGTGtDdmNzVUJ2UUs5QXIzaVUwR3ZRSzlBcndxemdGNkJYb0ZlZ1Y0eHBxQlhvRmVnVjZCWG9GZHRvbGNQWU84VmFWdlhBTDlLWFlCZjVZb0RmZ1YrQlg3RnA0SmZnVitCWHhWbUFiOEN2d0svQXI5aVRNR3Z3Sy9BcjhDdndLOWF4Sy9zQi9EbUs5TlZIQlA4S25VQmZwVXJEdmdWK0JYNEZaOEtmZ1YrQlg1Vm1BWDhDdndLL0FyOGlqRUZ2d0svQXI4Q3Z3Sy9haEcvY3JyLzNVRThQY2k1QUwzS0ZRZjBDdlFLOUlwUEJiMEN2UUs5S3N3Q2VnVjZCWG9GZXNXWWdsNkJYb0ZlZ1Y2QlhyV0lYcmwyNSttVlpSYWtnbDJCWFlGZGdWMkJYZVZTd2E3QXJzQ3VDck9BWFlGZGdWMkJYVEdtWUZkZ1YyQlhZRmRnVjIxaVY5M2ZlV1U1QXVBRWRnVjJCWFlGZGdWMmxTc0QyQlhZVlhZUTdFcVFCZXdLN0Fyc0N1eUtNUVc3QXJzQ3V3SzdBcnRxRTd2cS9sdXZiRldRRSt3SzdBcnNDdXdLN0NwWEJyQXJzS3ZzSU5pVklBdllGZGdWMkJYWUZXTUtkZ1YyQlhZRmRnVjIxU1oyMWYwdkR0cUdBWGFWdUFDN3loVUg3QXJzQ3V5S1R3VzdBcnNDdXlyTUFuWUZkZ1YyQlhiRm1JSmRnVjJCWFlGZGdWMjFpRjE1M2Q5M1pUbWFZaGg0WDN2cUF2d3FWeHp3Sy9BcjhDcytGZndLL0FyOHFqQUwrQlg0RmZnVitCVmpDbjRGZmdWK0JYNEZmdFVlZm1XbzNYL25sYTNxaW02Q1g2VXV3Szl5eFFHL0FyOEN2K0pUd2EvQXI4Q3ZDck9BWDRGZmdWK0JYekdtNEZmZ1YrQlg0RmZnVnkzaVYxcjN2emVJWndjWkYyQlh1ZUtBWFlGZGdWM3hxV0JYWUZkZ1Y0Vlp3SzdBcnNDdXdLNFlVN0Fyc0N1d0s3QXJzS3NXc1N2ZDZqNjdjbTFCZkFkNkJYb0ZlZ1Y2QlhxVkx3UG9GZWhWZGhEMFNwQUY5QXIwQ3ZRSzlJb3hCYjBDdlFLOUFyMEN2V29UdmVyK3ppdUh0QzNvVmVvQzlDcFhITkFyMEN2UUt6NFY5QXIwQ3ZTcU1Bdm9GZWdWNkJYb0ZXTUtlZ1Y2QlhvRmVnVjYxU1o2MWYzM1hqbW1DM3FWdVFDOXloVUg5QXIwQ3ZTS1R3VzlBcjBDdlNyTUFub0ZlZ1Y2QlhyRm1JSmVnVjZCWG9GZWdWNjFpVjUxLzZ1RGp1T0JYbVV1UUs5eXhRRzlBcjBDdmVKVFFhOUFyMEN2Q3JPQVhvRmVnVjZCWGpHbW9GZWdWNkJYb0ZlZ1Z5MmlWOFlEMkh0RjJ0WTF3SzlTRitCWHVlS0FYNEZmZ1YveHFlQlg0RmZnVjRWWndLL0FyOEN2d0s4WVUvQXI4Q3Z3Sy9BcjhLc1c4U3Z6QWJ6NXluUVZ4d1MvU2wyQVgrV0tBMzRGZmdWK3hhZUNYNEZmZ1Y4VlpnRy9BcjhDdndLL1lrekJyOEN2d0svQXI4Q3ZXc1N2ck81L2R4QlBEM0l1UUs5eXhRRzlBcjBDdmVKVFFhOUFyMEN2Q3JPQVhvRmVnVjZCWGpHbW9GZWdWNkJYb0ZlZ1Z5dW5WL3ZCWkVLQ1hXNUtpNC8xUXR4QmpjTUpuYlJNK0p0TStXUnU5YUlmVVZ3YnpyT3BXY2d3Z3NoSVUra1VuRW5sN1hwT1NIaGM1TVZodmVpc0Y3M2FDNDBFNzdzcXZKT1NxbmlaRnlQekllSEFXRVV0RExsYWFIcVRDeEorNGZMZXE4STdLYTZLYmpXcGlpRjVWYndtVlRFa3I0cnVOYXFLS2VuRlhaNlgrMm93UzdJcWpjWVYzc3Q5VlVXeUd4dXFjRnlScTRqay9iam8wR1ZMRHNCT2s0YXlKUWRnczlGTll1dXJxSW91VnhWTGJWUVZ5VkhGMHBibjViNGFUSEpRV2FLVGt2WnFORGZha2tPWFpTelBTMkdEOGROODdRYVRHMWFXNmFTa3ZjeEc3ZVZJZW1HQ2licWpNTzlEcXJucWpjSnlFWDNEeXlFWjBWdDJvOHZoU1hwcE5ML3pYZ29iakE4ZzZ6YVlvMHBXcFZIVXhYdTVyNnBJenNCV294bllrUXNtR2xaRmNnYTJHODNBamx3d0lWV1ZuVzFHMmU5c253NnZRc24vLzFCTEF3UVVBQUFBQ0FCbVZ2OWFKUERiK0RvQUFBQTZBQUFBRGdBQUFISmxiSE12WDNKbGJITXVlRzFzczdHdnlNMVJLRXN0S3M3TXo3TlZNdFF6VUZKSXpVdk9UOG5NUzdkVktpMUowN1ZRc3JmajViSUpTczFKTEFHcUtjN0lMQ2pXQjRvQUFGQkxBd1FVQUFBQUNBQm1WdjlhSlBEYitEb0FBQUE2QUFBQUV3QUFBSEpsYkhNdmNHRm5aVEZmY21Wc2N5NTRiV3l6c2EvSXpWRW9TeTBxenN6UHMxVXkxRE5RVWtqTlM4NVB5Y3hMdDFVcUxVblR0VkN5dCtQbHNnbEt6VWtzQWFvcHpzZ3NLTllIaWdBQVVFc0RCQlFBQUFBSUFHWlcvMXJvSFp4dXRRTUFBR01mQUFBSkFBQUFkR2hsYldVdWVHMXM3VmxMYjlOQUVMNGo4UjlXeTdsTkhNZDJMTVZVYldrRVVvTktFL0U0R251ZFdFM1drZVBTbGhNWGZnQVM2Z0Z1aUFNWENnZHVDUDVOS2ZrWHpEN3N4STF0QlNoOTRkMURuUEhNenZpYng2N0h6Wlg5NFFBOUkrSFlENmlGbGVVcVJvUTZnZXZUbm9WM0kyK3BnVmR1Mzd6UjdQYkprSXpoQ3NFUS85QjllMGdzUEhueDV1VDFCNHp1M2JHd3FtUEpNbVZiRHdaQktIbC9ISDZldkR2RXFOTzMzV0RQd3JkcVNwVVBJZDVRWjhYNUVseTY0M0I5cTQ1RGFLU0NtT2ZWRlUxemRDeHBHcWQ1bnVOb2FreFRCQjl4RFVlTGFYWEpaeEREakdrTlFTT21xeGd4clNaa2RjUDFTRXpUT2EzaE9sWFBpMmtHcHhtbXFRQ3RzckR0S1p1MGpPZFJwSjE2UTFmVHRxZHRhc3pxVDlsZXJhcW02YVp0VHorM01ZdlpyTzNOeXRSdmM5N2NBS1NjU0xxVGtqM0VxVXFXKzdrUWVIcEVXa0U0dENQMFlOZDNkdHIyZU1mQ1M4cHBUczdkOGdjRHlkdzlHSUdHVGpEdzNTeldLY0JvYWkwRU1FWVA1WE94TWVjVDhYeFROVm0zTjMxS2N1OG1ISStJMyt0SFRKdXlyTU13TW5VbDdPdjJpUEcyQm5aVXpMaGxSeEVKS2NkVHlXZGRJejJmcm9aaHNNYzVJWUU2L25NQXJKNHZza0hkM3hQZ1FBQlVpL2lDQzh6N1E0djlvZk1wTWgvVzBrRC9OdkhnbHNsSHZoR1YySXBNVHhiNnFpbUN0ZGlYb2hTaGRzRE1xdVlFVE1GQ3pjcE1pRjlFOVBzMGdzb0plR2JpVHZoY0FPd3p6NG95SDRyeW9RejdoUHRhaGIxYWh2MFplNGd2V2FaRGNUcWMvNkdualBPaThxN1cyRXlPTzJaNTNEblR1cS9uVlJXWHNIa0JkYisyckxKUlprVlJWbWdHbTBsV0dHVlcvSU5YNEFUdHVzRm1nblpqRWJUTGJlSmNFK0pQWE1UWHZOSUowUXBvZExxN2RBb3RBWTlpc3BtdC9TcnhGWjNMemxBdkpHOEdzcktkSjV5VjBaMmxGT2hKaDFaMGMwK09QaDYvLzRKa1cwK3JaN1JscFpob2IxNmpVbEd3aGFkS1JYMEJnYjk2YzFMU1I1d2FUanRmRmdyV083L0NWU0kvanBJdXRHU1lpOXd1MlllNFdSMzRQV3JoZFVMQjZWZ0c4ZkgzbzUvZlBrM2V2cHg4ZlFVbzJrODdVVEFTNVpXM3FZRUd3c0lrc1JsWHN6ODhTTWpsTjRyNUJuL2ZEbTBIRkNQcEpKbnJHTFhzb1Q4NHNIRGJkOEpnSEhnUmVtTGZKWDRjTXdxejVIRVdaczB0V0xJWDJxTSt1a2ZkVGVKRklqWkh6RnRNa0VsU3QrV0hZM0ZIQWxEbjVHMldUSnljczNyYkRpSHN4MGd5Z3RSYUVFWEJrRjkyR1Vqd0s3VE9iNEc4Y0F0SGJZNHpnMmJLZ0NCUmU5d1NSaE51bVFPRHM4ZUFMUEtDbStNSUVTOVQ1YVZwcFdtWHlqUmxVZE15M3duK1Y5UXVoV216dDlKVlQrNVFiQ3VSVkVtQmYvS0tmVEQvQlZCTEF3UVVBQUFBQ0FCbVZ2OWF0SUdFNDZzTkFBQjVEd0FBRGdBQUFIUm9kVzFpYm1GcGJDNXFjR1ZuelpaNVVOTlp0c2QvYkxKb1dGUkVFSTBJaUlJWWtTVXNNUmxGVU9CQlFIQkRJWTAyQkltWVVVU2poRVJsMzErRFNBdG9XdmExbzdLSnhMQWxNR0pqV2hSb2NDVDVKU3A3OC90SkUzNE5XU2ErTnpWVDc5VzhxbGN6Lzh5OWRmNjRkVTZkcXMvM25IUHZWZjZpRkFHR3Z0NCszb0NhbWhwUW85cUE4ajNnK2ZYMEw2MnZTZjdWSEdyS0xzQklCNGdCN21tbzdRRFVqZFEwak5TVVBBQU5BR3BhL3gwQS9IV3BxV3RvYXEzUjF0SFZXNnNLYURFRTFOVTBOTlExTmJTME5EVlYza1NWSDlBMDBscHY0WEJ3ellhZ0NPMGRsemZ1di8zZEl4M0xRMCs2alkrOWdhd2N6MTI1bzZ1M3lXU3pxWm4xVHB0ZHUyMmRuRjJ3cm03dW5vZTl2SThjOWZFTkRqbCs0dVNwMDZIbnY0Mk1Ja2RmaUltN0duL3RPdTNHemFUa2xOUzA5SXpNL0lLN2hmZUt2cjlmWEZaZVVWbFZYVk5iOTdTcHVhVzE3Vm43ODU1ZUhyK3YvMDh2QjRiZXZoc2VHZjFsYkJ3VVN6NSsranc1TlQwRGYxbjhiVW02alB5KzhwVkxEZEQ0Ry9vLzVESlNjYWxyYW1wb2FuL2xVbE8vL2pYQVNGUEx3bUhOK29OQjJoR1hOK3pZZjF0bjQ2SHZIajNwMXJWMFBBWVpuN3Z5Um0rVGxSTm9EWDlGK3kreS94L1luWCtLN0c5Z2YrY2FCOVpwcUttS3AyRUVFQUNGWWxkWkp2QS9qUDJha05zSkJSNWxyS1VId3NzcEp1RHh6Z3ljTmtRT1JPSXJaTi9BWWFOOERBb0o3cjlYcEFRMk9CbkQrT1JPWGNYNm1XTC93VWwrZXRtYlh5OUdaRnFLTzlmTUtCeGdueEVjQ21vNmlpUkpETmJOampzWFRYMmlLL3o1ZEN6UFZXRTU4QVUzaXhsMDNHWTRXUHZ4ckg5U3Q5amlqRkYrMU5LVnVVMVVJdWFuM2YyaHJobWZ4bklOTnBiOTJtNVhJeHcvVkdGUk1UVmNhUlpjRy9ESG5KdVhHazE5N1czdnZwdjBmNDJhM3JYNHR2VFM4LzZXSDRPOGpIOWJFK0cxTVZEdEg1cm41Y3RVTXZYQWh6OUQ0K1BqdmZiOHdVRmVyZGFMRnh5ZG9VSGNvdThyODMyOVpzMzVyeXh0dlROZnoyMWNUM2hnZ05oU1pjWWVvdXM1Q2kwNlZmNDlJU3AyYlIraHVUTW5maUdOdStjZEp3STJBU2NhcWFCZ1RBaVNVamhxRlh6WWhEOWhqZVRCMTROKzV2ai9RRDhJQlJTQi9tYkxvWEIxNzRJV2pkd2Z2aFVwRWFFSS9XaURKVG5WSzNjeCtGVEJpd2NOSHg0VXhPNWNDYXZjV2JnY1kxOVpSendYOWJIY1JxZjJwZGN6L3F0Q1h4OFByd0ZCSVRaeWtFeVorRWsraDlURFdTQzVTNmpySjJGbm93MXhkdEJrejJYaDZRdUdsRzE3UnV5ZHZvOC9rQkJ5TGMwYmVwMml4YnV6eUF1M0cvMjFhQTV2RGxXbFVHdVFMRjVvQWI4cXVqaFM4UWpuSW9DRWZNRzRRTXhUQXZyMElQaU03Mk5vWVM1bzFaRjJZbWg4bVU5b0ljOFhnUEtUL3dGbkYzdVgxNHhObXlXTzloTEgvSmNNVUxUZXc4OUcyVXNlc2RxSFJ3Z1hpRVl5R3pndmpVNTJLVENWRjNQdG9sZnViaG90N1pkdHFGYm90a0JwMG5CSWtNVEFJazNnY3VvbEpvVzFtWTRiT2djTE11ZC9TOGpCSEVUODBPbmw3VEFtbld0QVh3TTV2eTZ2bldMcE1ORFRlQXRZdjJOYkN6cDFSek5zdzR1OUpEa0drM2c1Vk43TmtSOVFyRThrMmFaVjZRK0lJOXdSaGh5RXlPQkVpVUdmSFNuNW9RZnMzUWkvN1F0OW1BVXFnWFJtazBwMWRVOFFrMUhNNXR1ZlUvVnNrdCt3ekFFMmtMVDFDTmNvQkVKem1aZkkvdWJRTFBGbm1XNEQzVXorQ0dkVVMxbVJQaEl0NUxKUVRwZHVoUERrd2VQOUtPM3NsZWMxai9ONVYzcG50d251Zzl6bVdoK3J1dkQ4eHJuU0xjdS9oNFIvUDFCbEVWRjRGSHozQlA5NlBZMGF1L0h1aC9icDFldmFKaTl2aE5JemZOL2JUUzhwN2lzQnpYSjBzMG55RW5XY0xFSG40TEdzOXg2bllPOE1pUks0aFRaazJNdUM0R3NzR0NQS1M4YVo0dHVVZ0k1TnIycTR3dWdXSElSWkpzTjBJQzBWbE5DOGRDVVFqUUVVcnhYbUNFVkVUR1BzaGFsU2RHOE9PZ1RHOW56d0VGZm5jTk1RWTloR1drZWhicGhTQW11NXUybFlhVFo4cElmUzZPaUpnS3UyaW1HenF0dVFRS1dkQlhzbU1PenNMOUhCTWhwaUw4cGlhZEhZaDRhdmxtekpvWWdtMkJMMjJPY3hoalBORldIMkZhRzNXYi9GZWNhSjRaVTRFVlB2RE0yZ085d0FPbkN2VWJ6MXBxRDc0U1pJQ2FUWU93dE1LQ2I0SFhCNFN5ejRZZWZibzBrbllFSTZoakMwSkRTY2NUaGQrYm1sSVl4Wk1YUHo3aWkyU1NHOXh2NnNyYXBQSDBtRDBhY0VvRkRxK1BVenFpU0pFcEk1M1JySnhQbUxPZzNwVVJBejllSVNjVXMvZkY3YzJnTG1aU3VjMzlEUFZ5SlVyeGZ3eVg2aWxrb1pxQjJKaFBJWERya3pNeGltWlVpNXFLb0VaR2Zpc2NNY08ycGM4eWRuZDRka045RDlhYzdwOWwyclpuNEc2YlZtQS9iWUlJRVIwU0QxcWxnc2ZxTGZVWkNqNjMzUzdYaEFmbzYxczF0b3c0dXl2S2Q1Vml4My8vQnF6bDIzOCtTRnVPZ0N3cFVHSlVCbDNXR1lQdk0za1JhMHd0UTVzdml4RlNwaU5YQjZoWFNMbzFYemFoMXh6M2UwSTlLa3R5MTVob3hCaGZ2ejZFZkZVOUhoRzVHMldxU25qM2N3bm8yYzkxeU5iRGdtYjIzNHNXNXFZR3JHZE92UnlNaHY5SjQrdHRyL2VQc2RYVTNEZzN4Nkp5d0JTVDBMNzV1a0oyQnFieXloZnp5OEhXcVN0Q1ZkVFJBYXlBNUQrbzlBZ1RtTmRIWW80RkVGMHRScjlwbGx5NjBIMFdqRThtVEhXNmVSa2F1bkt6blFaQzV1ZDF6TkZMWUFmNzkrY0xzTVVBSjNFcFJBOTJIT1ZsVUR6Zy9qN1JnOTZOYUZicmFaVEtNZFNWajlBOTNyclJNbWwybHdWZFUxYzBYMS9mVTBkdGVLVGVxY2JDMGs2VzR0Q25lU1ArQTQxRTh6MStNMWtVeGgxK0lVd3kyTlNOaUdNNEFUeEpQWk1wdDRlTFZuZVp0bGtTMTNZbDlJMlpTN3M0M3R4S2d3Si9wZHBkblZ4THlkVCtvRDRxUHE2cmlTTXRDV3lVbStQY0J1RFF3cEtKdHVkNTk0czdOdXQxWHRxbDJjQjc4OWJ0R3FrZUlpbUVuTi9JUkRTUVFhZENKMEwwazFHYWxjUjZpYVIxQ25WZkdkaWV0b28xMFRPNFp3cDBHTTBmUlREMTV4YW9yNGdQcGk0SnVsQkpQODNaWm5YdUMvaU5mUVBtaW1mSGRyWmpZNHNDeHpGL0MvVEFPUnlzdVhXSWd0ZWo2SUVoOEhFMFFMODF2cUVScysyZ3huVjBkTEVMM09nK0w2SG01Q3pvQUV2ZTV5bWpkMXZlSlBLNExiU3daSlJjV3NQTTRGc2QwZ09kU0lNU0ZzdHFXeHBINVEySExLOWxHNmhrR1BFdGdjOC9TVmFoTFMwN3FacllscDNRdlpCTjNmaUw5Y2x4eEphZUR1bzFNb2Rua2JhQW1na0lkRy9EaTZVTlJvdnk2c1A2dlFYUVJMUGxCRVVTOHVpRkVrOGM3MnNzUnk4YVJzWTJkL01Ub2JyMDQvK3c1M1ByRldSa0l5NEcyTFBWeWpUTUs4ZXVaSzlPU053MWVWUU1pWGV5MUMwOUtYc3paMllaOVJIVFlESFhZM3pURnIwNW1MKzNqMnJkV3BVNDFEZVdGeTRtU0hRaThTN2xUb1lSUGdJU1VBYW5jeGIwMFFScFFBR2FNZC9VY1NiVElBS3JyRnNJK2h3TXM5WEV2SW1DOVhBdGxMZ215bVBzZlJYcG9qd3FTaURTZUhPTTVpNGxpU2lKcDVrVW5CNUxoVDAyUm5OdDBIa0VSSm1FWDlsMGt3TFlWd2NiWWpiRU92d2xWK3IvTUNpdXdEWWJzeDcxYzlNeWZlU2kvQ3k3MHZQS1gvT2R6Q0hrdVFwaUFKRUV1QzV6eG56VTBtUWdKUitBTXl0QUFXOVJERzdLU1g1UG45YVhQMFJOQUR2U1YwZHRTTWxFbmYrdU5wR2xXTWtiSzkvTTFuN2FxVGM3ZlJIZTRkYjNnOGs5WG5aM1RmZHFpbVpxQ0U5MndQNmNueFNKZDYxNzdpaXFxR0g4cS9yVHNWODJ0NWNkOW85dG5mQzUzMWNIVzRseldrc2NVckZlMlgzaGVXeFA1WlZpYlB4VHNvaHQxTlpCdnkraG1XU0E1VUpOYk93N3NvQmhYcVNDRklUTm1INUhVSkRSWEc5RC9JRy9jb2pPZ3VMZThVVzVDbmt5QXhUMlpLaFRIZ1pCWmorMnkwRUxVVWEza0M2dXZBZDRoVmorak1RM2VvTkhRMFdSWUdsdHdnUEJ6MDZHVzFmUzZKcUtBRkNLWGZ5bXNaRGpPaHhLNkZQTHc2Y1ZNTWN3MTNKMzNIS1BPQ1lMUHNtcnlNYThVWXNsOE5qRmJzaFVsenF1SlVNMTZTbWszbXh1QlgzUVI5aFFXTjZvUE14eVZjbHF4KzJEOGFoSnd4WjR1SmVoU2hvUkpvMDdQZE5Xa2E2LzVzcHRDVmFzOWVGM2F6TVByTlEwdUg1SDFPazc0dHpwNzYwK2RBYk1EK3VycSs0OWE3YTRlcVgrMnFxWENMbUhYMjJSTWIvZnh5TnRsYXozNDRKcWdJdCtCZk1aNlZGZVRqT25EU2Y0ejlTU0QxUlBxVmdOWjJpTlMvTURZeXNTeTlpalJXeWJCd1c0WWx4SjdmMm1qVFRjaFNxRUhvK1ZneDBRZ3A4b0dxVlk4VEJlWFpGZTZNT0ZDd2MyNndEWmhhVWtzaG1PQ2RQQ1ZiRmxLZmE4K25pUnNkVHhWMEZRYzhJYVRqQ0d4YUhGbWhkK0FSNDkweXE1VThyOTFBM3lzdjVPNmllMEpSOWF2T3lKWnV2QW1yVjdFT2p1b1V5VEZpUmxvVjBoVHlNNU9hc0pYaWhYaElpQ2phS3o1SjE0bVkwYWxTSVpLWnpub3k4YUFlS1JFejU4OUQyQlB3a2Q3T2RDWUtGNzlLVUYxYzNkenRpdEtwdW9keDkveE16WDNCMGgrZGp1dTllNGc2NTBpSXNDMjh2SmZqb0U4Nks2MnIzSXhOU3c0WnhudzdOejJ4NzZNZktpejQ0OHI4OWIzUmZ1T3VnWitEc2plZXRaOXJqM1hiZThPbHZiMmt5YWVacWQrcFJiZFdhV1NDQk1IYTRrc3Rxd1M2dnB5dEJLSldYM2lLQ0h6L016MW1vOGtNYlZrQWNhM3NHNFFObFlOdDgxdkY5bzRTYkNaanE4d0hJWXJaNmhldUtRRnpqaDhVREdKN1NMcU1uMWpOK0F3eElVdW8weXpJRFRkWERXd2s2anJZMW9zeG9KRjZGQmFLeHM1dmhObEtBTTExbGEzdmhESHpXNkJ4SmtDVEhFSnVpNm5hMCs2Y1RuMkdsY3cwVGR5VzFGd1NacmJzalpURVF1Y2x4cFdkdklVVVp1eno0WGlDVGd4K00zeThyKzU1YXB0b01MZ1BiekpNeFJtSldldnVyaDdMN04wM2VFVVdhWGIzOFppK3h0N1NTZC9MaldtTk9iWHVNYVh3c2RMdDlhTzFKbVp2ZUllTTNlN21uNG9KMEVPNUhMYzF2dkRTbDFiWGtuOHNZRU9PdFdsWXNBLzNsQTN0bVV2RFNJdDFRcjJWNmpjT1BqajRmLzdHLzcxTVd6bjJGMUJMQVFJVUF4UUFBQUFJQUdaVy8xcTk4a3lhcXdFQUFPc0RBQUFNQUFrQUFBQUFBQUFBQUFDMmdRQUFBQUJrYjJOMWJXVnVkQzU0Yld4VlZBVUFCeURhaW1oUVN3RUNGQU1VQUFBQUNBQm1WdjlhUzRNdnVvTWZBQUE4VHdRQUR3QUpBQUFBQUFBQUFBQUF0b0hWQVFBQWNHRm5aWE12Y0dGblpURXVlRzFzVlZRRkFBY2cyb3BvVUVzQkFoUURGQUFBQUFnQVpsYi9XaVR3Mi9nNkFBQUFPZ0FBQUE0QUNRQUFBQUFBQUFBQUFMYUJoU0VBQUhKbGJITXZYM0psYkhNdWVHMXNWVlFGQUFjZzJvcG9VRXNCQWhRREZBQUFBQWdBWmxiL1dpVHcyL2c2QUFBQU9nQUFBQk1BQ1FBQUFBQUFBQUFBQUxhQjZ5RUFBSEpsYkhNdmNHRm5aVEZmY21Wc2N5NTRiV3hWVkFVQUJ5RGFpbWhRU3dFQ0ZBTVVBQUFBQ0FCbVZ2OWE2QjJjYnJVREFBQmpId0FBQ1FBSkFBQUFBQUFBQUFBQXRvRldJZ0FBZEdobGJXVXVlRzFzVlZRRkFBY2cyb3BvVUVzQkFoUURGQUFBQUFnQVpsYi9XclNCaE9PckRRQUFlUThBQUE0QUNRQUFBQUFBQUFBQUFMYUJNaVlBQUhSb2RXMWlibUZwYkM1cWNHVm5WVlFGQUFjZzJvcG9VRXNGQmdBQUFBQUdBQVlBblFFQUFBazBBQUFBQUE9PSIsCgkiRmlsZU5hbWUiIDogIue7mOWbvjEuZWRkeCIKfQo="/>
    </extobj>
    <extobj name="F360BE8B-6686-4F3D-AEAF-501FE73E4058-2">
      <extobjdata type="F360BE8B-6686-4F3D-AEAF-501FE73E4058" data="ewoJIkZpbGVDb250ZW50IiA6ICJVRXNEQkJRQUFBQUlBQXRoLzFwZjE3M0lyUUVBQU9zREFBQU1BQUFBWkc5amRXMWxiblF1ZUcxc2haTmJiNXd3RUlYZksvVS9JTCt6c1Exa0w0SkdXelpKSTIyYUtPVHk3T0tCdFJic3lKZzBVZFgvWHB0RWUzRjJWUjZRT04veHNaa1pwMmV2YlJPOGdPNkVraGtpSTR3Q2tLWGlRdFlaNmswVlR0RFp0NjlmMG9VcSt4YWtDUjQzWGpyQ295a0tib29NUFFtSkFtdTU3QVhQMEI4NnhTVXBwMVdJU1VYQ21FZW40WVRGTktUMEYyV1c4Q1FhLzBVMk5yQ1BpODZWckVUOUlReGlvWnJlMkgyQ3h3d2xtS0FURDE2emJ1MFkzaWNQejV3WnVHVTEvR1F0T01QRmZGbWNlOHRYNnZlbEZ0emgrN3VIQS9TdWIwQWZ4KzQzb1JFU2psdmNFYjVyWU92RGxodGR6M3VqbHV4TjllYXdwVzMvNzFpcWNwMi9GK2t6dnFxbDByQ0FLcGVtTUcvTnNYSnNmQmRLbWlPZTh3WktvMFhKbWx5cnJ0dkViY3VmbnZoOVRBdGpSMGswM1Y1dDNyWGdscG1WbmFIWXE5d2VqWGZDdmF4MFhocnhNalQ2U25KNDljN2k5TTVwMjhGSkY4OWlVRWJqWkNzV3BRYVFUNEtibFlQUkpNWSsvQUdpWGcxMW9lUjBkNCtHbVVycDFoRU8zWHBMY3R0M0EzeGhYOE15VEpNUWo4T0lCQVRQYURTamllZFZ3NnlSaUl4MzhxL3RKYXpFNFJnNnc1TVpwWi9NWHM3UWsrSGEybzkvVUVzREJCUUFBQUFJQUF0aC8xb2JaOFN3SXhRQUFFRHNBUUFQQUFBQWNHRm5aWE12Y0dGblpURXVlRzFzN1oxTGJ5UExlWWIzQnZJZkNIb3o0NHlvdmw4QVRReFIxQzBZYVJpSk15Tmx4NUZhRWowVVc2QmE0ek5aQlRHU1ZRd1l5QWtDRy9IQ1FZS2NuUkVnUmpiSnY4bkU1L3lMVkZYZnU2dTdxOWtrUlVydmVPSERyc3RYdDY1NnY2ZEsxVnMvL2VaMjNQcnNUTzlIN3VSMVcrNUk3Wll6dVhBdlI1UHIxKzEzZzcwTnEvM1RQL3VUSDIzMWg5ZE82N0JIb2tna3l1RExuZk82VForMVc4ZkRXL0xmUC96dUR4dHl1L1dYcm50THM5SDBkdXZkWk9TOWJ0L2V0bHY5cWRNZjNqblQxMjBTaCtUV0l2OVlqdjJwZTNjZlBHQVBQNHd1dlp2V2U1S0ZyQ2dkWFdsdkprTVBuTkgxalVlRFRWdnRtSktjRHFZR293d1VXY3FIeGhrb3Rwa09wc1hwVHAzaHAvSWlSTkVxeXRKM3A5NTBPR0lSOXJiZm5PNm1nN2NmUFBkMDlGY09EUjZjdk5zdE1QTEd1V0k1U0FYaEEvZXVMUGdrTEdLMmNHR0VydXQ1N2kwbnh1bkYxQjJQejFqbUhkMlFUTTNpUlRnUElzaXlxZGpwQ1B2VDBXWFh1UjVOempnbGpBTFBPWUZ2cDllOTBkUzU4TWlRVEJkdGF6TTdhTGJlREwrNEQxNHkrWjgvM040ZHVaY09wMVkwNk5UN01uWTRWbGxZMENOR091ajQ0ZmJqRytlek0rWWt1NzA5R3Y3TW5iSWhsUThhVGZ5ZzdGZ2tWWHp2VEh1amU0K1hrSVFldUJXaDIvZjNORERUS3dkM3B4ZER2M3E2bEEwaWIrRUZ5VE5vVmFtVGkwQXNSaTBuSlJvOTFjYlUvdDdJR1YvUzJPUGhsOWJwamZ2ei9vM3J1ZUZBYngyem9SMzlaSUY5OTU1bTJtSnZGMmtRVXF1Vy93cVI1cGFDU0c5R0V5ZU1PSEMrOFVnYmVTTlNvVENyVERPd1lqRDd3VXZrVDFEaGxQVDEzLy9oNjY5KzZmOTY5N3BOLzYvZDJoc1ByLzM4Ujk3WTRXVE1NbjgvSEQrd1ppQ3oyT3YyNmVBazFWUXN5cDQ3OFZwN3c5dlIrTXZyOXRHSXZBNzNMbmxaejRla1Z1Mlczd0NrMjFzNzd0Z2xFOStQTmZZdjNlU2JZU1dFS3FaRUZmdlgvL3orZDk5R0ZXTTFXZXVhR2RFcThvdnZmdmluNzZLYTlaeTc0ZFM3ZFNiZUdsWXZHUDIwZm1aWXY5M2I0V2djVlMvNHRjNDFzNkl4K1YvLzlyLy84ODkvL1BZUDMvLyt0MUVGUDVDM2VyTHFRek4rRU14bzJZbnVQcG9KOTBiajhaNDd2UjE2Z1FJNnB0V0xncnY3ZTFQM2RuRGozR1lXbjYzK2REVHhUaDN2NGE2MU55Skw3dW1ONDNoUlF3YWlTWXFuUnlwZW91bVJTcFdFbUtLYTRHZzRKWXVuWDFlMnlDY2ZFRkdRL09tdjhZa25VYW5JdkU2RVg3SnQySk9nUjcvL3hkLy8zNjkvSDgycGg1UFBvL3ZSeDdqN1dtL2NpMC9oVzh3cUdQN1lKa3YzNXpoZWQzang2WHJxUGt3dXd3aW5rK0VkVC9ja3pYLzlqNytoZ2pLWStJcXNoMHNNejd6L0syazlpTTB4enhhNXVERzIvRTZreHRWNGN2cnIzL3p4Mis5U2l4Q0x4Z1liVzR6VmRIVlk2TzdWRlpFeU5GZzFPTUYwbVdPQm5MQWRkekloYWYzTWRTMVJXQlljL2pvNmlrdXIwUUV4SEUwKzB2ZFVDa3YrZnVRTnh5UHZTMG5aTmJPMDdKcFVVblp1NE9rTlVmeVowSzNOb0t6aGJ6K1MveTd0anNlanUzc25HSEJFVDdkWWwwVHJIcGtUM2s0MjdxZ2ZjdUpjT1ZQaXBpUzlqeDkrK3k5Zi8rNXZ2LzczUCtiNmFEcWMzRitSdHpZN21VUkNYOVh5TTAwczczbWgyNU5ybm9oa1lmdjlRUFBxc3NJUFBmY2xJU2RmTXFqRDFESjU2VStZdUc2M2pySktOaEg1bkJPWlkzZVBOQzVIaVVkaFBDRyt5V3U2TGFhRWUwTnZtQ3ZQNk9QaEpldHhqZ2t5TVJhRWsxZVBrK1BXVHQ4bDcvUjlOaVAvY2REdGZVK081aWQvRUVuWlZZVWxLcWc0Q3hOc3YwM2ZjRVZ4bEdqQ3FpeE9aZi9HcGVOMG1WaHhWTDg0cWtCeHlDaW54WkVyQ3pPdnB0TDhzbW56YmFwVU5ZVEtGajVLcllOSG8vdUxiTkszSDM5R0prTmFXT2FWWmNad0pzWFc3bWVITTNyWjA5N1U5OXBKSWZlSXhuMjdjOVI3UVJaLytXVW15MXdXL25RWkNKQy9lQmhkZkRvYTNwTkZVRFlNVzg3SnFaeFlPWFhIbzB0dUswZXJ3SSt2MkQrSk4rTGkvUEl2L3NUaGhrU2hINkxaTkQ4M1JKRjJocXhaaUZqMGlpUDFoNTduVENmQlc4K054c0RDOW5UcS9wekZra0poV0dCNmQzSXBIcGxWbFRSRVZaUG1tcFVzYUpaR1g4Um8xU1VMQkRGMk03d2srZGgwMlhhdXFHS1ZkZjNDNEJ2ZkRLM24rcWF3QjdiOEpieTRkMmdCU04ycDI4K2ZhQW95Mk5wTURNYlVja3RFUVc3Y002V1FjczRINUw5MnYvR2N5YVZ2bWk2V3ZQSVZyZDVSaE9RcVhqV0RzUVNwbGIxc3NvaFNsS3oyVVp4OTRYVTdsVVJzU28yU1pQUUJtVDVveTNZR2NvYzF3MDlvRmhXSnp6bUovU1lwVHozNHh2Tjl3RElIamNYa3lvWTRIMkt6T3liaXZmVitlenk2Smk3SkRwbm1uS2xQZlB6eDVFOXIxSlVaZmp6MVhDTFdMZTd5d0RKTXZXVTIvVjl4SlhadWh0UGhCYkhXT2p4akJtcjRrbFY1OTBuVzE5UGgzVTJZOStrZGZTMER4eTZvSzEzMUpwZDdvK205eCtLUUg5U2ZDLy83eFBmNFdPTGhoZE4xU0NzNjhlL3RLNDhLNHBKaDZMdDU5eTAvVXkzd0R2MWxscmFqRnZxRGhUUGNadFJCdWFtQWhxVDFZZVpkMzlwMzNGdkhtNDZjM0F3UWhIemhtVHgyMlpSYXJOR09HUmtzaWJBemR1K2R5enp4VGVSQTBVV3BDZW9WbHVSdzVINTJCbTVSdTVjb1RCWXUvcDRUS1ZGa2FXdm5ZVnBaQ1BINXAwQmJSdUhiRmVGZHR2blJNV1E1c3Frb3FxVmJWYlBZVG1uQ2toTDNTanB3czdoeGhOcE5kUG1vT1dPelJsU01qbXBaVnBER05BMVpVNnJzZEN0YWY2ZE9vWHN6ZEZYakZxMDVFb1ZYNHpvVjc1WTJmOVVZbmFYZmVvSjFhZHk4YzVsdFdQVHRXZC9IYnAxKzI2a29kRytHcmlwcXhLMU56bm9UUFl5WHAwREZDdUFvYzNrNFNyRnlkVTJJVmw3b1BIQ1VuWGM2VW5KVHE0T2p0Q3BHQUJ4VmlxTXEyMi8rT0txcWYrUFNMUU5IS1pZb2pwcFRVOVhCVWVKTmxhb0djTlFNT01wV0xpVjljVGhLNlJqa244bnZRa0FwUUttR1VFcGdIbU1KVXV2N0FxQ1V5SlFWSlJHYldLTWtHWlV3TzVUU0FLVUFwUUNsVWhFV0Q2VkUzdlBHVUVwNC9wa0xsREk2aW1GSlNuMG9WWmp3a2FDVTZQSlJjOGIyb1pUY01WV2xGdHNRWWxLaVplN04wRlBObVZTOWdTaThHTmVwZUxlczlTdVJWUDFlNnduV1pQRkVxdDRBbmVWbDdOYnBOVEVpVmF1amxnZWs3TFVIVXFxdDhrTUJwQUNrQUtRQXBBQ2tPRkVCcEFDa2N1VURrRW9tQVpES0Z3eEFLbEVJQUNrQUtRQ3BuRUVBS1FBcEFDbHVkQUNwUEpBSy9qeVJMam9obExJNFVDb1Z6WmUxeVVjcHB1Rk8rRlFqdmtpQ0ttQXF5dnJIZzdNWFJFd1FWZFI1ODNhSC9IekJ5a1k4aUU1Lyt5VDFPM0JnTzJmYXE5eXpjKzNseTVlNWx0dUtMNmVRRlRrMGVMNUFnOFMvRXF5Zm1URm54dWFVVjdsbjUwcVJPYjkybGxKUnU2Ym15QURrOUtvQWRaUll3V2k3YlBqZFh3WWhEVG1NZmU3SFBpK0ZralR1L3J2dGs5NExpZE00cVNOek5Pb0x2d0IvU2d2emt1c0FKTndVWGFiVFNaVHFuS1k2TDBpVjhGU2tHamhUWmRHRWdXWmNXL1lIMEp3YUp3aG5kV1JXcmNId09tWTAwU0EvWTkzS0hXNjhCQ1l2UVFGV3BRQXBGYTBROW1pV1dnMTdVbis1SDdmeE9wR2FQRDBQMnpxT3JGVkVucDNVK0g1ZWl0UlFyTXYrRGw4T09ZM0UrVXRDbHRWYVFKcW1mbHFobHlYc3B4VzdZWS92cHhYMWJMRmpScXZkMEtoUlVKOU5idDZpSW9jOWptNWI4Szg3SWlONHpQNGp1cWptZXVKT0hYcE5WSHlSQkwxTEtsbm9XbXBKNWwxeEFMVlVSeTFwa3YrSGpOdnZCbTkzajNzMDIzQjFldVd2T1dYYXh6WnFKWjVaeVd6SWtsNUh6Smo2SXNTTXB0c3BZU0lxWjZ5WjVNeUdybVEwU29Xa01aK0dwTEVoYVNCcFZsZlN6TGp2MUhqWEtmRU9EbmJQQmg4T2U0T0RGOEhHQ21lQ2ozSkliRVBwbVR3T2RnLzNEd1lpbWRUYW1kcVFsWTRzV2Z6TnhTZ3FtMW1zRG5reDdaTE5qdVJHVkpOOUtDV1lnckVUVlg4bnF0WDlGRDd4THpmQjN0U1AwZy9tdWpjRm55Y2RKT0R6TUhsWWJ0ZmtSMWdEdHlkOWFwRzZJMnQrYXRHUTdITEJqSE9Mb1JtY1c4UzVSWnhieExsRm5GdkV1VVdjVzhTNXhUWHdGdUVicGgvZzNHSkwxRGZFdWNXZ0dqaTNpSE9MaWVnNHQ1ZzJqbk9MSzNkdVVWYXhFOTl3Sjk3SFlxVTFsSlcwUWZJN2Q1UXc4YXpweWNYRzVtYmU3N2ZOVHEzOS9nVWRYalRJYXpiTGh2OXM1eGMxaTFsN2JtY1l5UWpDaGo4Mi9Ea0JhdzFzbnRHR3Z5eDNGRTNsdndOUlRIOFhyaU9wbW9iOS9wVW1PTmp2ejRRc2x1bGd2ejhkSkxEZnorUmh1ZDFIT2VZY2Z0WnhuaHYrQ3U4dndoYTE0YzlSa0lubGhCTXFkazBSN3dOdzBacWdXSng4ayt1QVhHZTdYNjZoaU1zRXNJQVdmWkxiL1pYdE4vL3QvcXIralV1M2xPMStSWFM3ZjA1TlZXZTdYN3lwVXRYQWR2OE0yLzBmcFkvRVUwajdObHJvMjJqeGhyUmhYbDV4bkVpY0NzaFVHS2NDNXU5a3p1RlVRUFYweHhLa1pNQUNUZ1dJekd4UkVySDVOMHFTRVJPemU1VXlmRXFjQ2xnOUQvS0pud29RZWM4Ym53b1Fubi9tY2lwQTY5aUtGbjJrcWNhcGdNS0VqM1VxUUhENXFEbGpzMGFVelk1azZuS3REV2F4WXdHQ2hlN04wRlhOandYVUc0bkNxM0dkaW5kTG03OXFqTTdTYnozQnVpeitZRUM5TVRyTCs5aXQwMjlDQndOcWR0WFNydGhXbG5uRjlvTFlsVkcyMVF0MkZaa0J1d0s3QXJzQ3V3SzdBcnNDdXdLN1N1UURkZ1YybFRZSmRwV01DbllGZGdWMkJYWUZkclZDN0VxVjFwOWQ4UzVTQWJzQ3V3SzdBcnNDdThxVUFld0s3Q3ArQ0hiRlNRSjJCWFlGZGdWMmxZZ0tkZ1YyQlhZRmRnVjJ0V0kzc3FpTHY1RkZ0ZFdLRzFuc3pBVXBOdWVDRkZ2OFJoWkZsaXB1WkptTHdmQkdGbnIycTdSK1NzYWNZdWN2U0VrOHE3aVBSVEVyN3B0cGJHNzI3Ni9RdjBKOTdPdFlWTk91ZlJlTG9rbXpmWHlsMWlYVEszb1RDL2RMS3VHUTR5UlE4T2tWM01TeXdyQUdOeTNVOTQyYWZsbUJjOHQvMnV3YVg3VEFFVTBhUkZOVDBhUnFGYUxKeXFnWWk2TmlyUG1KcHFibVpoZE51cjBDb3NsUVovaG0zY3l5U2JIcmZiUHVpUWduQzhJSndnbkNLZGZPejFnNDZTV2JMMDlRT0JsTEUwNzBZN1BkM2YzRFk3RnYxZWFGVU0wTUltRlQ4Mk8zWWVLVVRGbjRsM0xWRlpBY3RyWkV5U0UvUjhGQnFnSEJBY0hCQ1lEZ2VLYUNnejlNWTZOckxEZlNCN1AxOVQrWXJWbWNWUW9IczNFd0d3ZXpjVEE3a25vNG1CMkhycEI0eE1Ic1pTaElITXpHd1d3Y3pNYkI3Sm5jUnh6TXhzRnNITXhtQ1hFd3U2eEZjVEFiQjdOYnhZMDQ5MHNGYUpIV25GMVJoUTEyRlpnQXU4b1VCK3dLN0Fyc0toMEtkZ1YyQlhaVm1BVHNDdXdLN0Fyc0toRVY3QXJzQ3V3SzdBcnNhcFhZbGJMKzdFckxuNUlEdXdLN0Fyc0N1d0s3eXBZQjdBcnNLbjRJZHNWSkFuWUZkZ1YyQlhhVmlBcDJCWFlGZGdWMkJYYTFTdXlLZDYvVGVyRXJROGFIaUNNVFlGZVo0b0JkZ1YyQlhhVkR3YTdBcnNDdUNwT0FYWUZkZ1YyQlhTV2lnbDJCWFlGZGdWMkJYYTBTdTlMWG4xMXArQkJ4WkFMc0tsTWNzQ3V3SzdDcmRDallGZGdWMkZWaEVyQXJzQ3V3SzdDclJGU3dLN0Fyc0N1d0s3Q3JWV0pYdk0vQ3JCbTdNdk8rRjlnVjJCWFlGZGdWMkZXMkRHQlhZRmZ4UTdBclRoS3dLN0Fyc0N1d3EwUlVzQ3V3SzdBcnNDdXdxMGRsVi9uUEdodThPNi9tKzFsanFvS3BNT3NmRDg1ZUVFRkJsRkhuemRzZCtvWGc0T093WnFlL2ZaTDZIZmk2blRQdFZlN1p1ZmJ5cGRCbmtFbU81d3MwR0g0Mm1YN3JzTFIrdXBRMlIzNUg1cFJYdVdmblNwRzUxSWVXQzJ2WDJOek1uMmJlVU9YSC96aXpaaHRML0Rqemhxdy9oYzh6bXpVL3o2emo4OHo0UFBNS0F4dDhucm0rZjlUdzg4eDA4aTgzdThZZmFPWUlKeFhDcWFGd3FxeWZMbWVVak14Uk12TDhoRk5UYzdNTEo3MWpXSnFxT1J1eTl2Z0tLdXlYcGVnbnBXTnBpbXo2Tlg5Mk1rcUdqSUtNZ296S3RmTXpsbEhKcGVBNTZTbmVCVmJRVTdYMEZOMkxMOVZUU2tiZ0tCeUJvOHhQVHpVMU43T2VXZ1VPcFN2bUVqblVNOFZRQ3ZRVDlOUHE2cWNaencwMVBqV1VlQWNIdTJlREQ0ZTl3Y0dMNEdBTVowcVBja2djSTlJemVSenNIdTRmREVReXFYV3l5TzdJaG15VzdMREZCNHFzanFTWUpXZFZrck5oazJORVNqQUI0eUJSL1lORXJlNm44TWtWKzFkc0RVZUw0Rjg5Z24vMXpDZzE3ODlUNXV0VkdaSWRUSmlGZm9lY2NRUmtKZS9tSko0MTk2dm1ZekQwcStqRnhPVitsWlp4ZERTT282UE56NjlxYW01bXYwb1BldnBSSFN1RDlKeXlQTTlLNlpqcjcxbkpYRWNwSEhZOHowcURad1hQQ3A2VkgyRWRQU3U1WXlpNnhuOEhvcGp3ck9CWndiT0t3dUJaTmZDczlMTFgrQW02VnVZU1hhdnRkNE8zM2QzOXcyT3Era09SOThxWGJrS3VVczBNSXRkSE02TGt1OGM5NGNRcFIwWTA4ZXpiUGNaSytDV0t5VnlGWmUzNFdNd0xlbmFPaVE3SEJJNEpIQk0vd2xvNkpsTEh0TERsRStVRHh3U09TU0lFanNtOEhSTW1ENStUWjJKaDA2ZjVwbzlwVm16NkdKbGRHSU96QzJQTWI5T25xYm1adlN2RFhBbnZTbE9YdWV1anFzOXoyOGVBZHdYdkN0NlZIMkV0dlN1N1kydFdpZVNIZHdYdkN0NVZLZ3plVlFQdmlzbkRKK3RkcFc1N1ZtVGVuczk2M2Zhc3FscEhWVXNsTTI1OERzM2d4dWZDNlFnM1B0ZHJLdHo0SEVYR2pjKzQ4Zm1KT3BxNDhSazNQcStGWHdrdk12MEFOejYzUkwxSTNQZ2NWS00wSVc1OFpnbHg0M05aaStMRzUvbk1OaXc2Ym55dTVGZnErbit0VExYemJnWFlGZGdWMkJYWUZkaFZ0Z3hnVjJCWDhVT3dLMDRTc0N1d0s3QXJzS3RFVkxBcnNDdXdLN0Fyc0tzVllsZlcrcCs5SWsxSi82b0ErQ293QVh5VktRN3dGZkFWOEZVNkZQZ0srQXI0cWpBSjhCWHdGZkFWOEZVaUt2QVY4Qlh3RmZBVjhOVXE0U3ZlcFN4cmhxODBIZmdxWVFMNEtsTWM0Q3ZnSytDcmRDandGZkFWOEZWaEV1QXI0Q3ZnSytDclJGVGdLK0FyNEN2Z0srQ3JWY0pYOXZyaks5TUF2a3FZQUw3S0ZBZjRDdmdLK0NvZENud0ZmQVY4VlpnRStBcjRDdmdLK0NvUkZmZ0srQXI0Q3ZnSytHcnArQ3E0REo1M1FYeUw0ZzRXbVM3b3BHWG9iN0xrazdYVjluLzR1cGF1czFFMHlqQmNQNUlzc1NVNGRwVTM2eG1SbFVJclp0S0trclNpVkZ0aFNuRFJWVWtiS2FtS0hWdFJZeHNDQnRSbDFFSVZxNFdzTk9rUVZiQXFkcE9xcUlKVlVleEdWZEVFclZqenM3S29CalBFcXFKSzNCRXNWaEdqZGtWcXZTU0dJcGEvMmFTaDBrYUtHMHFYbXZTNUlUaCtkWGwrVmhiVllJTERkNDVHU3RxcjBkUmxpQTNnOVB4WXV5cUNiNkt1TmFxS0tXaEZuLzE5VDlzUWFxNTY3N3VZU21uWUhZSXFSVGNFdW9OOVlqSlVZRnViL2VFMWxXYi9EMUJMQXdRVUFBQUFDQUFMWWY5YUpQRGIrRG9BQUFBNkFBQUFEZ0FBQUhKbGJITXZYM0psYkhNdWVHMXNzN0d2eU0xUktFc3RLczdNejdOVk10UXpVRkpJelV2T1Q4bk1TN2RWS2kxSjA3VlFzcmZqNWJJSlNzMUpMQUdxS2M3SUxDaldCNG9BQUZCTEF3UVVBQUFBQ0FBTFlmOWFKUERiK0RvQUFBQTZBQUFBRXdBQUFISmxiSE12Y0dGblpURmZjbVZzY3k1NGJXeXpzYS9JelZFb1N5MHF6c3pQczFVeTFETlFVa2pOUzg1UHljeEx0MVVxTFVuVHRWQ3l0K1Bsc2dsS3pVa3NBYW9wenNnc0tOWUhpZ0FBVUVzREJCUUFBQUFJQUF0aC8xcGZUWVljcXdNQUFHTWZBQUFKQUFBQWRHaGxiV1V1ZUcxczdWbk5idE5BRUw0ajhRNnI3YmxOSFAvRlVrelZsa1pVYWxCcG9nSkhZNjhUcTg0NmNneHRPWEhoQVpCUUQzQkRITGhRT0hCRDhEYWw1QzNZUDhkeHM3RlNTRnNLM3IzWTQyOTNaK2VibWQxTUdxdUgvUkE4US9Fd2lMQU5sWlVxQkFpN2tSZmdyZzJmSnY1eUhhN2V1WDJyMGVtaFBocVNKMEFhZndQM25UNnk0ZWpGbTdQWEh5RFl1bXREMVlBQ2tzRTJvakNLQmZiSDhlZlJ1Mk9PcmFzUXRIdU9GeDNZY0ttbVZGbWJITTZtWUtQYkxsdHZ6WFVSVG1vRTd2dWFZWG8rZ2tKbU1GbmRjNnUrbjhvMEp2TjlFNWxXS2pPWnpMUXNKY01wZkQ3a21hNmV5bFF1VTNUZE5WS1pMdVp6WFYxTlpYVXVRNWFubUxBeXIrN1ZxbXBaWGw3M3ZKNmFaSSttWkgxRnlJeTZvWjdUUGJjZlhiS2YrcVF0Sm5WdlZETGVwdGpjSkx0MUUwRW5SZ2VBU1JVWi9Xd1FZWGlBbWxIY2R4THc0R25nN3JlYzRiNE5sNVh6U0ladUJtRW93SjJqQVZtaEhZV0JKNE5tQmdaN3dnaTBRWkRwVHR4NWloTyt2MndaMmVmdEFLT1pYOGVJaHlqbzloSzZ1TEppa0RiTmZ3Nis0UXdvdGhrNlNURnd4MGtTRkdObVQ3bitETHFPdWdGZWkrUG9nQ0ZKMkxhRDU4UmcydXdobTlpNzJBQm1DR0txZWJoZ0F5YjVNRmpuSVU0RzYyVEJYZVNUVHhacmVhTDAyVXBVVWkya1RCWnkxZURPV3N3bFQwR2dGVkV0cXpNY3BtQ2lSbVhDeGEvTit4SHJ4U1lHblFBbkpPL08ydVNDbzZLTWh4eERwZHYvRjI2dmxtNi9ZSWJZbEdVNFhPQU9WS1ozY09WK3J0Wm9IMTkzclBLNmM1bU83aUhhNThvcXh0WGsvZHFLU2xzWkZUbWVkSlAyY1ZTWVpWUmNabFJvSnUxamE5ZC93OXJsTVhHNUFiRUFpdGljTnpvZ21oRk96bGVYcE5aU0xOcmxxOThrWE5HOWJJSHJrdUNWV0ZhVTh6aFprdW9zeGtRK3J0RHlhdTdaeWNmVDkxK0FLT3ZwbXFRc0s0Yng4dVkvbENvS2p2QmNxdERtR1BCSHFVS1FMUElEclkzbmtrTXR2ZUFVN1BIdnp4S3ovV2hjaFJhQUtjL3RvTU8wRG4zNi9lVG50MCtqdHk5SFgxOUJzTGNXQmwxc3d3MkVpU09JeWpTeEZzRnpMZmo1UyszcFBHa24wWURsNFdrUHo2Z1EvMDFNRi9oN1R1eTRaQkhRZFBwQmVHVERWdURHMFREeUUvRFl1WWNDQ0FSYlMybDVldXZSaEs4cGtqbDN5SlRkMkJuMHdCYjJ0cEdmTUR4NWJnYnhrTCtJL1duWmJBUEtKWjJQUTNkcFRNa1lhYlNjbUxqOUVIVG9yc2tFQWttZStGTGtZVDFLa3Fndk93Slo0dVpFYlErbFRwTUJBSDNrN0V6WmhLRlNBd0FTMFYycTZ6dzNuQmxFY0gvSkZpOVZLMVc3VWFvcHFXclMzd1NsMWE1UnRjbFArYXduVGloNnJnaXBrSkEzOFVUL01QOEZVRXNEQkJRQUFBQUlBQXRoLzFxT1NVWUhGd29BQU5ZTEFBQU9BQUFBZEdoMWJXSnVZV2xzTG1wd1pXZlZsSGxRazNjYXg5OXczekVJUVVCZ2tISjVsQ0tYVWpRclZJNGdOeGdFU1lwVUlXU1Jja25FbUNnZ1FoU29oR0lGa2NwaDVNeHlDd1VDU0VpbENpSnlJeUZCQklMQSs0ckNXNGxKWVhlbk83dXpPN096L1d1ZjMzei9lT1o1NXBuNVBNOXZ2cEl4eVF5d0ErdnM1Z3dnRUFqZzRkWURKSk9BMDNiMmgySjd5QitkZ1pCMEFpZ0ZJQkxJazBic0FhUlFDR2tVUXRJREdBQUFRdlp2RGNEZkF5RWxMU01ySjYrZ3FLUzgxZEM0QTVCQ1NFdEx5VWpMeXNySWJGVXZiOVVCR1pTc3VxSGxNYm1kUHFIeWUySTBEbDY5ZFYvQnlMRzJTOU4zRVB6TTZreHNzcUlTV211WHRvNnhpYW1aK1Y1ckcxdTdRNGZ0bmI0Njd1emk2b2IxOHc4NGlRczhGUlQyemRsejRSSEV5TGo0aEF1SjVJdEpLYW5YMHE2blo5QnpHTG5mNTkzKzRVNStjVWxwMlFQbXcvS0t1dnFHeHFibVJ5MnQzWTk3T0wzY241LzB2Umg2T1R3eU9qWSt3UmZNdnA1N003K3dLSVRlcmIzL3NMNEIvL3B4bXdzQlNQK08vbSs1VUZ0Y1VqSXkwakx5MjF3SXFjVHRCcFNNcktHbG5Qb3hIL25RbUoxN0RsNVYwSEM4ZGIrMlM5SEl5aGZVUEJNN3FJVCt6SnB2REcyai9aWHN2d05ML3AvSWZnZjdCOWNFb0NLTjJEcWVOQXJBQUdLeFdURWQrQ2V4K2pGWmJORGJsYXBNOFlZMnJtbnhBOWdaRHZKZ3VEZWNVQ3I2R2dvWjVWaW93bjdjdk5zU1lLZTFKblEwbGEwb1ZoZm1lenliNTZRWEQ2NzhPWlJ1SkdETENjV1drTnVJZ3lwWTd3cW56Q0pWbGlac2JpL01VY1FlSElwZHp5R3hVZDg3aHlXTFoxYjZPNTZWdno3dGtkSWxNQXhHNVp6N0VQc1dIZTFsOGRTY0czUW9ZMjQ4QzZsUnZOS3k3eUZ2d3JIVXNIUmh1RXpIcjl6ejI4eWs4OVhhMkFON2MxL09lL1NyTHBxdERkMDkzOHB0clBFNXJ2bGVMdlM0aGpmaVA0bGdUbkg5VkxJNjJXdmYzT1UxUHRwOVFRTG9IRDIwU0RpYndwa1Jnb3NFQmJIVWd6S2k3S2M4RnJUQi9iYmd6dnNvNTFtUDF2cVhiUmd3dXlzL21rNjFoRnYxdkp5R2NkM1UzWERVcFdxUkw5Z3M0QzFuTUltWVpxUklrOUVsQWVwV3U0dXllQ2p4YmlGZUJwWXRqang2R09hQlAvWFlTNEFVQnh5b0hBQ2FjcnkwcHlsZmdZUzMvTm5MdHVKM0U3U2JOSDJSb1VBNU82MEkzVmpwWWVvSURseDFPQUwyZVZqMDZIQTV0RjF3ZUFDTW0wRXVlUEd6dXlVQVFxUUxPbWVBcS96bXRBYTJFdG5yR0QyRytHRHh3bmZCbHl2RUg5K0VPSjBhYlNUZXp6UWVGcmtMUFBCdk52Q1FTM29qK3RHSWd3dExxSlBWWERXTmowemN3UG5PZVphNXZlUTR4cHM2YTVDNkM1WHFDN1ZkdExHQkRpWjd5UGsrWmI0SlprTk1PaXVqMDU3OGNKQzFkMHlua1k4TnhJNEZmYWhsMmpNS3lmMDN5NTBMQTVUODRsSy9UNkwyM1gwVitMQnBKbmZlL2pTamdlWFJOMVdYQVpkQUx1dC9ndU1FQTdENTliY0ZVVkQ5TFBObVc5aW0xeEtoem1ENUZpVHZBZi9FWDFVUG90aERkbGNvY1RORk53bTFYOEIrRnAyOGE2UUVBVWFXYk5WMUR6WFlLQUd5VVRDdWk3cHZrR3FLMUY2d0lzOTFXSkVJdXhwMWFUdElER29LcmZzRDNMVnBTK3Y1YWIxcGNMa3RGR3dkZlYzL3FVYXNRVDd6YnJKN3dvWWVvMUxVUU9zT0RuSHAwVGVCM2VOVWRJTUQ0ZHFaWG9qV3lYVS9FTTdwc0czNVZHUk5qTTlXS25xNk9ybVRPNzI3UlFJa1QxSjdNVWlHd0M1ZFpGTWVLRElCV2VtTjBlaHg0ajJqZ3NkRkNtbVpVUElHbHNIUEoyY045YURGbXJYRG1DZzlnb0RiSFozQ1E4V0g0THVuU1hyMjNCblg0WGdXZW9tR0Vxc0o5ZVhFcWVjUExLOHN6emUySnVzV0JQOXd0cm1sNlZHR1NmT2o1anM2aDMrOHA2MVprcWNkZGk0cnNQU2tHK3FPSGpaSE9YWGVYR0MwMTQrcEZIRGZNOU1ObTF0Q1orNy9ITjFXK1NKemEvV0huRkJCSFlxUFVUbzJaVGo1a3czRU5wdlROcEg5ZDRXZUFia0xmYm5FbDk1TU96TTMzUFg2MVBZcWY5MWM5YnRsWG5uRnZ1MTIrMklmMWN0M2lRK0MxM3N3eWd0NE8xQ2VMcktiTFpLRlN6eFRjT0RvRFpGQnpTTFZCR1NuTnhTVXZTSlZSQVNKYnlSY0toVk9KUFFsUDhlUGhVd0ZuMmpqN2xNamxiTG1jV0tGaEVwWWZpYnhCaTJ5YUl6cEF5V0s5aEIyZEtpSlRqRDRBOWVvYXU0bDAzQjROOTRCNUhXUldKcWlMMGRwa1FacDNnVFNSUHUxTitYUXhpbHd2YkpLNUFUMnArZlpkYURid0s5TVQyVno3SE8yZHVYZzlVblR4em11SEh0WDZGT29sSk1jVitMcno3U1BKUVVlSGl6RXh0WlBlQmQ0bkdyVUloZW5DdjNMRklkTDloOXhJK1RmWkNyMm9SbHVoLzFpVTFxeCtLVUxuZ1ArM1hTemFsVkh1dG1QVXY4cXRoNW1wb3pYdE1yWk9qSk52VU9lK3BRbjU0Q0EwQ0YrczdzLzR0a1FVbUNRN0dDY0lPQmw0REJ5cnlIVjBXc2RSakJwM1JFTXVKOHpMMGhjTnB3cGxKbWlZS0VUVU9CU2trdG45dlgxQ1lzZW1oYlppNVBreVk0aW50M1VPcDd3dFpBZk1STFhHNnB2bTEzSGtqMSt4alF0c21yUlU0TjBLU2dtdCtndkZmemc4Y2s4bG1rOXc0ZnhqZi9OT1YyLzhyZHp6N1NlL2N4Y0tUYzFHMjlvaDVtNnE3cXZJbStKNHNSOVBBTWJucXA0ZU10T3NwZ2xGR3N2TmU0c1lSSXBVUDJWZ1FWem02bTZFTEtUbGk0QlZNUzdxRTlwaW1KNThjRDBrU0x1Uml6bEltVHhkamhNNEEvWGIwYVI4MS84Y3FLQVA1QVpiM0hqcUIya3g2STNSamNKZWVvU29Gb0NaSWp0REZRNmRFUk84SGZUMnBCTHBoWi80MnBiOE93Rk1ESFplbmlFUWhSMDhUMmt2VWV6MHlpR3BRN3I1UlZ3Q1I1dE1KNGtsNzlodTNTNU1pUW9xQUhNT0hGamFqRGtrT2hrY0hxbEkzbDM5ZHo3OHJYTlNDKzlZRFMwZTNqZTE2Q3QwbFB0dHJHaWs5cXZXaDJMbStkeUg3em96OTNuZURDQXRFbjhNdmFYY2VjaTR4OFpMdzZzNFlrRE9LYmQ1MzN6RUFSbUMrNjFDOWg2RkRTRVc5WUdCM3A1ZWhiaXd4VHJyYU9sa0xYV1MwZkVzaUpUeUtUNk1yVGF5OVB2TUJTcGpGQXNJZVQ2L2xIcmFCMnZhc3BwRVBmMkV6aTY3Z0pyZ2pXVG5BNzVJVVBJcGROQUZUYmxyN0FFdWkwT2ZsVTJXN013VkFrd2N4dWpULzFDL0p4WE8zcUZFZ2F0Qng4aENGWXlLc2lNTHFvbDFKUlNQRW5VVjRIVFA1cVVubTh3UUpPeFVWLzZEc2RmUGhuUlpsRVJRVVhEZDJ3ejRxMHprYlBaYWRTOTVNLzdwOGNwKzU4ekY4NXFrcWZ3QVVHNUpjbDlwbGNyaE9iT1ZmVTZqOHAwSW10TVBBdVk5aG92Qzhwd3F1NkZUNnpCdXZLK1Z4Zk45c1pEcUp3RVM2VXEvNkFZL3pEUGQzTVBjbXRLbDRuT3BkVWs2dHJ0Q0JNSlFPZE5FR1pIS21kV0ovYXQzMnJQN2pUN3lMNkNpY2Jvd2RXaWkvdHhHTldHYkNrS3NyMWgxQnFERmgyRTJaQXRsOVBjaktuSDlQTFMyU2hhT0JzcEN0Nys3NVNJRnAxdFAxMFJtN2xmS2lGZmNnUVRPWmdNdkR4aHFnZzJTVnplZ0pyWEdkQThoMzJGWU5DQkl2L3lXTjhLRGc1UEZHU3J3YU40MEdQZ3NRVFE1WUxESWhma2RZcHNLWFdFcG16eWJoYlczSFFWSFFQWHhrUWV6K05WN1lkY3dYRE9nTndVek9CaVZDbm1NeEpBa1J4anZXV3BaeUtxb1YyaW5BZG8vNGZmSUpIMCtEQUZnUVJvckExb0lSa24rOWFBYTZYbFQ5eWU5N3FQaHh5L25QUmtVdFU5UDlSZFU0ZnV4eWtmZWhNMTlMRnR6MVQweWNGNTM5YTY3MjJla2Robm0xZU56OUROV0FwQ0piUGlLLzh2d2tqR2Z3TlFTd0VDRkFNVUFBQUFDQUFMWWY5YVg5ZTl5SzBCQUFEckF3QUFEQUFKQUFBQUFBQUFBQUFBdG9FQUFBQUFaRzlqZFcxbGJuUXVlRzFzVlZRRkFBYzI3SXBvVUVzQkFoUURGQUFBQUFnQUMySC9XaHRueExBakZBQUFRT3dCQUE4QUNRQUFBQUFBQUFBQUFMYUIxd0VBQUhCaFoyVnpMM0JoWjJVeExuaHRiRlZVQlFBSE51eUthRkJMQVFJVUF4UUFBQUFJQUF0aC8xb2s4TnY0T2dBQUFEb0FBQUFPQUFrQUFBQUFBQUFBQUFDMmdTY1dBQUJ5Wld4ekwxOXlaV3h6TG5odGJGVlVCUUFITnV5S2FGQkxBUUlVQXhRQUFBQUlBQXRoLzFvazhOdjRPZ0FBQURvQUFBQVRBQWtBQUFBQUFBQUFBQUMyZ1kwV0FBQnlaV3h6TDNCaFoyVXhYM0psYkhNdWVHMXNWVlFGQUFjMjdJcG9VRXNCQWhRREZBQUFBQWdBQzJIL1dsOU5oaHlyQXdBQVl4OEFBQWtBQ1FBQUFBQUFBQUFBQUxhQitCWUFBSFJvWlcxbExuaHRiRlZVQlFBSE51eUthRkJMQVFJVUF4UUFBQUFJQUF0aC8xcU9TVVlIRndvQUFOWUxBQUFPQUFrQUFBQUFBQUFBQUFDMmdjb2FBQUIwYUhWdFltNWhhV3d1YW5CbFoxVlVCUUFITnV5S2FGQkxCUVlBQUFBQUJnQUdBSjBCQUFBTkpRQUFBQUE9IiwKCSJGaWxlTmFtZSIgOiAi57uY5Zu+MS5lZGR4Igp9Cg=="/>
    </extobj>
  </extobjs>
</s:customData>
</file>

<file path=customXml/itemProps36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WPS 演示</Application>
  <PresentationFormat>宽屏</PresentationFormat>
  <Paragraphs>78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32</vt:i4>
      </vt:variant>
      <vt:variant>
        <vt:lpstr>幻灯片标题</vt:lpstr>
      </vt:variant>
      <vt:variant>
        <vt:i4>5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oneTime</cp:lastModifiedBy>
  <cp:revision>284</cp:revision>
  <dcterms:created xsi:type="dcterms:W3CDTF">2023-08-09T12:44:00Z</dcterms:created>
  <dcterms:modified xsi:type="dcterms:W3CDTF">2025-08-01T13:07:52Z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F957EA188BA742AA804617C476CDFB43_12</vt:lpwstr>
  </property>
</Properties>
</file>