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2" r:id="rId6"/>
    <p:sldId id="265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5" Type="http://schemas.openxmlformats.org/officeDocument/2006/relationships/image" Target="../media/image62.wmf"/><Relationship Id="rId24" Type="http://schemas.openxmlformats.org/officeDocument/2006/relationships/image" Target="../media/image61.wmf"/><Relationship Id="rId23" Type="http://schemas.openxmlformats.org/officeDocument/2006/relationships/image" Target="../media/image60.wmf"/><Relationship Id="rId22" Type="http://schemas.openxmlformats.org/officeDocument/2006/relationships/image" Target="../media/image59.wmf"/><Relationship Id="rId21" Type="http://schemas.openxmlformats.org/officeDocument/2006/relationships/image" Target="../media/image58.wmf"/><Relationship Id="rId20" Type="http://schemas.openxmlformats.org/officeDocument/2006/relationships/image" Target="../media/image57.wmf"/><Relationship Id="rId2" Type="http://schemas.openxmlformats.org/officeDocument/2006/relationships/image" Target="../media/image39.wmf"/><Relationship Id="rId19" Type="http://schemas.openxmlformats.org/officeDocument/2006/relationships/image" Target="../media/image56.wmf"/><Relationship Id="rId18" Type="http://schemas.openxmlformats.org/officeDocument/2006/relationships/image" Target="../media/image55.wmf"/><Relationship Id="rId17" Type="http://schemas.openxmlformats.org/officeDocument/2006/relationships/image" Target="../media/image54.wmf"/><Relationship Id="rId16" Type="http://schemas.openxmlformats.org/officeDocument/2006/relationships/image" Target="../media/image53.wmf"/><Relationship Id="rId15" Type="http://schemas.openxmlformats.org/officeDocument/2006/relationships/image" Target="../media/image52.wmf"/><Relationship Id="rId14" Type="http://schemas.openxmlformats.org/officeDocument/2006/relationships/image" Target="../media/image51.wmf"/><Relationship Id="rId13" Type="http://schemas.openxmlformats.org/officeDocument/2006/relationships/image" Target="../media/image50.wmf"/><Relationship Id="rId12" Type="http://schemas.openxmlformats.org/officeDocument/2006/relationships/image" Target="../media/image4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3" Type="http://schemas.openxmlformats.org/officeDocument/2006/relationships/vmlDrawing" Target="../drawings/vmlDrawing2.vml"/><Relationship Id="rId42" Type="http://schemas.openxmlformats.org/officeDocument/2006/relationships/slideLayout" Target="../slideLayouts/slideLayout1.xml"/><Relationship Id="rId41" Type="http://schemas.openxmlformats.org/officeDocument/2006/relationships/oleObject" Target="../embeddings/oleObject24.bin"/><Relationship Id="rId40" Type="http://schemas.openxmlformats.org/officeDocument/2006/relationships/image" Target="../media/image30.wmf"/><Relationship Id="rId4" Type="http://schemas.openxmlformats.org/officeDocument/2006/relationships/oleObject" Target="../embeddings/oleObject6.bin"/><Relationship Id="rId39" Type="http://schemas.openxmlformats.org/officeDocument/2006/relationships/oleObject" Target="../embeddings/oleObject23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22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21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20.bin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19.bin"/><Relationship Id="rId30" Type="http://schemas.openxmlformats.org/officeDocument/2006/relationships/image" Target="../media/image25.wmf"/><Relationship Id="rId3" Type="http://schemas.openxmlformats.org/officeDocument/2006/relationships/image" Target="../media/image12.png"/><Relationship Id="rId29" Type="http://schemas.openxmlformats.org/officeDocument/2006/relationships/oleObject" Target="../embeddings/oleObject18.bin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17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16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15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4.bin"/><Relationship Id="rId20" Type="http://schemas.openxmlformats.org/officeDocument/2006/relationships/image" Target="../media/image20.wmf"/><Relationship Id="rId2" Type="http://schemas.openxmlformats.org/officeDocument/2006/relationships/image" Target="../media/image11.png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9.bin"/><Relationship Id="rId10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37.wmf"/><Relationship Id="rId25" Type="http://schemas.openxmlformats.org/officeDocument/2006/relationships/oleObject" Target="../embeddings/oleObject43.bin"/><Relationship Id="rId24" Type="http://schemas.openxmlformats.org/officeDocument/2006/relationships/image" Target="../media/image36.w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41.bin"/><Relationship Id="rId20" Type="http://schemas.openxmlformats.org/officeDocument/2006/relationships/oleObject" Target="../embeddings/oleObject40.bin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39.bin"/><Relationship Id="rId18" Type="http://schemas.openxmlformats.org/officeDocument/2006/relationships/oleObject" Target="../embeddings/oleObject38.bin"/><Relationship Id="rId17" Type="http://schemas.openxmlformats.org/officeDocument/2006/relationships/oleObject" Target="../embeddings/oleObject37.bin"/><Relationship Id="rId16" Type="http://schemas.openxmlformats.org/officeDocument/2006/relationships/oleObject" Target="../embeddings/oleObject36.bin"/><Relationship Id="rId15" Type="http://schemas.openxmlformats.org/officeDocument/2006/relationships/oleObject" Target="../embeddings/oleObject35.bin"/><Relationship Id="rId14" Type="http://schemas.openxmlformats.org/officeDocument/2006/relationships/oleObject" Target="../embeddings/oleObject34.bin"/><Relationship Id="rId13" Type="http://schemas.openxmlformats.org/officeDocument/2006/relationships/oleObject" Target="../embeddings/oleObject33.bin"/><Relationship Id="rId12" Type="http://schemas.openxmlformats.org/officeDocument/2006/relationships/oleObject" Target="../embeddings/oleObject32.bin"/><Relationship Id="rId11" Type="http://schemas.openxmlformats.org/officeDocument/2006/relationships/oleObject" Target="../embeddings/oleObject31.bin"/><Relationship Id="rId10" Type="http://schemas.openxmlformats.org/officeDocument/2006/relationships/oleObject" Target="../embeddings/oleObject30.bin"/><Relationship Id="rId1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0.wmf"/><Relationship Id="rId53" Type="http://schemas.openxmlformats.org/officeDocument/2006/relationships/vmlDrawing" Target="../drawings/vmlDrawing4.vml"/><Relationship Id="rId52" Type="http://schemas.openxmlformats.org/officeDocument/2006/relationships/slideLayout" Target="../slideLayouts/slideLayout1.xml"/><Relationship Id="rId51" Type="http://schemas.openxmlformats.org/officeDocument/2006/relationships/image" Target="../media/image62.wmf"/><Relationship Id="rId50" Type="http://schemas.openxmlformats.org/officeDocument/2006/relationships/oleObject" Target="../embeddings/oleObject68.bin"/><Relationship Id="rId5" Type="http://schemas.openxmlformats.org/officeDocument/2006/relationships/oleObject" Target="../embeddings/oleObject46.bin"/><Relationship Id="rId49" Type="http://schemas.openxmlformats.org/officeDocument/2006/relationships/image" Target="../media/image61.wmf"/><Relationship Id="rId48" Type="http://schemas.openxmlformats.org/officeDocument/2006/relationships/oleObject" Target="../embeddings/oleObject67.bin"/><Relationship Id="rId47" Type="http://schemas.openxmlformats.org/officeDocument/2006/relationships/image" Target="../media/image60.wmf"/><Relationship Id="rId46" Type="http://schemas.openxmlformats.org/officeDocument/2006/relationships/oleObject" Target="../embeddings/oleObject66.bin"/><Relationship Id="rId45" Type="http://schemas.openxmlformats.org/officeDocument/2006/relationships/image" Target="../media/image59.wmf"/><Relationship Id="rId44" Type="http://schemas.openxmlformats.org/officeDocument/2006/relationships/oleObject" Target="../embeddings/oleObject65.bin"/><Relationship Id="rId43" Type="http://schemas.openxmlformats.org/officeDocument/2006/relationships/image" Target="../media/image58.wmf"/><Relationship Id="rId42" Type="http://schemas.openxmlformats.org/officeDocument/2006/relationships/oleObject" Target="../embeddings/oleObject64.bin"/><Relationship Id="rId41" Type="http://schemas.openxmlformats.org/officeDocument/2006/relationships/image" Target="../media/image57.wmf"/><Relationship Id="rId40" Type="http://schemas.openxmlformats.org/officeDocument/2006/relationships/oleObject" Target="../embeddings/oleObject63.bin"/><Relationship Id="rId4" Type="http://schemas.openxmlformats.org/officeDocument/2006/relationships/image" Target="../media/image39.wmf"/><Relationship Id="rId39" Type="http://schemas.openxmlformats.org/officeDocument/2006/relationships/image" Target="../media/image56.wmf"/><Relationship Id="rId38" Type="http://schemas.openxmlformats.org/officeDocument/2006/relationships/oleObject" Target="../embeddings/oleObject62.bin"/><Relationship Id="rId37" Type="http://schemas.openxmlformats.org/officeDocument/2006/relationships/image" Target="../media/image55.wmf"/><Relationship Id="rId36" Type="http://schemas.openxmlformats.org/officeDocument/2006/relationships/oleObject" Target="../embeddings/oleObject61.bin"/><Relationship Id="rId35" Type="http://schemas.openxmlformats.org/officeDocument/2006/relationships/image" Target="../media/image54.wmf"/><Relationship Id="rId34" Type="http://schemas.openxmlformats.org/officeDocument/2006/relationships/oleObject" Target="../embeddings/oleObject60.bin"/><Relationship Id="rId33" Type="http://schemas.openxmlformats.org/officeDocument/2006/relationships/image" Target="../media/image53.wmf"/><Relationship Id="rId32" Type="http://schemas.openxmlformats.org/officeDocument/2006/relationships/oleObject" Target="../embeddings/oleObject59.bin"/><Relationship Id="rId31" Type="http://schemas.openxmlformats.org/officeDocument/2006/relationships/image" Target="../media/image52.wmf"/><Relationship Id="rId30" Type="http://schemas.openxmlformats.org/officeDocument/2006/relationships/oleObject" Target="../embeddings/oleObject58.bin"/><Relationship Id="rId3" Type="http://schemas.openxmlformats.org/officeDocument/2006/relationships/oleObject" Target="../embeddings/oleObject45.bin"/><Relationship Id="rId29" Type="http://schemas.openxmlformats.org/officeDocument/2006/relationships/image" Target="../media/image51.wmf"/><Relationship Id="rId28" Type="http://schemas.openxmlformats.org/officeDocument/2006/relationships/oleObject" Target="../embeddings/oleObject57.bin"/><Relationship Id="rId27" Type="http://schemas.openxmlformats.org/officeDocument/2006/relationships/image" Target="../media/image50.wmf"/><Relationship Id="rId26" Type="http://schemas.openxmlformats.org/officeDocument/2006/relationships/oleObject" Target="../embeddings/oleObject56.bin"/><Relationship Id="rId25" Type="http://schemas.openxmlformats.org/officeDocument/2006/relationships/image" Target="../media/image49.wmf"/><Relationship Id="rId24" Type="http://schemas.openxmlformats.org/officeDocument/2006/relationships/oleObject" Target="../embeddings/oleObject55.bin"/><Relationship Id="rId23" Type="http://schemas.openxmlformats.org/officeDocument/2006/relationships/tags" Target="../tags/tag2.xml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blog.csdn.net/qq_30668481/article/details/147385190?fromshare=blogdetail&amp;sharetype=blogdetail&amp;sharerId=147385190&amp;sharerefer=PC&amp;sharesource=qq_30668481&amp;sharefrom=from_link" TargetMode="External"/><Relationship Id="rId1" Type="http://schemas.openxmlformats.org/officeDocument/2006/relationships/hyperlink" Target="https://github.com/random1999/Romberg_integral.git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38020" y="1273175"/>
            <a:ext cx="7355205" cy="570230"/>
          </a:xfrm>
        </p:spPr>
        <p:txBody>
          <a:bodyPr/>
          <a:p>
            <a:r>
              <a:rPr lang="zh-CN" altLang="en-US" sz="2800"/>
              <a:t>数值积分</a:t>
            </a:r>
            <a:r>
              <a:rPr lang="en-US" altLang="zh-CN" sz="2800"/>
              <a:t>—Romberg</a:t>
            </a:r>
            <a:r>
              <a:rPr lang="zh-CN" altLang="en-US" sz="2800"/>
              <a:t>方法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7560310" y="2251710"/>
            <a:ext cx="211582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Cheng xian</a:t>
            </a:r>
            <a:endParaRPr lang="en-US" altLang="zh-CN"/>
          </a:p>
          <a:p>
            <a:pPr algn="ctr"/>
            <a:r>
              <a:rPr lang="en-US" altLang="zh-CN" sz="1600"/>
              <a:t>2025.4.20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2497455" y="3054985"/>
            <a:ext cx="32581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引子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New</a:t>
            </a:r>
            <a:r>
              <a:rPr lang="en-US" altLang="zh-CN" sz="1400">
                <a:sym typeface="+mn-ea"/>
              </a:rPr>
              <a:t>t</a:t>
            </a:r>
            <a:r>
              <a:rPr lang="zh-CN" altLang="en-US" sz="1400">
                <a:sym typeface="+mn-ea"/>
              </a:rPr>
              <a:t>on-cotes公式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变步长梯形方法</a:t>
            </a:r>
            <a:endParaRPr lang="zh-CN" altLang="en-US" sz="14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Romberg</a:t>
            </a:r>
            <a:r>
              <a:rPr lang="zh-CN" altLang="en-US" sz="1400">
                <a:sym typeface="+mn-ea"/>
              </a:rPr>
              <a:t>方法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635" y="144780"/>
            <a:ext cx="238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/>
              <a:t>引子</a:t>
            </a:r>
            <a:endParaRPr lang="en-US" altLang="zh-CN"/>
          </a:p>
        </p:txBody>
      </p:sp>
      <p:pic>
        <p:nvPicPr>
          <p:cNvPr id="8" name="图片 7" descr="微积分计算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9755" y="1073785"/>
            <a:ext cx="1771650" cy="2065655"/>
          </a:xfrm>
          <a:prstGeom prst="rect">
            <a:avLst/>
          </a:prstGeom>
        </p:spPr>
      </p:pic>
      <p:pic>
        <p:nvPicPr>
          <p:cNvPr id="9" name="图片 8" descr="微积分计算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51405" y="1590040"/>
            <a:ext cx="3133725" cy="12103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9755" y="652780"/>
            <a:ext cx="61480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题目：</a:t>
            </a:r>
            <a:r>
              <a:rPr lang="zh-CN" altLang="en-US" sz="1000">
                <a:sym typeface="+mn-ea"/>
              </a:rPr>
              <a:t>如</a:t>
            </a:r>
            <a:r>
              <a:rPr lang="zh-CN" altLang="en-US" sz="1000">
                <a:sym typeface="+mn-ea"/>
              </a:rPr>
              <a:t>图1所示，</a:t>
            </a:r>
            <a:r>
              <a:rPr lang="zh-CN" altLang="en-US" sz="1000"/>
              <a:t>一个圆锥其切面为边长</a:t>
            </a:r>
            <a:r>
              <a:rPr lang="en-US" altLang="zh-CN" sz="1000"/>
              <a:t>5m</a:t>
            </a:r>
            <a:r>
              <a:rPr lang="zh-CN" altLang="en-US" sz="1000"/>
              <a:t>的等边三角形，其中一半在高度</a:t>
            </a:r>
            <a:r>
              <a:rPr lang="en-US" altLang="zh-CN" sz="1000"/>
              <a:t>1/5</a:t>
            </a:r>
            <a:r>
              <a:rPr lang="zh-CN" altLang="en-US" sz="1000"/>
              <a:t>处向下</a:t>
            </a:r>
            <a:r>
              <a:rPr lang="en-US" altLang="zh-CN" sz="1000"/>
              <a:t>15</a:t>
            </a:r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°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切掉，求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体积。</a:t>
            </a:r>
            <a:endParaRPr lang="zh-CN" altLang="en-US" sz="10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2425" y="1424940"/>
          <a:ext cx="2143125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438400" imgH="812800" progId="Equation.KSEE3">
                  <p:embed/>
                </p:oleObj>
              </mc:Choice>
              <mc:Fallback>
                <p:oleObj name="" r:id="rId3" imgW="2438400" imgH="812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2425" y="1424940"/>
                        <a:ext cx="2143125" cy="71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920105" y="1036955"/>
            <a:ext cx="4951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所示，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将总体积分成三个体积的加减，其中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可以较快求出：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1575" y="3183890"/>
            <a:ext cx="5016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2" name="图片 11" descr="微积分计算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9755" y="3444875"/>
            <a:ext cx="1910080" cy="2914650"/>
          </a:xfrm>
          <a:prstGeom prst="rect">
            <a:avLst/>
          </a:prstGeom>
        </p:spPr>
      </p:pic>
      <p:pic>
        <p:nvPicPr>
          <p:cNvPr id="14" name="图片 13" descr="微积分计算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154045" y="3723640"/>
            <a:ext cx="1823720" cy="2402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50640" y="3139440"/>
            <a:ext cx="5016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15080" y="6419850"/>
            <a:ext cx="5016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71575" y="6419850"/>
            <a:ext cx="5016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0105" y="2139950"/>
            <a:ext cx="3903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接下来使用定积分计算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，积分微元如图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所示，则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51153" y="2875598"/>
          <a:ext cx="637540" cy="16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914400" imgH="228600" progId="Equation.KSEE3">
                  <p:embed/>
                </p:oleObj>
              </mc:Choice>
              <mc:Fallback>
                <p:oleObj name="" r:id="rId7" imgW="914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1153" y="2875598"/>
                        <a:ext cx="637540" cy="16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920105" y="2839720"/>
            <a:ext cx="5499735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表示用一个与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XOY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面夹角为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的平面切割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所得面积，可知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为半个椭圆，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根据图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，可以算出该椭圆的短轴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b=2,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长轴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，则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2108" y="2416810"/>
          <a:ext cx="168529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1917065" imgH="444500" progId="Equation.KSEE3">
                  <p:embed/>
                </p:oleObj>
              </mc:Choice>
              <mc:Fallback>
                <p:oleObj name="" r:id="rId9" imgW="1917065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2108" y="2416810"/>
                        <a:ext cx="168529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91221" y="3062288"/>
          <a:ext cx="134048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1" imgW="1524000" imgH="241300" progId="Equation.KSEE3">
                  <p:embed/>
                </p:oleObj>
              </mc:Choice>
              <mc:Fallback>
                <p:oleObj name="" r:id="rId11" imgW="1524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91221" y="3062288"/>
                        <a:ext cx="1340485" cy="21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2108" y="3346768"/>
          <a:ext cx="221107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2514600" imgH="2070100" progId="Equation.KSEE3">
                  <p:embed/>
                </p:oleObj>
              </mc:Choice>
              <mc:Fallback>
                <p:oleObj name="" r:id="rId13" imgW="2514600" imgH="2070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2108" y="3346768"/>
                        <a:ext cx="2211070" cy="182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5920105" y="5324475"/>
            <a:ext cx="338074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所以总体积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=V1+V2-V3=19.3506 m</a:t>
            </a:r>
            <a:r>
              <a:rPr lang="en-US" altLang="zh-CN" sz="1000" baseline="30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endParaRPr lang="en-US" altLang="zh-CN" sz="1000" baseline="30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984365" y="4997450"/>
            <a:ext cx="18954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920105" y="5768340"/>
            <a:ext cx="2696845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    </a:t>
            </a:r>
            <a:r>
              <a:rPr lang="zh-CN" altLang="en-US" sz="1000"/>
              <a:t>问题：如何计算一些复杂的</a:t>
            </a:r>
            <a:r>
              <a:rPr lang="zh-CN" altLang="en-US" sz="1000"/>
              <a:t>定积分？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635" y="144780"/>
            <a:ext cx="395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数值积分：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New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on-cotes</a:t>
            </a:r>
            <a:r>
              <a:rPr lang="zh-CN" altLang="en-US">
                <a:sym typeface="+mn-ea"/>
              </a:rPr>
              <a:t>公式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39795" y="721995"/>
            <a:ext cx="71666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Newton-cotes(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牛顿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科茨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是通过使用插值多项式近似代替被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积函数进行积分，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从而得到原积分的估计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设要计算的积分为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。首先在积分域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[a,b]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上均匀地取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N+1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个点的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计算出插值多项式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，然后使用该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插值多项式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代替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积分域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上进行积分，</a:t>
            </a:r>
            <a:r>
              <a:rPr lang="zh-CN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得到估计值。</a:t>
            </a:r>
            <a:endParaRPr lang="zh-CN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对于取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N+1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个点计算出的插值多项式，其积分估计值可以直接用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公式得到：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965200"/>
            <a:ext cx="2120900" cy="135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2590165"/>
            <a:ext cx="2045335" cy="157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4393565"/>
            <a:ext cx="1921510" cy="147637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3765" y="965200"/>
          <a:ext cx="62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622300" imgH="330200" progId="Equation.KSEE3">
                  <p:embed/>
                </p:oleObj>
              </mc:Choice>
              <mc:Fallback>
                <p:oleObj name="" r:id="rId4" imgW="6223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3765" y="965200"/>
                        <a:ext cx="622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66050" y="1029970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342900" imgH="203200" progId="Equation.KSEE3">
                  <p:embed/>
                </p:oleObj>
              </mc:Choice>
              <mc:Fallback>
                <p:oleObj name="" r:id="rId6" imgW="342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6050" y="1029970"/>
                        <a:ext cx="342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62415" y="94742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508000" imgH="431800" progId="Equation.KSEE3">
                  <p:embed/>
                </p:oleObj>
              </mc:Choice>
              <mc:Fallback>
                <p:oleObj name="" r:id="rId8" imgW="508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62415" y="947420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488055" y="2722245"/>
            <a:ext cx="74917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根据取点数多少，可以将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Newton-cotes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分为梯形法则、辛普森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1/3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法则、辛普森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3/8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法则等，下表给出了不同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取点数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下的积分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估计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值以及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误差：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7" name="表格 16"/>
          <p:cNvGraphicFramePr/>
          <p:nvPr>
            <p:custDataLst>
              <p:tags r:id="rId10"/>
            </p:custDataLst>
          </p:nvPr>
        </p:nvGraphicFramePr>
        <p:xfrm>
          <a:off x="3514725" y="3331210"/>
          <a:ext cx="7465693" cy="1923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65"/>
                <a:gridCol w="694690"/>
                <a:gridCol w="716068"/>
                <a:gridCol w="763270"/>
                <a:gridCol w="2895600"/>
                <a:gridCol w="1368000"/>
              </a:tblGrid>
              <a:tr h="324000">
                <a:tc>
                  <a:txBody>
                    <a:bodyPr/>
                    <a:p>
                      <a:pPr indent="0"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0"/>
                        <a:t>名称</a:t>
                      </a:r>
                      <a:endParaRPr lang="zh-CN" altLang="en-US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取点数</a:t>
                      </a:r>
                      <a:endParaRPr lang="en-US" altLang="zh-CN" sz="1000" b="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最大阶数</a:t>
                      </a:r>
                      <a:endParaRPr lang="zh-CN" altLang="en-US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0"/>
                        <a:t>步长</a:t>
                      </a:r>
                      <a:r>
                        <a:rPr lang="en-US" altLang="zh-CN" sz="1000" b="0"/>
                        <a:t>h</a:t>
                      </a:r>
                      <a:endParaRPr lang="en-US" altLang="zh-CN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zh-CN" sz="1000" b="0"/>
                        <a:t>积分估计</a:t>
                      </a:r>
                      <a:r>
                        <a:rPr lang="zh-CN" altLang="zh-CN" sz="1000" b="0"/>
                        <a:t>值</a:t>
                      </a:r>
                      <a:endParaRPr lang="zh-CN" altLang="zh-CN" sz="1000" b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1000" b="0"/>
                        <a:t>误差</a:t>
                      </a:r>
                      <a:endParaRPr lang="zh-CN" altLang="en-US" sz="1000" b="0"/>
                    </a:p>
                  </a:txBody>
                  <a:tcPr anchor="ctr" anchorCtr="0"/>
                </a:tc>
              </a:tr>
              <a:tr h="320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梯形法则</a:t>
                      </a:r>
                      <a:endParaRPr lang="zh-CN" altLang="en-US" sz="1000" b="0">
                        <a:ln w="6350">
                          <a:solidFill>
                            <a:schemeClr val="tx1"/>
                          </a:solidFill>
                        </a:ln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2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辛普森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1/3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法则</a:t>
                      </a:r>
                      <a:endParaRPr lang="zh-CN" altLang="en-US" sz="1000" b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24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辛普森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3/8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法则</a:t>
                      </a:r>
                      <a:endParaRPr lang="zh-CN" altLang="en-US" sz="1000" b="0">
                        <a:ln w="6350"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15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布尔法则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155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3000" y="3724593"/>
          <a:ext cx="238760" cy="12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1" imgW="330200" imgH="177165" progId="Equation.KSEE3">
                  <p:embed/>
                </p:oleObj>
              </mc:Choice>
              <mc:Fallback>
                <p:oleObj name="" r:id="rId11" imgW="3302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3000" y="3724593"/>
                        <a:ext cx="238760" cy="12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21283" y="3662045"/>
          <a:ext cx="86169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1193800" imgH="393700" progId="Equation.KSEE3">
                  <p:embed/>
                </p:oleObj>
              </mc:Choice>
              <mc:Fallback>
                <p:oleObj name="" r:id="rId13" imgW="1193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21283" y="3662045"/>
                        <a:ext cx="86169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3793" y="3992880"/>
          <a:ext cx="25717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355600" imgH="393700" progId="Equation.KSEE3">
                  <p:embed/>
                </p:oleObj>
              </mc:Choice>
              <mc:Fallback>
                <p:oleObj name="" r:id="rId15" imgW="355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13793" y="3992880"/>
                        <a:ext cx="25717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2683" y="4322445"/>
          <a:ext cx="25717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7" imgW="355600" imgH="393700" progId="Equation.KSEE3">
                  <p:embed/>
                </p:oleObj>
              </mc:Choice>
              <mc:Fallback>
                <p:oleObj name="" r:id="rId17" imgW="355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22683" y="4322445"/>
                        <a:ext cx="25717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22683" y="4643755"/>
          <a:ext cx="25717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9" imgW="355600" imgH="393700" progId="Equation.KSEE3">
                  <p:embed/>
                </p:oleObj>
              </mc:Choice>
              <mc:Fallback>
                <p:oleObj name="" r:id="rId19" imgW="355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22683" y="4643755"/>
                        <a:ext cx="25717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9981" y="4007485"/>
          <a:ext cx="1384300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1" imgW="1917065" imgH="393700" progId="Equation.KSEE3">
                  <p:embed/>
                </p:oleObj>
              </mc:Choice>
              <mc:Fallback>
                <p:oleObj name="" r:id="rId21" imgW="19170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59981" y="4007485"/>
                        <a:ext cx="1384300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44069" y="4313555"/>
          <a:ext cx="194373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3" imgW="2691765" imgH="393700" progId="Equation.KSEE3">
                  <p:embed/>
                </p:oleObj>
              </mc:Choice>
              <mc:Fallback>
                <p:oleObj name="" r:id="rId23" imgW="26917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44069" y="4313555"/>
                        <a:ext cx="194373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1959" y="4645025"/>
          <a:ext cx="279717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5" imgW="3873500" imgH="393700" progId="Equation.KSEE3">
                  <p:embed/>
                </p:oleObj>
              </mc:Choice>
              <mc:Fallback>
                <p:oleObj name="" r:id="rId25" imgW="3873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71959" y="4645025"/>
                        <a:ext cx="2797175" cy="283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5221" y="3652838"/>
          <a:ext cx="486410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27" imgW="673100" imgH="419100" progId="Equation.KSEE3">
                  <p:embed/>
                </p:oleObj>
              </mc:Choice>
              <mc:Fallback>
                <p:oleObj name="" r:id="rId27" imgW="6731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015221" y="3652838"/>
                        <a:ext cx="486410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4904" y="3977323"/>
          <a:ext cx="55943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9" imgW="774065" imgH="419100" progId="Equation.KSEE3">
                  <p:embed/>
                </p:oleObj>
              </mc:Choice>
              <mc:Fallback>
                <p:oleObj name="" r:id="rId29" imgW="7740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014904" y="3977323"/>
                        <a:ext cx="55943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6809" y="4291648"/>
          <a:ext cx="60642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1" imgW="838200" imgH="419100" progId="Equation.KSEE3">
                  <p:embed/>
                </p:oleObj>
              </mc:Choice>
              <mc:Fallback>
                <p:oleObj name="" r:id="rId31" imgW="8382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016809" y="4291648"/>
                        <a:ext cx="60642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16809" y="4644708"/>
          <a:ext cx="606425" cy="30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3" imgW="838200" imgH="419100" progId="Equation.KSEE3">
                  <p:embed/>
                </p:oleObj>
              </mc:Choice>
              <mc:Fallback>
                <p:oleObj name="" r:id="rId33" imgW="8382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0016809" y="4644708"/>
                        <a:ext cx="606425" cy="30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文本框 54"/>
          <p:cNvSpPr txBox="1"/>
          <p:nvPr/>
        </p:nvSpPr>
        <p:spPr>
          <a:xfrm>
            <a:off x="1353185" y="2217420"/>
            <a:ext cx="7454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梯形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法则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172845" y="4038600"/>
            <a:ext cx="12776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辛普森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1/3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法则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172845" y="5786120"/>
            <a:ext cx="11214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辛普森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3/8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法则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3105" y="1736725"/>
          <a:ext cx="182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5" imgW="1828800" imgH="889000" progId="Equation.KSEE3">
                  <p:embed/>
                </p:oleObj>
              </mc:Choice>
              <mc:Fallback>
                <p:oleObj name="" r:id="rId35" imgW="1828800" imgH="889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523105" y="1736725"/>
                        <a:ext cx="1828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0023" y="2152650"/>
          <a:ext cx="35172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7" imgW="3517265" imgH="469900" progId="Equation.KSEE3">
                  <p:embed/>
                </p:oleObj>
              </mc:Choice>
              <mc:Fallback>
                <p:oleObj name="" r:id="rId37" imgW="3517265" imgH="469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530023" y="2152650"/>
                        <a:ext cx="351726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3439795" y="5424805"/>
            <a:ext cx="75838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理论上取点数越多，插值多项式越接近原函数，估计值也越准确，但是当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N+1≥8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时，科茨系数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出现负数，导致积分结果不稳定。因此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Newton-cotes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公式的精度存在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上限，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对于一些曲线较为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复杂的原函数，使用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Newton-cotes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公式计算误差较大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63" name="对象 6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60791" y="549402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" name="" r:id="rId39" imgW="190500" imgH="228600" progId="Equation.KSEE3">
                  <p:embed/>
                </p:oleObj>
              </mc:Choice>
              <mc:Fallback>
                <p:oleObj name="" r:id="rId39" imgW="190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8860791" y="5494020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06265" y="1265555"/>
          <a:ext cx="342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41" imgW="342900" imgH="203200" progId="Equation.KSEE3">
                  <p:embed/>
                </p:oleObj>
              </mc:Choice>
              <mc:Fallback>
                <p:oleObj name="" r:id="rId41" imgW="3429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6265" y="1265555"/>
                        <a:ext cx="342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" name="梯形 94"/>
          <p:cNvSpPr/>
          <p:nvPr/>
        </p:nvSpPr>
        <p:spPr>
          <a:xfrm rot="16200000" flipV="1">
            <a:off x="4550410" y="5842000"/>
            <a:ext cx="1082675" cy="165735"/>
          </a:xfrm>
          <a:prstGeom prst="trapezoid">
            <a:avLst>
              <a:gd name="adj" fmla="val 89272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梯形 95"/>
          <p:cNvSpPr/>
          <p:nvPr/>
        </p:nvSpPr>
        <p:spPr>
          <a:xfrm rot="16200000" flipV="1">
            <a:off x="4356100" y="5807075"/>
            <a:ext cx="1137285" cy="165735"/>
          </a:xfrm>
          <a:prstGeom prst="trapezoid">
            <a:avLst>
              <a:gd name="adj" fmla="val 36781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梯形 92"/>
          <p:cNvSpPr/>
          <p:nvPr/>
        </p:nvSpPr>
        <p:spPr>
          <a:xfrm rot="16200000" flipV="1">
            <a:off x="4171950" y="5633085"/>
            <a:ext cx="1173480" cy="165735"/>
          </a:xfrm>
          <a:prstGeom prst="trapezoid">
            <a:avLst>
              <a:gd name="adj" fmla="val 112068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梯形 93"/>
          <p:cNvSpPr/>
          <p:nvPr/>
        </p:nvSpPr>
        <p:spPr>
          <a:xfrm rot="5400000" flipH="1" flipV="1">
            <a:off x="4008755" y="5629275"/>
            <a:ext cx="1165860" cy="165735"/>
          </a:xfrm>
          <a:prstGeom prst="trapezoid">
            <a:avLst>
              <a:gd name="adj" fmla="val 115517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梯形 90"/>
          <p:cNvSpPr/>
          <p:nvPr/>
        </p:nvSpPr>
        <p:spPr>
          <a:xfrm rot="5400000" flipH="1" flipV="1">
            <a:off x="3839210" y="5824220"/>
            <a:ext cx="1173480" cy="165735"/>
          </a:xfrm>
          <a:prstGeom prst="trapezoid">
            <a:avLst>
              <a:gd name="adj" fmla="val 53065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梯形 91"/>
          <p:cNvSpPr/>
          <p:nvPr/>
        </p:nvSpPr>
        <p:spPr>
          <a:xfrm rot="16200000" flipV="1">
            <a:off x="3673475" y="5697220"/>
            <a:ext cx="1173480" cy="165735"/>
          </a:xfrm>
          <a:prstGeom prst="trapezoid">
            <a:avLst>
              <a:gd name="adj" fmla="val 128544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0" name="梯形 89"/>
          <p:cNvSpPr/>
          <p:nvPr/>
        </p:nvSpPr>
        <p:spPr>
          <a:xfrm rot="5400000" flipH="1" flipV="1">
            <a:off x="3507740" y="5697220"/>
            <a:ext cx="1173480" cy="165735"/>
          </a:xfrm>
          <a:prstGeom prst="trapezoid">
            <a:avLst>
              <a:gd name="adj" fmla="val 0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梯形 71"/>
          <p:cNvSpPr/>
          <p:nvPr/>
        </p:nvSpPr>
        <p:spPr>
          <a:xfrm rot="16200000" flipV="1">
            <a:off x="1644650" y="5681980"/>
            <a:ext cx="1146175" cy="330835"/>
          </a:xfrm>
          <a:prstGeom prst="trapezoid">
            <a:avLst>
              <a:gd name="adj" fmla="val 65451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梯形 72"/>
          <p:cNvSpPr/>
          <p:nvPr/>
        </p:nvSpPr>
        <p:spPr>
          <a:xfrm rot="16200000" flipV="1">
            <a:off x="1336675" y="5661660"/>
            <a:ext cx="1100455" cy="331470"/>
          </a:xfrm>
          <a:prstGeom prst="trapezoid">
            <a:avLst>
              <a:gd name="adj" fmla="val 0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梯形 70"/>
          <p:cNvSpPr/>
          <p:nvPr/>
        </p:nvSpPr>
        <p:spPr>
          <a:xfrm rot="16200000" flipV="1">
            <a:off x="960120" y="5589905"/>
            <a:ext cx="1186180" cy="334645"/>
          </a:xfrm>
          <a:prstGeom prst="trapezoid">
            <a:avLst>
              <a:gd name="adj" fmla="val 35388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梯形 41"/>
          <p:cNvSpPr/>
          <p:nvPr/>
        </p:nvSpPr>
        <p:spPr>
          <a:xfrm rot="16200000" flipV="1">
            <a:off x="1499495" y="3611620"/>
            <a:ext cx="1101090" cy="666000"/>
          </a:xfrm>
          <a:prstGeom prst="trapezoid">
            <a:avLst>
              <a:gd name="adj" fmla="val 32417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梯形 15"/>
          <p:cNvSpPr/>
          <p:nvPr/>
        </p:nvSpPr>
        <p:spPr>
          <a:xfrm rot="16200000" flipV="1">
            <a:off x="1149985" y="1371600"/>
            <a:ext cx="1101090" cy="1330325"/>
          </a:xfrm>
          <a:prstGeom prst="trapezoid">
            <a:avLst>
              <a:gd name="adj" fmla="val 26210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635" y="144780"/>
            <a:ext cx="455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数值积分：</a:t>
            </a:r>
            <a:r>
              <a:rPr lang="zh-CN" altLang="en-US">
                <a:sym typeface="+mn-ea"/>
              </a:rPr>
              <a:t>变</a:t>
            </a:r>
            <a:r>
              <a:rPr lang="zh-CN" altLang="en-US">
                <a:sym typeface="+mn-ea"/>
              </a:rPr>
              <a:t>步长梯形方法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2085" y="779780"/>
            <a:ext cx="73888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为解决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Newton-cotes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公式在计算一些复杂函数积分时无法收敛的问题，可以将积分区域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[a,b]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分割为多个子区间，在每个子区间中用低阶的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Newton-cotes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公式计算积分估计值，最后将所有子区间的估计值相加得到最终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估计值。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假设使用梯形法则计算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子区间的估计值</a:t>
            </a:r>
            <a:r>
              <a:rPr lang="zh-CN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通过迭代逐次增加子区间的数量，使最终估计值逼近真实值，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这样便得到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了变步长梯形方法：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890905" y="2164080"/>
            <a:ext cx="174752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888365" y="878705"/>
            <a:ext cx="2540" cy="128524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0795" y="2201545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7000" imgH="139700" progId="Equation.KSEE3">
                  <p:embed/>
                </p:oleObj>
              </mc:Choice>
              <mc:Fallback>
                <p:oleObj name="" r:id="rId1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0795" y="2201545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1035685" y="1356995"/>
            <a:ext cx="1329690" cy="419735"/>
          </a:xfrm>
          <a:custGeom>
            <a:avLst/>
            <a:gdLst>
              <a:gd name="connisteX0" fmla="*/ 0 w 2697480"/>
              <a:gd name="connsiteY0" fmla="*/ 193939 h 640344"/>
              <a:gd name="connisteX1" fmla="*/ 650875 w 2697480"/>
              <a:gd name="connsiteY1" fmla="*/ 115834 h 640344"/>
              <a:gd name="connisteX2" fmla="*/ 889000 w 2697480"/>
              <a:gd name="connsiteY2" fmla="*/ 442859 h 640344"/>
              <a:gd name="connisteX3" fmla="*/ 1376680 w 2697480"/>
              <a:gd name="connsiteY3" fmla="*/ 297444 h 640344"/>
              <a:gd name="connisteX4" fmla="*/ 1768475 w 2697480"/>
              <a:gd name="connsiteY4" fmla="*/ 264 h 640344"/>
              <a:gd name="connisteX5" fmla="*/ 2057400 w 2697480"/>
              <a:gd name="connsiteY5" fmla="*/ 343164 h 640344"/>
              <a:gd name="connisteX6" fmla="*/ 2332990 w 2697480"/>
              <a:gd name="connsiteY6" fmla="*/ 397139 h 640344"/>
              <a:gd name="connisteX7" fmla="*/ 2483485 w 2697480"/>
              <a:gd name="connsiteY7" fmla="*/ 569859 h 640344"/>
              <a:gd name="connisteX8" fmla="*/ 2697480 w 2697480"/>
              <a:gd name="connsiteY8" fmla="*/ 640344 h 6403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2697480" h="640344">
                <a:moveTo>
                  <a:pt x="0" y="193939"/>
                </a:moveTo>
                <a:cubicBezTo>
                  <a:pt x="125095" y="171714"/>
                  <a:pt x="473075" y="66304"/>
                  <a:pt x="650875" y="115834"/>
                </a:cubicBezTo>
                <a:cubicBezTo>
                  <a:pt x="828675" y="165364"/>
                  <a:pt x="743585" y="406664"/>
                  <a:pt x="889000" y="442859"/>
                </a:cubicBezTo>
                <a:cubicBezTo>
                  <a:pt x="1034415" y="479054"/>
                  <a:pt x="1200785" y="385709"/>
                  <a:pt x="1376680" y="297444"/>
                </a:cubicBezTo>
                <a:cubicBezTo>
                  <a:pt x="1552575" y="209179"/>
                  <a:pt x="1632585" y="-8626"/>
                  <a:pt x="1768475" y="264"/>
                </a:cubicBezTo>
                <a:cubicBezTo>
                  <a:pt x="1904365" y="9154"/>
                  <a:pt x="1944370" y="263789"/>
                  <a:pt x="2057400" y="343164"/>
                </a:cubicBezTo>
                <a:cubicBezTo>
                  <a:pt x="2170430" y="422539"/>
                  <a:pt x="2247900" y="352054"/>
                  <a:pt x="2332990" y="397139"/>
                </a:cubicBezTo>
                <a:cubicBezTo>
                  <a:pt x="2418080" y="442224"/>
                  <a:pt x="2410460" y="520964"/>
                  <a:pt x="2483485" y="569859"/>
                </a:cubicBezTo>
                <a:cubicBezTo>
                  <a:pt x="2556510" y="618754"/>
                  <a:pt x="2657475" y="629549"/>
                  <a:pt x="2697480" y="6403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04570" y="2166620"/>
            <a:ext cx="1391285" cy="49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555" y="917893"/>
          <a:ext cx="20574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" imgW="342900" imgH="203200" progId="Equation.KSEE3">
                  <p:embed/>
                </p:oleObj>
              </mc:Choice>
              <mc:Fallback>
                <p:oleObj name="" r:id="rId3" imgW="3429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555" y="917893"/>
                        <a:ext cx="20574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4570" y="2190750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5" imgW="127000" imgH="139700" progId="Equation.KSEE3">
                  <p:embed/>
                </p:oleObj>
              </mc:Choice>
              <mc:Fallback>
                <p:oleObj name="" r:id="rId5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4570" y="2190750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1720" y="2180273"/>
          <a:ext cx="76200" cy="9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27000" imgH="177165" progId="Equation.KSEE3">
                  <p:embed/>
                </p:oleObj>
              </mc:Choice>
              <mc:Fallback>
                <p:oleObj name="" r:id="rId7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1720" y="2180273"/>
                        <a:ext cx="76200" cy="9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梯形 26"/>
          <p:cNvSpPr/>
          <p:nvPr/>
        </p:nvSpPr>
        <p:spPr>
          <a:xfrm rot="16200000" flipV="1">
            <a:off x="836555" y="3537325"/>
            <a:ext cx="1101090" cy="666000"/>
          </a:xfrm>
          <a:prstGeom prst="trapezoid">
            <a:avLst>
              <a:gd name="adj" fmla="val 11536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908685" y="3996690"/>
            <a:ext cx="174752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906145" y="2711315"/>
            <a:ext cx="2540" cy="128524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8575" y="4034155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127000" imgH="139700" progId="Equation.KSEE3">
                  <p:embed/>
                </p:oleObj>
              </mc:Choice>
              <mc:Fallback>
                <p:oleObj name="" r:id="rId9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8575" y="4034155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任意多边形 31"/>
          <p:cNvSpPr/>
          <p:nvPr/>
        </p:nvSpPr>
        <p:spPr>
          <a:xfrm>
            <a:off x="1053465" y="3189605"/>
            <a:ext cx="1329690" cy="419735"/>
          </a:xfrm>
          <a:custGeom>
            <a:avLst/>
            <a:gdLst>
              <a:gd name="connisteX0" fmla="*/ 0 w 2697480"/>
              <a:gd name="connsiteY0" fmla="*/ 193939 h 640344"/>
              <a:gd name="connisteX1" fmla="*/ 650875 w 2697480"/>
              <a:gd name="connsiteY1" fmla="*/ 115834 h 640344"/>
              <a:gd name="connisteX2" fmla="*/ 889000 w 2697480"/>
              <a:gd name="connsiteY2" fmla="*/ 442859 h 640344"/>
              <a:gd name="connisteX3" fmla="*/ 1376680 w 2697480"/>
              <a:gd name="connsiteY3" fmla="*/ 297444 h 640344"/>
              <a:gd name="connisteX4" fmla="*/ 1768475 w 2697480"/>
              <a:gd name="connsiteY4" fmla="*/ 264 h 640344"/>
              <a:gd name="connisteX5" fmla="*/ 2057400 w 2697480"/>
              <a:gd name="connsiteY5" fmla="*/ 343164 h 640344"/>
              <a:gd name="connisteX6" fmla="*/ 2332990 w 2697480"/>
              <a:gd name="connsiteY6" fmla="*/ 397139 h 640344"/>
              <a:gd name="connisteX7" fmla="*/ 2483485 w 2697480"/>
              <a:gd name="connsiteY7" fmla="*/ 569859 h 640344"/>
              <a:gd name="connisteX8" fmla="*/ 2697480 w 2697480"/>
              <a:gd name="connsiteY8" fmla="*/ 640344 h 6403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2697480" h="640344">
                <a:moveTo>
                  <a:pt x="0" y="193939"/>
                </a:moveTo>
                <a:cubicBezTo>
                  <a:pt x="125095" y="171714"/>
                  <a:pt x="473075" y="66304"/>
                  <a:pt x="650875" y="115834"/>
                </a:cubicBezTo>
                <a:cubicBezTo>
                  <a:pt x="828675" y="165364"/>
                  <a:pt x="743585" y="406664"/>
                  <a:pt x="889000" y="442859"/>
                </a:cubicBezTo>
                <a:cubicBezTo>
                  <a:pt x="1034415" y="479054"/>
                  <a:pt x="1200785" y="385709"/>
                  <a:pt x="1376680" y="297444"/>
                </a:cubicBezTo>
                <a:cubicBezTo>
                  <a:pt x="1552575" y="209179"/>
                  <a:pt x="1632585" y="-8626"/>
                  <a:pt x="1768475" y="264"/>
                </a:cubicBezTo>
                <a:cubicBezTo>
                  <a:pt x="1904365" y="9154"/>
                  <a:pt x="1944370" y="263789"/>
                  <a:pt x="2057400" y="343164"/>
                </a:cubicBezTo>
                <a:cubicBezTo>
                  <a:pt x="2170430" y="422539"/>
                  <a:pt x="2247900" y="352054"/>
                  <a:pt x="2332990" y="397139"/>
                </a:cubicBezTo>
                <a:cubicBezTo>
                  <a:pt x="2418080" y="442224"/>
                  <a:pt x="2410460" y="520964"/>
                  <a:pt x="2483485" y="569859"/>
                </a:cubicBezTo>
                <a:cubicBezTo>
                  <a:pt x="2556510" y="618754"/>
                  <a:pt x="2657475" y="629549"/>
                  <a:pt x="2697480" y="6403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35685" y="4001770"/>
            <a:ext cx="1391285" cy="49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335" y="2750503"/>
          <a:ext cx="20574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0" imgW="342900" imgH="203200" progId="Equation.KSEE3">
                  <p:embed/>
                </p:oleObj>
              </mc:Choice>
              <mc:Fallback>
                <p:oleObj name="" r:id="rId10" imgW="3429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335" y="2750503"/>
                        <a:ext cx="20574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2350" y="4023360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4023360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9500" y="4012883"/>
          <a:ext cx="76200" cy="9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2" imgW="127000" imgH="177165" progId="Equation.KSEE3">
                  <p:embed/>
                </p:oleObj>
              </mc:Choice>
              <mc:Fallback>
                <p:oleObj name="" r:id="rId12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9500" y="4012883"/>
                        <a:ext cx="76200" cy="9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梯形 57"/>
          <p:cNvSpPr/>
          <p:nvPr/>
        </p:nvSpPr>
        <p:spPr>
          <a:xfrm rot="5400000" flipH="1" flipV="1">
            <a:off x="648335" y="5569585"/>
            <a:ext cx="1144270" cy="331470"/>
          </a:xfrm>
          <a:prstGeom prst="trapezoid">
            <a:avLst>
              <a:gd name="adj" fmla="val 11685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V="1">
            <a:off x="908685" y="5882005"/>
            <a:ext cx="174752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 flipV="1">
            <a:off x="906145" y="4596630"/>
            <a:ext cx="2540" cy="128524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8575" y="5919470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13" imgW="127000" imgH="139700" progId="Equation.KSEE3">
                  <p:embed/>
                </p:oleObj>
              </mc:Choice>
              <mc:Fallback>
                <p:oleObj name="" r:id="rId13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8575" y="5919470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任意多边形 62"/>
          <p:cNvSpPr/>
          <p:nvPr/>
        </p:nvSpPr>
        <p:spPr>
          <a:xfrm>
            <a:off x="1053465" y="5074920"/>
            <a:ext cx="1329690" cy="419735"/>
          </a:xfrm>
          <a:custGeom>
            <a:avLst/>
            <a:gdLst>
              <a:gd name="connisteX0" fmla="*/ 0 w 2697480"/>
              <a:gd name="connsiteY0" fmla="*/ 193939 h 640344"/>
              <a:gd name="connisteX1" fmla="*/ 650875 w 2697480"/>
              <a:gd name="connsiteY1" fmla="*/ 115834 h 640344"/>
              <a:gd name="connisteX2" fmla="*/ 889000 w 2697480"/>
              <a:gd name="connsiteY2" fmla="*/ 442859 h 640344"/>
              <a:gd name="connisteX3" fmla="*/ 1376680 w 2697480"/>
              <a:gd name="connsiteY3" fmla="*/ 297444 h 640344"/>
              <a:gd name="connisteX4" fmla="*/ 1768475 w 2697480"/>
              <a:gd name="connsiteY4" fmla="*/ 264 h 640344"/>
              <a:gd name="connisteX5" fmla="*/ 2057400 w 2697480"/>
              <a:gd name="connsiteY5" fmla="*/ 343164 h 640344"/>
              <a:gd name="connisteX6" fmla="*/ 2332990 w 2697480"/>
              <a:gd name="connsiteY6" fmla="*/ 397139 h 640344"/>
              <a:gd name="connisteX7" fmla="*/ 2483485 w 2697480"/>
              <a:gd name="connsiteY7" fmla="*/ 569859 h 640344"/>
              <a:gd name="connisteX8" fmla="*/ 2697480 w 2697480"/>
              <a:gd name="connsiteY8" fmla="*/ 640344 h 6403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2697480" h="640344">
                <a:moveTo>
                  <a:pt x="0" y="193939"/>
                </a:moveTo>
                <a:cubicBezTo>
                  <a:pt x="125095" y="171714"/>
                  <a:pt x="473075" y="66304"/>
                  <a:pt x="650875" y="115834"/>
                </a:cubicBezTo>
                <a:cubicBezTo>
                  <a:pt x="828675" y="165364"/>
                  <a:pt x="743585" y="406664"/>
                  <a:pt x="889000" y="442859"/>
                </a:cubicBezTo>
                <a:cubicBezTo>
                  <a:pt x="1034415" y="479054"/>
                  <a:pt x="1200785" y="385709"/>
                  <a:pt x="1376680" y="297444"/>
                </a:cubicBezTo>
                <a:cubicBezTo>
                  <a:pt x="1552575" y="209179"/>
                  <a:pt x="1632585" y="-8626"/>
                  <a:pt x="1768475" y="264"/>
                </a:cubicBezTo>
                <a:cubicBezTo>
                  <a:pt x="1904365" y="9154"/>
                  <a:pt x="1944370" y="263789"/>
                  <a:pt x="2057400" y="343164"/>
                </a:cubicBezTo>
                <a:cubicBezTo>
                  <a:pt x="2170430" y="422539"/>
                  <a:pt x="2247900" y="352054"/>
                  <a:pt x="2332990" y="397139"/>
                </a:cubicBezTo>
                <a:cubicBezTo>
                  <a:pt x="2418080" y="442224"/>
                  <a:pt x="2410460" y="520964"/>
                  <a:pt x="2483485" y="569859"/>
                </a:cubicBezTo>
                <a:cubicBezTo>
                  <a:pt x="2556510" y="618754"/>
                  <a:pt x="2657475" y="629549"/>
                  <a:pt x="2697480" y="6403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35685" y="5887085"/>
            <a:ext cx="1391285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8335" y="4635818"/>
          <a:ext cx="20574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14" imgW="342900" imgH="203200" progId="Equation.KSEE3">
                  <p:embed/>
                </p:oleObj>
              </mc:Choice>
              <mc:Fallback>
                <p:oleObj name="" r:id="rId14" imgW="3429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8335" y="4635818"/>
                        <a:ext cx="20574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2350" y="5908675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15" imgW="127000" imgH="139700" progId="Equation.KSEE3">
                  <p:embed/>
                </p:oleObj>
              </mc:Choice>
              <mc:Fallback>
                <p:oleObj name="" r:id="rId15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5908675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9500" y="5898198"/>
          <a:ext cx="76200" cy="9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" name="" r:id="rId16" imgW="127000" imgH="177165" progId="Equation.KSEE3">
                  <p:embed/>
                </p:oleObj>
              </mc:Choice>
              <mc:Fallback>
                <p:oleObj name="" r:id="rId16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9500" y="5898198"/>
                        <a:ext cx="76200" cy="9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梯形 76"/>
          <p:cNvSpPr/>
          <p:nvPr/>
        </p:nvSpPr>
        <p:spPr>
          <a:xfrm rot="5400000" flipH="1" flipV="1">
            <a:off x="3342005" y="5697220"/>
            <a:ext cx="1173480" cy="165735"/>
          </a:xfrm>
          <a:prstGeom prst="trapezoid">
            <a:avLst>
              <a:gd name="adj" fmla="val 30459"/>
            </a:avLst>
          </a:prstGeom>
          <a:pattFill prst="pct5">
            <a:fgClr>
              <a:schemeClr val="tx1"/>
            </a:fgClr>
            <a:bgClr>
              <a:srgbClr val="FFFFFF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3699510" y="5920105"/>
            <a:ext cx="1747520" cy="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3696970" y="4634730"/>
            <a:ext cx="2540" cy="1285240"/>
          </a:xfrm>
          <a:prstGeom prst="straightConnector1">
            <a:avLst/>
          </a:prstGeom>
          <a:ln w="3175">
            <a:solidFill>
              <a:schemeClr val="tx1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59400" y="5957570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17" imgW="127000" imgH="139700" progId="Equation.KSEE3">
                  <p:embed/>
                </p:oleObj>
              </mc:Choice>
              <mc:Fallback>
                <p:oleObj name="" r:id="rId17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9400" y="5957570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任意多边形 81"/>
          <p:cNvSpPr/>
          <p:nvPr/>
        </p:nvSpPr>
        <p:spPr>
          <a:xfrm>
            <a:off x="3844290" y="5113020"/>
            <a:ext cx="1329690" cy="419735"/>
          </a:xfrm>
          <a:custGeom>
            <a:avLst/>
            <a:gdLst>
              <a:gd name="connisteX0" fmla="*/ 0 w 2697480"/>
              <a:gd name="connsiteY0" fmla="*/ 193939 h 640344"/>
              <a:gd name="connisteX1" fmla="*/ 650875 w 2697480"/>
              <a:gd name="connsiteY1" fmla="*/ 115834 h 640344"/>
              <a:gd name="connisteX2" fmla="*/ 889000 w 2697480"/>
              <a:gd name="connsiteY2" fmla="*/ 442859 h 640344"/>
              <a:gd name="connisteX3" fmla="*/ 1376680 w 2697480"/>
              <a:gd name="connsiteY3" fmla="*/ 297444 h 640344"/>
              <a:gd name="connisteX4" fmla="*/ 1768475 w 2697480"/>
              <a:gd name="connsiteY4" fmla="*/ 264 h 640344"/>
              <a:gd name="connisteX5" fmla="*/ 2057400 w 2697480"/>
              <a:gd name="connsiteY5" fmla="*/ 343164 h 640344"/>
              <a:gd name="connisteX6" fmla="*/ 2332990 w 2697480"/>
              <a:gd name="connsiteY6" fmla="*/ 397139 h 640344"/>
              <a:gd name="connisteX7" fmla="*/ 2483485 w 2697480"/>
              <a:gd name="connsiteY7" fmla="*/ 569859 h 640344"/>
              <a:gd name="connisteX8" fmla="*/ 2697480 w 2697480"/>
              <a:gd name="connsiteY8" fmla="*/ 640344 h 6403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2697480" h="640344">
                <a:moveTo>
                  <a:pt x="0" y="193939"/>
                </a:moveTo>
                <a:cubicBezTo>
                  <a:pt x="125095" y="171714"/>
                  <a:pt x="473075" y="66304"/>
                  <a:pt x="650875" y="115834"/>
                </a:cubicBezTo>
                <a:cubicBezTo>
                  <a:pt x="828675" y="165364"/>
                  <a:pt x="743585" y="406664"/>
                  <a:pt x="889000" y="442859"/>
                </a:cubicBezTo>
                <a:cubicBezTo>
                  <a:pt x="1034415" y="479054"/>
                  <a:pt x="1200785" y="385709"/>
                  <a:pt x="1376680" y="297444"/>
                </a:cubicBezTo>
                <a:cubicBezTo>
                  <a:pt x="1552575" y="209179"/>
                  <a:pt x="1632585" y="-8626"/>
                  <a:pt x="1768475" y="264"/>
                </a:cubicBezTo>
                <a:cubicBezTo>
                  <a:pt x="1904365" y="9154"/>
                  <a:pt x="1944370" y="263789"/>
                  <a:pt x="2057400" y="343164"/>
                </a:cubicBezTo>
                <a:cubicBezTo>
                  <a:pt x="2170430" y="422539"/>
                  <a:pt x="2247900" y="352054"/>
                  <a:pt x="2332990" y="397139"/>
                </a:cubicBezTo>
                <a:cubicBezTo>
                  <a:pt x="2418080" y="442224"/>
                  <a:pt x="2410460" y="520964"/>
                  <a:pt x="2483485" y="569859"/>
                </a:cubicBezTo>
                <a:cubicBezTo>
                  <a:pt x="2556510" y="618754"/>
                  <a:pt x="2657475" y="629549"/>
                  <a:pt x="2697480" y="6403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3813175" y="5922645"/>
            <a:ext cx="1391285" cy="624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4" name="对象 8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9160" y="4673918"/>
          <a:ext cx="20574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" name="" r:id="rId18" imgW="342900" imgH="203200" progId="Equation.KSEE3">
                  <p:embed/>
                </p:oleObj>
              </mc:Choice>
              <mc:Fallback>
                <p:oleObj name="" r:id="rId18" imgW="3429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9160" y="4673918"/>
                        <a:ext cx="205740" cy="11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对象 8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3175" y="5946775"/>
          <a:ext cx="76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19" imgW="127000" imgH="139700" progId="Equation.KSEE3">
                  <p:embed/>
                </p:oleObj>
              </mc:Choice>
              <mc:Fallback>
                <p:oleObj name="" r:id="rId19" imgW="1270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3175" y="5946775"/>
                        <a:ext cx="76200" cy="7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0325" y="5936298"/>
          <a:ext cx="76200" cy="9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" name="" r:id="rId20" imgW="127000" imgH="177165" progId="Equation.KSEE3">
                  <p:embed/>
                </p:oleObj>
              </mc:Choice>
              <mc:Fallback>
                <p:oleObj name="" r:id="rId20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0325" y="5936298"/>
                        <a:ext cx="76200" cy="9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974080" y="1707515"/>
            <a:ext cx="3514090" cy="32931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000" b="0" i="0"/>
              <a:t>初始化：</a:t>
            </a:r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r>
              <a:rPr lang="zh-CN" altLang="en-US" sz="1000" b="0" i="0"/>
              <a:t>迭代过程：</a:t>
            </a:r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r>
              <a:rPr lang="zh-CN" altLang="en-US" sz="1000">
                <a:sym typeface="+mn-ea"/>
              </a:rPr>
              <a:t>输出：</a:t>
            </a:r>
            <a:endParaRPr lang="zh-CN" altLang="en-US" sz="1000" b="0" i="0"/>
          </a:p>
          <a:p>
            <a:endParaRPr lang="zh-CN" altLang="en-US" sz="1000" b="0" i="0"/>
          </a:p>
          <a:p>
            <a:endParaRPr lang="en-US" altLang="zh-CN" sz="1000" b="0" i="0"/>
          </a:p>
        </p:txBody>
      </p:sp>
      <p:graphicFrame>
        <p:nvGraphicFramePr>
          <p:cNvPr id="98" name="对象 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1775" y="1780223"/>
          <a:ext cx="1800860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1" imgW="2527300" imgH="1117600" progId="Equation.KSEE3">
                  <p:embed/>
                </p:oleObj>
              </mc:Choice>
              <mc:Fallback>
                <p:oleObj name="" r:id="rId21" imgW="2527300" imgH="1117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81775" y="1780223"/>
                        <a:ext cx="1800860" cy="79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1775" y="2723833"/>
          <a:ext cx="255397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" name="" r:id="rId23" imgW="3581400" imgH="2540000" progId="Equation.KSEE3">
                  <p:embed/>
                </p:oleObj>
              </mc:Choice>
              <mc:Fallback>
                <p:oleObj name="" r:id="rId23" imgW="3581400" imgH="2540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81775" y="2723833"/>
                        <a:ext cx="2553970" cy="18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5273" y="4808855"/>
          <a:ext cx="604520" cy="19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25" imgW="723900" imgH="228600" progId="Equation.KSEE3">
                  <p:embed/>
                </p:oleObj>
              </mc:Choice>
              <mc:Fallback>
                <p:oleObj name="" r:id="rId25" imgW="7239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25273" y="4808855"/>
                        <a:ext cx="604520" cy="19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文本框 104"/>
          <p:cNvSpPr txBox="1"/>
          <p:nvPr/>
        </p:nvSpPr>
        <p:spPr>
          <a:xfrm>
            <a:off x="1271270" y="2132330"/>
            <a:ext cx="8578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271270" y="3963670"/>
            <a:ext cx="8578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271270" y="5847080"/>
            <a:ext cx="8578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062095" y="5862320"/>
            <a:ext cx="85788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5656580" y="5494655"/>
            <a:ext cx="317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6063615" y="5290185"/>
            <a:ext cx="8324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ym typeface="+mn-ea"/>
              </a:rPr>
              <a:t>......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635" y="144780"/>
            <a:ext cx="431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数值积分：</a:t>
            </a:r>
            <a:r>
              <a:rPr lang="en-US" altLang="zh-CN">
                <a:sym typeface="+mn-ea"/>
              </a:rPr>
              <a:t>Romberg</a:t>
            </a:r>
            <a:r>
              <a:rPr lang="zh-CN" altLang="en-US">
                <a:sym typeface="+mn-ea"/>
              </a:rPr>
              <a:t>方法</a:t>
            </a:r>
            <a:endParaRPr lang="zh-CN" altLang="en-US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7440" y="699135"/>
            <a:ext cx="670179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变步长梯形方法的精度可以满足要求，但是迭代收敛速度还不够快，在其基础上增加外推加速算法以加快收敛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速度，就得到了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Romberg(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龙贝格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外推加速算法介绍：在变步长梯形方法的第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次和第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i+1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次迭代中，可以将积分真实值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与估计值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的关系表示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如下：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9837420" y="1109345"/>
          <a:ext cx="104140" cy="144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37420" y="1109345"/>
                        <a:ext cx="104140" cy="144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0458133" y="1105853"/>
          <a:ext cx="114935" cy="15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139700" imgH="177165" progId="Equation.KSEE3">
                  <p:embed/>
                </p:oleObj>
              </mc:Choice>
              <mc:Fallback>
                <p:oleObj name="" r:id="rId3" imgW="139700" imgH="177165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58133" y="1105853"/>
                        <a:ext cx="114935" cy="15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917440" y="1845310"/>
            <a:ext cx="670179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于是可以构造一个新的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估计值：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98" name="对象 9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6025" y="1349058"/>
          <a:ext cx="3110230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5" imgW="3797300" imgH="736600" progId="Equation.KSEE3">
                  <p:embed/>
                </p:oleObj>
              </mc:Choice>
              <mc:Fallback>
                <p:oleObj name="" r:id="rId5" imgW="3797300" imgH="736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6025" y="1349058"/>
                        <a:ext cx="3110230" cy="607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6026" y="2165985"/>
          <a:ext cx="3122930" cy="32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3810000" imgH="393700" progId="Equation.KSEE3">
                  <p:embed/>
                </p:oleObj>
              </mc:Choice>
              <mc:Fallback>
                <p:oleObj name="" r:id="rId7" imgW="38100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6026" y="2165985"/>
                        <a:ext cx="3122930" cy="325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917440" y="2432685"/>
            <a:ext cx="67017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可以看到新估计值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的误差小于原来的两个估计值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，这样就完成了一次外推加速，即使用低精度的估计值得到高精度的估计值。接着可以继续外推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0926" y="2526665"/>
          <a:ext cx="334010" cy="1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405765" imgH="241300" progId="Equation.KSEE3">
                  <p:embed/>
                </p:oleObj>
              </mc:Choice>
              <mc:Fallback>
                <p:oleObj name="" r:id="rId9" imgW="4057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0926" y="2526665"/>
                        <a:ext cx="334010" cy="199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5328" y="2534285"/>
          <a:ext cx="239395" cy="18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292100" imgH="228600" progId="Equation.KSEE3">
                  <p:embed/>
                </p:oleObj>
              </mc:Choice>
              <mc:Fallback>
                <p:oleObj name="" r:id="rId11" imgW="2921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35328" y="2534285"/>
                        <a:ext cx="239395" cy="18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9423" y="2534285"/>
          <a:ext cx="167005" cy="18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203200" imgH="228600" progId="Equation.KSEE3">
                  <p:embed/>
                </p:oleObj>
              </mc:Choice>
              <mc:Fallback>
                <p:oleObj name="" r:id="rId13" imgW="2032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79423" y="2534285"/>
                        <a:ext cx="167005" cy="18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5074" y="2938145"/>
          <a:ext cx="3165475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5" imgW="3860800" imgH="419100" progId="Equation.KSEE3">
                  <p:embed/>
                </p:oleObj>
              </mc:Choice>
              <mc:Fallback>
                <p:oleObj name="" r:id="rId15" imgW="38608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95074" y="2938145"/>
                        <a:ext cx="3165475" cy="34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4917440" y="3202305"/>
            <a:ext cx="670179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次迭代，总共可以外推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i-1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并将误差量级从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减少到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，从而大大提高收敛速度，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其中第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次外推的计算公式为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89988" y="3280728"/>
          <a:ext cx="313055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7" imgW="381000" imgH="254000" progId="Equation.KSEE3">
                  <p:embed/>
                </p:oleObj>
              </mc:Choice>
              <mc:Fallback>
                <p:oleObj name="" r:id="rId17" imgW="3810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89988" y="3280728"/>
                        <a:ext cx="313055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3088" y="3277553"/>
          <a:ext cx="167005" cy="21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203200" imgH="254000" progId="Equation.KSEE3">
                  <p:embed/>
                </p:oleObj>
              </mc:Choice>
              <mc:Fallback>
                <p:oleObj name="" r:id="rId19" imgW="203200" imgH="254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93088" y="3277553"/>
                        <a:ext cx="167005" cy="21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6028" y="3534728"/>
          <a:ext cx="235394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1" imgW="2870200" imgH="431800" progId="Equation.KSEE3">
                  <p:embed/>
                </p:oleObj>
              </mc:Choice>
              <mc:Fallback>
                <p:oleObj name="" r:id="rId21" imgW="2870200" imgH="4318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16028" y="3534728"/>
                        <a:ext cx="2353945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4917440" y="4010660"/>
            <a:ext cx="6096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综上，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Romberg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方法的计算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步骤如下：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9" name="表格 38"/>
          <p:cNvGraphicFramePr/>
          <p:nvPr>
            <p:custDataLst>
              <p:tags r:id="rId23"/>
            </p:custDataLst>
          </p:nvPr>
        </p:nvGraphicFramePr>
        <p:xfrm>
          <a:off x="138430" y="1126490"/>
          <a:ext cx="4479925" cy="315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750"/>
                <a:gridCol w="640715"/>
                <a:gridCol w="777240"/>
                <a:gridCol w="958215"/>
                <a:gridCol w="991235"/>
                <a:gridCol w="699770"/>
              </a:tblGrid>
              <a:tr h="557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迭代次数</a:t>
                      </a:r>
                      <a:endParaRPr lang="zh-CN" altLang="en-US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变步长梯形方法</a:t>
                      </a: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估计值</a:t>
                      </a:r>
                      <a:endParaRPr lang="zh-CN" altLang="en-US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外推</a:t>
                      </a: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</a:t>
                      </a:r>
                      <a:endParaRPr lang="zh-CN" altLang="en-US" sz="9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外推</a:t>
                      </a: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次</a:t>
                      </a:r>
                      <a:endParaRPr lang="zh-CN" altLang="en-US" sz="9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外推</a:t>
                      </a: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3</a:t>
                      </a:r>
                      <a:r>
                        <a:rPr lang="zh-CN" altLang="en-US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次</a:t>
                      </a:r>
                      <a:endParaRPr lang="zh-CN" altLang="en-US" sz="9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90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</a:t>
                      </a:r>
                      <a:endParaRPr lang="en-US" altLang="zh-CN" sz="90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20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20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207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21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5200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...</a:t>
                      </a:r>
                      <a:endParaRPr lang="zh-CN" altLang="en-US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...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523" y="1844993"/>
          <a:ext cx="167005" cy="17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4" imgW="203200" imgH="215900" progId="Equation.KSEE3">
                  <p:embed/>
                </p:oleObj>
              </mc:Choice>
              <mc:Fallback>
                <p:oleObj name="" r:id="rId24" imgW="2032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1523" y="1844993"/>
                        <a:ext cx="167005" cy="17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045" y="2394268"/>
          <a:ext cx="177800" cy="17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6" imgW="215900" imgH="215900" progId="Equation.KSEE3">
                  <p:embed/>
                </p:oleObj>
              </mc:Choice>
              <mc:Fallback>
                <p:oleObj name="" r:id="rId26" imgW="2159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41045" y="2394268"/>
                        <a:ext cx="177800" cy="17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840" y="2923541"/>
          <a:ext cx="177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8" imgW="215900" imgH="228600" progId="Equation.KSEE3">
                  <p:embed/>
                </p:oleObj>
              </mc:Choice>
              <mc:Fallback>
                <p:oleObj name="" r:id="rId28" imgW="2159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51840" y="2923541"/>
                        <a:ext cx="177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01810" y="2356975"/>
          <a:ext cx="734695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0" imgW="1016000" imgH="393700" progId="Equation.KSEE3">
                  <p:embed/>
                </p:oleObj>
              </mc:Choice>
              <mc:Fallback>
                <p:oleObj name="" r:id="rId30" imgW="10160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201810" y="2356975"/>
                        <a:ext cx="734695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7350" y="2850371"/>
          <a:ext cx="734695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2" imgW="1016000" imgH="393700" progId="Equation.KSEE3">
                  <p:embed/>
                </p:oleObj>
              </mc:Choice>
              <mc:Fallback>
                <p:oleObj name="" r:id="rId32" imgW="10160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97350" y="2850371"/>
                        <a:ext cx="734695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9137" y="2821796"/>
          <a:ext cx="895985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34" imgW="1320165" imgH="419100" progId="Equation.KSEE3">
                  <p:embed/>
                </p:oleObj>
              </mc:Choice>
              <mc:Fallback>
                <p:oleObj name="" r:id="rId34" imgW="1320165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969137" y="2821796"/>
                        <a:ext cx="895985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840" y="3394711"/>
          <a:ext cx="177800" cy="18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36" imgW="215900" imgH="215900" progId="Equation.KSEE3">
                  <p:embed/>
                </p:oleObj>
              </mc:Choice>
              <mc:Fallback>
                <p:oleObj name="" r:id="rId36" imgW="2159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51840" y="3394711"/>
                        <a:ext cx="177800" cy="18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2588" y="3343766"/>
          <a:ext cx="744220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38" imgW="1028700" imgH="393700" progId="Equation.KSEE3">
                  <p:embed/>
                </p:oleObj>
              </mc:Choice>
              <mc:Fallback>
                <p:oleObj name="" r:id="rId38" imgW="1028700" imgH="3937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192588" y="3343766"/>
                        <a:ext cx="744220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7759" y="3365356"/>
          <a:ext cx="904875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40" imgW="1333500" imgH="419100" progId="Equation.KSEE3">
                  <p:embed/>
                </p:oleObj>
              </mc:Choice>
              <mc:Fallback>
                <p:oleObj name="" r:id="rId40" imgW="13335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977759" y="3365356"/>
                        <a:ext cx="904875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7143" y="3385676"/>
          <a:ext cx="905510" cy="2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42" imgW="1333500" imgH="419100" progId="Equation.KSEE3">
                  <p:embed/>
                </p:oleObj>
              </mc:Choice>
              <mc:Fallback>
                <p:oleObj name="" r:id="rId42" imgW="13335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67143" y="3385676"/>
                        <a:ext cx="905510" cy="28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文本框 96"/>
          <p:cNvSpPr txBox="1"/>
          <p:nvPr/>
        </p:nvSpPr>
        <p:spPr>
          <a:xfrm>
            <a:off x="5147310" y="4273550"/>
            <a:ext cx="3514090" cy="32931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000" b="0" i="0"/>
              <a:t>初始化：</a:t>
            </a:r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r>
              <a:rPr lang="zh-CN" altLang="en-US" sz="1000" b="0" i="0"/>
              <a:t>迭代过程：</a:t>
            </a:r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zh-CN" altLang="en-US" sz="1000" b="0" i="0"/>
          </a:p>
          <a:p>
            <a:endParaRPr lang="en-US" altLang="zh-CN" sz="1000" b="0" i="0"/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5005" y="4346258"/>
          <a:ext cx="1800860" cy="79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44" imgW="2527300" imgH="1117600" progId="Equation.KSEE3">
                  <p:embed/>
                </p:oleObj>
              </mc:Choice>
              <mc:Fallback>
                <p:oleObj name="" r:id="rId44" imgW="2527300" imgH="1117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755005" y="4346258"/>
                        <a:ext cx="1800860" cy="79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76913" y="5234624"/>
          <a:ext cx="2784475" cy="11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46" imgW="3898900" imgH="1651000" progId="Equation.KSEE3">
                  <p:embed/>
                </p:oleObj>
              </mc:Choice>
              <mc:Fallback>
                <p:oleObj name="" r:id="rId46" imgW="3898900" imgH="1651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776913" y="5234624"/>
                        <a:ext cx="2784475" cy="118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6714" y="5354003"/>
          <a:ext cx="701040" cy="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" name="" r:id="rId48" imgW="838200" imgH="241300" progId="Equation.KSEE3">
                  <p:embed/>
                </p:oleObj>
              </mc:Choice>
              <mc:Fallback>
                <p:oleObj name="" r:id="rId48" imgW="838200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9256714" y="5354003"/>
                        <a:ext cx="701040" cy="202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/>
          <p:cNvSpPr txBox="1"/>
          <p:nvPr/>
        </p:nvSpPr>
        <p:spPr>
          <a:xfrm>
            <a:off x="8997950" y="5065395"/>
            <a:ext cx="20275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sym typeface="+mn-ea"/>
              </a:rPr>
              <a:t>输出：</a:t>
            </a:r>
            <a:endParaRPr lang="zh-CN" altLang="en-US" sz="1000" b="0" i="0"/>
          </a:p>
          <a:p>
            <a:endParaRPr lang="zh-CN" altLang="en-US" sz="1000" b="0" i="0"/>
          </a:p>
        </p:txBody>
      </p:sp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27820" y="4285933"/>
          <a:ext cx="2211070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50" imgW="3098800" imgH="977900" progId="Equation.KSEE3">
                  <p:embed/>
                </p:oleObj>
              </mc:Choice>
              <mc:Fallback>
                <p:oleObj name="" r:id="rId50" imgW="3098800" imgH="977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227820" y="4285933"/>
                        <a:ext cx="2211070" cy="69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 flipV="1">
            <a:off x="8623935" y="6326505"/>
            <a:ext cx="22669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8845550" y="4465320"/>
            <a:ext cx="300990" cy="127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 flipV="1">
            <a:off x="8848725" y="4466590"/>
            <a:ext cx="0" cy="1861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324610" y="4346575"/>
            <a:ext cx="182118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 Romberg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方法的计算步骤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1635" y="144780"/>
            <a:ext cx="431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下载</a:t>
            </a:r>
            <a:r>
              <a:rPr lang="zh-CN" altLang="en-US">
                <a:sym typeface="+mn-ea"/>
              </a:rPr>
              <a:t>链接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230" y="2294890"/>
            <a:ext cx="8537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github</a:t>
            </a:r>
            <a:r>
              <a:rPr lang="zh-CN" altLang="en-US"/>
              <a:t>网址：</a:t>
            </a:r>
            <a:r>
              <a:rPr lang="en-US" altLang="zh-CN"/>
              <a:t> </a:t>
            </a:r>
            <a:r>
              <a:rPr lang="en-US" altLang="zh-CN">
                <a:hlinkClick r:id="rId1" action="ppaction://hlinkfile"/>
              </a:rPr>
              <a:t> https://github.com/random1999/Romberg_integral.git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4230" y="1233170"/>
            <a:ext cx="97409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CSDN</a:t>
            </a:r>
            <a:r>
              <a:rPr lang="zh-CN" altLang="en-US"/>
              <a:t>网址</a:t>
            </a:r>
            <a:r>
              <a:rPr lang="en-US" altLang="zh-CN"/>
              <a:t>: </a:t>
            </a:r>
            <a:r>
              <a:rPr lang="en-US" altLang="zh-CN">
                <a:hlinkClick r:id="rId2" action="ppaction://hlinkfile"/>
              </a:rPr>
              <a:t>https://blog.csdn.net/qq_30668481/article/details/147385190?fromshare=blogdetail&amp;sharetype=blogdetail&amp;sharerId=147385190&amp;sharerefer=PC&amp;sharesource=qq_30668481&amp;sharefrom=from_link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24*162"/>
  <p:tag name="TABLE_ENDDRAG_RECT" val="253*204*424*162"/>
</p:tagLst>
</file>

<file path=ppt/tags/tag2.xml><?xml version="1.0" encoding="utf-8"?>
<p:tagLst xmlns:p="http://schemas.openxmlformats.org/presentationml/2006/main">
  <p:tag name="TABLE_ENDDRAG_ORIGIN_RECT" val="475*248"/>
  <p:tag name="TABLE_ENDDRAG_RECT" val="10*82*475*248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>宽屏</PresentationFormat>
  <Paragraphs>213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6</vt:i4>
      </vt:variant>
    </vt:vector>
  </HeadingPairs>
  <TitlesOfParts>
    <vt:vector size="8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数值积分—Romberg方法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oneTime</cp:lastModifiedBy>
  <cp:revision>349</cp:revision>
  <dcterms:created xsi:type="dcterms:W3CDTF">2023-08-09T12:44:00Z</dcterms:created>
  <dcterms:modified xsi:type="dcterms:W3CDTF">2025-04-21T13:40:47Z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E4A2A0D5A8324E3E9AFB082E87CE12DE_13</vt:lpwstr>
  </property>
  <property fmtid="{D5CDD505-2E9C-101B-9397-08002B2CF9AE}" pid="3" name="KSOProductBuildVer">
    <vt:lpwstr>2052-12.1.0.20784</vt:lpwstr>
  </property>
</Properties>
</file>