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72" r:id="rId3"/>
    <p:sldId id="280" r:id="rId4"/>
    <p:sldId id="430" r:id="rId5"/>
    <p:sldId id="282" r:id="rId6"/>
    <p:sldId id="435" r:id="rId7"/>
    <p:sldId id="3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6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06/02/2020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/>
              <a:t>06/02/2020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Plus Presentation</a:t>
            </a:r>
            <a:r>
              <a:rPr lang="en-US" sz="14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Template</a:t>
            </a:r>
            <a:endParaRPr lang="en-GB" sz="140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8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Plus Presentation</a:t>
            </a:r>
            <a:r>
              <a:rPr lang="en-US" sz="14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Template</a:t>
            </a:r>
            <a:endParaRPr lang="en-GB" sz="140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/>
              <a:t>06/02/2020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/>
              <a:t>06/02/2020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/>
          </a:p>
        </p:txBody>
      </p:sp>
      <p:grpSp>
        <p:nvGrpSpPr>
          <p:cNvPr id="66" name="Group 65"/>
          <p:cNvGrpSpPr/>
          <p:nvPr/>
        </p:nvGrpSpPr>
        <p:grpSpPr>
          <a:xfrm>
            <a:off x="0" y="1885071"/>
            <a:ext cx="12192000" cy="1543927"/>
            <a:chOff x="0" y="1885071"/>
            <a:chExt cx="12192000" cy="1543927"/>
          </a:xfrm>
        </p:grpSpPr>
        <p:sp>
          <p:nvSpPr>
            <p:cNvPr id="67" name="Rectangle 66"/>
            <p:cNvSpPr/>
            <p:nvPr/>
          </p:nvSpPr>
          <p:spPr>
            <a:xfrm>
              <a:off x="0" y="1885071"/>
              <a:ext cx="12192000" cy="1543927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5249" y="1934131"/>
              <a:ext cx="4392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2"/>
                  </a:solidFill>
                </a:rPr>
                <a:t>Unlock your Dreams…</a:t>
              </a:r>
              <a:endParaRPr lang="en-GB" sz="3600" b="1" dirty="0">
                <a:solidFill>
                  <a:schemeClr val="bg2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5249" y="2580463"/>
              <a:ext cx="99458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</a:rPr>
                <a:t>Let us take care of your </a:t>
              </a:r>
              <a:r>
                <a:rPr lang="en-GB" dirty="0" smtClean="0">
                  <a:solidFill>
                    <a:schemeClr val="bg2"/>
                  </a:solidFill>
                </a:rPr>
                <a:t>travel </a:t>
              </a:r>
              <a:r>
                <a:rPr lang="en-GB" dirty="0">
                  <a:solidFill>
                    <a:schemeClr val="bg2"/>
                  </a:solidFill>
                </a:rPr>
                <a:t>adventures. </a:t>
              </a:r>
              <a:r>
                <a:rPr lang="en-GB" dirty="0" smtClean="0">
                  <a:solidFill>
                    <a:schemeClr val="bg2"/>
                  </a:solidFill>
                </a:rPr>
                <a:t>Whether you’re </a:t>
              </a:r>
              <a:r>
                <a:rPr lang="en-GB" dirty="0">
                  <a:solidFill>
                    <a:schemeClr val="bg2"/>
                  </a:solidFill>
                </a:rPr>
                <a:t>a one person travel agency or multilingual conglomerate. We’ll be there to create an optimal IT-solution for your proposals.</a:t>
              </a:r>
              <a:endParaRPr lang="en-GB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93183" y="3835618"/>
            <a:ext cx="567771" cy="567771"/>
            <a:chOff x="6627041" y="4124390"/>
            <a:chExt cx="687003" cy="687003"/>
          </a:xfrm>
        </p:grpSpPr>
        <p:sp>
          <p:nvSpPr>
            <p:cNvPr id="71" name="Oval 70"/>
            <p:cNvSpPr/>
            <p:nvPr/>
          </p:nvSpPr>
          <p:spPr>
            <a:xfrm>
              <a:off x="6627041" y="4124390"/>
              <a:ext cx="687003" cy="68700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80263" y="4230803"/>
              <a:ext cx="380557" cy="48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1</a:t>
              </a:r>
              <a:endParaRPr lang="en-GB" sz="2000">
                <a:solidFill>
                  <a:schemeClr val="bg1"/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98420" y="3803437"/>
            <a:ext cx="4072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Work </a:t>
            </a:r>
            <a:r>
              <a:rPr lang="en-US" sz="2400" b="1" dirty="0" smtClean="0">
                <a:solidFill>
                  <a:schemeClr val="bg2"/>
                </a:solidFill>
              </a:rPr>
              <a:t>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Helpful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Techniques</a:t>
            </a:r>
          </a:p>
          <a:p>
            <a:endParaRPr lang="en-GB" sz="1400" b="1" dirty="0">
              <a:solidFill>
                <a:schemeClr val="bg2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208140" y="3842242"/>
            <a:ext cx="567771" cy="567771"/>
            <a:chOff x="6627041" y="4124390"/>
            <a:chExt cx="687003" cy="687003"/>
          </a:xfrm>
        </p:grpSpPr>
        <p:sp>
          <p:nvSpPr>
            <p:cNvPr id="75" name="Oval 74"/>
            <p:cNvSpPr/>
            <p:nvPr/>
          </p:nvSpPr>
          <p:spPr>
            <a:xfrm>
              <a:off x="6627041" y="4124390"/>
              <a:ext cx="687003" cy="687003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80263" y="4230803"/>
              <a:ext cx="380557" cy="48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2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966187" y="3842963"/>
            <a:ext cx="4072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</a:rPr>
              <a:t>Challenges</a:t>
            </a:r>
            <a:endParaRPr lang="en-GB" sz="2000" b="1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Each figured out their own </a:t>
            </a:r>
          </a:p>
          <a:p>
            <a:r>
              <a:rPr lang="en-GB" dirty="0">
                <a:solidFill>
                  <a:schemeClr val="bg2"/>
                </a:solidFill>
              </a:rPr>
              <a:t>solutions for given tasks</a:t>
            </a:r>
          </a:p>
          <a:p>
            <a:endParaRPr lang="en-GB" sz="1400" i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1076488" y="5314069"/>
            <a:ext cx="567771" cy="567771"/>
            <a:chOff x="6627041" y="4124390"/>
            <a:chExt cx="687003" cy="687003"/>
          </a:xfrm>
        </p:grpSpPr>
        <p:sp>
          <p:nvSpPr>
            <p:cNvPr id="79" name="Oval 78"/>
            <p:cNvSpPr/>
            <p:nvPr/>
          </p:nvSpPr>
          <p:spPr>
            <a:xfrm>
              <a:off x="6627041" y="4124390"/>
              <a:ext cx="687003" cy="68700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0263" y="4230803"/>
              <a:ext cx="380557" cy="48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1"/>
                  </a:solidFill>
                </a:rPr>
                <a:t>3</a:t>
              </a:r>
              <a:endParaRPr lang="en-GB" sz="200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1898420" y="5314069"/>
            <a:ext cx="4072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Graphic Design</a:t>
            </a:r>
            <a:endParaRPr lang="en-GB" sz="2400" b="1" dirty="0">
              <a:solidFill>
                <a:schemeClr val="bg2"/>
              </a:solidFill>
            </a:endParaRPr>
          </a:p>
          <a:p>
            <a:r>
              <a:rPr lang="en-GB" dirty="0">
                <a:solidFill>
                  <a:schemeClr val="bg2"/>
                </a:solidFill>
              </a:rPr>
              <a:t>Consistent design throughout the project </a:t>
            </a:r>
          </a:p>
          <a:p>
            <a:endParaRPr lang="en-GB" sz="1400" i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6224835" y="5314069"/>
            <a:ext cx="567771" cy="567771"/>
            <a:chOff x="6627041" y="4124390"/>
            <a:chExt cx="687003" cy="687003"/>
          </a:xfrm>
        </p:grpSpPr>
        <p:sp>
          <p:nvSpPr>
            <p:cNvPr id="83" name="Oval 82"/>
            <p:cNvSpPr/>
            <p:nvPr/>
          </p:nvSpPr>
          <p:spPr>
            <a:xfrm>
              <a:off x="6627041" y="4124390"/>
              <a:ext cx="687003" cy="687003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80263" y="4230803"/>
              <a:ext cx="380557" cy="48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4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6966187" y="5312914"/>
            <a:ext cx="4072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HTML/CSS  Structure</a:t>
            </a:r>
            <a:endParaRPr lang="en-GB" sz="2400" b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Media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/>
                </a:solidFill>
              </a:rPr>
              <a:t>Trouble shooting</a:t>
            </a:r>
          </a:p>
          <a:p>
            <a:endParaRPr lang="en-GB" sz="1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89016" y="205795"/>
            <a:ext cx="2348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AGENDA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7702" y="856011"/>
            <a:ext cx="19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+mn-lt"/>
              </a:rPr>
              <a:t>Core Tech Project 2</a:t>
            </a:r>
            <a:endParaRPr lang="en-US" b="1" i="1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20267" y="1292523"/>
            <a:ext cx="164592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16"/>
          <p:cNvGrpSpPr/>
          <p:nvPr/>
        </p:nvGrpSpPr>
        <p:grpSpPr>
          <a:xfrm>
            <a:off x="10435312" y="306490"/>
            <a:ext cx="914400" cy="914400"/>
            <a:chOff x="4114800" y="1467247"/>
            <a:chExt cx="914400" cy="914400"/>
          </a:xfrm>
        </p:grpSpPr>
        <p:sp>
          <p:nvSpPr>
            <p:cNvPr id="34" name="Diamond 515"/>
            <p:cNvSpPr/>
            <p:nvPr/>
          </p:nvSpPr>
          <p:spPr>
            <a:xfrm>
              <a:off x="4114800" y="1467247"/>
              <a:ext cx="914400" cy="9144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620"/>
            <p:cNvGrpSpPr/>
            <p:nvPr/>
          </p:nvGrpSpPr>
          <p:grpSpPr>
            <a:xfrm>
              <a:off x="4397267" y="1750013"/>
              <a:ext cx="349465" cy="348868"/>
              <a:chOff x="2581275" y="2582069"/>
              <a:chExt cx="465138" cy="464344"/>
            </a:xfrm>
            <a:solidFill>
              <a:schemeClr val="bg2"/>
            </a:solidFill>
          </p:grpSpPr>
          <p:sp>
            <p:nvSpPr>
              <p:cNvPr id="36" name="AutoShape 128"/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7" name="AutoShape 129"/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23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/>
      <p:bldP spid="81" grpId="0"/>
      <p:bldP spid="85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35" y="240072"/>
            <a:ext cx="8516815" cy="971306"/>
          </a:xfrm>
        </p:spPr>
        <p:txBody>
          <a:bodyPr/>
          <a:lstStyle/>
          <a:p>
            <a:pPr algn="l"/>
            <a:r>
              <a:rPr lang="en-US" dirty="0" smtClean="0"/>
              <a:t>Mission description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6237408" y="0"/>
            <a:ext cx="2217859" cy="6858000"/>
            <a:chOff x="6237408" y="0"/>
            <a:chExt cx="2217859" cy="6858000"/>
          </a:xfrm>
        </p:grpSpPr>
        <p:sp>
          <p:nvSpPr>
            <p:cNvPr id="4" name="任意多边形 28"/>
            <p:cNvSpPr/>
            <p:nvPr/>
          </p:nvSpPr>
          <p:spPr>
            <a:xfrm>
              <a:off x="6454283" y="0"/>
              <a:ext cx="2000984" cy="6858000"/>
            </a:xfrm>
            <a:custGeom>
              <a:avLst/>
              <a:gdLst/>
              <a:ahLst/>
              <a:cxnLst/>
              <a:rect l="l" t="t" r="r" b="b"/>
              <a:pathLst>
                <a:path w="2000984" h="6858000">
                  <a:moveTo>
                    <a:pt x="424500" y="0"/>
                  </a:moveTo>
                  <a:lnTo>
                    <a:pt x="1118271" y="0"/>
                  </a:lnTo>
                  <a:lnTo>
                    <a:pt x="1134341" y="14991"/>
                  </a:lnTo>
                  <a:cubicBezTo>
                    <a:pt x="1395601" y="319791"/>
                    <a:pt x="2087213" y="1094283"/>
                    <a:pt x="1992064" y="1828801"/>
                  </a:cubicBezTo>
                  <a:cubicBezTo>
                    <a:pt x="1896915" y="2563319"/>
                    <a:pt x="620701" y="3577653"/>
                    <a:pt x="563449" y="4422099"/>
                  </a:cubicBezTo>
                  <a:cubicBezTo>
                    <a:pt x="507882" y="5241712"/>
                    <a:pt x="1524362" y="6416713"/>
                    <a:pt x="1638502" y="6858000"/>
                  </a:cubicBezTo>
                  <a:lnTo>
                    <a:pt x="928309" y="6858000"/>
                  </a:lnTo>
                  <a:cubicBezTo>
                    <a:pt x="650691" y="6431575"/>
                    <a:pt x="-65106" y="5229042"/>
                    <a:pt x="4775" y="4377129"/>
                  </a:cubicBezTo>
                  <a:cubicBezTo>
                    <a:pt x="75068" y="3520191"/>
                    <a:pt x="1354884" y="2458387"/>
                    <a:pt x="1354884" y="1723869"/>
                  </a:cubicBezTo>
                  <a:cubicBezTo>
                    <a:pt x="1354884" y="989351"/>
                    <a:pt x="461257" y="284814"/>
                    <a:pt x="424500" y="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曲线连接符 29"/>
            <p:cNvCxnSpPr/>
            <p:nvPr/>
          </p:nvCxnSpPr>
          <p:spPr>
            <a:xfrm rot="16200000" flipH="1">
              <a:off x="7036457" y="202332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6" name="曲线连接符 30"/>
            <p:cNvCxnSpPr/>
            <p:nvPr/>
          </p:nvCxnSpPr>
          <p:spPr>
            <a:xfrm rot="5100000">
              <a:off x="7252481" y="1975148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7" name="曲线连接符 31"/>
            <p:cNvCxnSpPr/>
            <p:nvPr/>
          </p:nvCxnSpPr>
          <p:spPr>
            <a:xfrm rot="18900000" flipH="1">
              <a:off x="6237408" y="375103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8" name="曲线连接符 32"/>
            <p:cNvCxnSpPr/>
            <p:nvPr/>
          </p:nvCxnSpPr>
          <p:spPr>
            <a:xfrm rot="1380000">
              <a:off x="6781110" y="5658751"/>
              <a:ext cx="1268760" cy="864096"/>
            </a:xfrm>
            <a:prstGeom prst="curvedConnector3">
              <a:avLst/>
            </a:prstGeom>
            <a:noFill/>
            <a:ln w="38100" cap="flat" cmpd="sng" algn="ctr">
              <a:solidFill>
                <a:schemeClr val="bg1">
                  <a:lumMod val="95000"/>
                  <a:alpha val="60000"/>
                </a:schemeClr>
              </a:solidFill>
              <a:prstDash val="solid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7638550" y="315659"/>
            <a:ext cx="1242342" cy="1390354"/>
            <a:chOff x="7638550" y="315659"/>
            <a:chExt cx="1242342" cy="1390354"/>
          </a:xfrm>
        </p:grpSpPr>
        <p:grpSp>
          <p:nvGrpSpPr>
            <p:cNvPr id="9" name="组合 33"/>
            <p:cNvGrpSpPr/>
            <p:nvPr/>
          </p:nvGrpSpPr>
          <p:grpSpPr>
            <a:xfrm>
              <a:off x="7638550" y="315659"/>
              <a:ext cx="1242342" cy="1390354"/>
              <a:chOff x="2369425" y="2522568"/>
              <a:chExt cx="2473214" cy="2767871"/>
            </a:xfrm>
          </p:grpSpPr>
          <p:sp>
            <p:nvSpPr>
              <p:cNvPr id="10" name="泪滴形 1"/>
              <p:cNvSpPr/>
              <p:nvPr/>
            </p:nvSpPr>
            <p:spPr>
              <a:xfrm rot="8194362">
                <a:off x="2810532" y="3321029"/>
                <a:ext cx="2032107" cy="1969410"/>
              </a:xfrm>
              <a:custGeom>
                <a:avLst/>
                <a:gdLst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2248" h="2232248">
                    <a:moveTo>
                      <a:pt x="0" y="1116124"/>
                    </a:moveTo>
                    <a:cubicBezTo>
                      <a:pt x="0" y="499706"/>
                      <a:pt x="499706" y="0"/>
                      <a:pt x="1116124" y="0"/>
                    </a:cubicBezTo>
                    <a:lnTo>
                      <a:pt x="2215809" y="74373"/>
                    </a:lnTo>
                    <a:cubicBezTo>
                      <a:pt x="1363299" y="358937"/>
                      <a:pt x="2232248" y="744083"/>
                      <a:pt x="2232248" y="1116124"/>
                    </a:cubicBezTo>
                    <a:cubicBezTo>
                      <a:pt x="2232248" y="1732542"/>
                      <a:pt x="1732542" y="2232248"/>
                      <a:pt x="1116124" y="2232248"/>
                    </a:cubicBezTo>
                    <a:cubicBezTo>
                      <a:pt x="499706" y="2232248"/>
                      <a:pt x="0" y="1732542"/>
                      <a:pt x="0" y="11161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Text" lastClr="000000">
                      <a:lumMod val="65000"/>
                      <a:lumOff val="35000"/>
                      <a:shade val="30000"/>
                      <a:satMod val="115000"/>
                    </a:sysClr>
                  </a:gs>
                  <a:gs pos="77000">
                    <a:sysClr val="windowText" lastClr="000000">
                      <a:lumMod val="65000"/>
                      <a:lumOff val="35000"/>
                      <a:shade val="100000"/>
                      <a:satMod val="115000"/>
                      <a:alpha val="0"/>
                    </a:sysClr>
                  </a:gs>
                </a:gsLst>
                <a:lin ang="8400000" scaled="0"/>
                <a:tileRect/>
              </a:gradFill>
              <a:ln w="25400" cap="flat" cmpd="sng" algn="ctr">
                <a:noFill/>
                <a:prstDash val="solid"/>
              </a:ln>
              <a:effectLst/>
              <a:scene3d>
                <a:camera prst="isometricOffAxis1Top">
                  <a:rot lat="19138283" lon="19960832" rev="21342385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泪滴形 1"/>
              <p:cNvSpPr/>
              <p:nvPr/>
            </p:nvSpPr>
            <p:spPr>
              <a:xfrm rot="8194362">
                <a:off x="2369425" y="2522568"/>
                <a:ext cx="2232249" cy="2232249"/>
              </a:xfrm>
              <a:custGeom>
                <a:avLst/>
                <a:gdLst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2248" h="2232248">
                    <a:moveTo>
                      <a:pt x="0" y="1116124"/>
                    </a:moveTo>
                    <a:cubicBezTo>
                      <a:pt x="0" y="499706"/>
                      <a:pt x="499706" y="0"/>
                      <a:pt x="1116124" y="0"/>
                    </a:cubicBezTo>
                    <a:lnTo>
                      <a:pt x="2215809" y="74373"/>
                    </a:lnTo>
                    <a:cubicBezTo>
                      <a:pt x="1363299" y="358937"/>
                      <a:pt x="2232248" y="744083"/>
                      <a:pt x="2232248" y="1116124"/>
                    </a:cubicBezTo>
                    <a:cubicBezTo>
                      <a:pt x="2232248" y="1732542"/>
                      <a:pt x="1732542" y="2232248"/>
                      <a:pt x="1116124" y="2232248"/>
                    </a:cubicBezTo>
                    <a:cubicBezTo>
                      <a:pt x="499706" y="2232248"/>
                      <a:pt x="0" y="1732542"/>
                      <a:pt x="0" y="1116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41300" sx="104000" sy="104000" algn="ctr" rotWithShape="0">
                  <a:prstClr val="black">
                    <a:alpha val="17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椭圆 36"/>
              <p:cNvSpPr/>
              <p:nvPr/>
            </p:nvSpPr>
            <p:spPr>
              <a:xfrm>
                <a:off x="2549444" y="2636912"/>
                <a:ext cx="1872208" cy="1872208"/>
              </a:xfrm>
              <a:prstGeom prst="ellipse">
                <a:avLst/>
              </a:prstGeom>
              <a:solidFill>
                <a:schemeClr val="accent4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701029" flipH="1">
              <a:off x="7856222" y="602298"/>
              <a:ext cx="663348" cy="54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36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90717" y="1966637"/>
            <a:ext cx="1242343" cy="1390355"/>
            <a:chOff x="6590717" y="1966637"/>
            <a:chExt cx="1242343" cy="1390355"/>
          </a:xfrm>
        </p:grpSpPr>
        <p:grpSp>
          <p:nvGrpSpPr>
            <p:cNvPr id="14" name="组合 38"/>
            <p:cNvGrpSpPr/>
            <p:nvPr/>
          </p:nvGrpSpPr>
          <p:grpSpPr>
            <a:xfrm>
              <a:off x="6590717" y="1966637"/>
              <a:ext cx="1242343" cy="1390355"/>
              <a:chOff x="2369424" y="2522567"/>
              <a:chExt cx="2473215" cy="2767872"/>
            </a:xfrm>
          </p:grpSpPr>
          <p:sp>
            <p:nvSpPr>
              <p:cNvPr id="15" name="泪滴形 1"/>
              <p:cNvSpPr/>
              <p:nvPr/>
            </p:nvSpPr>
            <p:spPr>
              <a:xfrm rot="8194362">
                <a:off x="2810532" y="3321029"/>
                <a:ext cx="2032107" cy="1969410"/>
              </a:xfrm>
              <a:custGeom>
                <a:avLst/>
                <a:gdLst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2248" h="2232248">
                    <a:moveTo>
                      <a:pt x="0" y="1116124"/>
                    </a:moveTo>
                    <a:cubicBezTo>
                      <a:pt x="0" y="499706"/>
                      <a:pt x="499706" y="0"/>
                      <a:pt x="1116124" y="0"/>
                    </a:cubicBezTo>
                    <a:lnTo>
                      <a:pt x="2215809" y="74373"/>
                    </a:lnTo>
                    <a:cubicBezTo>
                      <a:pt x="1363299" y="358937"/>
                      <a:pt x="2232248" y="744083"/>
                      <a:pt x="2232248" y="1116124"/>
                    </a:cubicBezTo>
                    <a:cubicBezTo>
                      <a:pt x="2232248" y="1732542"/>
                      <a:pt x="1732542" y="2232248"/>
                      <a:pt x="1116124" y="2232248"/>
                    </a:cubicBezTo>
                    <a:cubicBezTo>
                      <a:pt x="499706" y="2232248"/>
                      <a:pt x="0" y="1732542"/>
                      <a:pt x="0" y="11161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Text" lastClr="000000">
                      <a:lumMod val="65000"/>
                      <a:lumOff val="35000"/>
                      <a:shade val="30000"/>
                      <a:satMod val="115000"/>
                    </a:sysClr>
                  </a:gs>
                  <a:gs pos="77000">
                    <a:sysClr val="windowText" lastClr="000000">
                      <a:lumMod val="65000"/>
                      <a:lumOff val="35000"/>
                      <a:shade val="100000"/>
                      <a:satMod val="115000"/>
                      <a:alpha val="0"/>
                    </a:sysClr>
                  </a:gs>
                </a:gsLst>
                <a:lin ang="8400000" scaled="0"/>
                <a:tileRect/>
              </a:gradFill>
              <a:ln w="25400" cap="flat" cmpd="sng" algn="ctr">
                <a:noFill/>
                <a:prstDash val="solid"/>
              </a:ln>
              <a:effectLst/>
              <a:scene3d>
                <a:camera prst="isometricOffAxis1Top">
                  <a:rot lat="19138283" lon="19960832" rev="21342385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泪滴形 1"/>
              <p:cNvSpPr/>
              <p:nvPr/>
            </p:nvSpPr>
            <p:spPr>
              <a:xfrm rot="8194362">
                <a:off x="2369424" y="2522567"/>
                <a:ext cx="2232248" cy="2232248"/>
              </a:xfrm>
              <a:custGeom>
                <a:avLst/>
                <a:gdLst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2248" h="2232248">
                    <a:moveTo>
                      <a:pt x="0" y="1116124"/>
                    </a:moveTo>
                    <a:cubicBezTo>
                      <a:pt x="0" y="499706"/>
                      <a:pt x="499706" y="0"/>
                      <a:pt x="1116124" y="0"/>
                    </a:cubicBezTo>
                    <a:lnTo>
                      <a:pt x="2215809" y="74373"/>
                    </a:lnTo>
                    <a:cubicBezTo>
                      <a:pt x="1363299" y="358937"/>
                      <a:pt x="2232248" y="744083"/>
                      <a:pt x="2232248" y="1116124"/>
                    </a:cubicBezTo>
                    <a:cubicBezTo>
                      <a:pt x="2232248" y="1732542"/>
                      <a:pt x="1732542" y="2232248"/>
                      <a:pt x="1116124" y="2232248"/>
                    </a:cubicBezTo>
                    <a:cubicBezTo>
                      <a:pt x="499706" y="2232248"/>
                      <a:pt x="0" y="1732542"/>
                      <a:pt x="0" y="11161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41300" sx="104000" sy="104000" algn="ctr" rotWithShape="0">
                  <a:prstClr val="black">
                    <a:alpha val="17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椭圆 41"/>
              <p:cNvSpPr/>
              <p:nvPr/>
            </p:nvSpPr>
            <p:spPr>
              <a:xfrm>
                <a:off x="2549444" y="2636912"/>
                <a:ext cx="1872208" cy="1872208"/>
              </a:xfrm>
              <a:prstGeom prst="ellipse">
                <a:avLst/>
              </a:prstGeom>
              <a:solidFill>
                <a:schemeClr val="accent5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701029" flipH="1">
              <a:off x="6822104" y="2258482"/>
              <a:ext cx="663348" cy="54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36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28494" y="4054869"/>
            <a:ext cx="1242343" cy="1390355"/>
            <a:chOff x="6428494" y="4054869"/>
            <a:chExt cx="1242343" cy="1390355"/>
          </a:xfrm>
        </p:grpSpPr>
        <p:grpSp>
          <p:nvGrpSpPr>
            <p:cNvPr id="19" name="组合 43"/>
            <p:cNvGrpSpPr/>
            <p:nvPr/>
          </p:nvGrpSpPr>
          <p:grpSpPr>
            <a:xfrm>
              <a:off x="6428494" y="4054869"/>
              <a:ext cx="1242343" cy="1390355"/>
              <a:chOff x="2369424" y="2522567"/>
              <a:chExt cx="2473215" cy="2767872"/>
            </a:xfrm>
          </p:grpSpPr>
          <p:sp>
            <p:nvSpPr>
              <p:cNvPr id="20" name="泪滴形 1"/>
              <p:cNvSpPr/>
              <p:nvPr/>
            </p:nvSpPr>
            <p:spPr>
              <a:xfrm rot="8194362">
                <a:off x="2810532" y="3321029"/>
                <a:ext cx="2032107" cy="1969410"/>
              </a:xfrm>
              <a:custGeom>
                <a:avLst/>
                <a:gdLst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2248" h="2232248">
                    <a:moveTo>
                      <a:pt x="0" y="1116124"/>
                    </a:moveTo>
                    <a:cubicBezTo>
                      <a:pt x="0" y="499706"/>
                      <a:pt x="499706" y="0"/>
                      <a:pt x="1116124" y="0"/>
                    </a:cubicBezTo>
                    <a:lnTo>
                      <a:pt x="2215809" y="74373"/>
                    </a:lnTo>
                    <a:cubicBezTo>
                      <a:pt x="1363299" y="358937"/>
                      <a:pt x="2232248" y="744083"/>
                      <a:pt x="2232248" y="1116124"/>
                    </a:cubicBezTo>
                    <a:cubicBezTo>
                      <a:pt x="2232248" y="1732542"/>
                      <a:pt x="1732542" y="2232248"/>
                      <a:pt x="1116124" y="2232248"/>
                    </a:cubicBezTo>
                    <a:cubicBezTo>
                      <a:pt x="499706" y="2232248"/>
                      <a:pt x="0" y="1732542"/>
                      <a:pt x="0" y="11161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Text" lastClr="000000">
                      <a:lumMod val="65000"/>
                      <a:lumOff val="35000"/>
                      <a:shade val="30000"/>
                      <a:satMod val="115000"/>
                    </a:sysClr>
                  </a:gs>
                  <a:gs pos="77000">
                    <a:sysClr val="windowText" lastClr="000000">
                      <a:lumMod val="65000"/>
                      <a:lumOff val="35000"/>
                      <a:shade val="100000"/>
                      <a:satMod val="115000"/>
                      <a:alpha val="0"/>
                    </a:sysClr>
                  </a:gs>
                </a:gsLst>
                <a:lin ang="8400000" scaled="0"/>
                <a:tileRect/>
              </a:gradFill>
              <a:ln w="25400" cap="flat" cmpd="sng" algn="ctr">
                <a:noFill/>
                <a:prstDash val="solid"/>
              </a:ln>
              <a:effectLst/>
              <a:scene3d>
                <a:camera prst="isometricOffAxis1Top">
                  <a:rot lat="19138283" lon="19960832" rev="21342385"/>
                </a:camera>
                <a:lightRig rig="threePt" dir="t"/>
              </a:scene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泪滴形 1"/>
              <p:cNvSpPr/>
              <p:nvPr/>
            </p:nvSpPr>
            <p:spPr>
              <a:xfrm rot="8194362">
                <a:off x="2369424" y="2522567"/>
                <a:ext cx="2232248" cy="2232248"/>
              </a:xfrm>
              <a:custGeom>
                <a:avLst/>
                <a:gdLst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32248 w 2232248"/>
                  <a:gd name="connsiteY2" fmla="*/ 0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  <a:gd name="connsiteX0" fmla="*/ 0 w 2232248"/>
                  <a:gd name="connsiteY0" fmla="*/ 1116124 h 2232248"/>
                  <a:gd name="connsiteX1" fmla="*/ 1116124 w 2232248"/>
                  <a:gd name="connsiteY1" fmla="*/ 0 h 2232248"/>
                  <a:gd name="connsiteX2" fmla="*/ 2215809 w 2232248"/>
                  <a:gd name="connsiteY2" fmla="*/ 74373 h 2232248"/>
                  <a:gd name="connsiteX3" fmla="*/ 2232248 w 2232248"/>
                  <a:gd name="connsiteY3" fmla="*/ 1116124 h 2232248"/>
                  <a:gd name="connsiteX4" fmla="*/ 1116124 w 2232248"/>
                  <a:gd name="connsiteY4" fmla="*/ 2232248 h 2232248"/>
                  <a:gd name="connsiteX5" fmla="*/ 0 w 2232248"/>
                  <a:gd name="connsiteY5" fmla="*/ 1116124 h 2232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2248" h="2232248">
                    <a:moveTo>
                      <a:pt x="0" y="1116124"/>
                    </a:moveTo>
                    <a:cubicBezTo>
                      <a:pt x="0" y="499706"/>
                      <a:pt x="499706" y="0"/>
                      <a:pt x="1116124" y="0"/>
                    </a:cubicBezTo>
                    <a:lnTo>
                      <a:pt x="2215809" y="74373"/>
                    </a:lnTo>
                    <a:cubicBezTo>
                      <a:pt x="1363299" y="358937"/>
                      <a:pt x="2232248" y="744083"/>
                      <a:pt x="2232248" y="1116124"/>
                    </a:cubicBezTo>
                    <a:cubicBezTo>
                      <a:pt x="2232248" y="1732542"/>
                      <a:pt x="1732542" y="2232248"/>
                      <a:pt x="1116124" y="2232248"/>
                    </a:cubicBezTo>
                    <a:cubicBezTo>
                      <a:pt x="499706" y="2232248"/>
                      <a:pt x="0" y="1732542"/>
                      <a:pt x="0" y="11161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241300" sx="104000" sy="104000" algn="ctr" rotWithShape="0">
                  <a:prstClr val="black">
                    <a:alpha val="17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椭圆 46"/>
              <p:cNvSpPr/>
              <p:nvPr/>
            </p:nvSpPr>
            <p:spPr>
              <a:xfrm>
                <a:off x="2549444" y="2636912"/>
                <a:ext cx="1872208" cy="1872208"/>
              </a:xfrm>
              <a:prstGeom prst="ellipse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 rot="1701029" flipH="1">
              <a:off x="6662137" y="4342206"/>
              <a:ext cx="663348" cy="54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altLang="en-US" sz="36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微软雅黑" pitchFamily="34" charset="-122"/>
                <a:cs typeface="Times New Roman" pitchFamily="18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79649" y="1339016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887391" y="802570"/>
            <a:ext cx="2989785" cy="1544167"/>
            <a:chOff x="9202215" y="501294"/>
            <a:chExt cx="2989785" cy="1544167"/>
          </a:xfrm>
        </p:grpSpPr>
        <p:sp>
          <p:nvSpPr>
            <p:cNvPr id="28" name="TextBox 27"/>
            <p:cNvSpPr txBox="1"/>
            <p:nvPr/>
          </p:nvSpPr>
          <p:spPr>
            <a:xfrm>
              <a:off x="9202215" y="501294"/>
              <a:ext cx="2378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Problem Analysis</a:t>
              </a:r>
              <a:endParaRPr lang="en-GB" sz="2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02215" y="845132"/>
              <a:ext cx="29897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Strength &amp; Weaknesses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Content requirements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Optimal solutions for ideas (Git, branches, etc.)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72555" y="2663550"/>
            <a:ext cx="2989785" cy="1790388"/>
            <a:chOff x="9202215" y="501294"/>
            <a:chExt cx="2989785" cy="1790388"/>
          </a:xfrm>
        </p:grpSpPr>
        <p:sp>
          <p:nvSpPr>
            <p:cNvPr id="32" name="TextBox 31"/>
            <p:cNvSpPr txBox="1"/>
            <p:nvPr/>
          </p:nvSpPr>
          <p:spPr>
            <a:xfrm>
              <a:off x="9202215" y="501294"/>
              <a:ext cx="2820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HTML/CSS/</a:t>
              </a:r>
              <a:r>
                <a:rPr lang="en-US" sz="2400" b="1" dirty="0" smtClean="0"/>
                <a:t>JS </a:t>
              </a:r>
              <a:r>
                <a:rPr lang="en-US" sz="2400" b="1" dirty="0" smtClean="0"/>
                <a:t>Design</a:t>
              </a:r>
              <a:endParaRPr lang="en-GB" sz="24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202215" y="845132"/>
              <a:ext cx="2989785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Frequent meetings &amp; tight feedback loops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Status updates seen via </a:t>
              </a:r>
              <a:r>
                <a:rPr lang="en-GB" dirty="0" err="1" smtClean="0"/>
                <a:t>Github</a:t>
              </a:r>
              <a:r>
                <a:rPr lang="en-GB" dirty="0" smtClean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6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66216" y="4468921"/>
            <a:ext cx="3621970" cy="1236390"/>
            <a:chOff x="9202215" y="501294"/>
            <a:chExt cx="3621970" cy="1236390"/>
          </a:xfrm>
        </p:grpSpPr>
        <p:sp>
          <p:nvSpPr>
            <p:cNvPr id="35" name="TextBox 34"/>
            <p:cNvSpPr txBox="1"/>
            <p:nvPr/>
          </p:nvSpPr>
          <p:spPr>
            <a:xfrm>
              <a:off x="9202215" y="501294"/>
              <a:ext cx="1247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Merging</a:t>
              </a:r>
              <a:endParaRPr lang="en-GB" sz="2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202215" y="845132"/>
              <a:ext cx="3621970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Version Control Systems (</a:t>
              </a:r>
              <a:r>
                <a:rPr lang="en-GB" dirty="0" err="1" smtClean="0"/>
                <a:t>Github</a:t>
              </a:r>
              <a:r>
                <a:rPr lang="en-GB" dirty="0" smtClean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/>
                <a:t>Fixing additional bugs</a:t>
              </a:r>
              <a:endParaRPr lang="en-GB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6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83389" y="5080831"/>
            <a:ext cx="687003" cy="687003"/>
            <a:chOff x="2273586" y="4571574"/>
            <a:chExt cx="687003" cy="687003"/>
          </a:xfrm>
        </p:grpSpPr>
        <p:sp>
          <p:nvSpPr>
            <p:cNvPr id="69" name="Oval 68"/>
            <p:cNvSpPr/>
            <p:nvPr/>
          </p:nvSpPr>
          <p:spPr>
            <a:xfrm>
              <a:off x="2273586" y="4571574"/>
              <a:ext cx="687003" cy="6870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423956" y="4722869"/>
              <a:ext cx="383755" cy="384412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45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6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7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8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9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50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51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52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53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22663" y="2024075"/>
            <a:ext cx="687003" cy="687003"/>
            <a:chOff x="2378970" y="5288753"/>
            <a:chExt cx="687003" cy="687003"/>
          </a:xfrm>
        </p:grpSpPr>
        <p:sp>
          <p:nvSpPr>
            <p:cNvPr id="70" name="Oval 69"/>
            <p:cNvSpPr/>
            <p:nvPr/>
          </p:nvSpPr>
          <p:spPr>
            <a:xfrm>
              <a:off x="2378970" y="5288753"/>
              <a:ext cx="687003" cy="6870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584472" y="5455972"/>
              <a:ext cx="263709" cy="384412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60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61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571964" y="3553502"/>
            <a:ext cx="687003" cy="687003"/>
            <a:chOff x="807127" y="4357204"/>
            <a:chExt cx="687003" cy="687003"/>
          </a:xfrm>
        </p:grpSpPr>
        <p:sp>
          <p:nvSpPr>
            <p:cNvPr id="71" name="Oval 70"/>
            <p:cNvSpPr/>
            <p:nvPr/>
          </p:nvSpPr>
          <p:spPr>
            <a:xfrm>
              <a:off x="807127" y="4357204"/>
              <a:ext cx="687003" cy="6870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963209" y="4508827"/>
              <a:ext cx="383755" cy="383755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65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66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67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77" name="Rectangle 76"/>
          <p:cNvSpPr/>
          <p:nvPr/>
        </p:nvSpPr>
        <p:spPr>
          <a:xfrm>
            <a:off x="1586395" y="5112472"/>
            <a:ext cx="3271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team members are responsible to take </a:t>
            </a:r>
            <a:r>
              <a:rPr lang="en-GB" b="1" u="sng" dirty="0" smtClean="0"/>
              <a:t>extra care about their commits. </a:t>
            </a:r>
            <a:endParaRPr lang="en-GB" b="1" u="sng" dirty="0"/>
          </a:p>
        </p:txBody>
      </p:sp>
      <p:sp>
        <p:nvSpPr>
          <p:cNvPr id="78" name="Rectangle 77"/>
          <p:cNvSpPr/>
          <p:nvPr/>
        </p:nvSpPr>
        <p:spPr>
          <a:xfrm>
            <a:off x="1585291" y="3553502"/>
            <a:ext cx="2702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Setting up proper communication patterns for troubleshooting.</a:t>
            </a:r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1585291" y="1958418"/>
            <a:ext cx="3014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Collecting &amp; validation of alternative solutions due to time constraint (3 days)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27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7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2455" y="152669"/>
            <a:ext cx="182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General</a:t>
            </a:r>
            <a:endParaRPr lang="en-GB" sz="40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68871" y="1037564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73"/>
          <p:cNvGrpSpPr/>
          <p:nvPr/>
        </p:nvGrpSpPr>
        <p:grpSpPr>
          <a:xfrm>
            <a:off x="76347" y="1149539"/>
            <a:ext cx="6703144" cy="4798680"/>
            <a:chOff x="2985802" y="1398921"/>
            <a:chExt cx="6496050" cy="4779962"/>
          </a:xfrm>
        </p:grpSpPr>
        <p:grpSp>
          <p:nvGrpSpPr>
            <p:cNvPr id="42" name="组合 40"/>
            <p:cNvGrpSpPr/>
            <p:nvPr/>
          </p:nvGrpSpPr>
          <p:grpSpPr>
            <a:xfrm>
              <a:off x="2985802" y="1398921"/>
              <a:ext cx="6496050" cy="4779962"/>
              <a:chOff x="1475656" y="1412776"/>
              <a:chExt cx="6496050" cy="477996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9" name="Group 59"/>
              <p:cNvGrpSpPr>
                <a:grpSpLocks/>
              </p:cNvGrpSpPr>
              <p:nvPr userDrawn="1"/>
            </p:nvGrpSpPr>
            <p:grpSpPr bwMode="auto">
              <a:xfrm>
                <a:off x="4710981" y="2758976"/>
                <a:ext cx="2598738" cy="901700"/>
                <a:chOff x="2437" y="1458"/>
                <a:chExt cx="1637" cy="568"/>
              </a:xfrm>
            </p:grpSpPr>
            <p:sp>
              <p:nvSpPr>
                <p:cNvPr id="74" name="Freeform 60"/>
                <p:cNvSpPr>
                  <a:spLocks/>
                </p:cNvSpPr>
                <p:nvPr userDrawn="1"/>
              </p:nvSpPr>
              <p:spPr bwMode="gray">
                <a:xfrm>
                  <a:off x="2482" y="1458"/>
                  <a:ext cx="1592" cy="568"/>
                </a:xfrm>
                <a:custGeom>
                  <a:avLst/>
                  <a:gdLst/>
                  <a:ahLst/>
                  <a:cxnLst>
                    <a:cxn ang="0">
                      <a:pos x="1" y="189"/>
                    </a:cxn>
                    <a:cxn ang="0">
                      <a:pos x="0" y="568"/>
                    </a:cxn>
                    <a:cxn ang="0">
                      <a:pos x="1489" y="329"/>
                    </a:cxn>
                    <a:cxn ang="0">
                      <a:pos x="1592" y="152"/>
                    </a:cxn>
                    <a:cxn ang="0">
                      <a:pos x="1477" y="0"/>
                    </a:cxn>
                    <a:cxn ang="0">
                      <a:pos x="1" y="189"/>
                    </a:cxn>
                  </a:cxnLst>
                  <a:rect l="0" t="0" r="r" b="b"/>
                  <a:pathLst>
                    <a:path w="1592" h="568">
                      <a:moveTo>
                        <a:pt x="1" y="189"/>
                      </a:moveTo>
                      <a:lnTo>
                        <a:pt x="0" y="568"/>
                      </a:lnTo>
                      <a:lnTo>
                        <a:pt x="1489" y="329"/>
                      </a:lnTo>
                      <a:lnTo>
                        <a:pt x="1592" y="152"/>
                      </a:lnTo>
                      <a:lnTo>
                        <a:pt x="1477" y="0"/>
                      </a:lnTo>
                      <a:lnTo>
                        <a:pt x="1" y="18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shade val="92157"/>
                        <a:invGamma/>
                      </a:srgbClr>
                    </a:gs>
                  </a:gsLst>
                  <a:lin ang="0" scaled="1"/>
                </a:gra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Freeform 61"/>
                <p:cNvSpPr>
                  <a:spLocks/>
                </p:cNvSpPr>
                <p:nvPr userDrawn="1"/>
              </p:nvSpPr>
              <p:spPr bwMode="gray">
                <a:xfrm>
                  <a:off x="2515" y="1500"/>
                  <a:ext cx="1517" cy="476"/>
                </a:xfrm>
                <a:custGeom>
                  <a:avLst/>
                  <a:gdLst/>
                  <a:ahLst/>
                  <a:cxnLst>
                    <a:cxn ang="0">
                      <a:pos x="0" y="184"/>
                    </a:cxn>
                    <a:cxn ang="0">
                      <a:pos x="1" y="476"/>
                    </a:cxn>
                    <a:cxn ang="0">
                      <a:pos x="1420" y="254"/>
                    </a:cxn>
                    <a:cxn ang="0">
                      <a:pos x="1509" y="117"/>
                    </a:cxn>
                    <a:cxn ang="0">
                      <a:pos x="1413" y="0"/>
                    </a:cxn>
                    <a:cxn ang="0">
                      <a:pos x="0" y="184"/>
                    </a:cxn>
                  </a:cxnLst>
                  <a:rect l="0" t="0" r="r" b="b"/>
                  <a:pathLst>
                    <a:path w="1509" h="476">
                      <a:moveTo>
                        <a:pt x="0" y="184"/>
                      </a:moveTo>
                      <a:lnTo>
                        <a:pt x="1" y="476"/>
                      </a:lnTo>
                      <a:lnTo>
                        <a:pt x="1420" y="254"/>
                      </a:lnTo>
                      <a:lnTo>
                        <a:pt x="1509" y="117"/>
                      </a:lnTo>
                      <a:lnTo>
                        <a:pt x="1413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AutoShape 62"/>
                <p:cNvSpPr>
                  <a:spLocks noChangeArrowheads="1"/>
                </p:cNvSpPr>
                <p:nvPr userDrawn="1"/>
              </p:nvSpPr>
              <p:spPr bwMode="gray">
                <a:xfrm rot="16200000" flipH="1">
                  <a:off x="2317" y="1822"/>
                  <a:ext cx="288" cy="47"/>
                </a:xfrm>
                <a:prstGeom prst="parallelogram">
                  <a:avLst>
                    <a:gd name="adj" fmla="val 23376"/>
                  </a:avLst>
                </a:prstGeom>
                <a:gradFill rotWithShape="1">
                  <a:gsLst>
                    <a:gs pos="0">
                      <a:srgbClr val="DDDDDD">
                        <a:gamma/>
                        <a:shade val="82353"/>
                        <a:invGamma/>
                      </a:srgbClr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  <a:scene3d>
                  <a:camera prst="legacyObliqueTopLeft"/>
                  <a:lightRig rig="legacyFlat3" dir="b"/>
                </a:scene3d>
                <a:sp3d extrusionH="36500" prstMaterial="legacyMatte">
                  <a:bevelT w="13500" h="13500" prst="angle"/>
                  <a:bevelB w="13500" h="13500" prst="angle"/>
                  <a:extrusionClr>
                    <a:srgbClr val="DDDDDD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0" name="Group 65"/>
              <p:cNvGrpSpPr>
                <a:grpSpLocks/>
              </p:cNvGrpSpPr>
              <p:nvPr userDrawn="1"/>
            </p:nvGrpSpPr>
            <p:grpSpPr bwMode="auto">
              <a:xfrm>
                <a:off x="1929681" y="3305076"/>
                <a:ext cx="2597150" cy="901700"/>
                <a:chOff x="697" y="1704"/>
                <a:chExt cx="1636" cy="568"/>
              </a:xfrm>
            </p:grpSpPr>
            <p:sp>
              <p:nvSpPr>
                <p:cNvPr id="71" name="Freeform 66"/>
                <p:cNvSpPr>
                  <a:spLocks/>
                </p:cNvSpPr>
                <p:nvPr userDrawn="1"/>
              </p:nvSpPr>
              <p:spPr bwMode="gray">
                <a:xfrm>
                  <a:off x="697" y="1704"/>
                  <a:ext cx="1591" cy="568"/>
                </a:xfrm>
                <a:custGeom>
                  <a:avLst/>
                  <a:gdLst/>
                  <a:ahLst/>
                  <a:cxnLst>
                    <a:cxn ang="0">
                      <a:pos x="1591" y="189"/>
                    </a:cxn>
                    <a:cxn ang="0">
                      <a:pos x="1591" y="568"/>
                    </a:cxn>
                    <a:cxn ang="0">
                      <a:pos x="103" y="329"/>
                    </a:cxn>
                    <a:cxn ang="0">
                      <a:pos x="0" y="152"/>
                    </a:cxn>
                    <a:cxn ang="0">
                      <a:pos x="115" y="0"/>
                    </a:cxn>
                    <a:cxn ang="0">
                      <a:pos x="1591" y="189"/>
                    </a:cxn>
                  </a:cxnLst>
                  <a:rect l="0" t="0" r="r" b="b"/>
                  <a:pathLst>
                    <a:path w="1591" h="568">
                      <a:moveTo>
                        <a:pt x="1591" y="189"/>
                      </a:moveTo>
                      <a:lnTo>
                        <a:pt x="1591" y="568"/>
                      </a:lnTo>
                      <a:lnTo>
                        <a:pt x="103" y="329"/>
                      </a:lnTo>
                      <a:lnTo>
                        <a:pt x="0" y="152"/>
                      </a:lnTo>
                      <a:lnTo>
                        <a:pt x="115" y="0"/>
                      </a:lnTo>
                      <a:lnTo>
                        <a:pt x="1591" y="18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>
                        <a:gamma/>
                        <a:shade val="8902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Freeform 67"/>
                <p:cNvSpPr>
                  <a:spLocks/>
                </p:cNvSpPr>
                <p:nvPr userDrawn="1"/>
              </p:nvSpPr>
              <p:spPr bwMode="gray">
                <a:xfrm>
                  <a:off x="737" y="1746"/>
                  <a:ext cx="1517" cy="476"/>
                </a:xfrm>
                <a:custGeom>
                  <a:avLst/>
                  <a:gdLst/>
                  <a:ahLst/>
                  <a:cxnLst>
                    <a:cxn ang="0">
                      <a:pos x="1298" y="158"/>
                    </a:cxn>
                    <a:cxn ang="0">
                      <a:pos x="1297" y="409"/>
                    </a:cxn>
                    <a:cxn ang="0">
                      <a:pos x="70" y="218"/>
                    </a:cxn>
                    <a:cxn ang="0">
                      <a:pos x="0" y="96"/>
                    </a:cxn>
                    <a:cxn ang="0">
                      <a:pos x="76" y="0"/>
                    </a:cxn>
                    <a:cxn ang="0">
                      <a:pos x="1298" y="158"/>
                    </a:cxn>
                  </a:cxnLst>
                  <a:rect l="0" t="0" r="r" b="b"/>
                  <a:pathLst>
                    <a:path w="1298" h="409">
                      <a:moveTo>
                        <a:pt x="1298" y="158"/>
                      </a:moveTo>
                      <a:lnTo>
                        <a:pt x="1297" y="409"/>
                      </a:lnTo>
                      <a:lnTo>
                        <a:pt x="70" y="218"/>
                      </a:lnTo>
                      <a:lnTo>
                        <a:pt x="0" y="96"/>
                      </a:lnTo>
                      <a:lnTo>
                        <a:pt x="76" y="0"/>
                      </a:lnTo>
                      <a:lnTo>
                        <a:pt x="1298" y="15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AutoShape 68"/>
                <p:cNvSpPr>
                  <a:spLocks noChangeArrowheads="1"/>
                </p:cNvSpPr>
                <p:nvPr userDrawn="1"/>
              </p:nvSpPr>
              <p:spPr bwMode="gray">
                <a:xfrm rot="5400000">
                  <a:off x="2166" y="2067"/>
                  <a:ext cx="288" cy="47"/>
                </a:xfrm>
                <a:prstGeom prst="parallelogram">
                  <a:avLst>
                    <a:gd name="adj" fmla="val 19149"/>
                  </a:avLst>
                </a:prstGeom>
                <a:gradFill rotWithShape="1">
                  <a:gsLst>
                    <a:gs pos="0">
                      <a:srgbClr val="DDDDDD">
                        <a:gamma/>
                        <a:shade val="82353"/>
                        <a:invGamma/>
                      </a:srgbClr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36500" prstMaterial="legacyMatte">
                  <a:bevelT w="13500" h="13500" prst="angle"/>
                  <a:bevelB w="13500" h="13500" prst="angle"/>
                  <a:extrusionClr>
                    <a:srgbClr val="DDDDDD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1" name="Group 78"/>
              <p:cNvGrpSpPr>
                <a:grpSpLocks/>
              </p:cNvGrpSpPr>
              <p:nvPr/>
            </p:nvGrpSpPr>
            <p:grpSpPr bwMode="auto">
              <a:xfrm>
                <a:off x="4506194" y="1412776"/>
                <a:ext cx="228600" cy="4779962"/>
                <a:chOff x="3391" y="1309"/>
                <a:chExt cx="144" cy="3011"/>
              </a:xfrm>
            </p:grpSpPr>
            <p:sp>
              <p:nvSpPr>
                <p:cNvPr id="69" name="AutoShape 79"/>
                <p:cNvSpPr>
                  <a:spLocks noChangeArrowheads="1"/>
                </p:cNvSpPr>
                <p:nvPr userDrawn="1"/>
              </p:nvSpPr>
              <p:spPr bwMode="gray">
                <a:xfrm>
                  <a:off x="3393" y="1309"/>
                  <a:ext cx="142" cy="3011"/>
                </a:xfrm>
                <a:prstGeom prst="can">
                  <a:avLst>
                    <a:gd name="adj" fmla="val 55367"/>
                  </a:avLst>
                </a:prstGeom>
                <a:gradFill rotWithShape="1">
                  <a:gsLst>
                    <a:gs pos="0">
                      <a:srgbClr val="B8B8B8"/>
                    </a:gs>
                    <a:gs pos="50000">
                      <a:srgbClr val="FFFFFF"/>
                    </a:gs>
                    <a:gs pos="100000">
                      <a:sysClr val="window" lastClr="FFFFFF">
                        <a:lumMod val="50000"/>
                      </a:sys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Oval 80"/>
                <p:cNvSpPr>
                  <a:spLocks noChangeArrowheads="1"/>
                </p:cNvSpPr>
                <p:nvPr userDrawn="1"/>
              </p:nvSpPr>
              <p:spPr bwMode="gray">
                <a:xfrm>
                  <a:off x="3391" y="1309"/>
                  <a:ext cx="144" cy="7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92157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92157"/>
                        <a:invGamma/>
                      </a:srgbClr>
                    </a:gs>
                  </a:gsLst>
                  <a:lin ang="27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" name="Group 81"/>
              <p:cNvGrpSpPr>
                <a:grpSpLocks/>
              </p:cNvGrpSpPr>
              <p:nvPr/>
            </p:nvGrpSpPr>
            <p:grpSpPr bwMode="auto">
              <a:xfrm>
                <a:off x="2907581" y="2458938"/>
                <a:ext cx="1657350" cy="881063"/>
                <a:chOff x="2384" y="1968"/>
                <a:chExt cx="1044" cy="555"/>
              </a:xfrm>
            </p:grpSpPr>
            <p:sp>
              <p:nvSpPr>
                <p:cNvPr id="66" name="AutoShape 82"/>
                <p:cNvSpPr>
                  <a:spLocks noChangeArrowheads="1"/>
                </p:cNvSpPr>
                <p:nvPr userDrawn="1"/>
              </p:nvSpPr>
              <p:spPr bwMode="gray">
                <a:xfrm rot="5400000" flipH="1">
                  <a:off x="3236" y="2086"/>
                  <a:ext cx="288" cy="96"/>
                </a:xfrm>
                <a:prstGeom prst="parallelogram">
                  <a:avLst>
                    <a:gd name="adj" fmla="val 18736"/>
                  </a:avLst>
                </a:prstGeom>
                <a:gradFill rotWithShape="1">
                  <a:gsLst>
                    <a:gs pos="417">
                      <a:srgbClr val="999999"/>
                    </a:gs>
                    <a:gs pos="7000">
                      <a:srgbClr val="EAEAEA">
                        <a:gamma/>
                        <a:shade val="85882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legacyObliqueTopLeft"/>
                  <a:lightRig rig="legacyFlat3" dir="b"/>
                </a:scene3d>
                <a:sp3d extrusionH="36500" prstMaterial="legacyMatte">
                  <a:bevelT w="13500" h="13500" prst="angle"/>
                  <a:bevelB w="13500" h="13500" prst="angle"/>
                  <a:extrusionClr>
                    <a:srgbClr val="EAEAEA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83"/>
                <p:cNvSpPr>
                  <a:spLocks/>
                </p:cNvSpPr>
                <p:nvPr userDrawn="1"/>
              </p:nvSpPr>
              <p:spPr bwMode="gray">
                <a:xfrm>
                  <a:off x="2384" y="1968"/>
                  <a:ext cx="975" cy="555"/>
                </a:xfrm>
                <a:custGeom>
                  <a:avLst/>
                  <a:gdLst/>
                  <a:ahLst/>
                  <a:cxnLst>
                    <a:cxn ang="0">
                      <a:pos x="837" y="0"/>
                    </a:cxn>
                    <a:cxn ang="0">
                      <a:pos x="837" y="317"/>
                    </a:cxn>
                    <a:cxn ang="0">
                      <a:pos x="116" y="476"/>
                    </a:cxn>
                    <a:cxn ang="0">
                      <a:pos x="0" y="304"/>
                    </a:cxn>
                    <a:cxn ang="0">
                      <a:pos x="110" y="100"/>
                    </a:cxn>
                    <a:cxn ang="0">
                      <a:pos x="837" y="0"/>
                    </a:cxn>
                  </a:cxnLst>
                  <a:rect l="0" t="0" r="r" b="b"/>
                  <a:pathLst>
                    <a:path w="837" h="476">
                      <a:moveTo>
                        <a:pt x="837" y="0"/>
                      </a:moveTo>
                      <a:lnTo>
                        <a:pt x="837" y="317"/>
                      </a:lnTo>
                      <a:lnTo>
                        <a:pt x="116" y="476"/>
                      </a:lnTo>
                      <a:lnTo>
                        <a:pt x="0" y="304"/>
                      </a:lnTo>
                      <a:lnTo>
                        <a:pt x="110" y="100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85882"/>
                        <a:invGamma/>
                      </a:srgbClr>
                    </a:gs>
                  </a:gsLst>
                  <a:lin ang="0" scaled="1"/>
                </a:gra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b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Freeform 84"/>
                <p:cNvSpPr>
                  <a:spLocks/>
                </p:cNvSpPr>
                <p:nvPr userDrawn="1"/>
              </p:nvSpPr>
              <p:spPr bwMode="gray">
                <a:xfrm>
                  <a:off x="2421" y="2007"/>
                  <a:ext cx="905" cy="461"/>
                </a:xfrm>
                <a:custGeom>
                  <a:avLst/>
                  <a:gdLst/>
                  <a:ahLst/>
                  <a:cxnLst>
                    <a:cxn ang="0">
                      <a:pos x="786" y="0"/>
                    </a:cxn>
                    <a:cxn ang="0">
                      <a:pos x="786" y="252"/>
                    </a:cxn>
                    <a:cxn ang="0">
                      <a:pos x="92" y="396"/>
                    </a:cxn>
                    <a:cxn ang="0">
                      <a:pos x="0" y="266"/>
                    </a:cxn>
                    <a:cxn ang="0">
                      <a:pos x="88" y="112"/>
                    </a:cxn>
                    <a:cxn ang="0">
                      <a:pos x="786" y="0"/>
                    </a:cxn>
                  </a:cxnLst>
                  <a:rect l="0" t="0" r="r" b="b"/>
                  <a:pathLst>
                    <a:path w="786" h="396">
                      <a:moveTo>
                        <a:pt x="786" y="0"/>
                      </a:moveTo>
                      <a:lnTo>
                        <a:pt x="786" y="252"/>
                      </a:lnTo>
                      <a:lnTo>
                        <a:pt x="92" y="396"/>
                      </a:lnTo>
                      <a:lnTo>
                        <a:pt x="0" y="266"/>
                      </a:lnTo>
                      <a:lnTo>
                        <a:pt x="88" y="112"/>
                      </a:ln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3" name="Group 86"/>
              <p:cNvGrpSpPr>
                <a:grpSpLocks/>
              </p:cNvGrpSpPr>
              <p:nvPr/>
            </p:nvGrpSpPr>
            <p:grpSpPr bwMode="auto">
              <a:xfrm>
                <a:off x="1475656" y="4654451"/>
                <a:ext cx="3067050" cy="806450"/>
                <a:chOff x="1482" y="3351"/>
                <a:chExt cx="1932" cy="508"/>
              </a:xfrm>
            </p:grpSpPr>
            <p:sp>
              <p:nvSpPr>
                <p:cNvPr id="63" name="AutoShape 87"/>
                <p:cNvSpPr>
                  <a:spLocks noChangeArrowheads="1"/>
                </p:cNvSpPr>
                <p:nvPr userDrawn="1"/>
              </p:nvSpPr>
              <p:spPr bwMode="gray">
                <a:xfrm rot="5400000" flipH="1">
                  <a:off x="3237" y="3499"/>
                  <a:ext cx="288" cy="66"/>
                </a:xfrm>
                <a:prstGeom prst="parallelogram">
                  <a:avLst>
                    <a:gd name="adj" fmla="val 4525"/>
                  </a:avLst>
                </a:prstGeom>
                <a:gradFill rotWithShape="1">
                  <a:gsLst>
                    <a:gs pos="1250">
                      <a:srgbClr val="949494"/>
                    </a:gs>
                    <a:gs pos="7000">
                      <a:srgbClr val="EAEAEA">
                        <a:gamma/>
                        <a:shade val="85882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  <a:scene3d>
                  <a:camera prst="legacyObliqueTopLeft"/>
                  <a:lightRig rig="legacyFlat3" dir="b"/>
                </a:scene3d>
                <a:sp3d extrusionH="36500" prstMaterial="legacyMatte">
                  <a:bevelT w="13500" h="13500" prst="angle"/>
                  <a:bevelB w="13500" h="13500" prst="angle"/>
                  <a:extrusionClr>
                    <a:srgbClr val="EAEAEA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Freeform 88"/>
                <p:cNvSpPr>
                  <a:spLocks/>
                </p:cNvSpPr>
                <p:nvPr userDrawn="1"/>
              </p:nvSpPr>
              <p:spPr bwMode="gray">
                <a:xfrm>
                  <a:off x="1482" y="3351"/>
                  <a:ext cx="1883" cy="508"/>
                </a:xfrm>
                <a:custGeom>
                  <a:avLst/>
                  <a:gdLst/>
                  <a:ahLst/>
                  <a:cxnLst>
                    <a:cxn ang="0">
                      <a:pos x="2085" y="0"/>
                    </a:cxn>
                    <a:cxn ang="0">
                      <a:pos x="2085" y="312"/>
                    </a:cxn>
                    <a:cxn ang="0">
                      <a:pos x="171" y="436"/>
                    </a:cxn>
                    <a:cxn ang="0">
                      <a:pos x="0" y="277"/>
                    </a:cxn>
                    <a:cxn ang="0">
                      <a:pos x="178" y="88"/>
                    </a:cxn>
                    <a:cxn ang="0">
                      <a:pos x="2085" y="0"/>
                    </a:cxn>
                  </a:cxnLst>
                  <a:rect l="0" t="0" r="r" b="b"/>
                  <a:pathLst>
                    <a:path w="2085" h="436">
                      <a:moveTo>
                        <a:pt x="2085" y="0"/>
                      </a:moveTo>
                      <a:lnTo>
                        <a:pt x="2085" y="312"/>
                      </a:lnTo>
                      <a:lnTo>
                        <a:pt x="171" y="436"/>
                      </a:lnTo>
                      <a:lnTo>
                        <a:pt x="0" y="277"/>
                      </a:lnTo>
                      <a:lnTo>
                        <a:pt x="178" y="88"/>
                      </a:lnTo>
                      <a:lnTo>
                        <a:pt x="208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shade val="85882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85882"/>
                        <a:invGamma/>
                      </a:srgbClr>
                    </a:gs>
                  </a:gsLst>
                  <a:lin ang="0" scaled="1"/>
                </a:gra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89"/>
                <p:cNvSpPr>
                  <a:spLocks/>
                </p:cNvSpPr>
                <p:nvPr userDrawn="1"/>
              </p:nvSpPr>
              <p:spPr bwMode="gray">
                <a:xfrm>
                  <a:off x="1528" y="3394"/>
                  <a:ext cx="1812" cy="419"/>
                </a:xfrm>
                <a:custGeom>
                  <a:avLst/>
                  <a:gdLst/>
                  <a:ahLst/>
                  <a:cxnLst>
                    <a:cxn ang="0">
                      <a:pos x="2004" y="0"/>
                    </a:cxn>
                    <a:cxn ang="0">
                      <a:pos x="2003" y="250"/>
                    </a:cxn>
                    <a:cxn ang="0">
                      <a:pos x="130" y="360"/>
                    </a:cxn>
                    <a:cxn ang="0">
                      <a:pos x="0" y="234"/>
                    </a:cxn>
                    <a:cxn ang="0">
                      <a:pos x="138" y="92"/>
                    </a:cxn>
                    <a:cxn ang="0">
                      <a:pos x="2004" y="0"/>
                    </a:cxn>
                  </a:cxnLst>
                  <a:rect l="0" t="0" r="r" b="b"/>
                  <a:pathLst>
                    <a:path w="2004" h="360">
                      <a:moveTo>
                        <a:pt x="2004" y="0"/>
                      </a:moveTo>
                      <a:lnTo>
                        <a:pt x="2003" y="250"/>
                      </a:lnTo>
                      <a:lnTo>
                        <a:pt x="130" y="360"/>
                      </a:lnTo>
                      <a:lnTo>
                        <a:pt x="0" y="234"/>
                      </a:lnTo>
                      <a:lnTo>
                        <a:pt x="138" y="92"/>
                      </a:lnTo>
                      <a:lnTo>
                        <a:pt x="200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4" name="Group 92"/>
              <p:cNvGrpSpPr>
                <a:grpSpLocks/>
              </p:cNvGrpSpPr>
              <p:nvPr userDrawn="1"/>
            </p:nvGrpSpPr>
            <p:grpSpPr bwMode="auto">
              <a:xfrm>
                <a:off x="4690343" y="4135338"/>
                <a:ext cx="3281363" cy="806450"/>
                <a:chOff x="3496" y="3024"/>
                <a:chExt cx="2183" cy="508"/>
              </a:xfrm>
            </p:grpSpPr>
            <p:sp>
              <p:nvSpPr>
                <p:cNvPr id="60" name="AutoShape 93"/>
                <p:cNvSpPr>
                  <a:spLocks noChangeArrowheads="1"/>
                </p:cNvSpPr>
                <p:nvPr userDrawn="1"/>
              </p:nvSpPr>
              <p:spPr bwMode="gray">
                <a:xfrm rot="-5400000">
                  <a:off x="3389" y="3170"/>
                  <a:ext cx="288" cy="75"/>
                </a:xfrm>
                <a:prstGeom prst="parallelogram">
                  <a:avLst>
                    <a:gd name="adj" fmla="val 3982"/>
                  </a:avLst>
                </a:prstGeom>
                <a:gradFill rotWithShape="1">
                  <a:gsLst>
                    <a:gs pos="417">
                      <a:srgbClr val="9F9F9F"/>
                    </a:gs>
                    <a:gs pos="7000">
                      <a:srgbClr val="B8B8B8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36500" prstMaterial="legacyMatte">
                  <a:bevelT w="13500" h="13500" prst="angle"/>
                  <a:bevelB w="13500" h="13500" prst="angle"/>
                  <a:extrusionClr>
                    <a:srgbClr val="EAEAEA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Freeform 94"/>
                <p:cNvSpPr>
                  <a:spLocks/>
                </p:cNvSpPr>
                <p:nvPr userDrawn="1"/>
              </p:nvSpPr>
              <p:spPr bwMode="gray">
                <a:xfrm flipH="1">
                  <a:off x="3553" y="3024"/>
                  <a:ext cx="2126" cy="508"/>
                </a:xfrm>
                <a:custGeom>
                  <a:avLst/>
                  <a:gdLst/>
                  <a:ahLst/>
                  <a:cxnLst>
                    <a:cxn ang="0">
                      <a:pos x="2085" y="0"/>
                    </a:cxn>
                    <a:cxn ang="0">
                      <a:pos x="2085" y="312"/>
                    </a:cxn>
                    <a:cxn ang="0">
                      <a:pos x="171" y="436"/>
                    </a:cxn>
                    <a:cxn ang="0">
                      <a:pos x="0" y="277"/>
                    </a:cxn>
                    <a:cxn ang="0">
                      <a:pos x="178" y="88"/>
                    </a:cxn>
                    <a:cxn ang="0">
                      <a:pos x="2085" y="0"/>
                    </a:cxn>
                  </a:cxnLst>
                  <a:rect l="0" t="0" r="r" b="b"/>
                  <a:pathLst>
                    <a:path w="2085" h="436">
                      <a:moveTo>
                        <a:pt x="2085" y="0"/>
                      </a:moveTo>
                      <a:lnTo>
                        <a:pt x="2085" y="312"/>
                      </a:lnTo>
                      <a:lnTo>
                        <a:pt x="171" y="436"/>
                      </a:lnTo>
                      <a:lnTo>
                        <a:pt x="0" y="277"/>
                      </a:lnTo>
                      <a:lnTo>
                        <a:pt x="178" y="88"/>
                      </a:lnTo>
                      <a:lnTo>
                        <a:pt x="208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gamma/>
                        <a:shade val="85882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85882"/>
                        <a:invGamma/>
                      </a:srgbClr>
                    </a:gs>
                  </a:gsLst>
                  <a:lin ang="0" scaled="1"/>
                </a:gra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95"/>
                <p:cNvSpPr>
                  <a:spLocks/>
                </p:cNvSpPr>
                <p:nvPr userDrawn="1"/>
              </p:nvSpPr>
              <p:spPr bwMode="gray">
                <a:xfrm flipH="1">
                  <a:off x="3580" y="3067"/>
                  <a:ext cx="2047" cy="419"/>
                </a:xfrm>
                <a:custGeom>
                  <a:avLst/>
                  <a:gdLst/>
                  <a:ahLst/>
                  <a:cxnLst>
                    <a:cxn ang="0">
                      <a:pos x="2004" y="0"/>
                    </a:cxn>
                    <a:cxn ang="0">
                      <a:pos x="2003" y="250"/>
                    </a:cxn>
                    <a:cxn ang="0">
                      <a:pos x="130" y="360"/>
                    </a:cxn>
                    <a:cxn ang="0">
                      <a:pos x="0" y="234"/>
                    </a:cxn>
                    <a:cxn ang="0">
                      <a:pos x="138" y="92"/>
                    </a:cxn>
                    <a:cxn ang="0">
                      <a:pos x="2004" y="0"/>
                    </a:cxn>
                  </a:cxnLst>
                  <a:rect l="0" t="0" r="r" b="b"/>
                  <a:pathLst>
                    <a:path w="2004" h="360">
                      <a:moveTo>
                        <a:pt x="2004" y="0"/>
                      </a:moveTo>
                      <a:lnTo>
                        <a:pt x="2003" y="250"/>
                      </a:lnTo>
                      <a:lnTo>
                        <a:pt x="130" y="360"/>
                      </a:lnTo>
                      <a:lnTo>
                        <a:pt x="0" y="234"/>
                      </a:lnTo>
                      <a:lnTo>
                        <a:pt x="138" y="92"/>
                      </a:lnTo>
                      <a:lnTo>
                        <a:pt x="20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5" name="Group 98"/>
              <p:cNvGrpSpPr>
                <a:grpSpLocks/>
              </p:cNvGrpSpPr>
              <p:nvPr userDrawn="1"/>
            </p:nvGrpSpPr>
            <p:grpSpPr bwMode="auto">
              <a:xfrm>
                <a:off x="4690344" y="1895376"/>
                <a:ext cx="1771650" cy="881062"/>
                <a:chOff x="2345" y="1092"/>
                <a:chExt cx="1116" cy="555"/>
              </a:xfrm>
            </p:grpSpPr>
            <p:sp>
              <p:nvSpPr>
                <p:cNvPr id="56" name="AutoShape 99"/>
                <p:cNvSpPr>
                  <a:spLocks noChangeArrowheads="1"/>
                </p:cNvSpPr>
                <p:nvPr/>
              </p:nvSpPr>
              <p:spPr bwMode="gray">
                <a:xfrm rot="-5400000">
                  <a:off x="2249" y="1222"/>
                  <a:ext cx="288" cy="96"/>
                </a:xfrm>
                <a:prstGeom prst="parallelogram">
                  <a:avLst>
                    <a:gd name="adj" fmla="val 18736"/>
                  </a:avLst>
                </a:prstGeom>
                <a:gradFill rotWithShape="1">
                  <a:gsLst>
                    <a:gs pos="0">
                      <a:srgbClr val="EAEAEA">
                        <a:gamma/>
                        <a:shade val="85882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36500" prstMaterial="legacyMatte">
                  <a:bevelT w="13500" h="13500" prst="angle"/>
                  <a:bevelB w="13500" h="13500" prst="angle"/>
                  <a:extrusionClr>
                    <a:srgbClr val="EAEAEA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7" name="Group 100"/>
                <p:cNvGrpSpPr>
                  <a:grpSpLocks/>
                </p:cNvGrpSpPr>
                <p:nvPr/>
              </p:nvGrpSpPr>
              <p:grpSpPr bwMode="auto">
                <a:xfrm>
                  <a:off x="2414" y="1092"/>
                  <a:ext cx="1047" cy="555"/>
                  <a:chOff x="2414" y="1104"/>
                  <a:chExt cx="975" cy="555"/>
                </a:xfrm>
              </p:grpSpPr>
              <p:sp>
                <p:nvSpPr>
                  <p:cNvPr id="58" name="Freeform 101"/>
                  <p:cNvSpPr>
                    <a:spLocks/>
                  </p:cNvSpPr>
                  <p:nvPr/>
                </p:nvSpPr>
                <p:spPr bwMode="gray">
                  <a:xfrm flipH="1">
                    <a:off x="2414" y="1104"/>
                    <a:ext cx="975" cy="555"/>
                  </a:xfrm>
                  <a:custGeom>
                    <a:avLst/>
                    <a:gdLst/>
                    <a:ahLst/>
                    <a:cxnLst>
                      <a:cxn ang="0">
                        <a:pos x="837" y="0"/>
                      </a:cxn>
                      <a:cxn ang="0">
                        <a:pos x="837" y="317"/>
                      </a:cxn>
                      <a:cxn ang="0">
                        <a:pos x="116" y="476"/>
                      </a:cxn>
                      <a:cxn ang="0">
                        <a:pos x="0" y="304"/>
                      </a:cxn>
                      <a:cxn ang="0">
                        <a:pos x="110" y="100"/>
                      </a:cxn>
                      <a:cxn ang="0">
                        <a:pos x="837" y="0"/>
                      </a:cxn>
                    </a:cxnLst>
                    <a:rect l="0" t="0" r="r" b="b"/>
                    <a:pathLst>
                      <a:path w="837" h="476">
                        <a:moveTo>
                          <a:pt x="837" y="0"/>
                        </a:moveTo>
                        <a:lnTo>
                          <a:pt x="837" y="317"/>
                        </a:lnTo>
                        <a:lnTo>
                          <a:pt x="116" y="476"/>
                        </a:lnTo>
                        <a:lnTo>
                          <a:pt x="0" y="304"/>
                        </a:lnTo>
                        <a:lnTo>
                          <a:pt x="110" y="100"/>
                        </a:lnTo>
                        <a:lnTo>
                          <a:pt x="83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85882"/>
                          <a:invGamma/>
                        </a:srgbClr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b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>
                    <a:flatTx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9" name="Freeform 102"/>
                  <p:cNvSpPr>
                    <a:spLocks/>
                  </p:cNvSpPr>
                  <p:nvPr/>
                </p:nvSpPr>
                <p:spPr bwMode="gray">
                  <a:xfrm flipH="1">
                    <a:off x="2447" y="1143"/>
                    <a:ext cx="905" cy="461"/>
                  </a:xfrm>
                  <a:custGeom>
                    <a:avLst/>
                    <a:gdLst/>
                    <a:ahLst/>
                    <a:cxnLst>
                      <a:cxn ang="0">
                        <a:pos x="786" y="0"/>
                      </a:cxn>
                      <a:cxn ang="0">
                        <a:pos x="786" y="252"/>
                      </a:cxn>
                      <a:cxn ang="0">
                        <a:pos x="92" y="396"/>
                      </a:cxn>
                      <a:cxn ang="0">
                        <a:pos x="0" y="266"/>
                      </a:cxn>
                      <a:cxn ang="0">
                        <a:pos x="88" y="112"/>
                      </a:cxn>
                      <a:cxn ang="0">
                        <a:pos x="786" y="0"/>
                      </a:cxn>
                    </a:cxnLst>
                    <a:rect l="0" t="0" r="r" b="b"/>
                    <a:pathLst>
                      <a:path w="786" h="396">
                        <a:moveTo>
                          <a:pt x="786" y="0"/>
                        </a:moveTo>
                        <a:lnTo>
                          <a:pt x="786" y="252"/>
                        </a:lnTo>
                        <a:lnTo>
                          <a:pt x="92" y="396"/>
                        </a:lnTo>
                        <a:lnTo>
                          <a:pt x="0" y="266"/>
                        </a:lnTo>
                        <a:lnTo>
                          <a:pt x="88" y="112"/>
                        </a:lnTo>
                        <a:lnTo>
                          <a:pt x="78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sp>
          <p:nvSpPr>
            <p:cNvPr id="43" name="TextBox 63"/>
            <p:cNvSpPr txBox="1"/>
            <p:nvPr/>
          </p:nvSpPr>
          <p:spPr>
            <a:xfrm rot="508654">
              <a:off x="5764191" y="2066392"/>
              <a:ext cx="2640494" cy="44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ea typeface="微软雅黑" pitchFamily="34" charset="-122"/>
                </a:rPr>
                <a:t>i</a:t>
              </a:r>
              <a:r>
                <a:rPr lang="en-US" altLang="zh-CN" sz="2400" b="1" kern="0" dirty="0" smtClean="0">
                  <a:solidFill>
                    <a:sysClr val="window" lastClr="FFFFFF"/>
                  </a:solidFill>
                  <a:ea typeface="微软雅黑" pitchFamily="34" charset="-122"/>
                </a:rPr>
                <a:t>ndex.html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44" name="TextBox 64"/>
            <p:cNvSpPr txBox="1"/>
            <p:nvPr/>
          </p:nvSpPr>
          <p:spPr>
            <a:xfrm rot="20923364">
              <a:off x="4184678" y="2638506"/>
              <a:ext cx="2060650" cy="44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ea typeface="微软雅黑" pitchFamily="34" charset="-122"/>
                </a:rPr>
                <a:t>h</a:t>
              </a:r>
              <a:r>
                <a:rPr lang="en-US" altLang="zh-CN" sz="2400" b="1" kern="0" dirty="0" smtClean="0">
                  <a:solidFill>
                    <a:sysClr val="window" lastClr="FFFFFF"/>
                  </a:solidFill>
                  <a:ea typeface="微软雅黑" pitchFamily="34" charset="-122"/>
                </a:rPr>
                <a:t>ome.html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45" name="TextBox 65"/>
            <p:cNvSpPr txBox="1"/>
            <p:nvPr/>
          </p:nvSpPr>
          <p:spPr>
            <a:xfrm rot="21168563">
              <a:off x="6608832" y="2937545"/>
              <a:ext cx="1995009" cy="44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ea typeface="微软雅黑" pitchFamily="34" charset="-122"/>
                </a:rPr>
                <a:t>a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itchFamily="34" charset="-122"/>
                </a:rPr>
                <a:t>ctivities.html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46" name="TextBox 66"/>
            <p:cNvSpPr txBox="1"/>
            <p:nvPr/>
          </p:nvSpPr>
          <p:spPr>
            <a:xfrm rot="354631">
              <a:off x="3442539" y="3481049"/>
              <a:ext cx="2584589" cy="44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 smtClean="0">
                  <a:solidFill>
                    <a:sysClr val="window" lastClr="FFFFFF"/>
                  </a:solidFill>
                  <a:ea typeface="微软雅黑" pitchFamily="34" charset="-122"/>
                </a:rPr>
                <a:t>discovery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itchFamily="34" charset="-122"/>
                </a:rPr>
                <a:t>.html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47" name="TextBox 67"/>
            <p:cNvSpPr txBox="1"/>
            <p:nvPr/>
          </p:nvSpPr>
          <p:spPr>
            <a:xfrm rot="21362588">
              <a:off x="3410135" y="4815282"/>
              <a:ext cx="2219259" cy="44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ea typeface="微软雅黑" pitchFamily="34" charset="-122"/>
                </a:rPr>
                <a:t>c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微软雅黑" pitchFamily="34" charset="-122"/>
                </a:rPr>
                <a:t>ontact.html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  <p:sp>
          <p:nvSpPr>
            <p:cNvPr id="48" name="TextBox 68"/>
            <p:cNvSpPr txBox="1"/>
            <p:nvPr/>
          </p:nvSpPr>
          <p:spPr>
            <a:xfrm rot="229781">
              <a:off x="6588263" y="4304925"/>
              <a:ext cx="2685640" cy="44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ea typeface="微软雅黑" pitchFamily="34" charset="-122"/>
                </a:rPr>
                <a:t>i</a:t>
              </a:r>
              <a:r>
                <a:rPr lang="en-US" altLang="zh-CN" sz="2400" b="1" kern="0" dirty="0" smtClean="0">
                  <a:solidFill>
                    <a:sysClr val="window" lastClr="FFFFFF"/>
                  </a:solidFill>
                  <a:ea typeface="微软雅黑" pitchFamily="34" charset="-122"/>
                </a:rPr>
                <a:t>nfos.html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微软雅黑" pitchFamily="34" charset="-122"/>
              </a:endParaRPr>
            </a:p>
          </p:txBody>
        </p:sp>
      </p:grpSp>
      <p:pic>
        <p:nvPicPr>
          <p:cNvPr id="77" name="Grafik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21" y="3728833"/>
            <a:ext cx="4928944" cy="2822744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21" y="392669"/>
            <a:ext cx="4958990" cy="3120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0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2455" y="329678"/>
            <a:ext cx="4369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Oliver – </a:t>
            </a:r>
            <a:r>
              <a:rPr lang="en-US" sz="4000" i="1" dirty="0" err="1" smtClean="0"/>
              <a:t>Nav</a:t>
            </a:r>
            <a:r>
              <a:rPr lang="en-US" sz="4000" i="1" dirty="0" smtClean="0"/>
              <a:t>/Footer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8871" y="1037564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5" y="1604128"/>
            <a:ext cx="3594285" cy="440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80" y="329677"/>
            <a:ext cx="2743131" cy="4482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7075055" y="5153891"/>
            <a:ext cx="435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 smtClean="0">
                <a:solidFill>
                  <a:schemeClr val="bg1"/>
                </a:solidFill>
              </a:rPr>
              <a:t>Step</a:t>
            </a:r>
            <a:r>
              <a:rPr lang="de-DE" sz="2400" i="1" dirty="0" smtClean="0">
                <a:solidFill>
                  <a:schemeClr val="bg1"/>
                </a:solidFill>
              </a:rPr>
              <a:t> </a:t>
            </a:r>
            <a:r>
              <a:rPr lang="de-DE" sz="2400" i="1" dirty="0" err="1" smtClean="0">
                <a:solidFill>
                  <a:schemeClr val="bg1"/>
                </a:solidFill>
              </a:rPr>
              <a:t>No</a:t>
            </a:r>
            <a:r>
              <a:rPr lang="de-DE" sz="2400" i="1" dirty="0" smtClean="0">
                <a:solidFill>
                  <a:schemeClr val="bg1"/>
                </a:solidFill>
              </a:rPr>
              <a:t>. 1 …</a:t>
            </a:r>
            <a:endParaRPr lang="de-AT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1999" cy="6861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0" y="150846"/>
            <a:ext cx="4539975" cy="174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8312" y="349616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Lisa</a:t>
            </a:r>
            <a:endParaRPr lang="en-GB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456" y="889425"/>
            <a:ext cx="4376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+mj-lt"/>
              </a:rPr>
              <a:t>JS DIV Generator </a:t>
            </a:r>
            <a:endParaRPr lang="en-GB" sz="40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6" t="-1203" r="-128" b="1203"/>
          <a:stretch/>
        </p:blipFill>
        <p:spPr>
          <a:xfrm>
            <a:off x="6374207" y="3979176"/>
            <a:ext cx="5037875" cy="2400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1" t="30628" r="50090" b="22652"/>
          <a:stretch/>
        </p:blipFill>
        <p:spPr>
          <a:xfrm>
            <a:off x="5872857" y="150846"/>
            <a:ext cx="6114458" cy="3214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/>
          <a:srcRect t="11269" r="39248" b="12204"/>
          <a:stretch/>
        </p:blipFill>
        <p:spPr>
          <a:xfrm>
            <a:off x="69761" y="2672043"/>
            <a:ext cx="5557792" cy="3938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80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2441341" y="2778419"/>
            <a:ext cx="435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 smtClean="0"/>
              <a:t>Step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No</a:t>
            </a:r>
            <a:r>
              <a:rPr lang="de-DE" sz="2400" i="1" dirty="0" smtClean="0"/>
              <a:t>. 3 …</a:t>
            </a:r>
            <a:endParaRPr lang="de-AT" sz="2400" i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5" y="3883311"/>
            <a:ext cx="8923041" cy="2883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711" y="329678"/>
            <a:ext cx="2660787" cy="4559534"/>
          </a:xfrm>
          <a:prstGeom prst="rect">
            <a:avLst/>
          </a:prstGeom>
        </p:spPr>
      </p:pic>
      <p:sp>
        <p:nvSpPr>
          <p:cNvPr id="9" name="Rectangle 18"/>
          <p:cNvSpPr/>
          <p:nvPr/>
        </p:nvSpPr>
        <p:spPr>
          <a:xfrm>
            <a:off x="76529" y="121802"/>
            <a:ext cx="4539975" cy="174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19"/>
          <p:cNvSpPr txBox="1"/>
          <p:nvPr/>
        </p:nvSpPr>
        <p:spPr>
          <a:xfrm>
            <a:off x="278312" y="349616"/>
            <a:ext cx="1457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+mj-lt"/>
              </a:rPr>
              <a:t>Vinzenz</a:t>
            </a:r>
            <a:endParaRPr lang="en-GB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163456" y="889425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+mj-lt"/>
              </a:rPr>
              <a:t>Carousel / Slider</a:t>
            </a:r>
            <a:endParaRPr lang="en-GB" sz="40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7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z="1200" smtClean="0"/>
              <a:pPr/>
              <a:t>7</a:t>
            </a:fld>
            <a:endParaRPr lang="en-GB" sz="1200"/>
          </a:p>
        </p:txBody>
      </p:sp>
      <p:sp>
        <p:nvSpPr>
          <p:cNvPr id="5" name="TextBox 4"/>
          <p:cNvSpPr txBox="1"/>
          <p:nvPr/>
        </p:nvSpPr>
        <p:spPr>
          <a:xfrm>
            <a:off x="978575" y="843094"/>
            <a:ext cx="5801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2"/>
                </a:solidFill>
                <a:latin typeface="+mj-lt"/>
              </a:rPr>
              <a:t>Unsolved problems.:</a:t>
            </a:r>
            <a:endParaRPr lang="en-GB" sz="4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3945" y="1978890"/>
            <a:ext cx="9267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Responsive font-size (VW as ref &amp; everything else in rem)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Using </a:t>
            </a:r>
            <a:r>
              <a:rPr lang="en-US" sz="2800" b="1" i="1" dirty="0" err="1" smtClean="0">
                <a:solidFill>
                  <a:schemeClr val="bg2">
                    <a:lumMod val="90000"/>
                  </a:schemeClr>
                </a:solidFill>
              </a:rPr>
              <a:t>Mixin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 to avoid redundant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bg2">
                    <a:lumMod val="90000"/>
                  </a:schemeClr>
                </a:solidFill>
              </a:rPr>
              <a:t>Layout issues (queries &amp; responsive </a:t>
            </a:r>
            <a:r>
              <a:rPr lang="en-GB" sz="2800" dirty="0" err="1" smtClean="0">
                <a:solidFill>
                  <a:schemeClr val="bg2">
                    <a:lumMod val="90000"/>
                  </a:schemeClr>
                </a:solidFill>
              </a:rPr>
              <a:t>webdesign</a:t>
            </a:r>
            <a:r>
              <a:rPr lang="en-GB" sz="28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183673" y="5396405"/>
            <a:ext cx="526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i="1" dirty="0">
                <a:solidFill>
                  <a:schemeClr val="bg2">
                    <a:lumMod val="90000"/>
                  </a:schemeClr>
                </a:solidFill>
              </a:rPr>
              <a:t>Any questions? </a:t>
            </a:r>
            <a:endParaRPr lang="en-GB" sz="3600" i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51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044A3F"/>
      </a:accent1>
      <a:accent2>
        <a:srgbClr val="066F5F"/>
      </a:accent2>
      <a:accent3>
        <a:srgbClr val="099480"/>
      </a:accent3>
      <a:accent4>
        <a:srgbClr val="37F2D7"/>
      </a:accent4>
      <a:accent5>
        <a:srgbClr val="79F6E4"/>
      </a:accent5>
      <a:accent6>
        <a:srgbClr val="BCFAF1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Breitbild</PresentationFormat>
  <Paragraphs>65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Gill Sans</vt:lpstr>
      <vt:lpstr>Lato</vt:lpstr>
      <vt:lpstr>Times New Roman</vt:lpstr>
      <vt:lpstr>Office Theme</vt:lpstr>
      <vt:lpstr>PowerPoint-Präsentation</vt:lpstr>
      <vt:lpstr>Mission description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Binh</dc:creator>
  <cp:lastModifiedBy>Vinzenz_Notebook</cp:lastModifiedBy>
  <cp:revision>353</cp:revision>
  <dcterms:created xsi:type="dcterms:W3CDTF">2015-03-19T05:35:21Z</dcterms:created>
  <dcterms:modified xsi:type="dcterms:W3CDTF">2020-02-06T10:34:57Z</dcterms:modified>
</cp:coreProperties>
</file>