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Raleway Light"/>
      <p:regular r:id="rId35"/>
      <p:bold r:id="rId36"/>
      <p:italic r:id="rId37"/>
      <p:boldItalic r:id="rId38"/>
    </p:embeddedFont>
    <p:embeddedFont>
      <p:font typeface="Hind Guntur"/>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indGuntur-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RalewayLight-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RalewayLight-italic.fntdata"/><Relationship Id="rId14" Type="http://schemas.openxmlformats.org/officeDocument/2006/relationships/slide" Target="slides/slide10.xml"/><Relationship Id="rId36" Type="http://schemas.openxmlformats.org/officeDocument/2006/relationships/font" Target="fonts/RalewayLight-bold.fntdata"/><Relationship Id="rId17" Type="http://schemas.openxmlformats.org/officeDocument/2006/relationships/slide" Target="slides/slide13.xml"/><Relationship Id="rId39" Type="http://schemas.openxmlformats.org/officeDocument/2006/relationships/font" Target="fonts/HindGuntur-regular.fntdata"/><Relationship Id="rId16" Type="http://schemas.openxmlformats.org/officeDocument/2006/relationships/slide" Target="slides/slide12.xml"/><Relationship Id="rId38" Type="http://schemas.openxmlformats.org/officeDocument/2006/relationships/font" Target="fonts/Raleway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-Kan</a:t>
            </a:r>
            <a:endParaRPr/>
          </a:p>
          <a:p>
            <a:pPr indent="0" lvl="0" marL="0">
              <a:spcBef>
                <a:spcPts val="0"/>
              </a:spcBef>
              <a:spcAft>
                <a:spcPts val="0"/>
              </a:spcAft>
              <a:buNone/>
            </a:pPr>
            <a:r>
              <a:rPr lang="en"/>
              <a:t>Maximize used ingredients, minimize missing ingredients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- 30 seconds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- 30 seconds Ben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Nasser</a:t>
            </a:r>
            <a:endParaRPr/>
          </a:p>
          <a:p>
            <a:pPr indent="0" lvl="0" marL="0">
              <a:spcBef>
                <a:spcPts val="0"/>
              </a:spcBef>
              <a:spcAft>
                <a:spcPts val="0"/>
              </a:spcAft>
              <a:buNone/>
            </a:pPr>
            <a:r>
              <a:rPr lang="en"/>
              <a:t>One of the 1st things we discussed in this project is who this app is </a:t>
            </a:r>
            <a:r>
              <a:rPr lang="en"/>
              <a:t>intended</a:t>
            </a:r>
            <a:r>
              <a:rPr lang="en"/>
              <a:t> for ?</a:t>
            </a:r>
            <a:endParaRPr/>
          </a:p>
          <a:p>
            <a:pPr indent="0" lvl="0" marL="0" rtl="0">
              <a:spcBef>
                <a:spcPts val="0"/>
              </a:spcBef>
              <a:spcAft>
                <a:spcPts val="0"/>
              </a:spcAft>
              <a:buNone/>
            </a:pPr>
            <a:r>
              <a:rPr lang="en"/>
              <a:t>And we </a:t>
            </a:r>
            <a:r>
              <a:rPr lang="en"/>
              <a:t>decided that our aim will be on these people :</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t/>
            </a:r>
            <a:endParaRPr sz="1400">
              <a:solidFill>
                <a:schemeClr val="accent1"/>
              </a:solidFill>
              <a:latin typeface="Raleway"/>
              <a:ea typeface="Raleway"/>
              <a:cs typeface="Raleway"/>
              <a:sym typeface="Raleway"/>
            </a:endParaRPr>
          </a:p>
          <a:p>
            <a:pPr indent="0" lvl="0" marL="0">
              <a:spcBef>
                <a:spcPts val="1600"/>
              </a:spcBef>
              <a:spcAft>
                <a:spcPts val="0"/>
              </a:spcAft>
              <a:buNone/>
            </a:pPr>
            <a:r>
              <a:rPr lang="en"/>
              <a:t> </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Nasser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a:p>
            <a:pPr indent="0" lvl="0" marL="0">
              <a:spcBef>
                <a:spcPts val="0"/>
              </a:spcBef>
              <a:spcAft>
                <a:spcPts val="0"/>
              </a:spcAft>
              <a:buNone/>
            </a:pPr>
            <a:r>
              <a:rPr b="1" lang="en"/>
              <a:t>Emphasis on Working Software over comprehensive documentation</a:t>
            </a:r>
            <a:endParaRPr b="1"/>
          </a:p>
          <a:p>
            <a:pPr indent="0" lvl="0" marL="0">
              <a:spcBef>
                <a:spcPts val="0"/>
              </a:spcBef>
              <a:spcAft>
                <a:spcPts val="0"/>
              </a:spcAft>
              <a:buNone/>
            </a:pPr>
            <a:r>
              <a:rPr lang="en"/>
              <a:t>Talk about background: Team has never worked with apps</a:t>
            </a:r>
            <a:endParaRPr/>
          </a:p>
          <a:p>
            <a:pPr indent="0" lvl="0" marL="0">
              <a:spcBef>
                <a:spcPts val="0"/>
              </a:spcBef>
              <a:spcAft>
                <a:spcPts val="0"/>
              </a:spcAft>
              <a:buNone/>
            </a:pPr>
            <a:r>
              <a:rPr lang="en"/>
              <a:t>Yes, we created documents, but it may not be followed exactly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Lato"/>
                <a:ea typeface="Lato"/>
                <a:cs typeface="Lato"/>
                <a:sym typeface="Lato"/>
              </a:defRPr>
            </a:lvl1pPr>
            <a:lvl2pPr lvl="1" algn="r">
              <a:spcBef>
                <a:spcPts val="0"/>
              </a:spcBef>
              <a:buNone/>
              <a:defRPr sz="1000">
                <a:solidFill>
                  <a:schemeClr val="accent1"/>
                </a:solidFill>
                <a:latin typeface="Lato"/>
                <a:ea typeface="Lato"/>
                <a:cs typeface="Lato"/>
                <a:sym typeface="Lato"/>
              </a:defRPr>
            </a:lvl2pPr>
            <a:lvl3pPr lvl="2" algn="r">
              <a:spcBef>
                <a:spcPts val="0"/>
              </a:spcBef>
              <a:buNone/>
              <a:defRPr sz="1000">
                <a:solidFill>
                  <a:schemeClr val="accent1"/>
                </a:solidFill>
                <a:latin typeface="Lato"/>
                <a:ea typeface="Lato"/>
                <a:cs typeface="Lato"/>
                <a:sym typeface="Lato"/>
              </a:defRPr>
            </a:lvl3pPr>
            <a:lvl4pPr lvl="3" algn="r">
              <a:spcBef>
                <a:spcPts val="0"/>
              </a:spcBef>
              <a:buNone/>
              <a:defRPr sz="1000">
                <a:solidFill>
                  <a:schemeClr val="accent1"/>
                </a:solidFill>
                <a:latin typeface="Lato"/>
                <a:ea typeface="Lato"/>
                <a:cs typeface="Lato"/>
                <a:sym typeface="Lato"/>
              </a:defRPr>
            </a:lvl4pPr>
            <a:lvl5pPr lvl="4" algn="r">
              <a:spcBef>
                <a:spcPts val="0"/>
              </a:spcBef>
              <a:buNone/>
              <a:defRPr sz="1000">
                <a:solidFill>
                  <a:schemeClr val="accent1"/>
                </a:solidFill>
                <a:latin typeface="Lato"/>
                <a:ea typeface="Lato"/>
                <a:cs typeface="Lato"/>
                <a:sym typeface="Lato"/>
              </a:defRPr>
            </a:lvl5pPr>
            <a:lvl6pPr lvl="5" algn="r">
              <a:spcBef>
                <a:spcPts val="0"/>
              </a:spcBef>
              <a:buNone/>
              <a:defRPr sz="1000">
                <a:solidFill>
                  <a:schemeClr val="accent1"/>
                </a:solidFill>
                <a:latin typeface="Lato"/>
                <a:ea typeface="Lato"/>
                <a:cs typeface="Lato"/>
                <a:sym typeface="Lato"/>
              </a:defRPr>
            </a:lvl6pPr>
            <a:lvl7pPr lvl="6" algn="r">
              <a:spcBef>
                <a:spcPts val="0"/>
              </a:spcBef>
              <a:buNone/>
              <a:defRPr sz="1000">
                <a:solidFill>
                  <a:schemeClr val="accent1"/>
                </a:solidFill>
                <a:latin typeface="Lato"/>
                <a:ea typeface="Lato"/>
                <a:cs typeface="Lato"/>
                <a:sym typeface="Lato"/>
              </a:defRPr>
            </a:lvl7pPr>
            <a:lvl8pPr lvl="7" algn="r">
              <a:spcBef>
                <a:spcPts val="0"/>
              </a:spcBef>
              <a:buNone/>
              <a:defRPr sz="1000">
                <a:solidFill>
                  <a:schemeClr val="accent1"/>
                </a:solidFill>
                <a:latin typeface="Lato"/>
                <a:ea typeface="Lato"/>
                <a:cs typeface="Lato"/>
                <a:sym typeface="Lato"/>
              </a:defRPr>
            </a:lvl8pPr>
            <a:lvl9pPr lvl="8" algn="r">
              <a:spcBef>
                <a:spcPts val="0"/>
              </a:spcBef>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presentation/d/10NUa9SF-q7pufE3AThMplM-E0Orn4PngWTP2vSN605k/edit#slide=id.g2a0855b46f_0_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Nd4DBp4cYX3Gj56kNw3gABoIbNigb6tF/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07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PantryRaid</a:t>
            </a:r>
            <a:endParaRPr/>
          </a:p>
        </p:txBody>
      </p:sp>
      <p:sp>
        <p:nvSpPr>
          <p:cNvPr id="87" name="Shape 87"/>
          <p:cNvSpPr txBox="1"/>
          <p:nvPr>
            <p:ph idx="1" type="subTitle"/>
          </p:nvPr>
        </p:nvSpPr>
        <p:spPr>
          <a:xfrm>
            <a:off x="729450" y="2252675"/>
            <a:ext cx="7688100" cy="232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0000"/>
                </a:solidFill>
                <a:latin typeface="Raleway"/>
                <a:ea typeface="Raleway"/>
                <a:cs typeface="Raleway"/>
                <a:sym typeface="Raleway"/>
              </a:rPr>
              <a:t>Group E</a:t>
            </a:r>
            <a:endParaRPr b="1"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Aman Mehta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Nam Nguyen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Kan Yamamoto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Randy Nguyen</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Nasser Alsuhaimi</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Daryl Blancaflor</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Benjamin Guerrero</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t/>
            </a:r>
            <a:endParaRPr sz="1800">
              <a:solidFill>
                <a:srgbClr val="000000"/>
              </a:solidFill>
              <a:latin typeface="Raleway"/>
              <a:ea typeface="Raleway"/>
              <a:cs typeface="Raleway"/>
              <a:sym typeface="Raleway"/>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Documents </a:t>
            </a:r>
            <a:endParaRPr/>
          </a:p>
        </p:txBody>
      </p:sp>
      <p:sp>
        <p:nvSpPr>
          <p:cNvPr id="143" name="Shape 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Vision Document</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Project Plan</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Flowchart/UML</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Database</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Use Cases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Test Plan</a:t>
            </a:r>
            <a:endParaRPr sz="1400">
              <a:latin typeface="Raleway"/>
              <a:ea typeface="Raleway"/>
              <a:cs typeface="Raleway"/>
              <a:sym typeface="Raleway"/>
            </a:endParaRPr>
          </a:p>
          <a:p>
            <a:pPr indent="-317500" lvl="0" marL="457200">
              <a:spcBef>
                <a:spcPts val="0"/>
              </a:spcBef>
              <a:spcAft>
                <a:spcPts val="0"/>
              </a:spcAft>
              <a:buSzPts val="1400"/>
              <a:buFont typeface="Raleway"/>
              <a:buChar char="●"/>
            </a:pPr>
            <a:r>
              <a:rPr lang="en" sz="1400">
                <a:latin typeface="Raleway"/>
                <a:ea typeface="Raleway"/>
                <a:cs typeface="Raleway"/>
                <a:sym typeface="Raleway"/>
              </a:rPr>
              <a:t>User Manual Draft</a:t>
            </a:r>
            <a:endParaRPr sz="14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Flowchart/UML</a:t>
            </a:r>
            <a:endParaRPr/>
          </a:p>
        </p:txBody>
      </p:sp>
      <p:pic>
        <p:nvPicPr>
          <p:cNvPr id="149" name="Shape 149"/>
          <p:cNvPicPr preferRelativeResize="0"/>
          <p:nvPr/>
        </p:nvPicPr>
        <p:blipFill>
          <a:blip r:embed="rId3">
            <a:alphaModFix/>
          </a:blip>
          <a:stretch>
            <a:fillRect/>
          </a:stretch>
        </p:blipFill>
        <p:spPr>
          <a:xfrm>
            <a:off x="3942975" y="894850"/>
            <a:ext cx="2441700" cy="403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55" name="Shape 155"/>
          <p:cNvPicPr preferRelativeResize="0"/>
          <p:nvPr/>
        </p:nvPicPr>
        <p:blipFill>
          <a:blip r:embed="rId3">
            <a:alphaModFix/>
          </a:blip>
          <a:stretch>
            <a:fillRect/>
          </a:stretch>
        </p:blipFill>
        <p:spPr>
          <a:xfrm>
            <a:off x="876450" y="1950775"/>
            <a:ext cx="4139858"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Plan</a:t>
            </a:r>
            <a:endParaRPr/>
          </a:p>
        </p:txBody>
      </p:sp>
      <p:pic>
        <p:nvPicPr>
          <p:cNvPr id="161" name="Shape 161"/>
          <p:cNvPicPr preferRelativeResize="0"/>
          <p:nvPr/>
        </p:nvPicPr>
        <p:blipFill>
          <a:blip r:embed="rId3">
            <a:alphaModFix/>
          </a:blip>
          <a:stretch>
            <a:fillRect/>
          </a:stretch>
        </p:blipFill>
        <p:spPr>
          <a:xfrm>
            <a:off x="729450" y="1853857"/>
            <a:ext cx="5217396" cy="1593425"/>
          </a:xfrm>
          <a:prstGeom prst="rect">
            <a:avLst/>
          </a:prstGeom>
          <a:noFill/>
          <a:ln>
            <a:noFill/>
          </a:ln>
        </p:spPr>
      </p:pic>
      <p:pic>
        <p:nvPicPr>
          <p:cNvPr id="162" name="Shape 162"/>
          <p:cNvPicPr preferRelativeResize="0"/>
          <p:nvPr/>
        </p:nvPicPr>
        <p:blipFill>
          <a:blip r:embed="rId4">
            <a:alphaModFix/>
          </a:blip>
          <a:stretch>
            <a:fillRect/>
          </a:stretch>
        </p:blipFill>
        <p:spPr>
          <a:xfrm>
            <a:off x="5623375" y="3447277"/>
            <a:ext cx="3242995" cy="159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4342225" y="1318640"/>
            <a:ext cx="4074125" cy="3532100"/>
          </a:xfrm>
          <a:prstGeom prst="rect">
            <a:avLst/>
          </a:prstGeom>
          <a:noFill/>
          <a:ln>
            <a:noFill/>
          </a:ln>
        </p:spPr>
      </p:pic>
      <p:pic>
        <p:nvPicPr>
          <p:cNvPr id="168" name="Shape 168"/>
          <p:cNvPicPr preferRelativeResize="0"/>
          <p:nvPr/>
        </p:nvPicPr>
        <p:blipFill>
          <a:blip r:embed="rId4">
            <a:alphaModFix/>
          </a:blip>
          <a:stretch>
            <a:fillRect/>
          </a:stretch>
        </p:blipFill>
        <p:spPr>
          <a:xfrm>
            <a:off x="807050" y="1853850"/>
            <a:ext cx="1806925" cy="2874025"/>
          </a:xfrm>
          <a:prstGeom prst="rect">
            <a:avLst/>
          </a:prstGeom>
          <a:noFill/>
          <a:ln>
            <a:noFill/>
          </a:ln>
        </p:spPr>
      </p:pic>
      <p:sp>
        <p:nvSpPr>
          <p:cNvPr id="169" name="Shape 169"/>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Manual (Draft)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Resources </a:t>
            </a:r>
            <a:endParaRPr/>
          </a:p>
          <a:p>
            <a:pPr indent="0" lvl="0" marL="0">
              <a:spcBef>
                <a:spcPts val="0"/>
              </a:spcBef>
              <a:spcAft>
                <a:spcPts val="0"/>
              </a:spcAft>
              <a:buNone/>
            </a:pPr>
            <a:r>
              <a:t/>
            </a:r>
            <a:endParaRPr/>
          </a:p>
        </p:txBody>
      </p:sp>
      <p:sp>
        <p:nvSpPr>
          <p:cNvPr id="175" name="Shape 175"/>
          <p:cNvSpPr txBox="1"/>
          <p:nvPr>
            <p:ph idx="1" type="body"/>
          </p:nvPr>
        </p:nvSpPr>
        <p:spPr>
          <a:xfrm>
            <a:off x="729450" y="195342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API</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Spoonacular</a:t>
            </a:r>
            <a:endParaRPr sz="1400">
              <a:solidFill>
                <a:srgbClr val="000000"/>
              </a:solidFill>
              <a:latin typeface="Raleway Light"/>
              <a:ea typeface="Raleway Light"/>
              <a:cs typeface="Raleway Light"/>
              <a:sym typeface="Raleway Light"/>
            </a:endParaRPr>
          </a:p>
          <a:p>
            <a:pPr indent="-317500" lvl="0" marL="4572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Required Software</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Android Studio</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Github</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Java Development Kit</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MySQL</a:t>
            </a:r>
            <a:endParaRPr sz="1400">
              <a:latin typeface="Raleway Light"/>
              <a:ea typeface="Raleway Light"/>
              <a:cs typeface="Raleway Light"/>
              <a:sym typeface="Raleway Light"/>
            </a:endParaRPr>
          </a:p>
          <a:p>
            <a:pPr indent="0" lvl="0" marL="0">
              <a:spcBef>
                <a:spcPts val="0"/>
              </a:spcBef>
              <a:spcAft>
                <a:spcPts val="1600"/>
              </a:spcAft>
              <a:buNone/>
            </a:pPr>
            <a:r>
              <a:t/>
            </a:r>
            <a:endParaRPr sz="1400">
              <a:latin typeface="Raleway Light"/>
              <a:ea typeface="Raleway Light"/>
              <a:cs typeface="Raleway Light"/>
              <a:sym typeface="Raleway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Spoonacular API</a:t>
            </a:r>
            <a:endParaRPr/>
          </a:p>
        </p:txBody>
      </p:sp>
      <p:sp>
        <p:nvSpPr>
          <p:cNvPr id="181" name="Shape 181"/>
          <p:cNvSpPr txBox="1"/>
          <p:nvPr>
            <p:ph idx="1" type="body"/>
          </p:nvPr>
        </p:nvSpPr>
        <p:spPr>
          <a:xfrm>
            <a:off x="729450" y="1932050"/>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Offers food parsing, matching, and searching technology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Ingredients API </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Amounts and conversions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Cooking tips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Mapping to products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Recipes API</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Searches recipes by ingredients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Searches recipes from over 20 different cuisines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Takes in allergies/</a:t>
            </a:r>
            <a:r>
              <a:rPr lang="en" sz="1400">
                <a:latin typeface="Raleway"/>
                <a:ea typeface="Raleway"/>
                <a:cs typeface="Raleway"/>
                <a:sym typeface="Raleway"/>
              </a:rPr>
              <a:t>intolerances</a:t>
            </a:r>
            <a:r>
              <a:rPr lang="en" sz="1400">
                <a:latin typeface="Raleway"/>
                <a:ea typeface="Raleway"/>
                <a:cs typeface="Raleway"/>
                <a:sym typeface="Raleway"/>
              </a:rPr>
              <a:t> </a:t>
            </a:r>
            <a:endParaRPr sz="1400">
              <a:latin typeface="Raleway"/>
              <a:ea typeface="Raleway"/>
              <a:cs typeface="Raleway"/>
              <a:sym typeface="Raleway"/>
            </a:endParaRPr>
          </a:p>
          <a:p>
            <a:pPr indent="0" lvl="0" marL="457200">
              <a:spcBef>
                <a:spcPts val="1600"/>
              </a:spcBef>
              <a:spcAft>
                <a:spcPts val="1600"/>
              </a:spcAft>
              <a:buNone/>
            </a:pPr>
            <a:r>
              <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7650" y="13784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a:t>
            </a:r>
            <a:endParaRPr/>
          </a:p>
        </p:txBody>
      </p:sp>
      <p:cxnSp>
        <p:nvCxnSpPr>
          <p:cNvPr id="187" name="Shape 187"/>
          <p:cNvCxnSpPr>
            <a:endCxn id="188" idx="2"/>
          </p:cNvCxnSpPr>
          <p:nvPr/>
        </p:nvCxnSpPr>
        <p:spPr>
          <a:xfrm rot="10800000">
            <a:off x="1887325" y="2607430"/>
            <a:ext cx="1789800" cy="1291500"/>
          </a:xfrm>
          <a:prstGeom prst="straightConnector1">
            <a:avLst/>
          </a:prstGeom>
          <a:noFill/>
          <a:ln cap="flat" cmpd="sng" w="9525">
            <a:solidFill>
              <a:schemeClr val="dk2"/>
            </a:solidFill>
            <a:prstDash val="solid"/>
            <a:round/>
            <a:headEnd len="lg" w="lg" type="none"/>
            <a:tailEnd len="lg" w="lg" type="triangle"/>
          </a:ln>
        </p:spPr>
      </p:cxnSp>
      <p:cxnSp>
        <p:nvCxnSpPr>
          <p:cNvPr id="189" name="Shape 189"/>
          <p:cNvCxnSpPr/>
          <p:nvPr/>
        </p:nvCxnSpPr>
        <p:spPr>
          <a:xfrm>
            <a:off x="1534025" y="2669500"/>
            <a:ext cx="1789500" cy="12672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txBox="1"/>
          <p:nvPr/>
        </p:nvSpPr>
        <p:spPr>
          <a:xfrm>
            <a:off x="1334575" y="2173330"/>
            <a:ext cx="1105500" cy="4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Hind Guntur"/>
                <a:ea typeface="Hind Guntur"/>
                <a:cs typeface="Hind Guntur"/>
                <a:sym typeface="Hind Guntur"/>
              </a:rPr>
              <a:t>Database</a:t>
            </a:r>
            <a:endParaRPr>
              <a:latin typeface="Hind Guntur"/>
              <a:ea typeface="Hind Guntur"/>
              <a:cs typeface="Hind Guntur"/>
              <a:sym typeface="Hind Guntur"/>
            </a:endParaRPr>
          </a:p>
        </p:txBody>
      </p:sp>
      <p:sp>
        <p:nvSpPr>
          <p:cNvPr id="190" name="Shape 190"/>
          <p:cNvSpPr txBox="1"/>
          <p:nvPr/>
        </p:nvSpPr>
        <p:spPr>
          <a:xfrm>
            <a:off x="6812875" y="2243675"/>
            <a:ext cx="1105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Hind Guntur"/>
                <a:ea typeface="Hind Guntur"/>
                <a:cs typeface="Hind Guntur"/>
                <a:sym typeface="Hind Guntur"/>
              </a:rPr>
              <a:t>API</a:t>
            </a:r>
            <a:endParaRPr>
              <a:latin typeface="Hind Guntur"/>
              <a:ea typeface="Hind Guntur"/>
              <a:cs typeface="Hind Guntur"/>
              <a:sym typeface="Hind Guntur"/>
            </a:endParaRPr>
          </a:p>
        </p:txBody>
      </p:sp>
      <p:sp>
        <p:nvSpPr>
          <p:cNvPr id="191" name="Shape 191"/>
          <p:cNvSpPr txBox="1"/>
          <p:nvPr/>
        </p:nvSpPr>
        <p:spPr>
          <a:xfrm>
            <a:off x="3629425" y="3928025"/>
            <a:ext cx="1203300" cy="29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Hind Guntur"/>
                <a:ea typeface="Hind Guntur"/>
                <a:cs typeface="Hind Guntur"/>
                <a:sym typeface="Hind Guntur"/>
              </a:rPr>
              <a:t>App/User</a:t>
            </a:r>
            <a:endParaRPr>
              <a:latin typeface="Hind Guntur"/>
              <a:ea typeface="Hind Guntur"/>
              <a:cs typeface="Hind Guntur"/>
              <a:sym typeface="Hind Guntur"/>
            </a:endParaRPr>
          </a:p>
        </p:txBody>
      </p:sp>
      <p:cxnSp>
        <p:nvCxnSpPr>
          <p:cNvPr id="192" name="Shape 192"/>
          <p:cNvCxnSpPr/>
          <p:nvPr/>
        </p:nvCxnSpPr>
        <p:spPr>
          <a:xfrm flipH="1">
            <a:off x="4823125" y="2679425"/>
            <a:ext cx="1831200" cy="1161300"/>
          </a:xfrm>
          <a:prstGeom prst="straightConnector1">
            <a:avLst/>
          </a:prstGeom>
          <a:noFill/>
          <a:ln cap="flat" cmpd="sng" w="9525">
            <a:solidFill>
              <a:schemeClr val="dk2"/>
            </a:solidFill>
            <a:prstDash val="solid"/>
            <a:round/>
            <a:headEnd len="lg" w="lg" type="none"/>
            <a:tailEnd len="lg" w="lg" type="triangle"/>
          </a:ln>
        </p:spPr>
      </p:cxnSp>
      <p:sp>
        <p:nvSpPr>
          <p:cNvPr id="193" name="Shape 193"/>
          <p:cNvSpPr txBox="1"/>
          <p:nvPr/>
        </p:nvSpPr>
        <p:spPr>
          <a:xfrm>
            <a:off x="2575275" y="2800538"/>
            <a:ext cx="1295100" cy="24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Check for reference, create one if not found</a:t>
            </a:r>
            <a:endParaRPr sz="800">
              <a:latin typeface="Hind Guntur"/>
              <a:ea typeface="Hind Guntur"/>
              <a:cs typeface="Hind Guntur"/>
              <a:sym typeface="Hind Guntur"/>
            </a:endParaRPr>
          </a:p>
        </p:txBody>
      </p:sp>
      <p:sp>
        <p:nvSpPr>
          <p:cNvPr id="194" name="Shape 194"/>
          <p:cNvSpPr txBox="1"/>
          <p:nvPr/>
        </p:nvSpPr>
        <p:spPr>
          <a:xfrm>
            <a:off x="1631775" y="3282350"/>
            <a:ext cx="943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Returns items and recipes</a:t>
            </a:r>
            <a:endParaRPr sz="800">
              <a:latin typeface="Hind Guntur"/>
              <a:ea typeface="Hind Guntur"/>
              <a:cs typeface="Hind Guntur"/>
              <a:sym typeface="Hind Guntur"/>
            </a:endParaRPr>
          </a:p>
        </p:txBody>
      </p:sp>
      <p:sp>
        <p:nvSpPr>
          <p:cNvPr id="195" name="Shape 195"/>
          <p:cNvSpPr txBox="1"/>
          <p:nvPr/>
        </p:nvSpPr>
        <p:spPr>
          <a:xfrm>
            <a:off x="5556025" y="3323775"/>
            <a:ext cx="1387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Returns reference data</a:t>
            </a:r>
            <a:endParaRPr sz="800">
              <a:latin typeface="Hind Guntur"/>
              <a:ea typeface="Hind Guntur"/>
              <a:cs typeface="Hind Guntur"/>
              <a:sym typeface="Hind Guntur"/>
            </a:endParaRPr>
          </a:p>
        </p:txBody>
      </p:sp>
      <p:cxnSp>
        <p:nvCxnSpPr>
          <p:cNvPr id="196" name="Shape 196"/>
          <p:cNvCxnSpPr>
            <a:stCxn id="191" idx="0"/>
          </p:cNvCxnSpPr>
          <p:nvPr/>
        </p:nvCxnSpPr>
        <p:spPr>
          <a:xfrm flipH="1" rot="10800000">
            <a:off x="4231075" y="2577125"/>
            <a:ext cx="2041800" cy="1350900"/>
          </a:xfrm>
          <a:prstGeom prst="straightConnector1">
            <a:avLst/>
          </a:prstGeom>
          <a:noFill/>
          <a:ln cap="flat" cmpd="sng" w="9525">
            <a:solidFill>
              <a:schemeClr val="dk2"/>
            </a:solidFill>
            <a:prstDash val="solid"/>
            <a:round/>
            <a:headEnd len="lg" w="lg" type="none"/>
            <a:tailEnd len="lg" w="lg" type="triangle"/>
          </a:ln>
        </p:spPr>
      </p:cxnSp>
      <p:sp>
        <p:nvSpPr>
          <p:cNvPr id="197" name="Shape 197"/>
          <p:cNvSpPr txBox="1"/>
          <p:nvPr/>
        </p:nvSpPr>
        <p:spPr>
          <a:xfrm>
            <a:off x="4443600" y="3030363"/>
            <a:ext cx="943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Requests data</a:t>
            </a:r>
            <a:endParaRPr sz="800">
              <a:latin typeface="Hind Guntur"/>
              <a:ea typeface="Hind Guntur"/>
              <a:cs typeface="Hind Guntur"/>
              <a:sym typeface="Hind Guntu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Phase</a:t>
            </a:r>
            <a:endParaRPr/>
          </a:p>
        </p:txBody>
      </p:sp>
      <p:sp>
        <p:nvSpPr>
          <p:cNvPr id="203" name="Shape 203"/>
          <p:cNvSpPr txBox="1"/>
          <p:nvPr>
            <p:ph idx="1" type="body"/>
          </p:nvPr>
        </p:nvSpPr>
        <p:spPr>
          <a:xfrm>
            <a:off x="729450" y="1850275"/>
            <a:ext cx="7688700" cy="2646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800">
                <a:solidFill>
                  <a:srgbClr val="000000"/>
                </a:solidFill>
                <a:latin typeface="Raleway"/>
                <a:ea typeface="Raleway"/>
                <a:cs typeface="Raleway"/>
                <a:sym typeface="Raleway"/>
              </a:rPr>
              <a:t>API Implementation </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January 22nd, 2018 - January 29th,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The time period dedicated to understanding all the tools to be utilized in the app. This includes Spoonacular. </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Database Implementation </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January 22nd, 2018 - February 14th,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Implementing the database for storing what is in a user’s refrigerator or pantry.</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Database will contain: Favorites, groceries list, ratings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Using MySQL</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User Interface: Part One “Layout”</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February 14th,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User interface layout is just the design part. Meaning how the program/game will look like.</a:t>
            </a:r>
            <a:endParaRPr b="1" sz="800">
              <a:solidFill>
                <a:srgbClr val="000000"/>
              </a:solidFill>
              <a:latin typeface="Raleway"/>
              <a:ea typeface="Raleway"/>
              <a:cs typeface="Raleway"/>
              <a:sym typeface="Raleway"/>
            </a:endParaRPr>
          </a:p>
          <a:p>
            <a:pPr indent="0" lvl="0" marL="0" rtl="0">
              <a:spcBef>
                <a:spcPts val="0"/>
              </a:spcBef>
              <a:spcAft>
                <a:spcPts val="0"/>
              </a:spcAft>
              <a:buNone/>
            </a:pPr>
            <a:r>
              <a:rPr lang="en" sz="800">
                <a:solidFill>
                  <a:srgbClr val="000000"/>
                </a:solidFill>
                <a:latin typeface="Raleway"/>
                <a:ea typeface="Raleway"/>
                <a:cs typeface="Raleway"/>
                <a:sym typeface="Raleway"/>
              </a:rPr>
              <a:t>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User Interface: Part Two “Validation”</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21st, 2018</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User interface validation is the actual working interface. So we will be able to pull up recipe and use the various functions.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Phase cont’d </a:t>
            </a:r>
            <a:endParaRPr/>
          </a:p>
        </p:txBody>
      </p:sp>
      <p:sp>
        <p:nvSpPr>
          <p:cNvPr id="209" name="Shape 209"/>
          <p:cNvSpPr txBox="1"/>
          <p:nvPr>
            <p:ph idx="1" type="body"/>
          </p:nvPr>
        </p:nvSpPr>
        <p:spPr>
          <a:xfrm>
            <a:off x="729450" y="1850275"/>
            <a:ext cx="7688700" cy="299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800">
                <a:solidFill>
                  <a:srgbClr val="000000"/>
                </a:solidFill>
                <a:latin typeface="Raleway"/>
                <a:ea typeface="Raleway"/>
                <a:cs typeface="Raleway"/>
                <a:sym typeface="Raleway"/>
              </a:rPr>
              <a:t>Prototype Testing</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1st, 2018 - March 20th,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Main feature testing</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Check for bugs in main features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Prototype Finished</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21st,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End-users will be able to perform basic functions in the app, such as pulling up recipes and storing ingredients.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Expected Features: Recipes, Input from users, API must work, expiration date</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Extra Features</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30th,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Expected Features: Barcode scanner, offline mode and other features.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Depending on time constraints, the team may add one or more extra features to enhance app capabilities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Depending on the progress of project this time maybe waived if behind schedule or used to discuss possible addition of features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Testing and Extra Features Implementation</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April 1st, 2018 - May (Finals day) </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Rigorous testing for bugs, security, and make code more robust. </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Add extra features if time allows</a:t>
            </a:r>
            <a:endParaRPr sz="800">
              <a:solidFill>
                <a:srgbClr val="000000"/>
              </a:solidFill>
              <a:latin typeface="Raleway"/>
              <a:ea typeface="Raleway"/>
              <a:cs typeface="Raleway"/>
              <a:sym typeface="Raleway"/>
            </a:endParaRPr>
          </a:p>
          <a:p>
            <a:pPr indent="0" lvl="0" mar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Team</a:t>
            </a:r>
            <a:endParaRPr/>
          </a:p>
        </p:txBody>
      </p:sp>
      <p:sp>
        <p:nvSpPr>
          <p:cNvPr id="93" name="Shape 93"/>
          <p:cNvSpPr txBox="1"/>
          <p:nvPr>
            <p:ph idx="1" type="body"/>
          </p:nvPr>
        </p:nvSpPr>
        <p:spPr>
          <a:xfrm>
            <a:off x="729450" y="1853850"/>
            <a:ext cx="3270000" cy="2742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Aman Mehta</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Project Leader</a:t>
            </a:r>
            <a:endParaRPr sz="1200">
              <a:solidFill>
                <a:srgbClr val="000000"/>
              </a:solidFill>
              <a:latin typeface="Raleway"/>
              <a:ea typeface="Raleway"/>
              <a:cs typeface="Raleway"/>
              <a:sym typeface="Raleway"/>
            </a:endParaRPr>
          </a:p>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Kan Yamamoto</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Lead Developer</a:t>
            </a:r>
            <a:endParaRPr sz="1200">
              <a:solidFill>
                <a:srgbClr val="000000"/>
              </a:solidFill>
              <a:latin typeface="Raleway"/>
              <a:ea typeface="Raleway"/>
              <a:cs typeface="Raleway"/>
              <a:sym typeface="Raleway"/>
            </a:endParaRPr>
          </a:p>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Nasser Alsuhaimi</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Assistant UI Design </a:t>
            </a:r>
            <a:endParaRPr sz="1200">
              <a:solidFill>
                <a:srgbClr val="000000"/>
              </a:solidFill>
              <a:latin typeface="Raleway"/>
              <a:ea typeface="Raleway"/>
              <a:cs typeface="Raleway"/>
              <a:sym typeface="Raleway"/>
            </a:endParaRPr>
          </a:p>
        </p:txBody>
      </p:sp>
      <p:sp>
        <p:nvSpPr>
          <p:cNvPr id="94" name="Shape 94"/>
          <p:cNvSpPr txBox="1"/>
          <p:nvPr/>
        </p:nvSpPr>
        <p:spPr>
          <a:xfrm>
            <a:off x="3605475" y="2674500"/>
            <a:ext cx="1845300" cy="1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nvSpPr>
        <p:spPr>
          <a:xfrm>
            <a:off x="3735425" y="1853850"/>
            <a:ext cx="3552000" cy="27429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Nam Nguyen</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Quality Control</a:t>
            </a:r>
            <a:endParaRPr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Randy Nguyen</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Database Manager</a:t>
            </a:r>
            <a:endParaRPr b="1"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Benjamin Guerrero</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Assistant Developer</a:t>
            </a:r>
            <a:endParaRPr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James Blancaflor</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Lead UI design </a:t>
            </a:r>
            <a:endParaRPr>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a:hlinkClick r:id="rId3"/>
          </p:cNvPr>
          <p:cNvSpPr txBox="1"/>
          <p:nvPr>
            <p:ph type="title"/>
          </p:nvPr>
        </p:nvSpPr>
        <p:spPr>
          <a:xfrm>
            <a:off x="633975" y="2208675"/>
            <a:ext cx="76887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6000"/>
              <a:t>Demo</a:t>
            </a:r>
            <a:endParaRPr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1091550" y="1644825"/>
            <a:ext cx="69609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2"/>
                </a:solidFill>
                <a:latin typeface="Raleway"/>
                <a:ea typeface="Raleway"/>
                <a:cs typeface="Raleway"/>
                <a:sym typeface="Raleway"/>
              </a:rPr>
              <a:t>One more thing…</a:t>
            </a:r>
            <a:endParaRPr b="1" sz="6000">
              <a:solidFill>
                <a:schemeClr val="dk2"/>
              </a:solidFill>
              <a:latin typeface="Raleway"/>
              <a:ea typeface="Raleway"/>
              <a:cs typeface="Raleway"/>
              <a:sym typeface="Raleway"/>
            </a:endParaRPr>
          </a:p>
          <a:p>
            <a:pPr indent="0" lvl="0" marL="0" rtl="0" algn="ctr">
              <a:spcBef>
                <a:spcPts val="0"/>
              </a:spcBef>
              <a:spcAft>
                <a:spcPts val="0"/>
              </a:spcAft>
              <a:buNone/>
            </a:pPr>
            <a:r>
              <a:t/>
            </a:r>
            <a:endParaRPr b="1" sz="7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Vision of this App</a:t>
            </a:r>
            <a:endParaRPr/>
          </a:p>
        </p:txBody>
      </p:sp>
      <p:sp>
        <p:nvSpPr>
          <p:cNvPr id="225" name="Shape 225"/>
          <p:cNvSpPr txBox="1"/>
          <p:nvPr>
            <p:ph idx="1" type="body"/>
          </p:nvPr>
        </p:nvSpPr>
        <p:spPr>
          <a:xfrm>
            <a:off x="729450" y="2078875"/>
            <a:ext cx="3805800" cy="2300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Chef-to-door service</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AmazonFresh</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Receipt scanner</a:t>
            </a:r>
            <a:endParaRPr sz="1400">
              <a:latin typeface="Raleway"/>
              <a:ea typeface="Raleway"/>
              <a:cs typeface="Raleway"/>
              <a:sym typeface="Raleway"/>
            </a:endParaRPr>
          </a:p>
        </p:txBody>
      </p:sp>
      <p:pic>
        <p:nvPicPr>
          <p:cNvPr id="226" name="Shape 226"/>
          <p:cNvPicPr preferRelativeResize="0"/>
          <p:nvPr/>
        </p:nvPicPr>
        <p:blipFill>
          <a:blip r:embed="rId3">
            <a:alphaModFix/>
          </a:blip>
          <a:stretch>
            <a:fillRect/>
          </a:stretch>
        </p:blipFill>
        <p:spPr>
          <a:xfrm>
            <a:off x="4833900" y="1853859"/>
            <a:ext cx="3953001" cy="2798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Issue</a:t>
            </a:r>
            <a:endParaRPr/>
          </a:p>
        </p:txBody>
      </p:sp>
      <p:pic>
        <p:nvPicPr>
          <p:cNvPr id="101" name="Shape 101"/>
          <p:cNvPicPr preferRelativeResize="0"/>
          <p:nvPr/>
        </p:nvPicPr>
        <p:blipFill>
          <a:blip r:embed="rId3">
            <a:alphaModFix/>
          </a:blip>
          <a:stretch>
            <a:fillRect/>
          </a:stretch>
        </p:blipFill>
        <p:spPr>
          <a:xfrm>
            <a:off x="3143850" y="1853850"/>
            <a:ext cx="4126976" cy="266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PantryRaid!</a:t>
            </a:r>
            <a:endParaRPr/>
          </a:p>
        </p:txBody>
      </p:sp>
      <p:sp>
        <p:nvSpPr>
          <p:cNvPr id="107" name="Shape 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PantryRaid™ is an android application designed to aid users in utilizing the ingredients inside their pantry and refrigerator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It is a database of all food items owned that can be used to facilitate the input and output of food by knowing what food items to get for certain recipes or even just using what food is available to make a meal. </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Solve the issue of indecision and lack of cooking knowledge with regards to ingredients in one’s pantry and refrigerator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Discover new recipes to make with the food in one’s pantry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Prevent wasted ingredients by ensuring they are used</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a:t>
            </a:r>
            <a:r>
              <a:rPr lang="en"/>
              <a:t>PantryRaid </a:t>
            </a:r>
            <a:r>
              <a:rPr lang="en"/>
              <a:t>is intended for?</a:t>
            </a:r>
            <a:endParaRPr/>
          </a:p>
        </p:txBody>
      </p:sp>
      <p:sp>
        <p:nvSpPr>
          <p:cNvPr id="113" name="Shape 113"/>
          <p:cNvSpPr txBox="1"/>
          <p:nvPr>
            <p:ph idx="1" type="body"/>
          </p:nvPr>
        </p:nvSpPr>
        <p:spPr>
          <a:xfrm>
            <a:off x="1067672" y="1965612"/>
            <a:ext cx="7688700" cy="3177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People who:</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Do not want to waste any food they bought.</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to know what </a:t>
            </a:r>
            <a:r>
              <a:rPr lang="en" sz="1400">
                <a:latin typeface="Raleway"/>
                <a:ea typeface="Raleway"/>
                <a:cs typeface="Raleway"/>
                <a:sym typeface="Raleway"/>
              </a:rPr>
              <a:t>items</a:t>
            </a:r>
            <a:r>
              <a:rPr lang="en" sz="1400">
                <a:latin typeface="Raleway"/>
                <a:ea typeface="Raleway"/>
                <a:cs typeface="Raleway"/>
                <a:sym typeface="Raleway"/>
              </a:rPr>
              <a:t> are about to be expired.</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to look up recipes with </a:t>
            </a:r>
            <a:r>
              <a:rPr lang="en" sz="1400">
                <a:latin typeface="Raleway"/>
                <a:ea typeface="Raleway"/>
                <a:cs typeface="Raleway"/>
                <a:sym typeface="Raleway"/>
              </a:rPr>
              <a:t>ingredients</a:t>
            </a:r>
            <a:r>
              <a:rPr lang="en" sz="1400">
                <a:latin typeface="Raleway"/>
                <a:ea typeface="Raleway"/>
                <a:cs typeface="Raleway"/>
                <a:sym typeface="Raleway"/>
              </a:rPr>
              <a:t> the</a:t>
            </a:r>
            <a:r>
              <a:rPr lang="en" sz="1400">
                <a:latin typeface="Raleway"/>
                <a:ea typeface="Raleway"/>
                <a:cs typeface="Raleway"/>
                <a:sym typeface="Raleway"/>
              </a:rPr>
              <a:t>y have.</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their meal planned out for the whole week/month.</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Two </a:t>
            </a:r>
            <a:r>
              <a:rPr lang="en" sz="1400">
                <a:latin typeface="Raleway"/>
                <a:ea typeface="Raleway"/>
                <a:cs typeface="Raleway"/>
                <a:sym typeface="Raleway"/>
              </a:rPr>
              <a:t>main </a:t>
            </a:r>
            <a:r>
              <a:rPr lang="en" sz="1400">
                <a:latin typeface="Raleway"/>
                <a:ea typeface="Raleway"/>
                <a:cs typeface="Raleway"/>
                <a:sym typeface="Raleway"/>
              </a:rPr>
              <a:t>types users: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Little to no background in cooking, look up recipes. </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Experts in cooking, Keep track of items in their pantry. </a:t>
            </a:r>
            <a:endParaRPr sz="14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Main Features</a:t>
            </a:r>
            <a:endParaRPr/>
          </a:p>
        </p:txBody>
      </p:sp>
      <p:sp>
        <p:nvSpPr>
          <p:cNvPr id="119" name="Shape 11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Save ingredients &amp; search for recipes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Recommend meal for the day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Expiration date on food</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Meal calendar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Shopping cart</a:t>
            </a:r>
            <a:endParaRPr sz="1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title="Final sm.mp4">
            <a:hlinkClick r:id="rId3"/>
          </p:cNvPr>
          <p:cNvSpPr/>
          <p:nvPr/>
        </p:nvSpPr>
        <p:spPr>
          <a:xfrm>
            <a:off x="0" y="0"/>
            <a:ext cx="9144000" cy="5143500"/>
          </a:xfrm>
          <a:prstGeom prst="rect">
            <a:avLst/>
          </a:prstGeom>
          <a:no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Agile Development (Scrum)</a:t>
            </a:r>
            <a:endParaRPr/>
          </a:p>
        </p:txBody>
      </p:sp>
      <p:sp>
        <p:nvSpPr>
          <p:cNvPr id="130" name="Shape 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Manifesto for Agile Development</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Individuals and Interactions</a:t>
            </a:r>
            <a:r>
              <a:rPr i="1" lang="en" sz="1100">
                <a:solidFill>
                  <a:srgbClr val="000000"/>
                </a:solidFill>
                <a:latin typeface="Raleway"/>
                <a:ea typeface="Raleway"/>
                <a:cs typeface="Raleway"/>
                <a:sym typeface="Raleway"/>
              </a:rPr>
              <a:t> over processes and tools</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Working Software</a:t>
            </a:r>
            <a:r>
              <a:rPr i="1" lang="en" sz="1100">
                <a:solidFill>
                  <a:srgbClr val="000000"/>
                </a:solidFill>
                <a:latin typeface="Raleway"/>
                <a:ea typeface="Raleway"/>
                <a:cs typeface="Raleway"/>
                <a:sym typeface="Raleway"/>
              </a:rPr>
              <a:t> over comprehensive documentation</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Customer Collaboration</a:t>
            </a:r>
            <a:r>
              <a:rPr i="1" lang="en" sz="1100">
                <a:solidFill>
                  <a:srgbClr val="000000"/>
                </a:solidFill>
                <a:latin typeface="Raleway"/>
                <a:ea typeface="Raleway"/>
                <a:cs typeface="Raleway"/>
                <a:sym typeface="Raleway"/>
              </a:rPr>
              <a:t> over contract negotiation</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Responding to Change</a:t>
            </a:r>
            <a:r>
              <a:rPr i="1" lang="en" sz="1100">
                <a:solidFill>
                  <a:srgbClr val="000000"/>
                </a:solidFill>
                <a:latin typeface="Raleway"/>
                <a:ea typeface="Raleway"/>
                <a:cs typeface="Raleway"/>
                <a:sym typeface="Raleway"/>
              </a:rPr>
              <a:t> over following a plan</a:t>
            </a:r>
            <a:endParaRPr i="1" sz="1100">
              <a:solidFill>
                <a:srgbClr val="000000"/>
              </a:solidFill>
              <a:latin typeface="Raleway"/>
              <a:ea typeface="Raleway"/>
              <a:cs typeface="Raleway"/>
              <a:sym typeface="Raleway"/>
            </a:endParaRPr>
          </a:p>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Ideal approach for this class</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a:solidFill>
                  <a:srgbClr val="000000"/>
                </a:solidFill>
                <a:latin typeface="Raleway"/>
                <a:ea typeface="Raleway"/>
                <a:cs typeface="Raleway"/>
                <a:sym typeface="Raleway"/>
              </a:rPr>
              <a:t>Allows us to adapt to different situations</a:t>
            </a:r>
            <a:endParaRPr sz="1100">
              <a:solidFill>
                <a:srgbClr val="000000"/>
              </a:solidFill>
              <a:latin typeface="Raleway"/>
              <a:ea typeface="Raleway"/>
              <a:cs typeface="Raleway"/>
              <a:sym typeface="Raleway"/>
            </a:endParaRPr>
          </a:p>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Ideal approach for app development</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Allows for quick changes</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a:solidFill>
                  <a:srgbClr val="000000"/>
                </a:solidFill>
                <a:latin typeface="Raleway"/>
                <a:ea typeface="Raleway"/>
                <a:cs typeface="Raleway"/>
                <a:sym typeface="Raleway"/>
              </a:rPr>
              <a:t>Easy removal and addition of features</a:t>
            </a:r>
            <a:endParaRPr sz="1100">
              <a:solidFill>
                <a:srgbClr val="000000"/>
              </a:solidFill>
              <a:latin typeface="Raleway"/>
              <a:ea typeface="Raleway"/>
              <a:cs typeface="Raleway"/>
              <a:sym typeface="Raleway"/>
            </a:endParaRPr>
          </a:p>
          <a:p>
            <a:pPr indent="0" lvl="0" mar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Timeline</a:t>
            </a:r>
            <a:endParaRPr/>
          </a:p>
        </p:txBody>
      </p:sp>
      <p:pic>
        <p:nvPicPr>
          <p:cNvPr id="136" name="Shape 136"/>
          <p:cNvPicPr preferRelativeResize="0"/>
          <p:nvPr/>
        </p:nvPicPr>
        <p:blipFill rotWithShape="1">
          <a:blip r:embed="rId3">
            <a:alphaModFix/>
          </a:blip>
          <a:srcRect b="3249" l="2861" r="61855" t="44756"/>
          <a:stretch/>
        </p:blipFill>
        <p:spPr>
          <a:xfrm>
            <a:off x="571350" y="1947575"/>
            <a:ext cx="2251699" cy="2685325"/>
          </a:xfrm>
          <a:prstGeom prst="rect">
            <a:avLst/>
          </a:prstGeom>
          <a:noFill/>
          <a:ln>
            <a:noFill/>
          </a:ln>
        </p:spPr>
      </p:pic>
      <p:pic>
        <p:nvPicPr>
          <p:cNvPr id="137" name="Shape 137"/>
          <p:cNvPicPr preferRelativeResize="0"/>
          <p:nvPr/>
        </p:nvPicPr>
        <p:blipFill rotWithShape="1">
          <a:blip r:embed="rId3">
            <a:alphaModFix/>
          </a:blip>
          <a:srcRect b="57285" l="0" r="2893" t="7927"/>
          <a:stretch/>
        </p:blipFill>
        <p:spPr>
          <a:xfrm>
            <a:off x="2921325" y="2243100"/>
            <a:ext cx="5998726" cy="173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