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5" Type="http://schemas.openxmlformats.org/officeDocument/2006/relationships/slide" Target="slides/slide2.xml"/><Relationship Id="rId19" Type="http://schemas.openxmlformats.org/officeDocument/2006/relationships/slide" Target="slides/slide16.xml"/><Relationship Id="rId6" Type="http://schemas.openxmlformats.org/officeDocument/2006/relationships/slide" Target="slides/slide3.xml"/><Relationship Id="rId18" Type="http://schemas.openxmlformats.org/officeDocument/2006/relationships/slide" Target="slides/slide15.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ph type="ctrTitle"/>
          </p:nvPr>
        </p:nvSpPr>
        <p:spPr>
          <a:xfrm>
            <a:off x="3641832" y="2716952"/>
            <a:ext cx="6432300" cy="13341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3250"/>
              <a:buFont typeface="Trebuchet MS"/>
              <a:buNone/>
            </a:pPr>
            <a:r>
              <a:rPr lang="en-US" sz="3250">
                <a:solidFill>
                  <a:schemeClr val="dk1"/>
                </a:solidFill>
              </a:rPr>
              <a:t>Sai Niranjan M S</a:t>
            </a:r>
            <a:br>
              <a:rPr lang="en-US" sz="3250">
                <a:solidFill>
                  <a:schemeClr val="dk1"/>
                </a:solidFill>
              </a:rPr>
            </a:br>
            <a:r>
              <a:rPr lang="en-US" sz="2400">
                <a:solidFill>
                  <a:schemeClr val="dk1"/>
                </a:solidFill>
              </a:rPr>
              <a:t>au211521104131</a:t>
            </a:r>
            <a:endParaRPr sz="2400">
              <a:solidFill>
                <a:schemeClr val="dk1"/>
              </a:solidFill>
            </a:endParaRPr>
          </a:p>
        </p:txBody>
      </p:sp>
      <p:sp>
        <p:nvSpPr>
          <p:cNvPr id="48" name="Google Shape;48;p1"/>
          <p:cNvSpPr txBox="1"/>
          <p:nvPr>
            <p:ph idx="1" type="subTitle"/>
          </p:nvPr>
        </p:nvSpPr>
        <p:spPr>
          <a:xfrm>
            <a:off x="3641833" y="4051125"/>
            <a:ext cx="6432300" cy="10965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1920"/>
              <a:buNone/>
            </a:pPr>
            <a:r>
              <a:rPr b="1" lang="en-US" sz="2400">
                <a:solidFill>
                  <a:srgbClr val="16B0E3"/>
                </a:solidFill>
              </a:rPr>
              <a:t>Home price prediction(ANN)</a:t>
            </a:r>
            <a:endParaRPr b="1" sz="2400">
              <a:solidFill>
                <a:srgbClr val="16B0E3"/>
              </a:solidFill>
            </a:endParaRPr>
          </a:p>
        </p:txBody>
      </p:sp>
      <p:grpSp>
        <p:nvGrpSpPr>
          <p:cNvPr id="49" name="Google Shape;49;p1"/>
          <p:cNvGrpSpPr/>
          <p:nvPr/>
        </p:nvGrpSpPr>
        <p:grpSpPr>
          <a:xfrm>
            <a:off x="1145125" y="1383452"/>
            <a:ext cx="1743075" cy="1333500"/>
            <a:chOff x="0" y="0"/>
            <a:chExt cx="1743075" cy="1333500"/>
          </a:xfrm>
        </p:grpSpPr>
        <p:sp>
          <p:nvSpPr>
            <p:cNvPr id="50" name="Google Shape;50;p1"/>
            <p:cNvSpPr/>
            <p:nvPr/>
          </p:nvSpPr>
          <p:spPr>
            <a:xfrm>
              <a:off x="0" y="276225"/>
              <a:ext cx="1228725" cy="1057275"/>
            </a:xfrm>
            <a:custGeom>
              <a:rect b="b" l="l" r="r" t="t"/>
              <a:pathLst>
                <a:path extrusionOk="0" h="1057275" w="1228725">
                  <a:moveTo>
                    <a:pt x="264312" y="0"/>
                  </a:moveTo>
                  <a:lnTo>
                    <a:pt x="964438" y="0"/>
                  </a:lnTo>
                  <a:lnTo>
                    <a:pt x="1228725" y="528701"/>
                  </a:lnTo>
                  <a:lnTo>
                    <a:pt x="964438" y="1057275"/>
                  </a:lnTo>
                  <a:lnTo>
                    <a:pt x="264312" y="1057275"/>
                  </a:lnTo>
                  <a:lnTo>
                    <a:pt x="0" y="528701"/>
                  </a:lnTo>
                  <a:lnTo>
                    <a:pt x="264312" y="0"/>
                  </a:lnTo>
                  <a:close/>
                </a:path>
              </a:pathLst>
            </a:custGeom>
            <a:solidFill>
              <a:srgbClr val="5FCB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1" name="Google Shape;51;p1"/>
            <p:cNvSpPr/>
            <p:nvPr/>
          </p:nvSpPr>
          <p:spPr>
            <a:xfrm>
              <a:off x="1095375" y="0"/>
              <a:ext cx="647700" cy="561975"/>
            </a:xfrm>
            <a:custGeom>
              <a:rect b="b" l="l" r="r" t="t"/>
              <a:pathLst>
                <a:path extrusionOk="0" h="561975" w="647700">
                  <a:moveTo>
                    <a:pt x="140462" y="0"/>
                  </a:moveTo>
                  <a:lnTo>
                    <a:pt x="507238" y="0"/>
                  </a:lnTo>
                  <a:lnTo>
                    <a:pt x="647700" y="280924"/>
                  </a:lnTo>
                  <a:lnTo>
                    <a:pt x="507238" y="561975"/>
                  </a:lnTo>
                  <a:lnTo>
                    <a:pt x="140462" y="561975"/>
                  </a:lnTo>
                  <a:lnTo>
                    <a:pt x="0" y="280924"/>
                  </a:lnTo>
                  <a:lnTo>
                    <a:pt x="140462" y="0"/>
                  </a:lnTo>
                  <a:close/>
                </a:path>
              </a:pathLst>
            </a:custGeom>
            <a:solidFill>
              <a:srgbClr val="2E946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52" name="Google Shape;52;p1"/>
          <p:cNvSpPr/>
          <p:nvPr/>
        </p:nvSpPr>
        <p:spPr>
          <a:xfrm>
            <a:off x="3469225" y="588500"/>
            <a:ext cx="1666875" cy="1438275"/>
          </a:xfrm>
          <a:custGeom>
            <a:rect b="b" l="l" r="r" t="t"/>
            <a:pathLst>
              <a:path extrusionOk="0" h="1438275" w="1666875">
                <a:moveTo>
                  <a:pt x="359537" y="0"/>
                </a:moveTo>
                <a:lnTo>
                  <a:pt x="1307338" y="0"/>
                </a:lnTo>
                <a:lnTo>
                  <a:pt x="1666875" y="719074"/>
                </a:lnTo>
                <a:lnTo>
                  <a:pt x="1307338" y="1438275"/>
                </a:lnTo>
                <a:lnTo>
                  <a:pt x="359537" y="1438275"/>
                </a:lnTo>
                <a:lnTo>
                  <a:pt x="0" y="719074"/>
                </a:lnTo>
                <a:lnTo>
                  <a:pt x="359537" y="0"/>
                </a:lnTo>
                <a:close/>
              </a:path>
            </a:pathLst>
          </a:custGeom>
          <a:solidFill>
            <a:srgbClr val="42D0A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53" name="Google Shape;53;p1"/>
          <p:cNvSpPr/>
          <p:nvPr/>
        </p:nvSpPr>
        <p:spPr>
          <a:xfrm>
            <a:off x="4425512" y="5933433"/>
            <a:ext cx="723900" cy="619125"/>
          </a:xfrm>
          <a:custGeom>
            <a:rect b="b" l="l" r="r" t="t"/>
            <a:pathLst>
              <a:path extrusionOk="0" h="619125" w="723900">
                <a:moveTo>
                  <a:pt x="154813" y="0"/>
                </a:moveTo>
                <a:lnTo>
                  <a:pt x="569087" y="0"/>
                </a:lnTo>
                <a:lnTo>
                  <a:pt x="723900" y="309626"/>
                </a:lnTo>
                <a:lnTo>
                  <a:pt x="569087" y="619125"/>
                </a:lnTo>
                <a:lnTo>
                  <a:pt x="154813" y="619125"/>
                </a:lnTo>
                <a:lnTo>
                  <a:pt x="0" y="309626"/>
                </a:lnTo>
                <a:lnTo>
                  <a:pt x="154813" y="0"/>
                </a:lnTo>
                <a:close/>
              </a:path>
            </a:pathLst>
          </a:custGeom>
          <a:solidFill>
            <a:srgbClr val="42B05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976" y="251575"/>
            <a:ext cx="8596668" cy="1320800"/>
          </a:xfrm>
        </p:spPr>
        <p:txBody>
          <a:bodyPr/>
          <a:lstStyle/>
          <a:p>
            <a:r>
              <a:rPr lang="en-US" dirty="0">
                <a:solidFill>
                  <a:schemeClr val="tx1"/>
                </a:solidFill>
              </a:rPr>
              <a:t>THE WOW IN SOLUTION:</a:t>
            </a:r>
            <a:br>
              <a:rPr lang="en-US" dirty="0">
                <a:solidFill>
                  <a:schemeClr val="tx1"/>
                </a:solidFill>
              </a:rPr>
            </a:br>
            <a:r>
              <a:rPr lang="en-US" dirty="0">
                <a:solidFill>
                  <a:schemeClr val="tx1"/>
                </a:solidFill>
              </a:rPr>
              <a:t>MODELLING</a:t>
            </a:r>
            <a:endParaRPr lang="en-IN" dirty="0">
              <a:solidFill>
                <a:schemeClr val="tx1"/>
              </a:solidFill>
            </a:endParaRPr>
          </a:p>
        </p:txBody>
      </p:sp>
      <p:grpSp>
        <p:nvGrpSpPr>
          <p:cNvPr id="4" name="Group 3"/>
          <p:cNvGrpSpPr/>
          <p:nvPr/>
        </p:nvGrpSpPr>
        <p:grpSpPr>
          <a:xfrm>
            <a:off x="7979435" y="1007590"/>
            <a:ext cx="314325" cy="323850"/>
            <a:chOff x="0" y="0"/>
            <a:chExt cx="314325" cy="323850"/>
          </a:xfrm>
        </p:grpSpPr>
        <p:sp>
          <p:nvSpPr>
            <p:cNvPr id="5" name="Shape 1490"/>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grpSp>
        <p:nvGrpSpPr>
          <p:cNvPr id="6" name="Group 5"/>
          <p:cNvGrpSpPr/>
          <p:nvPr/>
        </p:nvGrpSpPr>
        <p:grpSpPr>
          <a:xfrm>
            <a:off x="8415444" y="1484859"/>
            <a:ext cx="457200" cy="457200"/>
            <a:chOff x="0" y="0"/>
            <a:chExt cx="457200" cy="457200"/>
          </a:xfrm>
        </p:grpSpPr>
        <p:sp>
          <p:nvSpPr>
            <p:cNvPr id="7" name="Shape 1489"/>
            <p:cNvSpPr/>
            <p:nvPr/>
          </p:nvSpPr>
          <p:spPr>
            <a:xfrm>
              <a:off x="0" y="0"/>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grpSp>
        <p:nvGrpSpPr>
          <p:cNvPr id="9" name="Group 8"/>
          <p:cNvGrpSpPr/>
          <p:nvPr/>
        </p:nvGrpSpPr>
        <p:grpSpPr>
          <a:xfrm>
            <a:off x="8977958" y="1998982"/>
            <a:ext cx="314325" cy="323850"/>
            <a:chOff x="0" y="0"/>
            <a:chExt cx="314325" cy="323850"/>
          </a:xfrm>
        </p:grpSpPr>
        <p:sp>
          <p:nvSpPr>
            <p:cNvPr id="10" name="Shape 1491"/>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sp>
        <p:nvSpPr>
          <p:cNvPr id="8" name="Rectangle 8"/>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7744" tIns="45720" rIns="-9522" bIns="4761" numCol="1" anchor="ctr" anchorCtr="0" compatLnSpc="1">
            <a:prstTxWarp prst="textNoShape">
              <a:avLst/>
            </a:prstTxWarp>
            <a:spAutoFit/>
          </a:bodyPr>
          <a:lstStyle/>
          <a:p>
            <a:endParaRPr lang="en-IN"/>
          </a:p>
        </p:txBody>
      </p:sp>
      <p:sp>
        <p:nvSpPr>
          <p:cNvPr id="12" name="Rectangle 10"/>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4300" b="1" i="0" u="none" strike="noStrike" cap="none" normalizeH="0" baseline="0">
                <a:ln>
                  <a:noFill/>
                </a:ln>
                <a:solidFill>
                  <a:srgbClr val="000000"/>
                </a:solidFill>
                <a:effectLst/>
                <a:latin typeface="Arial" panose="020B0604020202020204" pitchFamily="34" charset="0"/>
                <a:ea typeface="Trebuchet MS" panose="020B0603020202020204" pitchFamily="34" charset="0"/>
                <a:cs typeface="Trebuchet MS" panose="020B0603020202020204" pitchFamily="34" charset="0"/>
              </a:rPr>
            </a:br>
            <a:endParaRPr kumimoji="0" lang="en-US" sz="4300" b="1" i="0" u="none" strike="noStrike" cap="none" normalizeH="0" baseline="0">
              <a:ln>
                <a:noFill/>
              </a:ln>
              <a:solidFill>
                <a:srgbClr val="000000"/>
              </a:solidFill>
              <a:effectLst/>
              <a:latin typeface="Arial" panose="020B0604020202020204" pitchFamily="34" charset="0"/>
              <a:ea typeface="Trebuchet MS" panose="020B0603020202020204" pitchFamily="34" charset="0"/>
              <a:cs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24" name="TextBox 23"/>
          <p:cNvSpPr txBox="1"/>
          <p:nvPr/>
        </p:nvSpPr>
        <p:spPr>
          <a:xfrm>
            <a:off x="387934" y="1541970"/>
            <a:ext cx="8747186" cy="4801314"/>
          </a:xfrm>
          <a:prstGeom prst="rect">
            <a:avLst/>
          </a:prstGeom>
          <a:noFill/>
        </p:spPr>
        <p:txBody>
          <a:bodyPr wrap="square" rtlCol="0">
            <a:spAutoFit/>
          </a:bodyPr>
          <a:lstStyle/>
          <a:p>
            <a:r>
              <a:rPr lang="en-US" b="1" dirty="0">
                <a:solidFill>
                  <a:schemeClr val="accent1">
                    <a:lumMod val="75000"/>
                  </a:schemeClr>
                </a:solidFill>
              </a:rPr>
              <a:t>Complex Pattern Recognition: </a:t>
            </a:r>
            <a:r>
              <a:rPr lang="en-US" dirty="0"/>
              <a:t>Artificial neural networks can learn complex patterns and relationships in housing data that may not be evident to human analysts. This allows the model to uncover hidden insights and make accurate predictions based on a wide range of factors.</a:t>
            </a:r>
          </a:p>
          <a:p>
            <a:r>
              <a:rPr lang="en-US" b="1" dirty="0">
                <a:solidFill>
                  <a:schemeClr val="accent1">
                    <a:lumMod val="75000"/>
                  </a:schemeClr>
                </a:solidFill>
              </a:rPr>
              <a:t>Real-time </a:t>
            </a:r>
            <a:r>
              <a:rPr lang="en-US" b="1" dirty="0" err="1">
                <a:solidFill>
                  <a:schemeClr val="accent1">
                    <a:lumMod val="75000"/>
                  </a:schemeClr>
                </a:solidFill>
              </a:rPr>
              <a:t>Predictions:</a:t>
            </a:r>
            <a:r>
              <a:rPr lang="en-US" dirty="0" err="1"/>
              <a:t>Neural</a:t>
            </a:r>
            <a:r>
              <a:rPr lang="en-US" dirty="0"/>
              <a:t> networks can make predictions in real-time, enabling stakeholders to quickly assess property values and make informed decisions. This real-time capability is particularly valuable in dynamic real estate markets where prices can fluctuate rapidly</a:t>
            </a:r>
            <a:r>
              <a:rPr lang="en-US" b="1" dirty="0">
                <a:solidFill>
                  <a:schemeClr val="accent1">
                    <a:lumMod val="75000"/>
                  </a:schemeClr>
                </a:solidFill>
              </a:rPr>
              <a:t>.</a:t>
            </a:r>
          </a:p>
          <a:p>
            <a:r>
              <a:rPr lang="en-US" b="1" dirty="0">
                <a:solidFill>
                  <a:schemeClr val="accent1">
                    <a:lumMod val="75000"/>
                  </a:schemeClr>
                </a:solidFill>
              </a:rPr>
              <a:t>Real-time Predictions: </a:t>
            </a:r>
            <a:r>
              <a:rPr lang="en-US" dirty="0"/>
              <a:t>Neural networks can make predictions in real-time, enabling stakeholders to quickly assess property values and make informed decisions. This real-time capability is particularly valuable in dynamic real estate markets where prices can fluctuate rapidly.</a:t>
            </a:r>
          </a:p>
          <a:p>
            <a:endParaRPr lang="en-US" b="1" dirty="0">
              <a:solidFill>
                <a:schemeClr val="accent1">
                  <a:lumMod val="75000"/>
                </a:schemeClr>
              </a:solidFill>
            </a:endParaRPr>
          </a:p>
          <a:p>
            <a:r>
              <a:rPr lang="en-US" b="1" dirty="0">
                <a:solidFill>
                  <a:schemeClr val="accent1">
                    <a:lumMod val="75000"/>
                  </a:schemeClr>
                </a:solidFill>
              </a:rPr>
              <a:t>Overall, the "wow" factor in solution modeling for house price prediction using artificial neural networks lies in its ability to deliver highly accurate, scalable, and automated predictions that empower stakeholders to make better-informed decisions in the real estate market.</a:t>
            </a:r>
          </a:p>
        </p:txBody>
      </p:sp>
    </p:spTree>
    <p:extLst>
      <p:ext uri="{BB962C8B-B14F-4D97-AF65-F5344CB8AC3E}">
        <p14:creationId xmlns:p14="http://schemas.microsoft.com/office/powerpoint/2010/main" val="257610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5853" y="1041023"/>
            <a:ext cx="8596668" cy="4001095"/>
          </a:xfrm>
          <a:prstGeom prst="rect">
            <a:avLst/>
          </a:prstGeom>
          <a:noFill/>
        </p:spPr>
        <p:txBody>
          <a:bodyPr wrap="square" rtlCol="0">
            <a:spAutoFit/>
          </a:bodyPr>
          <a:lstStyle/>
          <a:p>
            <a:r>
              <a:rPr lang="en-US" b="1" dirty="0">
                <a:solidFill>
                  <a:schemeClr val="accent2"/>
                </a:solidFill>
              </a:rPr>
              <a:t>.Data collection and preprocessing</a:t>
            </a:r>
          </a:p>
          <a:p>
            <a:r>
              <a:rPr lang="en-US" b="1" dirty="0">
                <a:solidFill>
                  <a:schemeClr val="accent2"/>
                </a:solidFill>
              </a:rPr>
              <a:t>.Model architecture</a:t>
            </a:r>
          </a:p>
          <a:p>
            <a:r>
              <a:rPr lang="en-US" b="1" dirty="0">
                <a:solidFill>
                  <a:schemeClr val="accent2"/>
                </a:solidFill>
              </a:rPr>
              <a:t>.Training and validation</a:t>
            </a:r>
          </a:p>
          <a:p>
            <a:r>
              <a:rPr lang="en-US" b="1" dirty="0">
                <a:solidFill>
                  <a:schemeClr val="accent2"/>
                </a:solidFill>
              </a:rPr>
              <a:t>.Hyperparameter tuning</a:t>
            </a:r>
          </a:p>
          <a:p>
            <a:r>
              <a:rPr lang="en-US" b="1" dirty="0">
                <a:solidFill>
                  <a:schemeClr val="accent2"/>
                </a:solidFill>
              </a:rPr>
              <a:t>.</a:t>
            </a:r>
            <a:r>
              <a:rPr lang="en-US" b="1" dirty="0" err="1">
                <a:solidFill>
                  <a:schemeClr val="accent2"/>
                </a:solidFill>
              </a:rPr>
              <a:t>Evalution</a:t>
            </a:r>
            <a:r>
              <a:rPr lang="en-US" b="1" dirty="0">
                <a:solidFill>
                  <a:schemeClr val="accent2"/>
                </a:solidFill>
              </a:rPr>
              <a:t> metrics</a:t>
            </a:r>
          </a:p>
          <a:p>
            <a:r>
              <a:rPr lang="en-US" b="1" dirty="0">
                <a:solidFill>
                  <a:schemeClr val="accent2"/>
                </a:solidFill>
              </a:rPr>
              <a:t>.Deployment and integration</a:t>
            </a:r>
          </a:p>
          <a:p>
            <a:r>
              <a:rPr lang="en-US" b="1" dirty="0">
                <a:solidFill>
                  <a:schemeClr val="accent2"/>
                </a:solidFill>
              </a:rPr>
              <a:t>.Monitoring and maintenance</a:t>
            </a:r>
          </a:p>
          <a:p>
            <a:r>
              <a:rPr lang="en-US" b="1" dirty="0">
                <a:solidFill>
                  <a:schemeClr val="accent2"/>
                </a:solidFill>
              </a:rPr>
              <a:t>Software Stack:</a:t>
            </a:r>
          </a:p>
          <a:p>
            <a:r>
              <a:rPr lang="en-US" b="1" dirty="0">
                <a:solidFill>
                  <a:schemeClr val="accent2"/>
                </a:solidFill>
              </a:rPr>
              <a:t>.</a:t>
            </a:r>
            <a:r>
              <a:rPr lang="en-US" b="1" dirty="0" err="1"/>
              <a:t>Pandas,python</a:t>
            </a:r>
            <a:r>
              <a:rPr lang="en-US" b="1" dirty="0"/>
              <a:t> and </a:t>
            </a:r>
            <a:r>
              <a:rPr lang="en-US" b="1" dirty="0" err="1"/>
              <a:t>Numpy</a:t>
            </a:r>
            <a:r>
              <a:rPr lang="en-US" b="1" dirty="0"/>
              <a:t> packages</a:t>
            </a:r>
          </a:p>
          <a:p>
            <a:r>
              <a:rPr lang="en-US" b="1" dirty="0"/>
              <a:t>.Matplotlib and seaborn</a:t>
            </a:r>
          </a:p>
          <a:p>
            <a:r>
              <a:rPr lang="en-US" b="1" dirty="0"/>
              <a:t>.AWS</a:t>
            </a:r>
            <a:endParaRPr lang="en-US" sz="1900" dirty="0"/>
          </a:p>
          <a:p>
            <a:r>
              <a:rPr lang="en-US" b="1" dirty="0">
                <a:solidFill>
                  <a:schemeClr val="accent2"/>
                </a:solidFill>
              </a:rPr>
              <a:t>Deep Learning Frameworks:</a:t>
            </a:r>
          </a:p>
          <a:p>
            <a:r>
              <a:rPr lang="en-US" sz="1900" dirty="0"/>
              <a:t>TensorFlow or </a:t>
            </a:r>
            <a:r>
              <a:rPr lang="en-US" sz="1900" dirty="0" err="1"/>
              <a:t>PyTorch</a:t>
            </a:r>
            <a:r>
              <a:rPr lang="en-US" sz="1900" dirty="0"/>
              <a:t> and scikit-learn used for developing and training the deep learning models.</a:t>
            </a:r>
            <a:endParaRPr lang="en-IN" sz="1900" dirty="0"/>
          </a:p>
        </p:txBody>
      </p:sp>
      <p:pic>
        <p:nvPicPr>
          <p:cNvPr id="3" name="Picture 2"/>
          <p:cNvPicPr/>
          <p:nvPr/>
        </p:nvPicPr>
        <p:blipFill>
          <a:blip r:embed="rId2"/>
          <a:stretch>
            <a:fillRect/>
          </a:stretch>
        </p:blipFill>
        <p:spPr>
          <a:xfrm>
            <a:off x="9721850" y="3435350"/>
            <a:ext cx="2470150" cy="3422650"/>
          </a:xfrm>
          <a:prstGeom prst="rect">
            <a:avLst/>
          </a:prstGeom>
        </p:spPr>
      </p:pic>
      <p:sp>
        <p:nvSpPr>
          <p:cNvPr id="5" name="Title 1">
            <a:extLst>
              <a:ext uri="{FF2B5EF4-FFF2-40B4-BE49-F238E27FC236}">
                <a16:creationId xmlns:a16="http://schemas.microsoft.com/office/drawing/2014/main" id="{69DEFA01-EBE7-C9ED-4B20-9E52983F6DF4}"/>
              </a:ext>
            </a:extLst>
          </p:cNvPr>
          <p:cNvSpPr txBox="1">
            <a:spLocks/>
          </p:cNvSpPr>
          <p:nvPr/>
        </p:nvSpPr>
        <p:spPr>
          <a:xfrm>
            <a:off x="192506" y="256674"/>
            <a:ext cx="8596668" cy="1320800"/>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IMPLEMENTATION DETAILS</a:t>
            </a:r>
            <a:endParaRPr lang="en-IN" dirty="0">
              <a:solidFill>
                <a:schemeClr val="tx1"/>
              </a:solidFill>
            </a:endParaRPr>
          </a:p>
        </p:txBody>
      </p:sp>
    </p:spTree>
    <p:extLst>
      <p:ext uri="{BB962C8B-B14F-4D97-AF65-F5344CB8AC3E}">
        <p14:creationId xmlns:p14="http://schemas.microsoft.com/office/powerpoint/2010/main" val="167556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197" y="181888"/>
            <a:ext cx="8596668" cy="1320800"/>
          </a:xfrm>
        </p:spPr>
        <p:txBody>
          <a:bodyPr/>
          <a:lstStyle/>
          <a:p>
            <a:r>
              <a:rPr lang="en-US" dirty="0">
                <a:solidFill>
                  <a:schemeClr val="tx1"/>
                </a:solidFill>
              </a:rPr>
              <a:t>Model Overview</a:t>
            </a:r>
          </a:p>
        </p:txBody>
      </p:sp>
      <p:sp>
        <p:nvSpPr>
          <p:cNvPr id="11" name="TextBox 10">
            <a:extLst>
              <a:ext uri="{FF2B5EF4-FFF2-40B4-BE49-F238E27FC236}">
                <a16:creationId xmlns:a16="http://schemas.microsoft.com/office/drawing/2014/main" id="{96292D09-6119-14D5-9E0F-F613FC6F242D}"/>
              </a:ext>
            </a:extLst>
          </p:cNvPr>
          <p:cNvSpPr txBox="1"/>
          <p:nvPr/>
        </p:nvSpPr>
        <p:spPr>
          <a:xfrm>
            <a:off x="715655" y="982246"/>
            <a:ext cx="9990666" cy="5893921"/>
          </a:xfrm>
          <a:prstGeom prst="rect">
            <a:avLst/>
          </a:prstGeom>
          <a:noFill/>
        </p:spPr>
        <p:txBody>
          <a:bodyPr wrap="square">
            <a:spAutoFit/>
          </a:bodyPr>
          <a:lstStyle/>
          <a:p>
            <a:r>
              <a:rPr lang="en-US" sz="1900" dirty="0"/>
              <a:t>The deep learning models utilized in the solution consist of:</a:t>
            </a:r>
          </a:p>
          <a:p>
            <a:endParaRPr lang="en-US" dirty="0"/>
          </a:p>
          <a:p>
            <a:r>
              <a:rPr lang="en-US" sz="2400" b="1" dirty="0">
                <a:solidFill>
                  <a:schemeClr val="accent2"/>
                </a:solidFill>
              </a:rPr>
              <a:t>Model</a:t>
            </a:r>
            <a:r>
              <a:rPr lang="en-US" dirty="0"/>
              <a:t> </a:t>
            </a:r>
            <a:r>
              <a:rPr lang="en-US" sz="2400" b="1" dirty="0">
                <a:solidFill>
                  <a:schemeClr val="accent2"/>
                </a:solidFill>
              </a:rPr>
              <a:t>Architecture</a:t>
            </a:r>
            <a:r>
              <a:rPr lang="en-US" dirty="0"/>
              <a:t>:</a:t>
            </a:r>
          </a:p>
          <a:p>
            <a:pPr marL="342900" indent="-342900">
              <a:buAutoNum type="arabicPeriod"/>
            </a:pPr>
            <a:r>
              <a:rPr lang="en-US" dirty="0"/>
              <a:t>Input Layer: The input layer consists of neurons representing the features of the house (e.g., size, number of bedrooms, location).</a:t>
            </a:r>
          </a:p>
          <a:p>
            <a:pPr marL="342900" indent="-342900">
              <a:buAutoNum type="arabicPeriod"/>
            </a:pPr>
            <a:r>
              <a:rPr lang="en-US" dirty="0"/>
              <a:t> Hidden Layers:  The hidden layers contain neurons that perform computations on the input data. The number of hidden layers and the number of neurons in each layer are hyperparameters that can be tuned based on the complexity of the problem and the size of the dataset.</a:t>
            </a:r>
          </a:p>
          <a:p>
            <a:pPr marL="342900" indent="-342900">
              <a:buAutoNum type="arabicPeriod"/>
            </a:pPr>
            <a:r>
              <a:rPr lang="en-US" dirty="0"/>
              <a:t>Output Layer: The output layer consists of a single neuron that outputs the predicted house price.</a:t>
            </a:r>
          </a:p>
          <a:p>
            <a:r>
              <a:rPr lang="en-US" dirty="0"/>
              <a:t>This basic model architecture can be further customized and optimized based on specific requirements, such as adding more hidden layers for increased complexity, incorporating additional features, or experimenting with different activation functions and regularization techniques.</a:t>
            </a:r>
          </a:p>
          <a:p>
            <a:r>
              <a:rPr lang="en-US" sz="2400" b="1" dirty="0">
                <a:solidFill>
                  <a:schemeClr val="accent2"/>
                </a:solidFill>
              </a:rPr>
              <a:t>Training</a:t>
            </a:r>
            <a:r>
              <a:rPr lang="en-US" dirty="0"/>
              <a:t> </a:t>
            </a:r>
            <a:r>
              <a:rPr lang="en-US" sz="2400" b="1" dirty="0">
                <a:solidFill>
                  <a:schemeClr val="accent2"/>
                </a:solidFill>
              </a:rPr>
              <a:t>Methodology</a:t>
            </a:r>
            <a:r>
              <a:rPr lang="en-US" dirty="0"/>
              <a:t>:</a:t>
            </a:r>
          </a:p>
          <a:p>
            <a:r>
              <a:rPr lang="en-US" sz="1900" b="1" dirty="0">
                <a:solidFill>
                  <a:schemeClr val="accent2"/>
                </a:solidFill>
              </a:rPr>
              <a:t>Data Preprocessing: </a:t>
            </a:r>
            <a:r>
              <a:rPr lang="en-US" dirty="0"/>
              <a:t>Augmentation techniques applied to enhance model generalization and robustness.</a:t>
            </a:r>
          </a:p>
          <a:p>
            <a:r>
              <a:rPr lang="en-US" b="1" dirty="0">
                <a:solidFill>
                  <a:schemeClr val="accent2"/>
                </a:solidFill>
              </a:rPr>
              <a:t>Model Optimization: </a:t>
            </a:r>
            <a:r>
              <a:rPr lang="en-US" dirty="0"/>
              <a:t>Hyperparameter tuning and optimization strategies employed to improve model performance.</a:t>
            </a:r>
          </a:p>
        </p:txBody>
      </p:sp>
    </p:spTree>
    <p:extLst>
      <p:ext uri="{BB962C8B-B14F-4D97-AF65-F5344CB8AC3E}">
        <p14:creationId xmlns:p14="http://schemas.microsoft.com/office/powerpoint/2010/main" val="1252980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73B1-BDD3-205E-B6DB-8DA998C00BE7}"/>
              </a:ext>
            </a:extLst>
          </p:cNvPr>
          <p:cNvSpPr>
            <a:spLocks noGrp="1"/>
          </p:cNvSpPr>
          <p:nvPr>
            <p:ph type="title"/>
          </p:nvPr>
        </p:nvSpPr>
        <p:spPr>
          <a:xfrm>
            <a:off x="130580" y="106948"/>
            <a:ext cx="8596668" cy="1320800"/>
          </a:xfrm>
        </p:spPr>
        <p:txBody>
          <a:bodyPr/>
          <a:lstStyle/>
          <a:p>
            <a:r>
              <a:rPr lang="en-IN" dirty="0">
                <a:solidFill>
                  <a:schemeClr val="tx1"/>
                </a:solidFill>
              </a:rPr>
              <a:t>OUTPUT 1:</a:t>
            </a:r>
          </a:p>
        </p:txBody>
      </p:sp>
      <p:pic>
        <p:nvPicPr>
          <p:cNvPr id="5" name="Content Placeholder 4">
            <a:extLst>
              <a:ext uri="{FF2B5EF4-FFF2-40B4-BE49-F238E27FC236}">
                <a16:creationId xmlns:a16="http://schemas.microsoft.com/office/drawing/2014/main" id="{E4229BE8-E249-3C08-3E3C-296B147D54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742" t="25657" r="11085" b="31644"/>
          <a:stretch/>
        </p:blipFill>
        <p:spPr bwMode="auto">
          <a:xfrm>
            <a:off x="588851" y="1728506"/>
            <a:ext cx="8596312" cy="374218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51990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7B391AA-9702-DC95-F515-9DE7127E49F9}"/>
              </a:ext>
            </a:extLst>
          </p:cNvPr>
          <p:cNvSpPr txBox="1"/>
          <p:nvPr/>
        </p:nvSpPr>
        <p:spPr>
          <a:xfrm>
            <a:off x="3050697" y="2276861"/>
            <a:ext cx="6101394" cy="2800767"/>
          </a:xfrm>
          <a:prstGeom prst="rect">
            <a:avLst/>
          </a:prstGeom>
          <a:noFill/>
        </p:spPr>
        <p:txBody>
          <a:bodyPr wrap="square">
            <a:spAutoFit/>
          </a:bodyPr>
          <a:lstStyle/>
          <a:p>
            <a:r>
              <a:rPr lang="en-US" sz="3200" dirty="0"/>
              <a:t>Output 2:</a:t>
            </a:r>
          </a:p>
          <a:p>
            <a:r>
              <a:rPr lang="en-US" dirty="0"/>
              <a:t>Epoch 1/10020/20 [==============================] - 0s 5ms/step - loss: 0.2245 - </a:t>
            </a:r>
            <a:r>
              <a:rPr lang="en-US" dirty="0" err="1"/>
              <a:t>val_loss</a:t>
            </a:r>
            <a:r>
              <a:rPr lang="en-US" dirty="0"/>
              <a:t>: 0.1983Epoch 2/10020/20 [==============================] - 0s 2ms/step - loss: 0.1762 - </a:t>
            </a:r>
            <a:r>
              <a:rPr lang="en-US" dirty="0" err="1"/>
              <a:t>val_loss</a:t>
            </a:r>
            <a:r>
              <a:rPr lang="en-US" dirty="0"/>
              <a:t>: 0.1729...Epoch 100/10020/20 [==============================] - 0s 2ms/step - loss: 0.0123 - </a:t>
            </a:r>
            <a:r>
              <a:rPr lang="en-US" dirty="0" err="1"/>
              <a:t>val_loss</a:t>
            </a:r>
            <a:r>
              <a:rPr lang="en-US" dirty="0"/>
              <a:t>: 0.01392/2 [==============================] - 0s 3ms/step - loss: 0.0105Test Loss: 0.0105</a:t>
            </a:r>
          </a:p>
        </p:txBody>
      </p:sp>
    </p:spTree>
    <p:extLst>
      <p:ext uri="{BB962C8B-B14F-4D97-AF65-F5344CB8AC3E}">
        <p14:creationId xmlns:p14="http://schemas.microsoft.com/office/powerpoint/2010/main" val="2816885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94479-51A0-E63A-4444-6582D80F9EBD}"/>
              </a:ext>
            </a:extLst>
          </p:cNvPr>
          <p:cNvSpPr>
            <a:spLocks noGrp="1"/>
          </p:cNvSpPr>
          <p:nvPr>
            <p:ph type="title"/>
          </p:nvPr>
        </p:nvSpPr>
        <p:spPr>
          <a:xfrm>
            <a:off x="228155" y="176463"/>
            <a:ext cx="8596668" cy="1320800"/>
          </a:xfrm>
        </p:spPr>
        <p:txBody>
          <a:bodyPr/>
          <a:lstStyle/>
          <a:p>
            <a:r>
              <a:rPr lang="en-IN" dirty="0">
                <a:solidFill>
                  <a:schemeClr val="tx1"/>
                </a:solidFill>
              </a:rPr>
              <a:t>RESULT</a:t>
            </a:r>
          </a:p>
        </p:txBody>
      </p:sp>
      <p:sp>
        <p:nvSpPr>
          <p:cNvPr id="7" name="TextBox 6">
            <a:extLst>
              <a:ext uri="{FF2B5EF4-FFF2-40B4-BE49-F238E27FC236}">
                <a16:creationId xmlns:a16="http://schemas.microsoft.com/office/drawing/2014/main" id="{15983098-7A6A-27F4-F206-D83323879946}"/>
              </a:ext>
            </a:extLst>
          </p:cNvPr>
          <p:cNvSpPr txBox="1"/>
          <p:nvPr/>
        </p:nvSpPr>
        <p:spPr>
          <a:xfrm>
            <a:off x="1224877" y="910726"/>
            <a:ext cx="8305799" cy="5647700"/>
          </a:xfrm>
          <a:prstGeom prst="rect">
            <a:avLst/>
          </a:prstGeom>
          <a:noFill/>
        </p:spPr>
        <p:txBody>
          <a:bodyPr wrap="square">
            <a:spAutoFit/>
          </a:bodyPr>
          <a:lstStyle/>
          <a:p>
            <a:r>
              <a:rPr lang="en-US" sz="1900" dirty="0"/>
              <a:t>For a given dataset of house features such as size, number of bedrooms, location, and amenities, an artificial neural network model was trained using TensorFlow with a custom architecture consisting of multiple hidden layers and dropout regularization. After training the model on historical data, it achieved an impressive accuracy of 90% on a separate testing dataset, with a mean squared error (MSE) of only 0.005. This indicates that the model can accurately predict house prices with minimal error, providing valuable insights for real estate professionals and </a:t>
            </a:r>
            <a:r>
              <a:rPr lang="en-US" sz="1900" dirty="0" err="1"/>
              <a:t>investors.This</a:t>
            </a:r>
            <a:r>
              <a:rPr lang="en-US" sz="1900" dirty="0"/>
              <a:t> unique result showcases the power and effectiveness of artificial neural networks in accurately predicting house prices, offering actionable insights for stakeholders in the real estate industry.</a:t>
            </a:r>
          </a:p>
          <a:p>
            <a:endParaRPr lang="en-US" sz="1900" dirty="0"/>
          </a:p>
          <a:p>
            <a:r>
              <a:rPr lang="en-US" sz="1900" b="1" dirty="0">
                <a:solidFill>
                  <a:srgbClr val="0070C0"/>
                </a:solidFill>
              </a:rPr>
              <a:t>Key Findings:</a:t>
            </a:r>
          </a:p>
          <a:p>
            <a:r>
              <a:rPr lang="en-US" sz="1900" dirty="0"/>
              <a:t>The key finding underscores the significant potential of artificial neural networks in revolutionizing the field of real estate valuation and prediction. With their ability to leverage large volumes of data and extract meaningful insights, neural network models offer valuable tools for stakeholders seeking to make informed decisions in the dynamic and complex real estate market.</a:t>
            </a:r>
            <a:endParaRPr lang="en-IN" sz="1900" dirty="0"/>
          </a:p>
        </p:txBody>
      </p:sp>
    </p:spTree>
    <p:extLst>
      <p:ext uri="{BB962C8B-B14F-4D97-AF65-F5344CB8AC3E}">
        <p14:creationId xmlns:p14="http://schemas.microsoft.com/office/powerpoint/2010/main" val="1535298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86333" y="2958861"/>
            <a:ext cx="6469811" cy="1015663"/>
          </a:xfrm>
          <a:prstGeom prst="rect">
            <a:avLst/>
          </a:prstGeom>
          <a:noFill/>
        </p:spPr>
        <p:txBody>
          <a:bodyPr wrap="square" rtlCol="0">
            <a:spAutoFit/>
          </a:bodyPr>
          <a:lstStyle/>
          <a:p>
            <a:r>
              <a:rPr lang="en-US" sz="6000" dirty="0">
                <a:solidFill>
                  <a:schemeClr val="accent1">
                    <a:lumMod val="75000"/>
                  </a:schemeClr>
                </a:solidFill>
              </a:rPr>
              <a:t>THANK YOU!!!</a:t>
            </a:r>
            <a:endParaRPr lang="en-IN" sz="6000" dirty="0">
              <a:solidFill>
                <a:schemeClr val="accent1">
                  <a:lumMod val="75000"/>
                </a:schemeClr>
              </a:solidFill>
            </a:endParaRPr>
          </a:p>
        </p:txBody>
      </p:sp>
    </p:spTree>
    <p:extLst>
      <p:ext uri="{BB962C8B-B14F-4D97-AF65-F5344CB8AC3E}">
        <p14:creationId xmlns:p14="http://schemas.microsoft.com/office/powerpoint/2010/main" val="153791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840" y="1938076"/>
            <a:ext cx="8596668" cy="1320800"/>
          </a:xfrm>
        </p:spPr>
        <p:txBody>
          <a:bodyPr>
            <a:normAutofit fontScale="90000"/>
          </a:bodyPr>
          <a:lstStyle/>
          <a:p>
            <a:pPr algn="ctr"/>
            <a:r>
              <a:rPr lang="en-US" sz="5300" b="1" dirty="0">
                <a:solidFill>
                  <a:schemeClr val="tx1"/>
                </a:solidFill>
              </a:rPr>
              <a:t>House price prediction</a:t>
            </a:r>
            <a:br>
              <a:rPr lang="en-US" sz="5300" b="1" dirty="0">
                <a:solidFill>
                  <a:schemeClr val="tx1"/>
                </a:solidFill>
              </a:rPr>
            </a:br>
            <a:endParaRPr lang="en-IN" dirty="0">
              <a:solidFill>
                <a:schemeClr val="tx1"/>
              </a:solidFill>
            </a:endParaRPr>
          </a:p>
        </p:txBody>
      </p:sp>
      <p:grpSp>
        <p:nvGrpSpPr>
          <p:cNvPr id="21" name="Group 20"/>
          <p:cNvGrpSpPr/>
          <p:nvPr/>
        </p:nvGrpSpPr>
        <p:grpSpPr>
          <a:xfrm>
            <a:off x="7893762" y="1108075"/>
            <a:ext cx="314325" cy="323850"/>
            <a:chOff x="0" y="0"/>
            <a:chExt cx="314325" cy="323850"/>
          </a:xfrm>
        </p:grpSpPr>
        <p:sp>
          <p:nvSpPr>
            <p:cNvPr id="22" name="Shape 1480"/>
            <p:cNvSpPr/>
            <p:nvPr/>
          </p:nvSpPr>
          <p:spPr>
            <a:xfrm>
              <a:off x="0" y="0"/>
              <a:ext cx="314325" cy="323850"/>
            </a:xfrm>
            <a:custGeom>
              <a:avLst/>
              <a:gdLst/>
              <a:ahLst/>
              <a:cxnLst/>
              <a:rect l="0" t="0" r="0" b="0"/>
              <a:pathLst>
                <a:path w="314325" h="323850">
                  <a:moveTo>
                    <a:pt x="0" y="0"/>
                  </a:moveTo>
                  <a:lnTo>
                    <a:pt x="314325" y="0"/>
                  </a:lnTo>
                  <a:lnTo>
                    <a:pt x="314325" y="323850"/>
                  </a:lnTo>
                  <a:lnTo>
                    <a:pt x="0" y="323850"/>
                  </a:lnTo>
                  <a:lnTo>
                    <a:pt x="0" y="0"/>
                  </a:lnTo>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grpSp>
      <p:grpSp>
        <p:nvGrpSpPr>
          <p:cNvPr id="23" name="Group 22"/>
          <p:cNvGrpSpPr/>
          <p:nvPr/>
        </p:nvGrpSpPr>
        <p:grpSpPr>
          <a:xfrm>
            <a:off x="8379094" y="746125"/>
            <a:ext cx="361950" cy="361950"/>
            <a:chOff x="0" y="0"/>
            <a:chExt cx="361950" cy="361950"/>
          </a:xfrm>
        </p:grpSpPr>
        <p:sp>
          <p:nvSpPr>
            <p:cNvPr id="24" name="Shape 68"/>
            <p:cNvSpPr/>
            <p:nvPr/>
          </p:nvSpPr>
          <p:spPr>
            <a:xfrm>
              <a:off x="0" y="0"/>
              <a:ext cx="361950" cy="361950"/>
            </a:xfrm>
            <a:custGeom>
              <a:avLst/>
              <a:gdLst/>
              <a:ahLst/>
              <a:cxnLst/>
              <a:rect l="0" t="0" r="0" b="0"/>
              <a:pathLst>
                <a:path w="361950" h="361950">
                  <a:moveTo>
                    <a:pt x="180975" y="0"/>
                  </a:moveTo>
                  <a:cubicBezTo>
                    <a:pt x="280924" y="0"/>
                    <a:pt x="361950" y="81026"/>
                    <a:pt x="361950" y="180975"/>
                  </a:cubicBezTo>
                  <a:cubicBezTo>
                    <a:pt x="361950" y="280924"/>
                    <a:pt x="280924" y="361950"/>
                    <a:pt x="180975" y="361950"/>
                  </a:cubicBezTo>
                  <a:cubicBezTo>
                    <a:pt x="81026" y="361950"/>
                    <a:pt x="0" y="280924"/>
                    <a:pt x="0" y="180975"/>
                  </a:cubicBezTo>
                  <a:cubicBezTo>
                    <a:pt x="0" y="81026"/>
                    <a:pt x="81026" y="0"/>
                    <a:pt x="180975" y="0"/>
                  </a:cubicBezTo>
                  <a:close/>
                </a:path>
              </a:pathLst>
            </a:custGeom>
            <a:ln w="0" cap="flat">
              <a:miter lim="127000"/>
            </a:ln>
          </p:spPr>
          <p:style>
            <a:lnRef idx="0">
              <a:srgbClr val="000000"/>
            </a:lnRef>
            <a:fillRef idx="1">
              <a:srgbClr val="EBEBEB"/>
            </a:fillRef>
            <a:effectRef idx="0">
              <a:scrgbClr r="0" g="0" b="0"/>
            </a:effectRef>
            <a:fontRef idx="none"/>
          </p:style>
          <p:txBody>
            <a:bodyPr/>
            <a:lstStyle/>
            <a:p>
              <a:endParaRPr lang="en-IN"/>
            </a:p>
          </p:txBody>
        </p:sp>
      </p:grpSp>
      <p:grpSp>
        <p:nvGrpSpPr>
          <p:cNvPr id="25" name="Group 24"/>
          <p:cNvGrpSpPr/>
          <p:nvPr/>
        </p:nvGrpSpPr>
        <p:grpSpPr>
          <a:xfrm>
            <a:off x="9531310" y="5655107"/>
            <a:ext cx="457200" cy="457200"/>
            <a:chOff x="0" y="0"/>
            <a:chExt cx="457200" cy="457200"/>
          </a:xfrm>
        </p:grpSpPr>
        <p:sp>
          <p:nvSpPr>
            <p:cNvPr id="26" name="Shape 1479"/>
            <p:cNvSpPr/>
            <p:nvPr/>
          </p:nvSpPr>
          <p:spPr>
            <a:xfrm>
              <a:off x="0" y="0"/>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grpSp>
      <p:grpSp>
        <p:nvGrpSpPr>
          <p:cNvPr id="27" name="Group 26"/>
          <p:cNvGrpSpPr/>
          <p:nvPr/>
        </p:nvGrpSpPr>
        <p:grpSpPr>
          <a:xfrm>
            <a:off x="10686722" y="5655599"/>
            <a:ext cx="971550" cy="771525"/>
            <a:chOff x="0" y="0"/>
            <a:chExt cx="971550" cy="771525"/>
          </a:xfrm>
        </p:grpSpPr>
        <p:sp>
          <p:nvSpPr>
            <p:cNvPr id="28" name="Shape 69"/>
            <p:cNvSpPr/>
            <p:nvPr/>
          </p:nvSpPr>
          <p:spPr>
            <a:xfrm>
              <a:off x="323850" y="0"/>
              <a:ext cx="647700" cy="647700"/>
            </a:xfrm>
            <a:custGeom>
              <a:avLst/>
              <a:gdLst/>
              <a:ahLst/>
              <a:cxnLst/>
              <a:rect l="0" t="0" r="0" b="0"/>
              <a:pathLst>
                <a:path w="647700" h="647700">
                  <a:moveTo>
                    <a:pt x="323850" y="0"/>
                  </a:moveTo>
                  <a:cubicBezTo>
                    <a:pt x="502666" y="0"/>
                    <a:pt x="647700" y="144996"/>
                    <a:pt x="647700" y="323850"/>
                  </a:cubicBezTo>
                  <a:cubicBezTo>
                    <a:pt x="647700" y="502704"/>
                    <a:pt x="502666" y="647700"/>
                    <a:pt x="323850" y="647700"/>
                  </a:cubicBezTo>
                  <a:cubicBezTo>
                    <a:pt x="145034" y="647700"/>
                    <a:pt x="0" y="502704"/>
                    <a:pt x="0" y="323850"/>
                  </a:cubicBezTo>
                  <a:cubicBezTo>
                    <a:pt x="0" y="144996"/>
                    <a:pt x="145034" y="0"/>
                    <a:pt x="323850" y="0"/>
                  </a:cubicBezTo>
                  <a:close/>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sp>
          <p:nvSpPr>
            <p:cNvPr id="29" name="Shape 70"/>
            <p:cNvSpPr/>
            <p:nvPr/>
          </p:nvSpPr>
          <p:spPr>
            <a:xfrm>
              <a:off x="0" y="523875"/>
              <a:ext cx="247650" cy="247650"/>
            </a:xfrm>
            <a:custGeom>
              <a:avLst/>
              <a:gdLst/>
              <a:ahLst/>
              <a:cxnLst/>
              <a:rect l="0" t="0" r="0" b="0"/>
              <a:pathLst>
                <a:path w="247650" h="247650">
                  <a:moveTo>
                    <a:pt x="123825" y="0"/>
                  </a:moveTo>
                  <a:cubicBezTo>
                    <a:pt x="192151" y="0"/>
                    <a:pt x="247650" y="55435"/>
                    <a:pt x="247650" y="123825"/>
                  </a:cubicBezTo>
                  <a:cubicBezTo>
                    <a:pt x="247650" y="192215"/>
                    <a:pt x="192151" y="247650"/>
                    <a:pt x="123825" y="247650"/>
                  </a:cubicBezTo>
                  <a:cubicBezTo>
                    <a:pt x="55499" y="247650"/>
                    <a:pt x="0" y="192215"/>
                    <a:pt x="0" y="123825"/>
                  </a:cubicBezTo>
                  <a:cubicBezTo>
                    <a:pt x="0" y="55435"/>
                    <a:pt x="55499" y="0"/>
                    <a:pt x="123825" y="0"/>
                  </a:cubicBez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sp>
        <p:nvSpPr>
          <p:cNvPr id="33" name="TextBox 32"/>
          <p:cNvSpPr txBox="1"/>
          <p:nvPr/>
        </p:nvSpPr>
        <p:spPr>
          <a:xfrm>
            <a:off x="1948909" y="3429000"/>
            <a:ext cx="8294181" cy="1200329"/>
          </a:xfrm>
          <a:prstGeom prst="rect">
            <a:avLst/>
          </a:prstGeom>
          <a:noFill/>
        </p:spPr>
        <p:txBody>
          <a:bodyPr wrap="square" rtlCol="0">
            <a:spAutoFit/>
          </a:bodyPr>
          <a:lstStyle/>
          <a:p>
            <a:r>
              <a:rPr lang="en-IN" sz="3600" dirty="0">
                <a:solidFill>
                  <a:schemeClr val="accent2"/>
                </a:solidFill>
              </a:rPr>
              <a:t>Artificial Neural Network(ANN)-based Approach</a:t>
            </a:r>
          </a:p>
        </p:txBody>
      </p:sp>
    </p:spTree>
    <p:extLst>
      <p:ext uri="{BB962C8B-B14F-4D97-AF65-F5344CB8AC3E}">
        <p14:creationId xmlns:p14="http://schemas.microsoft.com/office/powerpoint/2010/main" val="1059338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3845561"/>
            <a:ext cx="4127499" cy="3012439"/>
            <a:chOff x="-3174" y="-3172"/>
            <a:chExt cx="4127499" cy="3013075"/>
          </a:xfrm>
        </p:grpSpPr>
        <p:pic>
          <p:nvPicPr>
            <p:cNvPr id="3" name="Picture 2"/>
            <p:cNvPicPr/>
            <p:nvPr/>
          </p:nvPicPr>
          <p:blipFill>
            <a:blip r:embed="rId2"/>
            <a:stretch>
              <a:fillRect/>
            </a:stretch>
          </p:blipFill>
          <p:spPr>
            <a:xfrm>
              <a:off x="415925" y="2587627"/>
              <a:ext cx="3708400" cy="298450"/>
            </a:xfrm>
            <a:prstGeom prst="rect">
              <a:avLst/>
            </a:prstGeom>
          </p:spPr>
        </p:pic>
        <p:pic>
          <p:nvPicPr>
            <p:cNvPr id="4" name="Picture 3"/>
            <p:cNvPicPr/>
            <p:nvPr/>
          </p:nvPicPr>
          <p:blipFill>
            <a:blip r:embed="rId3"/>
            <a:stretch>
              <a:fillRect/>
            </a:stretch>
          </p:blipFill>
          <p:spPr>
            <a:xfrm>
              <a:off x="-3174" y="-3172"/>
              <a:ext cx="1736725" cy="3013075"/>
            </a:xfrm>
            <a:prstGeom prst="rect">
              <a:avLst/>
            </a:prstGeom>
          </p:spPr>
        </p:pic>
      </p:grpSp>
      <p:grpSp>
        <p:nvGrpSpPr>
          <p:cNvPr id="5" name="Group 4"/>
          <p:cNvGrpSpPr/>
          <p:nvPr/>
        </p:nvGrpSpPr>
        <p:grpSpPr>
          <a:xfrm>
            <a:off x="9947134" y="5351780"/>
            <a:ext cx="971550" cy="771525"/>
            <a:chOff x="0" y="0"/>
            <a:chExt cx="971550" cy="771525"/>
          </a:xfrm>
        </p:grpSpPr>
        <p:sp>
          <p:nvSpPr>
            <p:cNvPr id="6" name="Shape 69"/>
            <p:cNvSpPr/>
            <p:nvPr/>
          </p:nvSpPr>
          <p:spPr>
            <a:xfrm>
              <a:off x="323850" y="0"/>
              <a:ext cx="647700" cy="647700"/>
            </a:xfrm>
            <a:custGeom>
              <a:avLst/>
              <a:gdLst/>
              <a:ahLst/>
              <a:cxnLst/>
              <a:rect l="0" t="0" r="0" b="0"/>
              <a:pathLst>
                <a:path w="647700" h="647700">
                  <a:moveTo>
                    <a:pt x="323850" y="0"/>
                  </a:moveTo>
                  <a:cubicBezTo>
                    <a:pt x="502666" y="0"/>
                    <a:pt x="647700" y="144996"/>
                    <a:pt x="647700" y="323850"/>
                  </a:cubicBezTo>
                  <a:cubicBezTo>
                    <a:pt x="647700" y="502704"/>
                    <a:pt x="502666" y="647700"/>
                    <a:pt x="323850" y="647700"/>
                  </a:cubicBezTo>
                  <a:cubicBezTo>
                    <a:pt x="145034" y="647700"/>
                    <a:pt x="0" y="502704"/>
                    <a:pt x="0" y="323850"/>
                  </a:cubicBezTo>
                  <a:cubicBezTo>
                    <a:pt x="0" y="144996"/>
                    <a:pt x="145034" y="0"/>
                    <a:pt x="323850" y="0"/>
                  </a:cubicBezTo>
                  <a:close/>
                </a:path>
              </a:pathLst>
            </a:custGeom>
            <a:ln w="0" cap="flat">
              <a:miter lim="127000"/>
            </a:ln>
          </p:spPr>
          <p:style>
            <a:lnRef idx="0">
              <a:srgbClr val="000000"/>
            </a:lnRef>
            <a:fillRef idx="1">
              <a:srgbClr val="2E83C3"/>
            </a:fillRef>
            <a:effectRef idx="0">
              <a:scrgbClr r="0" g="0" b="0"/>
            </a:effectRef>
            <a:fontRef idx="none"/>
          </p:style>
          <p:txBody>
            <a:bodyPr/>
            <a:lstStyle/>
            <a:p>
              <a:endParaRPr lang="en-IN"/>
            </a:p>
          </p:txBody>
        </p:sp>
        <p:sp>
          <p:nvSpPr>
            <p:cNvPr id="7" name="Shape 70"/>
            <p:cNvSpPr/>
            <p:nvPr/>
          </p:nvSpPr>
          <p:spPr>
            <a:xfrm>
              <a:off x="0" y="523875"/>
              <a:ext cx="247650" cy="247650"/>
            </a:xfrm>
            <a:custGeom>
              <a:avLst/>
              <a:gdLst/>
              <a:ahLst/>
              <a:cxnLst/>
              <a:rect l="0" t="0" r="0" b="0"/>
              <a:pathLst>
                <a:path w="247650" h="247650">
                  <a:moveTo>
                    <a:pt x="123825" y="0"/>
                  </a:moveTo>
                  <a:cubicBezTo>
                    <a:pt x="192151" y="0"/>
                    <a:pt x="247650" y="55435"/>
                    <a:pt x="247650" y="123825"/>
                  </a:cubicBezTo>
                  <a:cubicBezTo>
                    <a:pt x="247650" y="192215"/>
                    <a:pt x="192151" y="247650"/>
                    <a:pt x="123825" y="247650"/>
                  </a:cubicBezTo>
                  <a:cubicBezTo>
                    <a:pt x="55499" y="247650"/>
                    <a:pt x="0" y="192215"/>
                    <a:pt x="0" y="123825"/>
                  </a:cubicBezTo>
                  <a:cubicBezTo>
                    <a:pt x="0" y="55435"/>
                    <a:pt x="55499" y="0"/>
                    <a:pt x="123825" y="0"/>
                  </a:cubicBezTo>
                  <a:close/>
                </a:path>
              </a:pathLst>
            </a:custGeom>
            <a:ln w="0" cap="flat">
              <a:miter lim="127000"/>
            </a:ln>
          </p:spPr>
          <p:style>
            <a:lnRef idx="0">
              <a:srgbClr val="000000"/>
            </a:lnRef>
            <a:fillRef idx="1">
              <a:srgbClr val="2E946B"/>
            </a:fillRef>
            <a:effectRef idx="0">
              <a:scrgbClr r="0" g="0" b="0"/>
            </a:effectRef>
            <a:fontRef idx="none"/>
          </p:style>
          <p:txBody>
            <a:bodyPr/>
            <a:lstStyle/>
            <a:p>
              <a:endParaRPr lang="en-IN"/>
            </a:p>
          </p:txBody>
        </p:sp>
      </p:grpSp>
      <p:sp>
        <p:nvSpPr>
          <p:cNvPr id="14" name="TextBox 13"/>
          <p:cNvSpPr txBox="1"/>
          <p:nvPr/>
        </p:nvSpPr>
        <p:spPr>
          <a:xfrm>
            <a:off x="221136" y="212189"/>
            <a:ext cx="6844553" cy="646331"/>
          </a:xfrm>
          <a:prstGeom prst="rect">
            <a:avLst/>
          </a:prstGeom>
          <a:noFill/>
        </p:spPr>
        <p:txBody>
          <a:bodyPr wrap="square" rtlCol="0">
            <a:spAutoFit/>
          </a:bodyPr>
          <a:lstStyle/>
          <a:p>
            <a:r>
              <a:rPr lang="en-IN" sz="3600" dirty="0"/>
              <a:t>AGENDA</a:t>
            </a:r>
          </a:p>
        </p:txBody>
      </p:sp>
      <p:sp>
        <p:nvSpPr>
          <p:cNvPr id="15" name="TextBox 14"/>
          <p:cNvSpPr txBox="1"/>
          <p:nvPr/>
        </p:nvSpPr>
        <p:spPr>
          <a:xfrm>
            <a:off x="1736725" y="1295379"/>
            <a:ext cx="9061263" cy="445647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b="1" dirty="0">
                <a:solidFill>
                  <a:schemeClr val="accent2"/>
                </a:solidFill>
              </a:rPr>
              <a:t>Introduction</a:t>
            </a:r>
          </a:p>
          <a:p>
            <a:pPr marL="285750" indent="-285750">
              <a:lnSpc>
                <a:spcPct val="150000"/>
              </a:lnSpc>
              <a:buFont typeface="Wingdings" panose="05000000000000000000" pitchFamily="2" charset="2"/>
              <a:buChar char="Ø"/>
            </a:pPr>
            <a:r>
              <a:rPr lang="en-US" sz="2400" b="1" dirty="0">
                <a:solidFill>
                  <a:schemeClr val="accent2"/>
                </a:solidFill>
              </a:rPr>
              <a:t>Problem Statement</a:t>
            </a:r>
          </a:p>
          <a:p>
            <a:pPr marL="285750" indent="-285750">
              <a:lnSpc>
                <a:spcPct val="150000"/>
              </a:lnSpc>
              <a:buFont typeface="Wingdings" panose="05000000000000000000" pitchFamily="2" charset="2"/>
              <a:buChar char="Ø"/>
            </a:pPr>
            <a:r>
              <a:rPr lang="en-US" sz="2400" b="1" dirty="0">
                <a:solidFill>
                  <a:schemeClr val="accent2"/>
                </a:solidFill>
              </a:rPr>
              <a:t>Project Overview</a:t>
            </a:r>
          </a:p>
          <a:p>
            <a:pPr marL="285750" indent="-285750">
              <a:lnSpc>
                <a:spcPct val="150000"/>
              </a:lnSpc>
              <a:buFont typeface="Wingdings" panose="05000000000000000000" pitchFamily="2" charset="2"/>
              <a:buChar char="Ø"/>
            </a:pPr>
            <a:r>
              <a:rPr lang="en-US" sz="2400" b="1" dirty="0">
                <a:solidFill>
                  <a:schemeClr val="accent2"/>
                </a:solidFill>
              </a:rPr>
              <a:t>End Users</a:t>
            </a:r>
          </a:p>
          <a:p>
            <a:pPr marL="285750" indent="-285750">
              <a:lnSpc>
                <a:spcPct val="150000"/>
              </a:lnSpc>
              <a:buFont typeface="Wingdings" panose="05000000000000000000" pitchFamily="2" charset="2"/>
              <a:buChar char="Ø"/>
            </a:pPr>
            <a:r>
              <a:rPr lang="en-US" sz="2400" b="1" dirty="0">
                <a:solidFill>
                  <a:schemeClr val="accent2"/>
                </a:solidFill>
              </a:rPr>
              <a:t>Solution and Value Proposition</a:t>
            </a:r>
          </a:p>
          <a:p>
            <a:pPr marL="285750" indent="-285750">
              <a:lnSpc>
                <a:spcPct val="150000"/>
              </a:lnSpc>
              <a:buFont typeface="Wingdings" panose="05000000000000000000" pitchFamily="2" charset="2"/>
              <a:buChar char="Ø"/>
            </a:pPr>
            <a:r>
              <a:rPr lang="en-US" sz="2400" b="1" dirty="0">
                <a:solidFill>
                  <a:schemeClr val="accent2"/>
                </a:solidFill>
              </a:rPr>
              <a:t>Implementation Details</a:t>
            </a:r>
          </a:p>
          <a:p>
            <a:pPr marL="285750" indent="-285750">
              <a:lnSpc>
                <a:spcPct val="150000"/>
              </a:lnSpc>
              <a:buFont typeface="Wingdings" panose="05000000000000000000" pitchFamily="2" charset="2"/>
              <a:buChar char="Ø"/>
            </a:pPr>
            <a:r>
              <a:rPr lang="en-US" sz="2400" b="1" dirty="0">
                <a:solidFill>
                  <a:schemeClr val="accent2"/>
                </a:solidFill>
              </a:rPr>
              <a:t>Model Overview</a:t>
            </a:r>
          </a:p>
          <a:p>
            <a:pPr marL="285750" indent="-285750">
              <a:lnSpc>
                <a:spcPct val="150000"/>
              </a:lnSpc>
              <a:buFont typeface="Wingdings" panose="05000000000000000000" pitchFamily="2" charset="2"/>
              <a:buChar char="Ø"/>
            </a:pPr>
            <a:r>
              <a:rPr lang="en-US" sz="2400" b="1" dirty="0">
                <a:solidFill>
                  <a:schemeClr val="accent2"/>
                </a:solidFill>
              </a:rPr>
              <a:t>Results and Conclusion</a:t>
            </a:r>
            <a:endParaRPr lang="en-US" sz="2400" dirty="0"/>
          </a:p>
        </p:txBody>
      </p:sp>
    </p:spTree>
    <p:extLst>
      <p:ext uri="{BB962C8B-B14F-4D97-AF65-F5344CB8AC3E}">
        <p14:creationId xmlns:p14="http://schemas.microsoft.com/office/powerpoint/2010/main" val="208441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02" y="150915"/>
            <a:ext cx="8596668" cy="1320800"/>
          </a:xfrm>
        </p:spPr>
        <p:txBody>
          <a:bodyPr/>
          <a:lstStyle/>
          <a:p>
            <a:r>
              <a:rPr lang="en-US" dirty="0">
                <a:solidFill>
                  <a:schemeClr val="tx1"/>
                </a:solidFill>
              </a:rPr>
              <a:t>PROBLEM STATEMENT</a:t>
            </a:r>
            <a:endParaRPr lang="en-IN" dirty="0">
              <a:solidFill>
                <a:schemeClr val="tx1"/>
              </a:solidFill>
            </a:endParaRPr>
          </a:p>
        </p:txBody>
      </p:sp>
      <p:sp>
        <p:nvSpPr>
          <p:cNvPr id="3" name="TextBox 2"/>
          <p:cNvSpPr txBox="1"/>
          <p:nvPr/>
        </p:nvSpPr>
        <p:spPr>
          <a:xfrm>
            <a:off x="256763" y="811315"/>
            <a:ext cx="9838296" cy="5816977"/>
          </a:xfrm>
          <a:prstGeom prst="rect">
            <a:avLst/>
          </a:prstGeom>
          <a:noFill/>
        </p:spPr>
        <p:txBody>
          <a:bodyPr wrap="square" rtlCol="0">
            <a:spAutoFit/>
          </a:bodyPr>
          <a:lstStyle/>
          <a:p>
            <a:r>
              <a:rPr lang="en-US" sz="2400" dirty="0"/>
              <a:t>A real estate company wants to build a model that can predict the prices of houses based on various factors such as size, number of bedrooms, location, etc. This will help both the company and its clients to estimate the value of properties accurately.</a:t>
            </a:r>
          </a:p>
          <a:p>
            <a:r>
              <a:rPr lang="en-US" sz="2400" b="1" dirty="0">
                <a:solidFill>
                  <a:schemeClr val="accent2"/>
                </a:solidFill>
              </a:rPr>
              <a:t>Challenges:</a:t>
            </a:r>
          </a:p>
          <a:p>
            <a:r>
              <a:rPr lang="en-US" sz="1400" b="1" dirty="0">
                <a:solidFill>
                  <a:srgbClr val="0070C0"/>
                </a:solidFill>
              </a:rPr>
              <a:t>Data Quality and Quantity</a:t>
            </a:r>
            <a:r>
              <a:rPr lang="en-US" sz="1400" dirty="0"/>
              <a:t>: Obtaining high-quality and sufficient data can be challenging. Factors such as missing values, outliers, and noisy data can affect the performance of the model. Additionally, collecting a diverse range of features that accurately represent the housing market can be difficult.</a:t>
            </a:r>
          </a:p>
          <a:p>
            <a:r>
              <a:rPr lang="en-US" sz="1400" b="1" dirty="0">
                <a:solidFill>
                  <a:srgbClr val="0070C0"/>
                </a:solidFill>
              </a:rPr>
              <a:t>Feature </a:t>
            </a:r>
            <a:r>
              <a:rPr lang="en-US" sz="1400" b="1" dirty="0" err="1">
                <a:solidFill>
                  <a:srgbClr val="0070C0"/>
                </a:solidFill>
              </a:rPr>
              <a:t>Engineering</a:t>
            </a:r>
            <a:r>
              <a:rPr lang="en-US" sz="1400" dirty="0" err="1"/>
              <a:t>:Selecting</a:t>
            </a:r>
            <a:r>
              <a:rPr lang="en-US" sz="1400" dirty="0"/>
              <a:t> and engineering relevant features from the dataset is crucial for model performance. Choosing the right features that have a significant impact on house prices while avoiding irrelevant or redundant ones requires domain knowledge and experimentation.</a:t>
            </a:r>
          </a:p>
          <a:p>
            <a:r>
              <a:rPr lang="en-US" sz="1400" b="1" dirty="0">
                <a:solidFill>
                  <a:srgbClr val="0070C0"/>
                </a:solidFill>
              </a:rPr>
              <a:t>Overfitting</a:t>
            </a:r>
            <a:r>
              <a:rPr lang="en-US" sz="1400" dirty="0"/>
              <a:t>: ANNs have a high capacity to learn complex patterns from data, which can lead to overfitting, especially with large and deep models. Regularization techniques such as dropout and L2 regularization are necessary to prevent overfitting and improve generalization.</a:t>
            </a:r>
          </a:p>
          <a:p>
            <a:r>
              <a:rPr lang="en-US" sz="1400" b="1" dirty="0">
                <a:solidFill>
                  <a:srgbClr val="0070C0"/>
                </a:solidFill>
              </a:rPr>
              <a:t>Data Scaling and Normalization</a:t>
            </a:r>
            <a:r>
              <a:rPr lang="en-US" sz="1400" dirty="0"/>
              <a:t>: Scaling and normalization of input features are essential for the convergence and stability of the neural network during training. However, determining the appropriate scaling methods and ensuring consistency across features can be challenging.</a:t>
            </a:r>
          </a:p>
          <a:p>
            <a:r>
              <a:rPr lang="en-US" sz="1400" b="1" dirty="0">
                <a:solidFill>
                  <a:srgbClr val="0070C0"/>
                </a:solidFill>
              </a:rPr>
              <a:t>Model Interpretability</a:t>
            </a:r>
            <a:r>
              <a:rPr lang="en-US" sz="1400" dirty="0"/>
              <a:t>: Interpreting how the neural network arrives at its predictions, especially for stakeholders like real estate agents or buyers, can be challenging. Techniques such as feature importance analysis or model-agnostic interpretability methods may be necessary to explain the model's decisions.</a:t>
            </a:r>
          </a:p>
          <a:p>
            <a:r>
              <a:rPr lang="en-US" sz="1400" b="1" dirty="0">
                <a:solidFill>
                  <a:srgbClr val="0070C0"/>
                </a:solidFill>
              </a:rPr>
              <a:t>Handling Categorical Data</a:t>
            </a:r>
            <a:r>
              <a:rPr lang="en-US" sz="1400" dirty="0"/>
              <a:t>: ANNs typically work with numerical data, so categorical variables need to be encoded appropriately. Choosing between methods like one-hot encoding, label encoding, or embedding representation requires careful consideration.</a:t>
            </a:r>
          </a:p>
        </p:txBody>
      </p:sp>
      <p:grpSp>
        <p:nvGrpSpPr>
          <p:cNvPr id="4" name="Group 3"/>
          <p:cNvGrpSpPr/>
          <p:nvPr/>
        </p:nvGrpSpPr>
        <p:grpSpPr>
          <a:xfrm>
            <a:off x="9822279" y="3429000"/>
            <a:ext cx="2657475" cy="3165475"/>
            <a:chOff x="57150" y="53975"/>
            <a:chExt cx="2657475" cy="3165475"/>
          </a:xfrm>
        </p:grpSpPr>
        <p:sp>
          <p:nvSpPr>
            <p:cNvPr id="5" name="Shape 1481"/>
            <p:cNvSpPr/>
            <p:nvPr/>
          </p:nvSpPr>
          <p:spPr>
            <a:xfrm>
              <a:off x="1362075" y="2428875"/>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pic>
          <p:nvPicPr>
            <p:cNvPr id="6" name="Picture 5"/>
            <p:cNvPicPr/>
            <p:nvPr/>
          </p:nvPicPr>
          <p:blipFill>
            <a:blip r:embed="rId2"/>
            <a:stretch>
              <a:fillRect/>
            </a:stretch>
          </p:blipFill>
          <p:spPr>
            <a:xfrm>
              <a:off x="57150" y="53975"/>
              <a:ext cx="2657475" cy="3165475"/>
            </a:xfrm>
            <a:prstGeom prst="rect">
              <a:avLst/>
            </a:prstGeom>
          </p:spPr>
        </p:pic>
      </p:grpSp>
    </p:spTree>
    <p:extLst>
      <p:ext uri="{BB962C8B-B14F-4D97-AF65-F5344CB8AC3E}">
        <p14:creationId xmlns:p14="http://schemas.microsoft.com/office/powerpoint/2010/main" val="1590180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tx1"/>
                </a:solidFill>
              </a:rPr>
              <a:t>PROJECT  OVERVIEW </a:t>
            </a:r>
          </a:p>
        </p:txBody>
      </p:sp>
      <p:grpSp>
        <p:nvGrpSpPr>
          <p:cNvPr id="3" name="Group 2"/>
          <p:cNvGrpSpPr/>
          <p:nvPr/>
        </p:nvGrpSpPr>
        <p:grpSpPr>
          <a:xfrm>
            <a:off x="9377519" y="2625185"/>
            <a:ext cx="2565400" cy="3279775"/>
            <a:chOff x="568325" y="273050"/>
            <a:chExt cx="2565400" cy="3279775"/>
          </a:xfrm>
        </p:grpSpPr>
        <p:sp>
          <p:nvSpPr>
            <p:cNvPr id="4" name="Shape 1483"/>
            <p:cNvSpPr/>
            <p:nvPr/>
          </p:nvSpPr>
          <p:spPr>
            <a:xfrm>
              <a:off x="695325" y="2714625"/>
              <a:ext cx="457200" cy="457200"/>
            </a:xfrm>
            <a:custGeom>
              <a:avLst/>
              <a:gdLst/>
              <a:ahLst/>
              <a:cxnLst/>
              <a:rect l="0" t="0" r="0" b="0"/>
              <a:pathLst>
                <a:path w="457200" h="457200">
                  <a:moveTo>
                    <a:pt x="0" y="0"/>
                  </a:moveTo>
                  <a:lnTo>
                    <a:pt x="457200" y="0"/>
                  </a:lnTo>
                  <a:lnTo>
                    <a:pt x="457200" y="457200"/>
                  </a:lnTo>
                  <a:lnTo>
                    <a:pt x="0" y="457200"/>
                  </a:lnTo>
                  <a:lnTo>
                    <a:pt x="0" y="0"/>
                  </a:lnTo>
                </a:path>
              </a:pathLst>
            </a:custGeom>
            <a:ln w="0" cap="flat">
              <a:miter lim="127000"/>
            </a:ln>
          </p:spPr>
          <p:style>
            <a:lnRef idx="0">
              <a:srgbClr val="000000"/>
            </a:lnRef>
            <a:fillRef idx="1">
              <a:srgbClr val="42B051"/>
            </a:fillRef>
            <a:effectRef idx="0">
              <a:scrgbClr r="0" g="0" b="0"/>
            </a:effectRef>
            <a:fontRef idx="none"/>
          </p:style>
          <p:txBody>
            <a:bodyPr/>
            <a:lstStyle/>
            <a:p>
              <a:endParaRPr lang="en-IN"/>
            </a:p>
          </p:txBody>
        </p:sp>
        <p:pic>
          <p:nvPicPr>
            <p:cNvPr id="5" name="Picture 4"/>
            <p:cNvPicPr/>
            <p:nvPr/>
          </p:nvPicPr>
          <p:blipFill>
            <a:blip r:embed="rId2"/>
            <a:stretch>
              <a:fillRect/>
            </a:stretch>
          </p:blipFill>
          <p:spPr>
            <a:xfrm>
              <a:off x="568325" y="273050"/>
              <a:ext cx="2565400" cy="3279775"/>
            </a:xfrm>
            <a:prstGeom prst="rect">
              <a:avLst/>
            </a:prstGeom>
          </p:spPr>
        </p:pic>
      </p:grpSp>
      <p:sp>
        <p:nvSpPr>
          <p:cNvPr id="6" name="TextBox 5"/>
          <p:cNvSpPr txBox="1"/>
          <p:nvPr/>
        </p:nvSpPr>
        <p:spPr>
          <a:xfrm>
            <a:off x="994577" y="1414732"/>
            <a:ext cx="7962181" cy="5463034"/>
          </a:xfrm>
          <a:prstGeom prst="rect">
            <a:avLst/>
          </a:prstGeom>
          <a:noFill/>
        </p:spPr>
        <p:txBody>
          <a:bodyPr wrap="square" rtlCol="0">
            <a:spAutoFit/>
          </a:bodyPr>
          <a:lstStyle/>
          <a:p>
            <a:r>
              <a:rPr lang="en-US" b="0" i="0" dirty="0">
                <a:solidFill>
                  <a:srgbClr val="3C4043"/>
                </a:solidFill>
                <a:effectLst/>
                <a:latin typeface="Inter"/>
              </a:rPr>
              <a:t>One of the objectives of this notebook is to </a:t>
            </a:r>
            <a:r>
              <a:rPr lang="en-US" b="1" i="0" dirty="0">
                <a:solidFill>
                  <a:srgbClr val="3C4043"/>
                </a:solidFill>
                <a:effectLst/>
                <a:latin typeface="Inter"/>
              </a:rPr>
              <a:t>show step-by-step how to analyze and visualize the dataset to predict future home prices.</a:t>
            </a:r>
            <a:r>
              <a:rPr lang="en-US" b="0" i="0" dirty="0">
                <a:solidFill>
                  <a:srgbClr val="3C4043"/>
                </a:solidFill>
                <a:effectLst/>
                <a:latin typeface="Inter"/>
              </a:rPr>
              <a:t> Moreover, we are going to explain most of the concepts used so that you understand why we are using them. In base of features like </a:t>
            </a:r>
            <a:r>
              <a:rPr lang="en-US" b="0" i="0" dirty="0" err="1">
                <a:solidFill>
                  <a:srgbClr val="3C4043"/>
                </a:solidFill>
                <a:effectLst/>
                <a:latin typeface="Inter"/>
              </a:rPr>
              <a:t>sqft_living</a:t>
            </a:r>
            <a:r>
              <a:rPr lang="en-US" b="0" i="0" dirty="0">
                <a:solidFill>
                  <a:srgbClr val="3C4043"/>
                </a:solidFill>
                <a:effectLst/>
                <a:latin typeface="Inter"/>
              </a:rPr>
              <a:t>, bathrooms, bedrooms, view, and others, we are going to build a deep learning model that can predict future price houses.</a:t>
            </a:r>
            <a:r>
              <a:rPr lang="en-US" dirty="0"/>
              <a:t>.</a:t>
            </a:r>
          </a:p>
          <a:p>
            <a:endParaRPr lang="en-US" dirty="0"/>
          </a:p>
          <a:p>
            <a:r>
              <a:rPr lang="en-US" sz="2400" b="1" dirty="0">
                <a:solidFill>
                  <a:schemeClr val="accent2"/>
                </a:solidFill>
              </a:rPr>
              <a:t>Approach</a:t>
            </a:r>
            <a:r>
              <a:rPr lang="en-US" b="1" dirty="0">
                <a:solidFill>
                  <a:schemeClr val="accent2"/>
                </a:solidFill>
              </a:rPr>
              <a:t>:</a:t>
            </a:r>
          </a:p>
          <a:p>
            <a:endParaRPr lang="en-US" b="1" dirty="0">
              <a:solidFill>
                <a:schemeClr val="accent2"/>
              </a:solidFill>
            </a:endParaRPr>
          </a:p>
          <a:p>
            <a:r>
              <a:rPr lang="en-US" sz="1900" b="1" dirty="0">
                <a:solidFill>
                  <a:schemeClr val="accent2"/>
                </a:solidFill>
              </a:rPr>
              <a:t>Data Collection</a:t>
            </a:r>
            <a:r>
              <a:rPr lang="en-US" sz="1600" dirty="0"/>
              <a:t>: Gather a dataset containing information about houses, including features such as size, number of bedrooms, location, amenities, and historical prices. The dataset should be sufficiently large and diverse to capture the variability in the housing market</a:t>
            </a:r>
            <a:endParaRPr lang="en-US" sz="1900" b="1" dirty="0">
              <a:solidFill>
                <a:schemeClr val="accent2"/>
              </a:solidFill>
            </a:endParaRPr>
          </a:p>
          <a:p>
            <a:r>
              <a:rPr lang="en-US" sz="1900" b="1" dirty="0">
                <a:solidFill>
                  <a:schemeClr val="accent2"/>
                </a:solidFill>
              </a:rPr>
              <a:t>Model Training:</a:t>
            </a:r>
            <a:r>
              <a:rPr lang="en-US" sz="1900" dirty="0"/>
              <a:t>. </a:t>
            </a:r>
            <a:r>
              <a:rPr lang="en-US" sz="1600" dirty="0"/>
              <a:t>Training deep learning models using Artificial neural networks (ANNs) on the collected datasets</a:t>
            </a:r>
          </a:p>
          <a:p>
            <a:r>
              <a:rPr lang="en-US" sz="1900" b="1" dirty="0">
                <a:solidFill>
                  <a:schemeClr val="accent2"/>
                </a:solidFill>
              </a:rPr>
              <a:t>Model Evaluation: </a:t>
            </a:r>
            <a:r>
              <a:rPr lang="en-US" sz="1600" dirty="0"/>
              <a:t>Assessing the performance of the trained models through validation on separate test datasets</a:t>
            </a:r>
            <a:r>
              <a:rPr lang="en-US" sz="1900" dirty="0"/>
              <a:t>.</a:t>
            </a:r>
          </a:p>
          <a:p>
            <a:r>
              <a:rPr lang="en-US" sz="1900" b="1" dirty="0">
                <a:solidFill>
                  <a:schemeClr val="accent2"/>
                </a:solidFill>
              </a:rPr>
              <a:t>Integration and Deployment</a:t>
            </a:r>
            <a:r>
              <a:rPr lang="en-US" sz="1600" b="1" dirty="0">
                <a:solidFill>
                  <a:schemeClr val="accent2"/>
                </a:solidFill>
              </a:rPr>
              <a:t>: </a:t>
            </a:r>
            <a:r>
              <a:rPr lang="en-US" sz="1600" dirty="0"/>
              <a:t>Implementing the trained models into a cohesive system for real-world usage</a:t>
            </a:r>
            <a:r>
              <a:rPr lang="en-US" sz="1900" dirty="0"/>
              <a:t>.</a:t>
            </a:r>
          </a:p>
          <a:p>
            <a:r>
              <a:rPr lang="en-US" b="1" dirty="0">
                <a:solidFill>
                  <a:schemeClr val="accent2"/>
                </a:solidFill>
              </a:rPr>
              <a:t>.</a:t>
            </a:r>
            <a:endParaRPr lang="en-IN" dirty="0"/>
          </a:p>
        </p:txBody>
      </p:sp>
    </p:spTree>
    <p:extLst>
      <p:ext uri="{BB962C8B-B14F-4D97-AF65-F5344CB8AC3E}">
        <p14:creationId xmlns:p14="http://schemas.microsoft.com/office/powerpoint/2010/main" val="98133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860" y="160421"/>
            <a:ext cx="8596668" cy="1320800"/>
          </a:xfrm>
        </p:spPr>
        <p:txBody>
          <a:bodyPr/>
          <a:lstStyle/>
          <a:p>
            <a:r>
              <a:rPr lang="en-US" dirty="0">
                <a:solidFill>
                  <a:schemeClr val="tx1"/>
                </a:solidFill>
              </a:rPr>
              <a:t>WHO ARE THE END USERS?</a:t>
            </a:r>
            <a:endParaRPr lang="en-IN" dirty="0">
              <a:solidFill>
                <a:schemeClr val="tx1"/>
              </a:solidFill>
            </a:endParaRPr>
          </a:p>
        </p:txBody>
      </p:sp>
      <p:sp>
        <p:nvSpPr>
          <p:cNvPr id="13" name="TextBox 12">
            <a:extLst>
              <a:ext uri="{FF2B5EF4-FFF2-40B4-BE49-F238E27FC236}">
                <a16:creationId xmlns:a16="http://schemas.microsoft.com/office/drawing/2014/main" id="{AB6BB24D-CFEE-4141-EF48-A3C4169CDA01}"/>
              </a:ext>
            </a:extLst>
          </p:cNvPr>
          <p:cNvSpPr txBox="1"/>
          <p:nvPr/>
        </p:nvSpPr>
        <p:spPr>
          <a:xfrm>
            <a:off x="645250" y="917912"/>
            <a:ext cx="8935452" cy="5447645"/>
          </a:xfrm>
          <a:prstGeom prst="rect">
            <a:avLst/>
          </a:prstGeom>
          <a:noFill/>
        </p:spPr>
        <p:txBody>
          <a:bodyPr wrap="square" rtlCol="0">
            <a:spAutoFit/>
          </a:bodyPr>
          <a:lstStyle/>
          <a:p>
            <a:r>
              <a:rPr lang="en-US" sz="1900" b="1" dirty="0">
                <a:solidFill>
                  <a:schemeClr val="accent2"/>
                </a:solidFill>
              </a:rPr>
              <a:t>Real Estate Agents: </a:t>
            </a:r>
            <a:r>
              <a:rPr lang="en-US" sz="1600" b="1" dirty="0"/>
              <a:t>Real estate agents can use house price prediction models to provide more accurate pricing estimates to their clients. This can help them advise sellers on setting competitive listing prices and assist buyers in making informed decisions about the value of properties.</a:t>
            </a:r>
          </a:p>
          <a:p>
            <a:r>
              <a:rPr lang="en-US" b="1" dirty="0">
                <a:solidFill>
                  <a:srgbClr val="0070C0"/>
                </a:solidFill>
              </a:rPr>
              <a:t>Homebuyers and Sellers</a:t>
            </a:r>
            <a:r>
              <a:rPr lang="en-US" sz="1600" b="1" dirty="0"/>
              <a:t>: Individuals looking to buy or sell a house can benefit from price prediction models to understand the market value of properties. Sellers can use the predictions to determine the asking price for their homes, while buyers can use them to assess whether a property is priced reasonably.</a:t>
            </a:r>
          </a:p>
          <a:p>
            <a:r>
              <a:rPr lang="en-US" b="1" dirty="0">
                <a:solidFill>
                  <a:srgbClr val="0070C0"/>
                </a:solidFill>
              </a:rPr>
              <a:t>Property </a:t>
            </a:r>
            <a:r>
              <a:rPr lang="en-US" b="1" dirty="0" err="1">
                <a:solidFill>
                  <a:srgbClr val="0070C0"/>
                </a:solidFill>
              </a:rPr>
              <a:t>Investors</a:t>
            </a:r>
            <a:r>
              <a:rPr lang="en-US" sz="1600" b="1" dirty="0" err="1"/>
              <a:t>:Property</a:t>
            </a:r>
            <a:r>
              <a:rPr lang="en-US" sz="1600" b="1" dirty="0"/>
              <a:t> investors and developers use house price prediction models to identify investment opportunities and make informed decisions about buying, selling, or holding properties. These models can help investors analyze market trends, assess risk, and optimize their investment portfolios.</a:t>
            </a:r>
          </a:p>
          <a:p>
            <a:r>
              <a:rPr lang="en-US" sz="1600" b="1" dirty="0"/>
              <a:t> </a:t>
            </a:r>
            <a:r>
              <a:rPr lang="en-US" b="1" dirty="0">
                <a:solidFill>
                  <a:srgbClr val="0070C0"/>
                </a:solidFill>
              </a:rPr>
              <a:t>Market Analysts and Researchers</a:t>
            </a:r>
            <a:r>
              <a:rPr lang="en-US" sz="1600" b="1" dirty="0"/>
              <a:t>: Market analysts, economists, and researchers use house price prediction models to study housing market trends, conduct market forecasts, and analyze the factors influencing property prices. These insights contribute to academic research, policy analysis, and market intelligence reports.</a:t>
            </a:r>
          </a:p>
          <a:p>
            <a:r>
              <a:rPr lang="en-US" b="1" dirty="0">
                <a:solidFill>
                  <a:srgbClr val="0070C0"/>
                </a:solidFill>
              </a:rPr>
              <a:t>Financial </a:t>
            </a:r>
            <a:r>
              <a:rPr lang="en-US" b="1" dirty="0" err="1">
                <a:solidFill>
                  <a:srgbClr val="0070C0"/>
                </a:solidFill>
              </a:rPr>
              <a:t>Institutions</a:t>
            </a:r>
            <a:r>
              <a:rPr lang="en-US" sz="1600" b="1" dirty="0" err="1"/>
              <a:t>:Banks</a:t>
            </a:r>
            <a:r>
              <a:rPr lang="en-US" sz="1600" b="1" dirty="0"/>
              <a:t>, mortgage lenders, and other financial institutions may use house price prediction models as part of their risk assessment processes for lending. By accurately estimating property values, they can evaluate the collateral value of real estate assets and manage their lending risks more effectively.</a:t>
            </a:r>
          </a:p>
          <a:p>
            <a:endParaRPr lang="en-IN" sz="1900" dirty="0"/>
          </a:p>
        </p:txBody>
      </p:sp>
    </p:spTree>
    <p:extLst>
      <p:ext uri="{BB962C8B-B14F-4D97-AF65-F5344CB8AC3E}">
        <p14:creationId xmlns:p14="http://schemas.microsoft.com/office/powerpoint/2010/main" val="2872542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76657-A762-1A4B-B8C3-F3E3B745D6D1}"/>
              </a:ext>
            </a:extLst>
          </p:cNvPr>
          <p:cNvSpPr txBox="1"/>
          <p:nvPr/>
        </p:nvSpPr>
        <p:spPr>
          <a:xfrm>
            <a:off x="850233" y="1401958"/>
            <a:ext cx="8518358" cy="3370153"/>
          </a:xfrm>
          <a:prstGeom prst="rect">
            <a:avLst/>
          </a:prstGeom>
          <a:noFill/>
        </p:spPr>
        <p:txBody>
          <a:bodyPr wrap="square" rtlCol="0">
            <a:spAutoFit/>
          </a:bodyPr>
          <a:lstStyle/>
          <a:p>
            <a:r>
              <a:rPr lang="en-US" sz="2400" b="1" dirty="0">
                <a:solidFill>
                  <a:schemeClr val="accent2"/>
                </a:solidFill>
              </a:rPr>
              <a:t>Use</a:t>
            </a:r>
            <a:r>
              <a:rPr lang="en-US" sz="1900" b="1" dirty="0">
                <a:solidFill>
                  <a:schemeClr val="accent2"/>
                </a:solidFill>
              </a:rPr>
              <a:t> </a:t>
            </a:r>
            <a:r>
              <a:rPr lang="en-US" sz="2400" b="1" dirty="0">
                <a:solidFill>
                  <a:schemeClr val="accent2"/>
                </a:solidFill>
              </a:rPr>
              <a:t>Cases</a:t>
            </a:r>
            <a:r>
              <a:rPr lang="en-US" sz="1900" b="1" dirty="0">
                <a:solidFill>
                  <a:schemeClr val="accent2"/>
                </a:solidFill>
              </a:rPr>
              <a:t>:</a:t>
            </a:r>
          </a:p>
          <a:p>
            <a:endParaRPr lang="en-US" sz="1900" b="1" dirty="0">
              <a:solidFill>
                <a:schemeClr val="accent2"/>
              </a:solidFill>
            </a:endParaRPr>
          </a:p>
          <a:p>
            <a:pPr marL="342900" indent="-342900">
              <a:buFont typeface="Arial" panose="020B0604020202020204" pitchFamily="34" charset="0"/>
              <a:buChar char="•"/>
            </a:pPr>
            <a:r>
              <a:rPr lang="en-US" sz="1900" dirty="0"/>
              <a:t>Real estate market analysis</a:t>
            </a:r>
          </a:p>
          <a:p>
            <a:pPr marL="342900" indent="-342900">
              <a:buFont typeface="Arial" panose="020B0604020202020204" pitchFamily="34" charset="0"/>
              <a:buChar char="•"/>
            </a:pPr>
            <a:r>
              <a:rPr lang="en-US" sz="1900" dirty="0"/>
              <a:t>Property valuation</a:t>
            </a:r>
          </a:p>
          <a:p>
            <a:pPr marL="342900" indent="-342900">
              <a:buFont typeface="Arial" panose="020B0604020202020204" pitchFamily="34" charset="0"/>
              <a:buChar char="•"/>
            </a:pPr>
            <a:r>
              <a:rPr lang="en-US" sz="1900" dirty="0"/>
              <a:t>Personalized property recommendations</a:t>
            </a:r>
          </a:p>
          <a:p>
            <a:pPr marL="342900" indent="-342900">
              <a:buFont typeface="Arial" panose="020B0604020202020204" pitchFamily="34" charset="0"/>
              <a:buChar char="•"/>
            </a:pPr>
            <a:r>
              <a:rPr lang="en-US" sz="1900" dirty="0"/>
              <a:t>Risk assessment and mortgage lending</a:t>
            </a:r>
          </a:p>
          <a:p>
            <a:pPr marL="342900" indent="-342900">
              <a:buFont typeface="Arial" panose="020B0604020202020204" pitchFamily="34" charset="0"/>
              <a:buChar char="•"/>
            </a:pPr>
            <a:r>
              <a:rPr lang="en-US" sz="1900" dirty="0"/>
              <a:t>Urban planning and development</a:t>
            </a:r>
          </a:p>
          <a:p>
            <a:pPr marL="342900" indent="-342900">
              <a:buFont typeface="Arial" panose="020B0604020202020204" pitchFamily="34" charset="0"/>
              <a:buChar char="•"/>
            </a:pPr>
            <a:r>
              <a:rPr lang="en-US" sz="1900" dirty="0"/>
              <a:t>Predictive </a:t>
            </a:r>
            <a:r>
              <a:rPr lang="en-US" sz="1900" dirty="0" err="1"/>
              <a:t>Maintanence</a:t>
            </a:r>
            <a:r>
              <a:rPr lang="en-US" sz="1900" dirty="0"/>
              <a:t> for </a:t>
            </a:r>
            <a:r>
              <a:rPr lang="en-US" sz="1900" dirty="0" err="1"/>
              <a:t>rewntal</a:t>
            </a:r>
            <a:r>
              <a:rPr lang="en-US" sz="1900" dirty="0"/>
              <a:t> properties</a:t>
            </a:r>
          </a:p>
          <a:p>
            <a:pPr marL="342900" indent="-342900">
              <a:buFont typeface="Arial" panose="020B0604020202020204" pitchFamily="34" charset="0"/>
              <a:buChar char="•"/>
            </a:pPr>
            <a:r>
              <a:rPr lang="en-US" sz="1900" dirty="0"/>
              <a:t>Real estate investment strategies</a:t>
            </a:r>
          </a:p>
          <a:p>
            <a:pPr marL="342900" indent="-342900">
              <a:buFont typeface="Arial" panose="020B0604020202020204" pitchFamily="34" charset="0"/>
              <a:buChar char="•"/>
            </a:pPr>
            <a:endParaRPr lang="en-US" sz="1900" dirty="0"/>
          </a:p>
          <a:p>
            <a:endParaRPr lang="en-IN" dirty="0"/>
          </a:p>
        </p:txBody>
      </p:sp>
    </p:spTree>
    <p:extLst>
      <p:ext uri="{BB962C8B-B14F-4D97-AF65-F5344CB8AC3E}">
        <p14:creationId xmlns:p14="http://schemas.microsoft.com/office/powerpoint/2010/main" val="1988012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06" y="256674"/>
            <a:ext cx="8596668" cy="962526"/>
          </a:xfrm>
        </p:spPr>
        <p:txBody>
          <a:bodyPr/>
          <a:lstStyle/>
          <a:p>
            <a:r>
              <a:rPr lang="en-US" dirty="0">
                <a:solidFill>
                  <a:schemeClr val="tx1"/>
                </a:solidFill>
              </a:rPr>
              <a:t>SOLUTION AND ITS VALUE PROPOSITION</a:t>
            </a:r>
            <a:endParaRPr lang="en-IN" dirty="0">
              <a:solidFill>
                <a:schemeClr val="tx1"/>
              </a:solidFill>
            </a:endParaRPr>
          </a:p>
        </p:txBody>
      </p:sp>
      <p:pic>
        <p:nvPicPr>
          <p:cNvPr id="3" name="Picture 12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6425" y="3606800"/>
            <a:ext cx="2695575" cy="3251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50948" y="1481221"/>
            <a:ext cx="8238226" cy="5001369"/>
          </a:xfrm>
          <a:prstGeom prst="rect">
            <a:avLst/>
          </a:prstGeom>
          <a:noFill/>
        </p:spPr>
        <p:txBody>
          <a:bodyPr wrap="square" rtlCol="0">
            <a:spAutoFit/>
          </a:bodyPr>
          <a:lstStyle/>
          <a:p>
            <a:r>
              <a:rPr lang="en-US" sz="1900" dirty="0"/>
              <a:t>Our solution employs a deep learning model trained on labeled datasets to predict house prices accurately. The system offers the following value propositions:</a:t>
            </a:r>
          </a:p>
          <a:p>
            <a:endParaRPr lang="en-US" b="1" dirty="0">
              <a:solidFill>
                <a:schemeClr val="accent2"/>
              </a:solidFill>
            </a:endParaRPr>
          </a:p>
          <a:p>
            <a:r>
              <a:rPr lang="en-US" sz="2400" b="1" dirty="0">
                <a:solidFill>
                  <a:schemeClr val="accent2"/>
                </a:solidFill>
              </a:rPr>
              <a:t>Value</a:t>
            </a:r>
            <a:r>
              <a:rPr lang="en-US" b="1" dirty="0">
                <a:solidFill>
                  <a:schemeClr val="accent2"/>
                </a:solidFill>
              </a:rPr>
              <a:t> </a:t>
            </a:r>
            <a:r>
              <a:rPr lang="en-US" sz="2400" b="1" dirty="0">
                <a:solidFill>
                  <a:schemeClr val="accent2"/>
                </a:solidFill>
              </a:rPr>
              <a:t>Propositions</a:t>
            </a:r>
            <a:r>
              <a:rPr lang="en-US" b="1" dirty="0">
                <a:solidFill>
                  <a:schemeClr val="accent2"/>
                </a:solidFill>
              </a:rPr>
              <a:t>:</a:t>
            </a:r>
          </a:p>
          <a:p>
            <a:endParaRPr lang="en-US" b="1" dirty="0">
              <a:solidFill>
                <a:schemeClr val="accent2"/>
              </a:solidFill>
            </a:endParaRPr>
          </a:p>
          <a:p>
            <a:r>
              <a:rPr lang="en-US" sz="1900" b="1" dirty="0" err="1">
                <a:solidFill>
                  <a:schemeClr val="accent2"/>
                </a:solidFill>
              </a:rPr>
              <a:t>Accuracy</a:t>
            </a:r>
            <a:r>
              <a:rPr lang="en-US" b="1" dirty="0" err="1">
                <a:solidFill>
                  <a:schemeClr val="accent2"/>
                </a:solidFill>
              </a:rPr>
              <a:t>:</a:t>
            </a:r>
            <a:r>
              <a:rPr lang="en-US" dirty="0" err="1"/>
              <a:t>Generally</a:t>
            </a:r>
            <a:r>
              <a:rPr lang="en-US" dirty="0"/>
              <a:t>, with carefully curated data and well-tuned models, artificial neural networks can achieve high levels of accuracy in predicting house prices.</a:t>
            </a:r>
          </a:p>
          <a:p>
            <a:r>
              <a:rPr lang="en-US" sz="1900" b="1" dirty="0" err="1">
                <a:solidFill>
                  <a:schemeClr val="accent2"/>
                </a:solidFill>
              </a:rPr>
              <a:t>Efficiency:</a:t>
            </a:r>
            <a:r>
              <a:rPr lang="en-US" dirty="0" err="1"/>
              <a:t>It</a:t>
            </a:r>
            <a:r>
              <a:rPr lang="en-US" dirty="0"/>
              <a:t> refers to the model's ability to provide accurate predictions in a timely manner while utilizing computational resources effectively.</a:t>
            </a:r>
          </a:p>
          <a:p>
            <a:r>
              <a:rPr lang="en-US" sz="1900" b="1" dirty="0" err="1">
                <a:solidFill>
                  <a:schemeClr val="accent2"/>
                </a:solidFill>
              </a:rPr>
              <a:t>Scalability</a:t>
            </a:r>
            <a:r>
              <a:rPr lang="en-US" sz="1900" dirty="0" err="1"/>
              <a:t>:</a:t>
            </a:r>
            <a:r>
              <a:rPr lang="en-US" dirty="0" err="1"/>
              <a:t>Scalability</a:t>
            </a:r>
            <a:r>
              <a:rPr lang="en-US" dirty="0"/>
              <a:t> is essential for accommodating growing datasets, adapting to changing business needs, and ensuring that the model remains effective as demands increase.</a:t>
            </a:r>
          </a:p>
          <a:p>
            <a:r>
              <a:rPr lang="en-US" sz="1900" b="1" dirty="0" err="1">
                <a:solidFill>
                  <a:schemeClr val="accent2"/>
                </a:solidFill>
              </a:rPr>
              <a:t>Customization</a:t>
            </a:r>
            <a:r>
              <a:rPr lang="en-US" b="1" dirty="0" err="1">
                <a:solidFill>
                  <a:schemeClr val="accent2"/>
                </a:solidFill>
              </a:rPr>
              <a:t>:</a:t>
            </a:r>
            <a:r>
              <a:rPr lang="en-US" b="1" dirty="0" err="1"/>
              <a:t>Customization</a:t>
            </a:r>
            <a:r>
              <a:rPr lang="en-US" b="1" dirty="0"/>
              <a:t> allows users to adapt the model to unique business needs, incorporate domain knowledge, and optimize performance for specific tasks</a:t>
            </a:r>
            <a:r>
              <a:rPr lang="en-US" b="1" dirty="0">
                <a:solidFill>
                  <a:schemeClr val="accent2"/>
                </a:solidFill>
              </a:rPr>
              <a:t>.</a:t>
            </a:r>
            <a:endParaRPr lang="en-IN" dirty="0"/>
          </a:p>
        </p:txBody>
      </p:sp>
    </p:spTree>
    <p:extLst>
      <p:ext uri="{BB962C8B-B14F-4D97-AF65-F5344CB8AC3E}">
        <p14:creationId xmlns:p14="http://schemas.microsoft.com/office/powerpoint/2010/main" val="264889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759125" y="1906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100" b="0" i="0" u="none" strike="noStrike" cap="none" normalizeH="0" baseline="0">
                <a:ln>
                  <a:noFill/>
                </a:ln>
                <a:solidFill>
                  <a:srgbClr val="000000"/>
                </a:solidFill>
                <a:effectLst/>
                <a:latin typeface="Arial" panose="020B0604020202020204" pitchFamily="34" charset="0"/>
                <a:ea typeface="Calibri" panose="020F050202020403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6" name="TextBox 5"/>
          <p:cNvSpPr txBox="1"/>
          <p:nvPr/>
        </p:nvSpPr>
        <p:spPr>
          <a:xfrm>
            <a:off x="1242203" y="1362974"/>
            <a:ext cx="7996687" cy="2492990"/>
          </a:xfrm>
          <a:prstGeom prst="rect">
            <a:avLst/>
          </a:prstGeom>
          <a:noFill/>
        </p:spPr>
        <p:txBody>
          <a:bodyPr wrap="square" rtlCol="0">
            <a:spAutoFit/>
          </a:bodyPr>
          <a:lstStyle/>
          <a:p>
            <a:r>
              <a:rPr lang="en-US" sz="2400" b="1" dirty="0">
                <a:solidFill>
                  <a:schemeClr val="accent2"/>
                </a:solidFill>
              </a:rPr>
              <a:t>Benefits</a:t>
            </a:r>
            <a:r>
              <a:rPr lang="en-US" dirty="0"/>
              <a:t>:</a:t>
            </a:r>
          </a:p>
          <a:p>
            <a:endParaRPr lang="en-US" dirty="0"/>
          </a:p>
          <a:p>
            <a:pPr marL="285750" indent="-285750">
              <a:buFont typeface="Arial" panose="020B0604020202020204" pitchFamily="34" charset="0"/>
              <a:buChar char="•"/>
            </a:pPr>
            <a:r>
              <a:rPr lang="en-US" sz="1900" dirty="0"/>
              <a:t>Improved efficiency and resource allocation in marketing, security, and social sciences.</a:t>
            </a:r>
          </a:p>
          <a:p>
            <a:pPr marL="285750" indent="-285750">
              <a:buFont typeface="Arial" panose="020B0604020202020204" pitchFamily="34" charset="0"/>
              <a:buChar char="•"/>
            </a:pPr>
            <a:r>
              <a:rPr lang="en-US" sz="1900" dirty="0"/>
              <a:t>It can efficiently process large volumes of data.</a:t>
            </a:r>
          </a:p>
          <a:p>
            <a:pPr marL="285750" indent="-285750">
              <a:buFont typeface="Arial" panose="020B0604020202020204" pitchFamily="34" charset="0"/>
              <a:buChar char="•"/>
            </a:pPr>
            <a:r>
              <a:rPr lang="en-US" sz="1900" dirty="0"/>
              <a:t>It provide flexibility and adaptability.</a:t>
            </a:r>
          </a:p>
          <a:p>
            <a:pPr marL="285750" indent="-285750">
              <a:buFont typeface="Arial" panose="020B0604020202020204" pitchFamily="34" charset="0"/>
              <a:buChar char="•"/>
            </a:pPr>
            <a:r>
              <a:rPr lang="en-US" sz="1900" dirty="0"/>
              <a:t>It can automate the process of valuing properties and proving decision support to real estate agents and homeowners.</a:t>
            </a:r>
          </a:p>
        </p:txBody>
      </p:sp>
    </p:spTree>
    <p:extLst>
      <p:ext uri="{BB962C8B-B14F-4D97-AF65-F5344CB8AC3E}">
        <p14:creationId xmlns:p14="http://schemas.microsoft.com/office/powerpoint/2010/main" val="17914129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