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Quicksan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DC8609-721E-4D3F-B1FE-1FFA66BF34AD}">
  <a:tblStyle styleId="{47DC8609-721E-4D3F-B1FE-1FFA66BF34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8E06732-16E2-4E1B-84AB-3029CFD3CB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3.xml"/><Relationship Id="rId42" Type="http://schemas.openxmlformats.org/officeDocument/2006/relationships/font" Target="fonts/Quicksand-bold.fntdata"/><Relationship Id="rId41" Type="http://schemas.openxmlformats.org/officeDocument/2006/relationships/font" Target="fonts/Quicksand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9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00ac196d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500ac196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500ac196d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500ac196d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893d12b3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893d12b3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893d12b3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893d12b3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893d12b32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893d12b32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893d12b32_1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893d12b32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893d12b32_1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893d12b32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893d12b32_1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893d12b32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TRUE NEWS WORD CLOUD</a:t>
            </a:r>
            <a:endParaRPr sz="14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893d12b32_1_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893d12b32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93d12b32_1_2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93d12b32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893d12b32_1_2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893d12b32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500ac196d_0_3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500ac196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893d12b32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893d12b32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893d12b32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893d12b32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893d12b32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893d12b32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893d12b32_1_3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893d12b32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893d12b32_1_4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893d12b32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893d12b32_1_4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893d12b32_1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893d12b32_1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893d12b32_1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893d12b32_1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893d12b32_1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893d12b32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893d12b32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893d12b32_1_5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893d12b32_1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500ac196d_0_4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500ac196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500ac196d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500ac196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500ac196d_0_4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500ac196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500ac196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500ac196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500ac196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500ac196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00ac196d_0_5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00ac196d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500ac196d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500ac196d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39C0BA"/>
                </a:solidFill>
              </a:defRPr>
            </a:lvl1pPr>
            <a:lvl2pPr lvl="1" rtl="0">
              <a:buNone/>
              <a:defRPr>
                <a:solidFill>
                  <a:srgbClr val="39C0BA"/>
                </a:solidFill>
              </a:defRPr>
            </a:lvl2pPr>
            <a:lvl3pPr lvl="2" rtl="0">
              <a:buNone/>
              <a:defRPr>
                <a:solidFill>
                  <a:srgbClr val="39C0BA"/>
                </a:solidFill>
              </a:defRPr>
            </a:lvl3pPr>
            <a:lvl4pPr lvl="3" rtl="0">
              <a:buNone/>
              <a:defRPr>
                <a:solidFill>
                  <a:srgbClr val="39C0BA"/>
                </a:solidFill>
              </a:defRPr>
            </a:lvl4pPr>
            <a:lvl5pPr lvl="4" rtl="0">
              <a:buNone/>
              <a:defRPr>
                <a:solidFill>
                  <a:srgbClr val="39C0BA"/>
                </a:solidFill>
              </a:defRPr>
            </a:lvl5pPr>
            <a:lvl6pPr lvl="5" rtl="0">
              <a:buNone/>
              <a:defRPr>
                <a:solidFill>
                  <a:srgbClr val="39C0BA"/>
                </a:solidFill>
              </a:defRPr>
            </a:lvl6pPr>
            <a:lvl7pPr lvl="6" rtl="0">
              <a:buNone/>
              <a:defRPr>
                <a:solidFill>
                  <a:srgbClr val="39C0BA"/>
                </a:solidFill>
              </a:defRPr>
            </a:lvl7pPr>
            <a:lvl8pPr lvl="7" rtl="0">
              <a:buNone/>
              <a:defRPr>
                <a:solidFill>
                  <a:srgbClr val="39C0BA"/>
                </a:solidFill>
              </a:defRPr>
            </a:lvl8pPr>
            <a:lvl9pPr lvl="8" rtl="0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8" name="Google Shape;38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3" name="Google Shape;53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it.ly/3y3tzWv" TargetMode="External"/><Relationship Id="rId4" Type="http://schemas.openxmlformats.org/officeDocument/2006/relationships/hyperlink" Target="https://www.springer.com/journal/12652/updates/18861560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1230475" y="613075"/>
            <a:ext cx="75024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/>
              <a:t>NEWS DATA ANALYSIS</a:t>
            </a:r>
            <a:endParaRPr sz="5300"/>
          </a:p>
        </p:txBody>
      </p:sp>
      <p:sp>
        <p:nvSpPr>
          <p:cNvPr id="123" name="Google Shape;123;p24"/>
          <p:cNvSpPr txBox="1"/>
          <p:nvPr/>
        </p:nvSpPr>
        <p:spPr>
          <a:xfrm>
            <a:off x="1254850" y="43677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Kalp Panwala</a:t>
            </a:r>
            <a:br>
              <a:rPr lang="en-GB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U17CO085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3234575" y="43677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Keshav Goyal</a:t>
            </a:r>
            <a:br>
              <a:rPr lang="en-GB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U17CO104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5214300" y="43677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Raj Shah</a:t>
            </a:r>
            <a:br>
              <a:rPr lang="en-GB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U17CO107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7194025" y="43677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Viren Kathiriya</a:t>
            </a:r>
            <a:br>
              <a:rPr lang="en-GB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U17CO113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4087400" y="2978025"/>
            <a:ext cx="1773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Dr. Dipti P. Rana</a:t>
            </a:r>
            <a:br>
              <a:rPr lang="en-GB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Assistant Professor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SVNIT, Surat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" name="Google Shape;128;p24"/>
          <p:cNvSpPr txBox="1"/>
          <p:nvPr>
            <p:ph idx="4294967295" type="title"/>
          </p:nvPr>
        </p:nvSpPr>
        <p:spPr>
          <a:xfrm>
            <a:off x="1155563" y="3962025"/>
            <a:ext cx="75024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B-TECH IV Group 07 </a:t>
            </a:r>
            <a:endParaRPr b="1" sz="1900"/>
          </a:p>
        </p:txBody>
      </p:sp>
      <p:sp>
        <p:nvSpPr>
          <p:cNvPr id="129" name="Google Shape;129;p24"/>
          <p:cNvSpPr txBox="1"/>
          <p:nvPr>
            <p:ph idx="4294967295" type="title"/>
          </p:nvPr>
        </p:nvSpPr>
        <p:spPr>
          <a:xfrm>
            <a:off x="1143000" y="2571750"/>
            <a:ext cx="75528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Guide</a:t>
            </a:r>
            <a:endParaRPr b="1" sz="1900"/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165475" y="422351"/>
            <a:ext cx="68580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Solution Flow [ Fine Grained ]</a:t>
            </a:r>
            <a:endParaRPr sz="3000"/>
          </a:p>
        </p:txBody>
      </p:sp>
      <p:sp>
        <p:nvSpPr>
          <p:cNvPr id="202" name="Google Shape;202;p33"/>
          <p:cNvSpPr/>
          <p:nvPr/>
        </p:nvSpPr>
        <p:spPr>
          <a:xfrm>
            <a:off x="7264280" y="1190837"/>
            <a:ext cx="1479900" cy="14802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1000">
                <a:solidFill>
                  <a:srgbClr val="191919"/>
                </a:solidFill>
                <a:latin typeface="Quicksand"/>
                <a:ea typeface="Quicksand"/>
                <a:cs typeface="Quicksand"/>
                <a:sym typeface="Quicksand"/>
              </a:rPr>
              <a:t>Machine Learning Models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5193803" y="1190825"/>
            <a:ext cx="1479900" cy="14802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Empath Analytics + VADER Score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3201075" y="1190825"/>
            <a:ext cx="1479900" cy="14802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Data Preprocessing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1173863" y="1190837"/>
            <a:ext cx="1479900" cy="14802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Dataset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1039837" y="3050450"/>
            <a:ext cx="1827900" cy="115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The features of the dataset are title, text, subject, date, category.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099512" y="3050450"/>
            <a:ext cx="1957200" cy="177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Tool for analyzing text across lexical categories.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Classifies into around 200 attributes.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❖"/>
            </a:pPr>
            <a:r>
              <a:rPr lang="en-GB" sz="100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sentiment score(VADER)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3110787" y="3050450"/>
            <a:ext cx="1668600" cy="183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Lowercasing,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Lemmatization,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Stop-word removal.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Missing Value Replacement.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Text Reduction.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Text Normalization.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7277263" y="3050451"/>
            <a:ext cx="1479900" cy="72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Train models on various dataset discussed further.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8559787" y="4712692"/>
            <a:ext cx="505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3EDAD8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200">
              <a:solidFill>
                <a:srgbClr val="3EDA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1" name="Google Shape;211;p33"/>
          <p:cNvCxnSpPr>
            <a:stCxn id="204" idx="6"/>
            <a:endCxn id="203" idx="2"/>
          </p:cNvCxnSpPr>
          <p:nvPr/>
        </p:nvCxnSpPr>
        <p:spPr>
          <a:xfrm>
            <a:off x="4680975" y="1930925"/>
            <a:ext cx="51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3"/>
          <p:cNvCxnSpPr>
            <a:endCxn id="204" idx="2"/>
          </p:cNvCxnSpPr>
          <p:nvPr/>
        </p:nvCxnSpPr>
        <p:spPr>
          <a:xfrm>
            <a:off x="2653875" y="1930925"/>
            <a:ext cx="54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3"/>
          <p:cNvCxnSpPr>
            <a:stCxn id="203" idx="6"/>
            <a:endCxn id="202" idx="2"/>
          </p:cNvCxnSpPr>
          <p:nvPr/>
        </p:nvCxnSpPr>
        <p:spPr>
          <a:xfrm>
            <a:off x="6673703" y="1930925"/>
            <a:ext cx="590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1165475" y="422351"/>
            <a:ext cx="68580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Solution Flow [ Coarse Grained ]</a:t>
            </a:r>
            <a:endParaRPr sz="3000"/>
          </a:p>
        </p:txBody>
      </p:sp>
      <p:sp>
        <p:nvSpPr>
          <p:cNvPr id="219" name="Google Shape;219;p34"/>
          <p:cNvSpPr/>
          <p:nvPr/>
        </p:nvSpPr>
        <p:spPr>
          <a:xfrm>
            <a:off x="7787950" y="1728125"/>
            <a:ext cx="1129800" cy="11376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Machine Learning Models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3281029" y="1346234"/>
            <a:ext cx="1551300" cy="14301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Data Preprocessing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1243350" y="1346246"/>
            <a:ext cx="1551300" cy="14301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Dataset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2" name="Google Shape;222;p34"/>
          <p:cNvCxnSpPr/>
          <p:nvPr/>
        </p:nvCxnSpPr>
        <p:spPr>
          <a:xfrm>
            <a:off x="6837176" y="1340197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4"/>
          <p:cNvSpPr/>
          <p:nvPr/>
        </p:nvSpPr>
        <p:spPr>
          <a:xfrm>
            <a:off x="7806396" y="967188"/>
            <a:ext cx="1092900" cy="5439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Analysis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4" name="Google Shape;224;p34"/>
          <p:cNvCxnSpPr>
            <a:stCxn id="221" idx="6"/>
            <a:endCxn id="220" idx="2"/>
          </p:cNvCxnSpPr>
          <p:nvPr/>
        </p:nvCxnSpPr>
        <p:spPr>
          <a:xfrm>
            <a:off x="2794650" y="2061296"/>
            <a:ext cx="486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4"/>
          <p:cNvSpPr txBox="1"/>
          <p:nvPr/>
        </p:nvSpPr>
        <p:spPr>
          <a:xfrm>
            <a:off x="1165475" y="3151844"/>
            <a:ext cx="16311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The features of the dataset are title, text, subject, date, category.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5378025" y="3164375"/>
            <a:ext cx="18303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Classifies sentences into topics.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Each topic consists of pre-defined combination of words.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271749" y="3151800"/>
            <a:ext cx="16311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Lowercasing,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Lemmatization,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Stop-word removal.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Missing Value Replacement.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Text Reduction.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Text Normalization.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7532775" y="3164375"/>
            <a:ext cx="1521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Train models on various dataset discussed further.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5492050" y="967200"/>
            <a:ext cx="1599900" cy="5439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Latent Dirichlet Allocation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Topic Modeling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5492050" y="2091775"/>
            <a:ext cx="1599900" cy="4428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Named Entity Recognition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5492050" y="1580025"/>
            <a:ext cx="1617000" cy="4428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Text Summarization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5492050" y="2565100"/>
            <a:ext cx="1599900" cy="4428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Doc2Vec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3" name="Google Shape;233;p34"/>
          <p:cNvCxnSpPr>
            <a:stCxn id="220" idx="6"/>
            <a:endCxn id="229" idx="2"/>
          </p:cNvCxnSpPr>
          <p:nvPr/>
        </p:nvCxnSpPr>
        <p:spPr>
          <a:xfrm flipH="1" rot="10800000">
            <a:off x="4832329" y="1239284"/>
            <a:ext cx="659700" cy="82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4"/>
          <p:cNvCxnSpPr>
            <a:stCxn id="220" idx="6"/>
            <a:endCxn id="231" idx="2"/>
          </p:cNvCxnSpPr>
          <p:nvPr/>
        </p:nvCxnSpPr>
        <p:spPr>
          <a:xfrm flipH="1" rot="10800000">
            <a:off x="4832329" y="1801484"/>
            <a:ext cx="659700" cy="25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4"/>
          <p:cNvCxnSpPr>
            <a:stCxn id="220" idx="6"/>
            <a:endCxn id="230" idx="2"/>
          </p:cNvCxnSpPr>
          <p:nvPr/>
        </p:nvCxnSpPr>
        <p:spPr>
          <a:xfrm>
            <a:off x="4832329" y="2061284"/>
            <a:ext cx="659700" cy="25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4"/>
          <p:cNvCxnSpPr>
            <a:stCxn id="220" idx="6"/>
            <a:endCxn id="232" idx="2"/>
          </p:cNvCxnSpPr>
          <p:nvPr/>
        </p:nvCxnSpPr>
        <p:spPr>
          <a:xfrm>
            <a:off x="4832329" y="2061284"/>
            <a:ext cx="659700" cy="72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4"/>
          <p:cNvCxnSpPr>
            <a:stCxn id="229" idx="6"/>
            <a:endCxn id="223" idx="2"/>
          </p:cNvCxnSpPr>
          <p:nvPr/>
        </p:nvCxnSpPr>
        <p:spPr>
          <a:xfrm>
            <a:off x="7091950" y="1239150"/>
            <a:ext cx="714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4"/>
          <p:cNvCxnSpPr>
            <a:stCxn id="231" idx="6"/>
            <a:endCxn id="219" idx="2"/>
          </p:cNvCxnSpPr>
          <p:nvPr/>
        </p:nvCxnSpPr>
        <p:spPr>
          <a:xfrm>
            <a:off x="7109050" y="1801425"/>
            <a:ext cx="678900" cy="49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4"/>
          <p:cNvCxnSpPr>
            <a:stCxn id="230" idx="6"/>
            <a:endCxn id="219" idx="2"/>
          </p:cNvCxnSpPr>
          <p:nvPr/>
        </p:nvCxnSpPr>
        <p:spPr>
          <a:xfrm flipH="1" rot="10800000">
            <a:off x="7091950" y="2296975"/>
            <a:ext cx="696000" cy="1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4"/>
          <p:cNvCxnSpPr>
            <a:stCxn id="232" idx="6"/>
            <a:endCxn id="219" idx="2"/>
          </p:cNvCxnSpPr>
          <p:nvPr/>
        </p:nvCxnSpPr>
        <p:spPr>
          <a:xfrm flipH="1" rot="10800000">
            <a:off x="7091950" y="2296900"/>
            <a:ext cx="696000" cy="48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165475" y="422351"/>
            <a:ext cx="68580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Solution Flow [ Fusion ]</a:t>
            </a:r>
            <a:endParaRPr sz="3000"/>
          </a:p>
        </p:txBody>
      </p:sp>
      <p:sp>
        <p:nvSpPr>
          <p:cNvPr id="247" name="Google Shape;247;p35"/>
          <p:cNvSpPr/>
          <p:nvPr/>
        </p:nvSpPr>
        <p:spPr>
          <a:xfrm>
            <a:off x="5732025" y="1349275"/>
            <a:ext cx="1317000" cy="12303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Clubbing and Fusion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1117500" y="1242025"/>
            <a:ext cx="1519800" cy="14448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Dataset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&amp;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Data Preprocessing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8518185" y="4750196"/>
            <a:ext cx="503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0" name="Google Shape;250;p35"/>
          <p:cNvCxnSpPr/>
          <p:nvPr/>
        </p:nvCxnSpPr>
        <p:spPr>
          <a:xfrm>
            <a:off x="6856352" y="1235922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5"/>
          <p:cNvCxnSpPr>
            <a:stCxn id="248" idx="6"/>
            <a:endCxn id="252" idx="2"/>
          </p:cNvCxnSpPr>
          <p:nvPr/>
        </p:nvCxnSpPr>
        <p:spPr>
          <a:xfrm flipH="1" rot="10800000">
            <a:off x="2637300" y="1424125"/>
            <a:ext cx="756600" cy="54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5"/>
          <p:cNvSpPr txBox="1"/>
          <p:nvPr/>
        </p:nvSpPr>
        <p:spPr>
          <a:xfrm>
            <a:off x="1023750" y="3076300"/>
            <a:ext cx="18756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The features of the dataset are title, text, subject, date, category.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Lowercasing,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Lemmatization,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Stop-word removal, etc.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3261625" y="3072150"/>
            <a:ext cx="20136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Text Summarization with around 20 topics (CG) and Empath with around 200 features (FG).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7343150" y="3076300"/>
            <a:ext cx="15198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Train models on various dataset discussed further.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3393783" y="2021559"/>
            <a:ext cx="1659300" cy="9066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Quicksand"/>
                <a:ea typeface="Quicksand"/>
                <a:cs typeface="Quicksand"/>
                <a:sym typeface="Quicksand"/>
              </a:rPr>
              <a:t>Fine Grained</a:t>
            </a:r>
            <a:endParaRPr b="1"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Empath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7" name="Google Shape;257;p35"/>
          <p:cNvCxnSpPr>
            <a:stCxn id="256" idx="6"/>
            <a:endCxn id="247" idx="2"/>
          </p:cNvCxnSpPr>
          <p:nvPr/>
        </p:nvCxnSpPr>
        <p:spPr>
          <a:xfrm flipH="1" rot="10800000">
            <a:off x="5053083" y="1964559"/>
            <a:ext cx="678900" cy="51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5"/>
          <p:cNvCxnSpPr>
            <a:stCxn id="252" idx="6"/>
            <a:endCxn id="247" idx="2"/>
          </p:cNvCxnSpPr>
          <p:nvPr/>
        </p:nvCxnSpPr>
        <p:spPr>
          <a:xfrm>
            <a:off x="5053064" y="1424250"/>
            <a:ext cx="678900" cy="54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5"/>
          <p:cNvSpPr/>
          <p:nvPr/>
        </p:nvSpPr>
        <p:spPr>
          <a:xfrm>
            <a:off x="3393764" y="970950"/>
            <a:ext cx="1659300" cy="9066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Quicksand"/>
                <a:ea typeface="Quicksand"/>
                <a:cs typeface="Quicksand"/>
                <a:sym typeface="Quicksand"/>
              </a:rPr>
              <a:t>Coarse Grained</a:t>
            </a:r>
            <a:endParaRPr b="1"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Text Summarization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7391151" y="1242033"/>
            <a:ext cx="1471800" cy="1444800"/>
          </a:xfrm>
          <a:prstGeom prst="ellipse">
            <a:avLst/>
          </a:prstGeom>
          <a:solidFill>
            <a:srgbClr val="3EDA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Machine Learning Models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60" name="Google Shape;260;p35"/>
          <p:cNvCxnSpPr>
            <a:stCxn id="247" idx="6"/>
            <a:endCxn id="259" idx="2"/>
          </p:cNvCxnSpPr>
          <p:nvPr/>
        </p:nvCxnSpPr>
        <p:spPr>
          <a:xfrm>
            <a:off x="7049025" y="1964425"/>
            <a:ext cx="34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5"/>
          <p:cNvCxnSpPr>
            <a:stCxn id="248" idx="6"/>
            <a:endCxn id="256" idx="2"/>
          </p:cNvCxnSpPr>
          <p:nvPr/>
        </p:nvCxnSpPr>
        <p:spPr>
          <a:xfrm>
            <a:off x="2637300" y="1964425"/>
            <a:ext cx="756600" cy="51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5"/>
          <p:cNvSpPr txBox="1"/>
          <p:nvPr/>
        </p:nvSpPr>
        <p:spPr>
          <a:xfrm>
            <a:off x="5637501" y="3072150"/>
            <a:ext cx="15834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Quicksand"/>
              <a:buChar char="❖"/>
            </a:pPr>
            <a:r>
              <a:rPr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The features from fine grain and coarse grained are mixed.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1165475" y="357425"/>
            <a:ext cx="68580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Algorithm Overview</a:t>
            </a:r>
            <a:endParaRPr sz="3000"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1165475" y="1192298"/>
            <a:ext cx="2403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u="sng"/>
              <a:t>Fine Grained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Empath Analytics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VADER score</a:t>
            </a:r>
            <a:endParaRPr sz="1400"/>
          </a:p>
        </p:txBody>
      </p:sp>
      <p:sp>
        <p:nvSpPr>
          <p:cNvPr id="270" name="Google Shape;270;p36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u="sng"/>
              <a:t>Coarse Grained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LDA Topic Modeling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Text Summarization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Named Entity Recognition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Doc2Vec</a:t>
            </a:r>
            <a:endParaRPr sz="1400"/>
          </a:p>
        </p:txBody>
      </p:sp>
      <p:sp>
        <p:nvSpPr>
          <p:cNvPr id="271" name="Google Shape;271;p36"/>
          <p:cNvSpPr txBox="1"/>
          <p:nvPr>
            <p:ph idx="3" type="body"/>
          </p:nvPr>
        </p:nvSpPr>
        <p:spPr>
          <a:xfrm>
            <a:off x="6219025" y="1192300"/>
            <a:ext cx="27951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u="sng"/>
              <a:t>Fusion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Text Summarization</a:t>
            </a:r>
            <a:r>
              <a:rPr lang="en-GB" sz="1400"/>
              <a:t> (number of topics = [20]) + Empath Analytics</a:t>
            </a:r>
            <a:endParaRPr b="1" u="sng"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165500" y="378901"/>
            <a:ext cx="68580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9C0BA"/>
                </a:solidFill>
              </a:rPr>
              <a:t>Dataset Analysis</a:t>
            </a:r>
            <a:endParaRPr sz="3000">
              <a:solidFill>
                <a:srgbClr val="39C0BA"/>
              </a:solidFill>
            </a:endParaRPr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1165500" y="1158075"/>
            <a:ext cx="75252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The Experimentation was carried out on three standard publicly available datasets.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-GB" sz="2000">
                <a:solidFill>
                  <a:schemeClr val="lt2"/>
                </a:solidFill>
              </a:rPr>
              <a:t>Kaggle News Dataset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-GB" sz="2000">
                <a:solidFill>
                  <a:schemeClr val="lt2"/>
                </a:solidFill>
              </a:rPr>
              <a:t>Covid19FN</a:t>
            </a:r>
            <a:endParaRPr sz="2000">
              <a:solidFill>
                <a:srgbClr val="39C0BA"/>
              </a:solidFill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▫"/>
            </a:pPr>
            <a:r>
              <a:rPr lang="en-GB" sz="2000">
                <a:solidFill>
                  <a:schemeClr val="lt2"/>
                </a:solidFill>
              </a:rPr>
              <a:t>Politifact</a:t>
            </a:r>
            <a:endParaRPr sz="2000"/>
          </a:p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80" name="Google Shape;280;p37"/>
          <p:cNvGraphicFramePr/>
          <p:nvPr/>
        </p:nvGraphicFramePr>
        <p:xfrm>
          <a:off x="1308600" y="332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{47DC8609-721E-4D3F-B1FE-1FFA66BF34AD}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Dataset</a:t>
                      </a:r>
                      <a:endParaRPr b="1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Real</a:t>
                      </a:r>
                      <a:endParaRPr b="1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Fake</a:t>
                      </a:r>
                      <a:endParaRPr b="1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Total</a:t>
                      </a:r>
                      <a:endParaRPr b="1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Kaggle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4000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4000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8000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616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Covid19FN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1230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1591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2821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616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Politifact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374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514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61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888</a:t>
                      </a:r>
                      <a:endParaRPr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616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1165500" y="378901"/>
            <a:ext cx="68580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9C0BA"/>
                </a:solidFill>
              </a:rPr>
              <a:t>Explainability</a:t>
            </a:r>
            <a:endParaRPr sz="3000">
              <a:solidFill>
                <a:srgbClr val="39C0BA"/>
              </a:solidFill>
            </a:endParaRPr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1165500" y="1158075"/>
            <a:ext cx="7525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9C0BA"/>
              </a:buClr>
              <a:buSzPts val="2000"/>
              <a:buChar char="◦"/>
            </a:pPr>
            <a:r>
              <a:rPr lang="en-GB" sz="2000">
                <a:solidFill>
                  <a:schemeClr val="lt1"/>
                </a:solidFill>
              </a:rPr>
              <a:t>Technique used to extract which features in the data are most important, how much does each feature effect the prediction.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9C0BA"/>
              </a:buClr>
              <a:buSzPts val="2000"/>
              <a:buChar char="◦"/>
            </a:pPr>
            <a:r>
              <a:rPr lang="en-GB" sz="2000">
                <a:solidFill>
                  <a:schemeClr val="lt1"/>
                </a:solidFill>
              </a:rPr>
              <a:t>A single column of the validation data is randomly shuffled, leaving the target and all other columns in place, and the accuracy of predictions is then checked.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39C0BA"/>
              </a:buClr>
              <a:buSzPts val="2000"/>
              <a:buChar char="◦"/>
            </a:pPr>
            <a:r>
              <a:rPr lang="en-GB" sz="2000">
                <a:solidFill>
                  <a:schemeClr val="lt1"/>
                </a:solidFill>
              </a:rPr>
              <a:t>A column on which model relied heavily for predictions is shuffled then accuracy suffers quite a lot.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165475" y="379076"/>
            <a:ext cx="68580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Explainability</a:t>
            </a:r>
            <a:endParaRPr sz="3000"/>
          </a:p>
        </p:txBody>
      </p:sp>
      <p:sp>
        <p:nvSpPr>
          <p:cNvPr id="293" name="Google Shape;293;p3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975" y="1174350"/>
            <a:ext cx="6155125" cy="3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 txBox="1"/>
          <p:nvPr/>
        </p:nvSpPr>
        <p:spPr>
          <a:xfrm>
            <a:off x="2998488" y="466722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Explainability Of Top Features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1165475" y="379076"/>
            <a:ext cx="68580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Analysis Of Results [ Fine Grained ]</a:t>
            </a:r>
            <a:endParaRPr sz="3000"/>
          </a:p>
        </p:txBody>
      </p:sp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325" y="1391325"/>
            <a:ext cx="3554310" cy="33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189" y="1391325"/>
            <a:ext cx="3554310" cy="33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 txBox="1"/>
          <p:nvPr/>
        </p:nvSpPr>
        <p:spPr>
          <a:xfrm>
            <a:off x="1028700" y="47046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TRUE NEWS WORD CLOUD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4898863" y="47096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FAKE </a:t>
            </a: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NEWS WORD CLOUD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1165475" y="379075"/>
            <a:ext cx="78054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Analysis Of Results [ Coarse Grained - TS]</a:t>
            </a:r>
            <a:endParaRPr sz="3000"/>
          </a:p>
        </p:txBody>
      </p:sp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1650450" y="466722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Text Summarization Topics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5501938" y="466722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TS Topic Modeling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14" name="Google Shape;3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748" y="1275125"/>
            <a:ext cx="4467501" cy="315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916" y="1275125"/>
            <a:ext cx="2689884" cy="31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1055675" y="379075"/>
            <a:ext cx="79584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Analysis Of Results [ Coarse Grained - NER ]</a:t>
            </a:r>
            <a:endParaRPr sz="3000"/>
          </a:p>
        </p:txBody>
      </p:sp>
      <p:sp>
        <p:nvSpPr>
          <p:cNvPr id="321" name="Google Shape;321;p4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2" name="Google Shape;322;p42"/>
          <p:cNvSpPr txBox="1"/>
          <p:nvPr/>
        </p:nvSpPr>
        <p:spPr>
          <a:xfrm>
            <a:off x="7549475" y="970975"/>
            <a:ext cx="141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6199" lvl="0" marL="179999" rtl="0" algn="ctr">
              <a:spcBef>
                <a:spcPts val="0"/>
              </a:spcBef>
              <a:spcAft>
                <a:spcPts val="0"/>
              </a:spcAft>
              <a:buClr>
                <a:srgbClr val="3EDAD8"/>
              </a:buClr>
              <a:buSzPts val="1200"/>
              <a:buFont typeface="Quicksand"/>
              <a:buChar char="❖"/>
            </a:pPr>
            <a:r>
              <a:rPr lang="en-GB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NER False Words</a:t>
            </a:r>
            <a:endParaRPr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675" y="970975"/>
            <a:ext cx="5165362" cy="17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675" y="2849775"/>
            <a:ext cx="5165351" cy="194460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2"/>
          <p:cNvSpPr txBox="1"/>
          <p:nvPr/>
        </p:nvSpPr>
        <p:spPr>
          <a:xfrm>
            <a:off x="7549475" y="2861550"/>
            <a:ext cx="141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6199" lvl="0" marL="179999" rtl="0" algn="ctr">
              <a:spcBef>
                <a:spcPts val="0"/>
              </a:spcBef>
              <a:spcAft>
                <a:spcPts val="0"/>
              </a:spcAft>
              <a:buClr>
                <a:srgbClr val="3EDAD8"/>
              </a:buClr>
              <a:buSzPts val="1200"/>
              <a:buFont typeface="Quicksand"/>
              <a:buChar char="❖"/>
            </a:pPr>
            <a:r>
              <a:rPr lang="en-GB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NER True Words</a:t>
            </a:r>
            <a:endParaRPr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165500" y="378901"/>
            <a:ext cx="68580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9C0BA"/>
                </a:solidFill>
              </a:rPr>
              <a:t>Motivation</a:t>
            </a:r>
            <a:endParaRPr sz="3000">
              <a:solidFill>
                <a:srgbClr val="39C0BA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165500" y="1158075"/>
            <a:ext cx="7525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Fake News is false information presented as news.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Nowadays, Fake News is intentionally written to mislead readers.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Fake News spreaded over media ecology (from newsprint to radio/television), and recently online news and social media.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The rapid spread of fake news has the potential for calamitous impacts on individual and society.</a:t>
            </a:r>
            <a:endParaRPr sz="2000"/>
          </a:p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43"/>
          <p:cNvSpPr txBox="1"/>
          <p:nvPr>
            <p:ph idx="4294967295" type="body"/>
          </p:nvPr>
        </p:nvSpPr>
        <p:spPr>
          <a:xfrm>
            <a:off x="1160925" y="3127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EDAD8"/>
                </a:solidFill>
              </a:rPr>
              <a:t>Web Flowchart</a:t>
            </a:r>
            <a:endParaRPr sz="2400">
              <a:solidFill>
                <a:srgbClr val="3EDAD8"/>
              </a:solidFill>
            </a:endParaRPr>
          </a:p>
        </p:txBody>
      </p:sp>
      <p:pic>
        <p:nvPicPr>
          <p:cNvPr id="332" name="Google Shape;3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775" y="1108925"/>
            <a:ext cx="7630449" cy="3705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38" name="Google Shape;338;p44"/>
          <p:cNvGraphicFramePr/>
          <p:nvPr/>
        </p:nvGraphicFramePr>
        <p:xfrm>
          <a:off x="1125100" y="89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{F8E06732-16E2-4E1B-84AB-3029CFD3CB72}</a:tableStyleId>
              </a:tblPr>
              <a:tblGrid>
                <a:gridCol w="525425"/>
                <a:gridCol w="720525"/>
                <a:gridCol w="767025"/>
                <a:gridCol w="1155550"/>
                <a:gridCol w="655150"/>
                <a:gridCol w="767025"/>
                <a:gridCol w="655150"/>
                <a:gridCol w="767025"/>
                <a:gridCol w="655150"/>
                <a:gridCol w="767025"/>
              </a:tblGrid>
              <a:tr h="128825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 Type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Algorithm ML-Models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Kaggle Dataset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Covid Dataset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PolitiFact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128825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Accuracy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F1-Score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Accuracy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F1-Score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Accuracy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F1-Score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00">
                <a:tc rowSpan="21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Coarse</a:t>
                      </a:r>
                      <a:endParaRPr b="1" sz="8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Doc2Vec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0.5733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0.5159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0.7905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0.7906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0.7078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0.6804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Logistic Regression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0.9160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0.9154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0.8047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0.8051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0.8127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0.8137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0.7926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0.7865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0.8059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0.8006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0.7790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0.7805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rowSpan="1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Text Summarization 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Topic = 10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KNN-3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0.8903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0.9004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0.7865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0.79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0.9056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0.9218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0.8464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0.905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0.9194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0.8464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Topic = 15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KNN-3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0.8089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0.920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0.8576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0.923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0.922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0.928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0.8614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Topic = 20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KNN-3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0.8833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0.9102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0.8352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0.84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0.9203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0.9445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0.94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0.8726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0.913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0.9397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0.94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0.8576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Topic = 25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KNN-3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0.8563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0.8902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0.8089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0.9193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0.9327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0.8614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0.9203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0.9327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0.8389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0.84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Topic = 30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KNN-3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0.8593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0.8795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0.7827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0.78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0.9176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0.9397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0.94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0.8127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0.9167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0.9421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0.94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0.8614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NER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0.890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0.892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0.936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0.94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0.8775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0.930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0.952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0.95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0.9149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Linear SVM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0.949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0.951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0.947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0.95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0.8673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Fine</a:t>
                      </a:r>
                      <a:endParaRPr b="1" sz="8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Empath Analytics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LDA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0.889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0.8277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0.908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0.910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0.923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0.8127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0.928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0.931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0.8726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Empath + VADER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LDA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0.9073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0.888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0.8127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0.9086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0.925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0.8314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0.9326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0.8764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</a:t>
                      </a:r>
                      <a:endParaRPr b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r>
                        <a:rPr b="1" lang="en-GB" sz="8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usion</a:t>
                      </a:r>
                      <a:endParaRPr b="1" sz="8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Text Summarization</a:t>
                      </a:r>
                      <a:r>
                        <a:rPr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+ Empath</a:t>
                      </a:r>
                      <a:endParaRPr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LDA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0.884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0.880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0.891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0.7902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0.79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0.895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0.900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0.926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0.8389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0.84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5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0.896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0.900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0.926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0.93</a:t>
                      </a:r>
                      <a:endParaRPr b="1" i="1"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0.8352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0.84</a:t>
                      </a:r>
                      <a:endParaRPr sz="6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0800" marB="10800" marR="63500" marL="63500" anchor="ctr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44"/>
          <p:cNvSpPr txBox="1"/>
          <p:nvPr>
            <p:ph idx="4294967295" type="body"/>
          </p:nvPr>
        </p:nvSpPr>
        <p:spPr>
          <a:xfrm>
            <a:off x="1125100" y="367142"/>
            <a:ext cx="75213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EDAD8"/>
                </a:solidFill>
              </a:rPr>
              <a:t>Simulation &amp; Results</a:t>
            </a:r>
            <a:endParaRPr>
              <a:solidFill>
                <a:srgbClr val="3EDAD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5" name="Google Shape;345;p45"/>
          <p:cNvSpPr txBox="1"/>
          <p:nvPr>
            <p:ph type="title"/>
          </p:nvPr>
        </p:nvSpPr>
        <p:spPr>
          <a:xfrm>
            <a:off x="1143000" y="496051"/>
            <a:ext cx="68580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Simulations &amp; Results</a:t>
            </a:r>
            <a:endParaRPr sz="3000"/>
          </a:p>
        </p:txBody>
      </p:sp>
      <p:graphicFrame>
        <p:nvGraphicFramePr>
          <p:cNvPr id="346" name="Google Shape;346;p45"/>
          <p:cNvGraphicFramePr/>
          <p:nvPr/>
        </p:nvGraphicFramePr>
        <p:xfrm>
          <a:off x="1562100" y="13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{F8E06732-16E2-4E1B-84AB-3029CFD3CB72}</a:tableStyleId>
              </a:tblPr>
              <a:tblGrid>
                <a:gridCol w="857250"/>
                <a:gridCol w="1123950"/>
                <a:gridCol w="809625"/>
                <a:gridCol w="1743075"/>
                <a:gridCol w="952500"/>
                <a:gridCol w="952500"/>
              </a:tblGrid>
              <a:tr h="266700">
                <a:tc gridSpan="4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 Type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Algorithm ML-Models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All Merged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66700">
                <a:tc gridSpan="4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Accuracy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F1-Score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Coarse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Text Summarization 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Topic = 20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KNN-3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0.8655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0.8842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0.8751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Fine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Empath Analytics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LDA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0.8340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0.8699</a:t>
                      </a:r>
                      <a:endParaRPr i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</a:t>
                      </a:r>
                      <a:endParaRPr i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0.8732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0.87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</a:t>
                      </a: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usion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Text Summarization + Empath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LDA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0.8881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Random Forest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0.8988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100"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Gradient Boosting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100" u="sng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0.9056</a:t>
                      </a:r>
                      <a:endParaRPr b="1" i="1" sz="1100" u="sng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100" u="sng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0.91</a:t>
                      </a:r>
                      <a:endParaRPr b="1" i="1" sz="1100" u="sng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1134550" y="4334625"/>
            <a:ext cx="75213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3EDAD8"/>
                </a:solidFill>
              </a:rPr>
              <a:t>Merged Dataset Analysis</a:t>
            </a:r>
            <a:endParaRPr sz="2400">
              <a:solidFill>
                <a:srgbClr val="3EDAD8"/>
              </a:solidFill>
            </a:endParaRPr>
          </a:p>
        </p:txBody>
      </p:sp>
      <p:sp>
        <p:nvSpPr>
          <p:cNvPr id="352" name="Google Shape;352;p4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53" name="Google Shape;353;p46"/>
          <p:cNvCxnSpPr/>
          <p:nvPr/>
        </p:nvCxnSpPr>
        <p:spPr>
          <a:xfrm>
            <a:off x="958718" y="409119"/>
            <a:ext cx="57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46"/>
          <p:cNvCxnSpPr/>
          <p:nvPr/>
        </p:nvCxnSpPr>
        <p:spPr>
          <a:xfrm>
            <a:off x="939395" y="1313928"/>
            <a:ext cx="57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46"/>
          <p:cNvCxnSpPr/>
          <p:nvPr/>
        </p:nvCxnSpPr>
        <p:spPr>
          <a:xfrm>
            <a:off x="939395" y="2201309"/>
            <a:ext cx="57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46"/>
          <p:cNvCxnSpPr/>
          <p:nvPr/>
        </p:nvCxnSpPr>
        <p:spPr>
          <a:xfrm>
            <a:off x="958718" y="3115577"/>
            <a:ext cx="57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6"/>
          <p:cNvCxnSpPr/>
          <p:nvPr/>
        </p:nvCxnSpPr>
        <p:spPr>
          <a:xfrm>
            <a:off x="958718" y="4013541"/>
            <a:ext cx="57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6"/>
          <p:cNvSpPr/>
          <p:nvPr/>
        </p:nvSpPr>
        <p:spPr>
          <a:xfrm>
            <a:off x="1513160" y="896559"/>
            <a:ext cx="257100" cy="3117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1926728" y="828093"/>
            <a:ext cx="257100" cy="318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2340288" y="878531"/>
            <a:ext cx="257100" cy="313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6"/>
          <p:cNvSpPr/>
          <p:nvPr/>
        </p:nvSpPr>
        <p:spPr>
          <a:xfrm>
            <a:off x="3441892" y="1008268"/>
            <a:ext cx="257100" cy="300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6"/>
          <p:cNvSpPr/>
          <p:nvPr/>
        </p:nvSpPr>
        <p:spPr>
          <a:xfrm>
            <a:off x="3855438" y="876959"/>
            <a:ext cx="257100" cy="313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6"/>
          <p:cNvSpPr/>
          <p:nvPr/>
        </p:nvSpPr>
        <p:spPr>
          <a:xfrm>
            <a:off x="4268998" y="867732"/>
            <a:ext cx="257100" cy="314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6"/>
          <p:cNvSpPr/>
          <p:nvPr/>
        </p:nvSpPr>
        <p:spPr>
          <a:xfrm>
            <a:off x="5370562" y="820881"/>
            <a:ext cx="257100" cy="319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6"/>
          <p:cNvSpPr/>
          <p:nvPr/>
        </p:nvSpPr>
        <p:spPr>
          <a:xfrm>
            <a:off x="5784149" y="806475"/>
            <a:ext cx="257100" cy="320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6"/>
          <p:cNvSpPr/>
          <p:nvPr/>
        </p:nvSpPr>
        <p:spPr>
          <a:xfrm>
            <a:off x="6197709" y="752434"/>
            <a:ext cx="257100" cy="326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6"/>
          <p:cNvSpPr txBox="1"/>
          <p:nvPr/>
        </p:nvSpPr>
        <p:spPr>
          <a:xfrm>
            <a:off x="1513162" y="4037076"/>
            <a:ext cx="10842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Coarse</a:t>
            </a:r>
            <a:endParaRPr sz="7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Text Summarization</a:t>
            </a:r>
            <a:endParaRPr sz="7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3441889" y="4037076"/>
            <a:ext cx="10842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Fine</a:t>
            </a:r>
            <a:endParaRPr sz="7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Empath Analytics</a:t>
            </a:r>
            <a:endParaRPr sz="7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5370566" y="4040679"/>
            <a:ext cx="10842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Fusion</a:t>
            </a:r>
            <a:endParaRPr sz="7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TS + Empath</a:t>
            </a:r>
            <a:endParaRPr sz="7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7024831" y="555358"/>
            <a:ext cx="318000" cy="2001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6"/>
          <p:cNvSpPr/>
          <p:nvPr/>
        </p:nvSpPr>
        <p:spPr>
          <a:xfrm>
            <a:off x="7024831" y="804446"/>
            <a:ext cx="318000" cy="200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6"/>
          <p:cNvSpPr/>
          <p:nvPr/>
        </p:nvSpPr>
        <p:spPr>
          <a:xfrm>
            <a:off x="7024831" y="1053533"/>
            <a:ext cx="318000" cy="200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6"/>
          <p:cNvSpPr/>
          <p:nvPr/>
        </p:nvSpPr>
        <p:spPr>
          <a:xfrm>
            <a:off x="7024831" y="1313931"/>
            <a:ext cx="318000" cy="200100"/>
          </a:xfrm>
          <a:prstGeom prst="roundRect">
            <a:avLst>
              <a:gd fmla="val 16667" name="adj"/>
            </a:avLst>
          </a:prstGeom>
          <a:solidFill>
            <a:srgbClr val="3EDA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6"/>
          <p:cNvSpPr txBox="1"/>
          <p:nvPr/>
        </p:nvSpPr>
        <p:spPr>
          <a:xfrm>
            <a:off x="7299294" y="471779"/>
            <a:ext cx="1603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KNN-3</a:t>
            </a:r>
            <a:endParaRPr sz="13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Random Forest</a:t>
            </a:r>
            <a:endParaRPr sz="13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Gradient Boosting</a:t>
            </a:r>
            <a:endParaRPr sz="13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Linear </a:t>
            </a:r>
            <a:r>
              <a:rPr lang="en-GB" sz="1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Discriminant</a:t>
            </a:r>
            <a:r>
              <a:rPr lang="en-GB" sz="13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Analysis</a:t>
            </a:r>
            <a:endParaRPr sz="13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46"/>
          <p:cNvSpPr txBox="1"/>
          <p:nvPr/>
        </p:nvSpPr>
        <p:spPr>
          <a:xfrm rot="-5400000">
            <a:off x="1357118" y="1318798"/>
            <a:ext cx="5694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0.8655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46"/>
          <p:cNvSpPr txBox="1"/>
          <p:nvPr/>
        </p:nvSpPr>
        <p:spPr>
          <a:xfrm rot="-5400000">
            <a:off x="1730796" y="1170196"/>
            <a:ext cx="6492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Quicksand"/>
                <a:ea typeface="Quicksand"/>
                <a:cs typeface="Quicksand"/>
                <a:sym typeface="Quicksand"/>
              </a:rPr>
              <a:t>0.8842</a:t>
            </a:r>
            <a:endParaRPr b="1"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46"/>
          <p:cNvSpPr txBox="1"/>
          <p:nvPr/>
        </p:nvSpPr>
        <p:spPr>
          <a:xfrm rot="-5400000">
            <a:off x="2184225" y="1243075"/>
            <a:ext cx="5694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0.8751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46"/>
          <p:cNvSpPr txBox="1"/>
          <p:nvPr/>
        </p:nvSpPr>
        <p:spPr>
          <a:xfrm rot="-5400000">
            <a:off x="3285820" y="1464224"/>
            <a:ext cx="5694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0.8340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9" name="Google Shape;379;p46"/>
          <p:cNvSpPr txBox="1"/>
          <p:nvPr/>
        </p:nvSpPr>
        <p:spPr>
          <a:xfrm rot="-5400000">
            <a:off x="3699399" y="1402315"/>
            <a:ext cx="5694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0.8699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0" name="Google Shape;380;p46"/>
          <p:cNvSpPr txBox="1"/>
          <p:nvPr/>
        </p:nvSpPr>
        <p:spPr>
          <a:xfrm rot="-5400000">
            <a:off x="4100052" y="1305898"/>
            <a:ext cx="5952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Quicksand"/>
                <a:ea typeface="Quicksand"/>
                <a:cs typeface="Quicksand"/>
                <a:sym typeface="Quicksand"/>
              </a:rPr>
              <a:t>0.8732</a:t>
            </a:r>
            <a:endParaRPr b="1"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1" name="Google Shape;381;p46"/>
          <p:cNvSpPr txBox="1"/>
          <p:nvPr/>
        </p:nvSpPr>
        <p:spPr>
          <a:xfrm rot="-5400000">
            <a:off x="5225283" y="1318798"/>
            <a:ext cx="5694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0.8881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2" name="Google Shape;382;p46"/>
          <p:cNvSpPr txBox="1"/>
          <p:nvPr/>
        </p:nvSpPr>
        <p:spPr>
          <a:xfrm rot="-5400000">
            <a:off x="5628076" y="1287255"/>
            <a:ext cx="5694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0.8988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3" name="Google Shape;383;p46"/>
          <p:cNvSpPr txBox="1"/>
          <p:nvPr/>
        </p:nvSpPr>
        <p:spPr>
          <a:xfrm rot="-5400000">
            <a:off x="6013754" y="1106222"/>
            <a:ext cx="6252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 u="sng">
                <a:latin typeface="Quicksand"/>
                <a:ea typeface="Quicksand"/>
                <a:cs typeface="Quicksand"/>
                <a:sym typeface="Quicksand"/>
              </a:rPr>
              <a:t>0.9056</a:t>
            </a:r>
            <a:endParaRPr b="1" sz="1000" u="sng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4" name="Google Shape;384;p46"/>
          <p:cNvSpPr txBox="1"/>
          <p:nvPr/>
        </p:nvSpPr>
        <p:spPr>
          <a:xfrm>
            <a:off x="566638" y="3817967"/>
            <a:ext cx="5679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0.00</a:t>
            </a:r>
            <a:endParaRPr b="1"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566638" y="2914431"/>
            <a:ext cx="5679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0.25</a:t>
            </a:r>
            <a:endParaRPr b="1"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566638" y="2018990"/>
            <a:ext cx="5679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0.50</a:t>
            </a:r>
            <a:endParaRPr b="1"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566638" y="1118858"/>
            <a:ext cx="5679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0.75</a:t>
            </a:r>
            <a:endParaRPr b="1"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8" name="Google Shape;388;p46"/>
          <p:cNvSpPr txBox="1"/>
          <p:nvPr/>
        </p:nvSpPr>
        <p:spPr>
          <a:xfrm>
            <a:off x="566638" y="218725"/>
            <a:ext cx="5679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91425" wrap="square" tIns="1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1.00</a:t>
            </a:r>
            <a:endParaRPr b="1"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9" name="Google Shape;389;p46"/>
          <p:cNvSpPr/>
          <p:nvPr/>
        </p:nvSpPr>
        <p:spPr>
          <a:xfrm>
            <a:off x="1626338" y="755399"/>
            <a:ext cx="4700756" cy="274099"/>
          </a:xfrm>
          <a:custGeom>
            <a:rect b="b" l="l" r="r" t="t"/>
            <a:pathLst>
              <a:path extrusionOk="0" h="10953" w="188275">
                <a:moveTo>
                  <a:pt x="0" y="5921"/>
                </a:moveTo>
                <a:lnTo>
                  <a:pt x="18650" y="3256"/>
                </a:lnTo>
                <a:lnTo>
                  <a:pt x="33452" y="4736"/>
                </a:lnTo>
                <a:lnTo>
                  <a:pt x="77264" y="10953"/>
                </a:lnTo>
                <a:lnTo>
                  <a:pt x="95914" y="4736"/>
                </a:lnTo>
                <a:lnTo>
                  <a:pt x="111307" y="4736"/>
                </a:lnTo>
                <a:lnTo>
                  <a:pt x="154823" y="3256"/>
                </a:lnTo>
                <a:lnTo>
                  <a:pt x="174065" y="2072"/>
                </a:lnTo>
                <a:lnTo>
                  <a:pt x="188275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0" name="Google Shape;390;p46"/>
          <p:cNvSpPr txBox="1"/>
          <p:nvPr/>
        </p:nvSpPr>
        <p:spPr>
          <a:xfrm rot="-5400000">
            <a:off x="-1119625" y="2001202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Accuracy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1" name="Google Shape;391;p46"/>
          <p:cNvSpPr txBox="1"/>
          <p:nvPr/>
        </p:nvSpPr>
        <p:spPr>
          <a:xfrm>
            <a:off x="6761650" y="3775400"/>
            <a:ext cx="31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Granularity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type="title"/>
          </p:nvPr>
        </p:nvSpPr>
        <p:spPr>
          <a:xfrm>
            <a:off x="1165500" y="378901"/>
            <a:ext cx="68580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9C0BA"/>
                </a:solidFill>
              </a:rPr>
              <a:t>Baseline Comparison</a:t>
            </a:r>
            <a:endParaRPr sz="3000">
              <a:solidFill>
                <a:srgbClr val="39C0BA"/>
              </a:solidFill>
            </a:endParaRPr>
          </a:p>
        </p:txBody>
      </p:sp>
      <p:sp>
        <p:nvSpPr>
          <p:cNvPr id="397" name="Google Shape;397;p47"/>
          <p:cNvSpPr txBox="1"/>
          <p:nvPr>
            <p:ph idx="1" type="body"/>
          </p:nvPr>
        </p:nvSpPr>
        <p:spPr>
          <a:xfrm>
            <a:off x="1165500" y="1158075"/>
            <a:ext cx="75252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EDAD8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We have list down the efficiency and approach we executed to attain the same.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DAD8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Fake and Real News Dataset(Kaggle) and Liar Dataset are used for the basis of comparison with referenced papers.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398" name="Google Shape;398;p4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99" name="Google Shape;399;p47"/>
          <p:cNvGraphicFramePr/>
          <p:nvPr/>
        </p:nvGraphicFramePr>
        <p:xfrm>
          <a:off x="1261750" y="2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{F8E06732-16E2-4E1B-84AB-3029CFD3CB72}</a:tableStyleId>
              </a:tblPr>
              <a:tblGrid>
                <a:gridCol w="1166575"/>
                <a:gridCol w="1398975"/>
                <a:gridCol w="1476300"/>
                <a:gridCol w="940150"/>
                <a:gridCol w="1530325"/>
                <a:gridCol w="885225"/>
              </a:tblGrid>
              <a:tr h="62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Dataset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Author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Author’s Approach 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Paper’s Accuracy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Our Approach 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Our Accuracy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Fake and Real News Dataset(Kaggle)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Ahmed, H. et. al.[5]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n‐gram features and the LSVM algorithm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87.0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Empath + 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Text Summarization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fusion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 u="sng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89.6</a:t>
                      </a:r>
                      <a:endParaRPr b="1" i="1" sz="1000" u="sng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Liar Dataset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Wang, W. Y. et. al.[34]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SVM, Bi-LSTMs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26.1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Text Summarization 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+ SVM</a:t>
                      </a:r>
                      <a:endParaRPr sz="10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000" u="sng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55.6</a:t>
                      </a:r>
                      <a:endParaRPr b="1" i="1" sz="1000" u="sng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type="title"/>
          </p:nvPr>
        </p:nvSpPr>
        <p:spPr>
          <a:xfrm>
            <a:off x="1165500" y="378901"/>
            <a:ext cx="68580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9C0BA"/>
                </a:solidFill>
              </a:rPr>
              <a:t>Conclusion</a:t>
            </a:r>
            <a:endParaRPr sz="3000">
              <a:solidFill>
                <a:srgbClr val="39C0BA"/>
              </a:solidFill>
            </a:endParaRPr>
          </a:p>
        </p:txBody>
      </p:sp>
      <p:sp>
        <p:nvSpPr>
          <p:cNvPr id="405" name="Google Shape;405;p48"/>
          <p:cNvSpPr txBox="1"/>
          <p:nvPr>
            <p:ph idx="1" type="body"/>
          </p:nvPr>
        </p:nvSpPr>
        <p:spPr>
          <a:xfrm>
            <a:off x="1165500" y="1005675"/>
            <a:ext cx="75252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◦"/>
            </a:pPr>
            <a:r>
              <a:rPr lang="en-GB" sz="1700">
                <a:solidFill>
                  <a:schemeClr val="lt1"/>
                </a:solidFill>
              </a:rPr>
              <a:t>Data Preprocessing was a core part along with feature extraction.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◦"/>
            </a:pPr>
            <a:r>
              <a:rPr lang="en-GB" sz="1700">
                <a:solidFill>
                  <a:schemeClr val="lt1"/>
                </a:solidFill>
              </a:rPr>
              <a:t>We conclude granularity concepts and its implementations, ie. Fine Grain and Coarse Grain on textual news.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◦"/>
            </a:pPr>
            <a:r>
              <a:rPr lang="en-GB" sz="1700">
                <a:solidFill>
                  <a:schemeClr val="lt1"/>
                </a:solidFill>
              </a:rPr>
              <a:t>Comprehensive experiments were designed and implemented based on three existing standard datasets.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◦"/>
            </a:pPr>
            <a:r>
              <a:rPr b="1" lang="en-GB" sz="1700">
                <a:solidFill>
                  <a:schemeClr val="lt1"/>
                </a:solidFill>
              </a:rPr>
              <a:t>Link to Report :-</a:t>
            </a:r>
            <a:r>
              <a:rPr lang="en-GB" sz="1700">
                <a:solidFill>
                  <a:schemeClr val="lt1"/>
                </a:solidFill>
              </a:rPr>
              <a:t> </a:t>
            </a:r>
            <a:r>
              <a:rPr lang="en-GB" sz="17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406" name="Google Shape;406;p4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07" name="Google Shape;407;p48"/>
          <p:cNvGraphicFramePr/>
          <p:nvPr/>
        </p:nvGraphicFramePr>
        <p:xfrm>
          <a:off x="1427500" y="3333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{47DC8609-721E-4D3F-B1FE-1FFA66BF34AD}</a:tableStyleId>
              </a:tblPr>
              <a:tblGrid>
                <a:gridCol w="1611000"/>
                <a:gridCol w="5457925"/>
              </a:tblGrid>
              <a:tr h="576050">
                <a:tc>
                  <a:txBody>
                    <a:bodyPr/>
                    <a:lstStyle/>
                    <a:p>
                      <a:pPr indent="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Journal Name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9999" marR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Journal of Ambient Intelligence and Humanized Computing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050">
                <a:tc>
                  <a:txBody>
                    <a:bodyPr/>
                    <a:lstStyle/>
                    <a:p>
                      <a:pPr indent="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Journal Link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9999" marR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200" u="sng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https://www.springer.com/journal/12652/updates/18861560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200">
                <a:tc>
                  <a:txBody>
                    <a:bodyPr/>
                    <a:lstStyle/>
                    <a:p>
                      <a:pPr indent="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Status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9999" marR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Under Review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3" name="Google Shape;413;p49"/>
          <p:cNvSpPr txBox="1"/>
          <p:nvPr>
            <p:ph type="title"/>
          </p:nvPr>
        </p:nvSpPr>
        <p:spPr>
          <a:xfrm>
            <a:off x="1165475" y="446226"/>
            <a:ext cx="6858000" cy="5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Accomplished </a:t>
            </a:r>
            <a:r>
              <a:rPr lang="en-GB" sz="3000"/>
              <a:t>Future Works</a:t>
            </a:r>
            <a:endParaRPr sz="3000"/>
          </a:p>
        </p:txBody>
      </p:sp>
      <p:sp>
        <p:nvSpPr>
          <p:cNvPr id="414" name="Google Shape;414;p49"/>
          <p:cNvSpPr/>
          <p:nvPr/>
        </p:nvSpPr>
        <p:spPr>
          <a:xfrm rot="10800000">
            <a:off x="1046525" y="4475175"/>
            <a:ext cx="4245000" cy="3945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14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5" name="Google Shape;415;p49"/>
          <p:cNvSpPr/>
          <p:nvPr/>
        </p:nvSpPr>
        <p:spPr>
          <a:xfrm rot="10800000">
            <a:off x="1971275" y="1923111"/>
            <a:ext cx="2395528" cy="739769"/>
          </a:xfrm>
          <a:custGeom>
            <a:rect b="b" l="l" r="r" t="t"/>
            <a:pathLst>
              <a:path extrusionOk="0" h="194" w="640">
                <a:moveTo>
                  <a:pt x="0" y="0"/>
                </a:moveTo>
                <a:cubicBezTo>
                  <a:pt x="63" y="130"/>
                  <a:pt x="63" y="130"/>
                  <a:pt x="63" y="130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0"/>
                  <a:pt x="64" y="130"/>
                  <a:pt x="64" y="131"/>
                </a:cubicBezTo>
                <a:cubicBezTo>
                  <a:pt x="70" y="143"/>
                  <a:pt x="70" y="143"/>
                  <a:pt x="70" y="143"/>
                </a:cubicBezTo>
                <a:cubicBezTo>
                  <a:pt x="93" y="170"/>
                  <a:pt x="188" y="194"/>
                  <a:pt x="320" y="194"/>
                </a:cubicBezTo>
                <a:cubicBezTo>
                  <a:pt x="452" y="194"/>
                  <a:pt x="547" y="170"/>
                  <a:pt x="571" y="143"/>
                </a:cubicBezTo>
                <a:cubicBezTo>
                  <a:pt x="577" y="131"/>
                  <a:pt x="577" y="131"/>
                  <a:pt x="577" y="131"/>
                </a:cubicBezTo>
                <a:cubicBezTo>
                  <a:pt x="577" y="130"/>
                  <a:pt x="577" y="130"/>
                  <a:pt x="577" y="130"/>
                </a:cubicBezTo>
                <a:cubicBezTo>
                  <a:pt x="577" y="130"/>
                  <a:pt x="577" y="130"/>
                  <a:pt x="577" y="130"/>
                </a:cubicBezTo>
                <a:cubicBezTo>
                  <a:pt x="640" y="0"/>
                  <a:pt x="640" y="0"/>
                  <a:pt x="640" y="0"/>
                </a:cubicBezTo>
                <a:cubicBezTo>
                  <a:pt x="587" y="29"/>
                  <a:pt x="452" y="46"/>
                  <a:pt x="320" y="46"/>
                </a:cubicBezTo>
                <a:cubicBezTo>
                  <a:pt x="189" y="46"/>
                  <a:pt x="53" y="29"/>
                  <a:pt x="0" y="0"/>
                </a:cubicBezTo>
                <a:close/>
              </a:path>
            </a:pathLst>
          </a:custGeom>
          <a:solidFill>
            <a:srgbClr val="999FA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14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6" name="Google Shape;416;p49"/>
          <p:cNvSpPr/>
          <p:nvPr/>
        </p:nvSpPr>
        <p:spPr>
          <a:xfrm rot="10800000">
            <a:off x="2264389" y="1287725"/>
            <a:ext cx="1806320" cy="723128"/>
          </a:xfrm>
          <a:custGeom>
            <a:rect b="b" l="l" r="r" t="t"/>
            <a:pathLst>
              <a:path extrusionOk="0" h="190" w="483">
                <a:moveTo>
                  <a:pt x="0" y="0"/>
                </a:moveTo>
                <a:cubicBezTo>
                  <a:pt x="61" y="125"/>
                  <a:pt x="61" y="125"/>
                  <a:pt x="61" y="125"/>
                </a:cubicBezTo>
                <a:cubicBezTo>
                  <a:pt x="62" y="126"/>
                  <a:pt x="62" y="127"/>
                  <a:pt x="63" y="128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93" y="170"/>
                  <a:pt x="162" y="190"/>
                  <a:pt x="241" y="190"/>
                </a:cubicBezTo>
                <a:cubicBezTo>
                  <a:pt x="320" y="190"/>
                  <a:pt x="389" y="170"/>
                  <a:pt x="412" y="144"/>
                </a:cubicBezTo>
                <a:cubicBezTo>
                  <a:pt x="420" y="128"/>
                  <a:pt x="420" y="128"/>
                  <a:pt x="420" y="128"/>
                </a:cubicBezTo>
                <a:cubicBezTo>
                  <a:pt x="421" y="127"/>
                  <a:pt x="421" y="126"/>
                  <a:pt x="421" y="125"/>
                </a:cubicBezTo>
                <a:cubicBezTo>
                  <a:pt x="483" y="0"/>
                  <a:pt x="483" y="0"/>
                  <a:pt x="483" y="0"/>
                </a:cubicBezTo>
                <a:cubicBezTo>
                  <a:pt x="437" y="26"/>
                  <a:pt x="338" y="41"/>
                  <a:pt x="241" y="41"/>
                </a:cubicBezTo>
                <a:cubicBezTo>
                  <a:pt x="144" y="41"/>
                  <a:pt x="45" y="26"/>
                  <a:pt x="0" y="0"/>
                </a:cubicBezTo>
                <a:close/>
              </a:path>
            </a:pathLst>
          </a:custGeom>
          <a:solidFill>
            <a:srgbClr val="E2E7E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14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999FA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7" name="Google Shape;417;p49"/>
          <p:cNvSpPr/>
          <p:nvPr/>
        </p:nvSpPr>
        <p:spPr>
          <a:xfrm rot="10800000">
            <a:off x="1388011" y="3192366"/>
            <a:ext cx="3559075" cy="753387"/>
          </a:xfrm>
          <a:custGeom>
            <a:rect b="b" l="l" r="r" t="t"/>
            <a:pathLst>
              <a:path extrusionOk="0" h="198" w="951">
                <a:moveTo>
                  <a:pt x="0" y="0"/>
                </a:moveTo>
                <a:cubicBezTo>
                  <a:pt x="70" y="144"/>
                  <a:pt x="70" y="144"/>
                  <a:pt x="70" y="144"/>
                </a:cubicBezTo>
                <a:cubicBezTo>
                  <a:pt x="101" y="171"/>
                  <a:pt x="259" y="198"/>
                  <a:pt x="475" y="198"/>
                </a:cubicBezTo>
                <a:cubicBezTo>
                  <a:pt x="692" y="198"/>
                  <a:pt x="849" y="171"/>
                  <a:pt x="881" y="144"/>
                </a:cubicBezTo>
                <a:cubicBezTo>
                  <a:pt x="951" y="0"/>
                  <a:pt x="951" y="0"/>
                  <a:pt x="951" y="0"/>
                </a:cubicBezTo>
                <a:cubicBezTo>
                  <a:pt x="881" y="32"/>
                  <a:pt x="673" y="50"/>
                  <a:pt x="475" y="50"/>
                </a:cubicBezTo>
                <a:cubicBezTo>
                  <a:pt x="277" y="50"/>
                  <a:pt x="69" y="32"/>
                  <a:pt x="0" y="0"/>
                </a:cubicBezTo>
                <a:close/>
              </a:path>
            </a:pathLst>
          </a:custGeom>
          <a:solidFill>
            <a:srgbClr val="F35B6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14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8" name="Google Shape;418;p49"/>
          <p:cNvSpPr/>
          <p:nvPr/>
        </p:nvSpPr>
        <p:spPr>
          <a:xfrm rot="10800000">
            <a:off x="1099366" y="3823216"/>
            <a:ext cx="4134885" cy="762461"/>
          </a:xfrm>
          <a:custGeom>
            <a:rect b="b" l="l" r="r" t="t"/>
            <a:pathLst>
              <a:path extrusionOk="0" h="200" w="1105">
                <a:moveTo>
                  <a:pt x="552" y="51"/>
                </a:moveTo>
                <a:cubicBezTo>
                  <a:pt x="399" y="51"/>
                  <a:pt x="255" y="44"/>
                  <a:pt x="147" y="31"/>
                </a:cubicBezTo>
                <a:cubicBezTo>
                  <a:pt x="76" y="22"/>
                  <a:pt x="26" y="12"/>
                  <a:pt x="0" y="0"/>
                </a:cubicBezTo>
                <a:cubicBezTo>
                  <a:pt x="70" y="145"/>
                  <a:pt x="70" y="145"/>
                  <a:pt x="70" y="145"/>
                </a:cubicBezTo>
                <a:cubicBezTo>
                  <a:pt x="108" y="173"/>
                  <a:pt x="296" y="200"/>
                  <a:pt x="552" y="200"/>
                </a:cubicBezTo>
                <a:cubicBezTo>
                  <a:pt x="809" y="200"/>
                  <a:pt x="996" y="173"/>
                  <a:pt x="1034" y="145"/>
                </a:cubicBezTo>
                <a:cubicBezTo>
                  <a:pt x="1105" y="0"/>
                  <a:pt x="1105" y="0"/>
                  <a:pt x="1105" y="0"/>
                </a:cubicBezTo>
                <a:cubicBezTo>
                  <a:pt x="1030" y="33"/>
                  <a:pt x="785" y="51"/>
                  <a:pt x="552" y="51"/>
                </a:cubicBezTo>
                <a:close/>
              </a:path>
            </a:pathLst>
          </a:custGeom>
          <a:solidFill>
            <a:srgbClr val="90E6E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14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p49"/>
          <p:cNvSpPr/>
          <p:nvPr/>
        </p:nvSpPr>
        <p:spPr>
          <a:xfrm rot="10800000">
            <a:off x="1679649" y="2555470"/>
            <a:ext cx="2978783" cy="750359"/>
          </a:xfrm>
          <a:custGeom>
            <a:rect b="b" l="l" r="r" t="t"/>
            <a:pathLst>
              <a:path extrusionOk="0" h="197" w="796">
                <a:moveTo>
                  <a:pt x="0" y="0"/>
                </a:moveTo>
                <a:cubicBezTo>
                  <a:pt x="65" y="132"/>
                  <a:pt x="65" y="132"/>
                  <a:pt x="65" y="132"/>
                </a:cubicBezTo>
                <a:cubicBezTo>
                  <a:pt x="65" y="132"/>
                  <a:pt x="65" y="132"/>
                  <a:pt x="65" y="132"/>
                </a:cubicBezTo>
                <a:cubicBezTo>
                  <a:pt x="65" y="133"/>
                  <a:pt x="65" y="133"/>
                  <a:pt x="65" y="133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95" y="170"/>
                  <a:pt x="221" y="197"/>
                  <a:pt x="398" y="197"/>
                </a:cubicBezTo>
                <a:cubicBezTo>
                  <a:pt x="576" y="197"/>
                  <a:pt x="702" y="170"/>
                  <a:pt x="727" y="142"/>
                </a:cubicBezTo>
                <a:cubicBezTo>
                  <a:pt x="732" y="133"/>
                  <a:pt x="732" y="133"/>
                  <a:pt x="732" y="133"/>
                </a:cubicBezTo>
                <a:cubicBezTo>
                  <a:pt x="732" y="132"/>
                  <a:pt x="732" y="132"/>
                  <a:pt x="732" y="132"/>
                </a:cubicBezTo>
                <a:cubicBezTo>
                  <a:pt x="732" y="132"/>
                  <a:pt x="732" y="132"/>
                  <a:pt x="732" y="132"/>
                </a:cubicBezTo>
                <a:cubicBezTo>
                  <a:pt x="796" y="0"/>
                  <a:pt x="796" y="0"/>
                  <a:pt x="796" y="0"/>
                </a:cubicBezTo>
                <a:cubicBezTo>
                  <a:pt x="735" y="31"/>
                  <a:pt x="562" y="48"/>
                  <a:pt x="398" y="48"/>
                </a:cubicBezTo>
                <a:cubicBezTo>
                  <a:pt x="234" y="48"/>
                  <a:pt x="62" y="31"/>
                  <a:pt x="0" y="0"/>
                </a:cubicBezTo>
                <a:close/>
              </a:path>
            </a:pathLst>
          </a:custGeom>
          <a:solidFill>
            <a:srgbClr val="FAB2B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037"/>
              </a:buClr>
              <a:buSzPts val="14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0" name="Google Shape;420;p49"/>
          <p:cNvSpPr txBox="1"/>
          <p:nvPr/>
        </p:nvSpPr>
        <p:spPr>
          <a:xfrm>
            <a:off x="2334163" y="3903825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Fine Grained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1" name="Google Shape;421;p49"/>
          <p:cNvSpPr txBox="1"/>
          <p:nvPr/>
        </p:nvSpPr>
        <p:spPr>
          <a:xfrm>
            <a:off x="2336388" y="3291900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Coarse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Grained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2" name="Google Shape;422;p49"/>
          <p:cNvSpPr txBox="1"/>
          <p:nvPr/>
        </p:nvSpPr>
        <p:spPr>
          <a:xfrm>
            <a:off x="2094450" y="2635313"/>
            <a:ext cx="21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Fusion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3" name="Google Shape;423;p49"/>
          <p:cNvSpPr txBox="1"/>
          <p:nvPr/>
        </p:nvSpPr>
        <p:spPr>
          <a:xfrm>
            <a:off x="2334163" y="1978713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Analyse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2336375" y="1401963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Integrate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25" name="Google Shape;425;p49"/>
          <p:cNvCxnSpPr/>
          <p:nvPr/>
        </p:nvCxnSpPr>
        <p:spPr>
          <a:xfrm>
            <a:off x="5366681" y="4322775"/>
            <a:ext cx="1316100" cy="0"/>
          </a:xfrm>
          <a:prstGeom prst="straightConnector1">
            <a:avLst/>
          </a:prstGeom>
          <a:noFill/>
          <a:ln cap="flat" cmpd="sng" w="9525">
            <a:solidFill>
              <a:srgbClr val="90E6E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26" name="Google Shape;426;p49"/>
          <p:cNvCxnSpPr/>
          <p:nvPr/>
        </p:nvCxnSpPr>
        <p:spPr>
          <a:xfrm>
            <a:off x="4978468" y="3634837"/>
            <a:ext cx="1704300" cy="0"/>
          </a:xfrm>
          <a:prstGeom prst="straightConnector1">
            <a:avLst/>
          </a:prstGeom>
          <a:noFill/>
          <a:ln cap="flat" cmpd="sng" w="9525">
            <a:solidFill>
              <a:srgbClr val="F35B6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27" name="Google Shape;427;p49"/>
          <p:cNvCxnSpPr/>
          <p:nvPr/>
        </p:nvCxnSpPr>
        <p:spPr>
          <a:xfrm>
            <a:off x="4701279" y="2915138"/>
            <a:ext cx="1981500" cy="6000"/>
          </a:xfrm>
          <a:prstGeom prst="straightConnector1">
            <a:avLst/>
          </a:prstGeom>
          <a:noFill/>
          <a:ln cap="flat" cmpd="sng" w="9525">
            <a:solidFill>
              <a:srgbClr val="FAB2B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28" name="Google Shape;428;p49"/>
          <p:cNvCxnSpPr/>
          <p:nvPr/>
        </p:nvCxnSpPr>
        <p:spPr>
          <a:xfrm>
            <a:off x="4326587" y="2249399"/>
            <a:ext cx="2356200" cy="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29" name="Google Shape;429;p49"/>
          <p:cNvCxnSpPr/>
          <p:nvPr/>
        </p:nvCxnSpPr>
        <p:spPr>
          <a:xfrm>
            <a:off x="4062575" y="1576300"/>
            <a:ext cx="2620200" cy="0"/>
          </a:xfrm>
          <a:prstGeom prst="straightConnector1">
            <a:avLst/>
          </a:prstGeom>
          <a:noFill/>
          <a:ln cap="flat" cmpd="sng" w="9525">
            <a:solidFill>
              <a:srgbClr val="E2E7EE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0" name="Google Shape;430;p49"/>
          <p:cNvSpPr txBox="1"/>
          <p:nvPr/>
        </p:nvSpPr>
        <p:spPr>
          <a:xfrm>
            <a:off x="5637600" y="4348500"/>
            <a:ext cx="32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Detect Word Level Features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49"/>
          <p:cNvSpPr txBox="1"/>
          <p:nvPr/>
        </p:nvSpPr>
        <p:spPr>
          <a:xfrm>
            <a:off x="5637600" y="3656313"/>
            <a:ext cx="32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Detect Sentence Level Features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49"/>
          <p:cNvSpPr txBox="1"/>
          <p:nvPr/>
        </p:nvSpPr>
        <p:spPr>
          <a:xfrm>
            <a:off x="5637600" y="2964113"/>
            <a:ext cx="32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Combine 2 Granularity Models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49"/>
          <p:cNvSpPr txBox="1"/>
          <p:nvPr/>
        </p:nvSpPr>
        <p:spPr>
          <a:xfrm>
            <a:off x="5637600" y="2278150"/>
            <a:ext cx="32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Analyse On Different Datasets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49"/>
          <p:cNvSpPr txBox="1"/>
          <p:nvPr/>
        </p:nvSpPr>
        <p:spPr>
          <a:xfrm>
            <a:off x="5637600" y="1605050"/>
            <a:ext cx="32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Integrate with web application to make it real-time</a:t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/>
          <p:nvPr>
            <p:ph type="title"/>
          </p:nvPr>
        </p:nvSpPr>
        <p:spPr>
          <a:xfrm>
            <a:off x="1165475" y="424025"/>
            <a:ext cx="6858000" cy="5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References</a:t>
            </a:r>
            <a:endParaRPr sz="3000"/>
          </a:p>
        </p:txBody>
      </p:sp>
      <p:sp>
        <p:nvSpPr>
          <p:cNvPr id="440" name="Google Shape;440;p5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1" name="Google Shape;441;p50"/>
          <p:cNvSpPr txBox="1"/>
          <p:nvPr/>
        </p:nvSpPr>
        <p:spPr>
          <a:xfrm>
            <a:off x="1196725" y="875475"/>
            <a:ext cx="76671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[1] B. Markines, C. Cattuto, F. Menczer, "Social spam detection", in Proceedings of the 5th International Workshop on Adversarial Information Retrieval    on the Web (ACM, 2009), pp. 41-48.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[2] Ning Cao, Shujuan Ji, Dickson K.W. Chiu, Mingxiang He, Xiaohong Sun, "A deceptive review detection framework: Combination of coarse and fine-grained features, Expert Systems with Applications", Volume 156, 2020, 113465, ISSN 0957-4174.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[3] Qazvinian, Vahed, Emily Rosengren, Dragomir R. Radev and Q. Mei.  Rumor has it: Identifying Misinformation in Microblogs., in Proceedings of the Conference on Empirical Methods in Natural Language Processing (Association for Computational Linguistics, 2011), pp. 1589-1599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[4] Gupta, Aditi Lamba, Hemank Kumaraguru, Ponnurangam. (2013). "1.00 per RT Boston Marathon PrayForBoston: Analyzing fake content on Twitter" eCrime Researchers Summit, eCrime. 1-12. 10.1109/eCRS.2013.6805772.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[5] Ahmed, Hadeer Saad, Sherif. (2017). "Detection of Online Fake News Using N-Gram Analysis and Machine Learning Techniques." 127-138.10.1007/978-3-319-69155-8/9.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[6] Conroy, Nadia Rubin, Victoria Chen, Yimin. (2015). "Automatic Deception Detection:Methods for Finding Fake News." Conference: ASIST 2015: St. Louis, MO, USA.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[7] Chhabra S, Aggarwal A, Benvenuto F, Kumaraguru P (2011) "Phi.sh/social: the phishing landscape through short urls", In: Annual collaboration, electronic messaging, anti-abuse and spam conference (CEAS), Perth, pp. 92-101.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[8] "Empath:Understanding Topic Signals in Large-Scale Text", ACM Classification Keywords H.5.2. Information Interfaces and Presentation: Group and Organization Interfaces.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[9] Prasanna, P. Rao, Dr. (2018), "Text classification using artificial neural networks", International Journal of Engineering and Technology(UAE). 7. 603-606. 10.14419/ijet.v7i1.1.10785.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[10] Chaitanya Naik, Vallari Kothari, Zankhana Rana, Document Classification using Neural Networks Based on Words, In: International Journal of Advanced Research in Computer Science,2015.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[11] Snyder, B., and Barzilay, R. 2007. "Multiple aspect ranking using the good grief algorithm" In Proceedings of NAACL HLT, pp. 300-307.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[12] Schapire R.E. (2003) "The Boosting Approach to Machine Learning: An Overview" In:Denison D.D., Hansen M.H., Holmes C.C., Mallick B., Yu B. (eds) Nonlinear Estimation and Classification. Lecture Notes in Statistics, vol 171. Springer, New York, NY. https://doi.org/10.1007/978-0-387-21579-29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[13] Whitehead, Matthew Yaeger, Larry. (2008). "Sentiment Mining Using Ensemble Classification Models", Innovations and Advances in Computer Sciences and Engineering. 509-514. 10.1007/978-90-481-3658-289.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[14] James W Pennebaker, Martha E Francis, and Roger J Booth. "Linguistic inquiry and word count: LIWC" 2001. In Mahway: Lawrence Erlbaum Associates 71 2001.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[15] Visa, Sofia Ramsay, Brian Ralescu, Anca Knaap, Esther. (2011), "Confusion Matrix-based Feature Selection" CEUR Workshop Proceedings. 710.120-127.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[16] Oehmichen, Axel Hua, Kevin Lopez, Julio Molina-Solana, Miguel Gómez-Romero, Juan  Guo, Yike. (2019). "Not All Lies Are Equal. A Study Into the Engineering of Political Misinformation in the 2016 US Presidential Election." IEEE Access. PP. 1-1. 10.1109/ACCESS.2019.2938389.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[17] Bhaya, Wesam, "Review of Data Preprocessing Techniques in Data Mining" Journal of Engineering and Applied Sciences. 12. 4102-4107. 2017.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"/>
          <p:cNvSpPr txBox="1"/>
          <p:nvPr>
            <p:ph type="title"/>
          </p:nvPr>
        </p:nvSpPr>
        <p:spPr>
          <a:xfrm>
            <a:off x="1165475" y="446226"/>
            <a:ext cx="6858000" cy="5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References</a:t>
            </a:r>
            <a:endParaRPr sz="3000"/>
          </a:p>
        </p:txBody>
      </p:sp>
      <p:sp>
        <p:nvSpPr>
          <p:cNvPr id="447" name="Google Shape;447;p5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8" name="Google Shape;448;p51"/>
          <p:cNvSpPr txBox="1"/>
          <p:nvPr/>
        </p:nvSpPr>
        <p:spPr>
          <a:xfrm>
            <a:off x="1196725" y="877675"/>
            <a:ext cx="7595400" cy="410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[18] Tijare, Poonam, "A Study on Fake News Detection Using Naïve Bayes, SVM, Neural Networks and LSTM" : Journal of Adv Research in Dynamical Control Systems, Vol. 11, 06-Special Issue, 2019.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[19] Mckinney, Wes. (2011). "pandas: a Foundational Python Library for Data Analysis and Statistics. Python High Performance Science Computer", 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http://pandas.sourceforge.net.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[20] Drif, Ahlem  Ferhat Hamida, Zineb  Giordano, Silvia. "Fake News Detection Method Based on Text-Features", proceedings of The Ninth International Conference on Advances in Information Mining and Management, Aug-2019.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[21] Zhu M. (2011) "Research on Data Preprocessing in Exam Analysis System" In: Ma M.(eds) Communication Systems and Information Technology. Lecture Notes in Electrical Engineering, vol 100. Springer, Berlin, Heidelberg. https://doi.org/10.1007/978-3-642-21762-343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[22] K. Xu, F. Wang, H. Wang and B. Yang, "Detecting fake news over online social media via domain reputations and content understanding," in Tsinghua Science and Technology, vol.25, no. 1, pp. 20-27, Feb. 2020, doi: 10.26599/TST.2018.9010139.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[23] Castelo, Sonia  Almeida, Thais  Elghafari, Anas  Santos, Aécio  Nakamura, Eduardo Freire, Juliana. (2019). A Topic-Agnostic Approach For Identifying Fake News Pages.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[24] Allahyari, Mehdi Pouriyeh, Seyedamin Assefi, Mehdi Safaei, Saeid Trippe, Elizabeth Gutierrez, Juan Kochut, Krys. (2017). Text Summarization Techniques: A Brief Survey. International Journal of Advanced Computer Science and Applications. 8. 397-405. 10.14569/IJACSA.2017.081052.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[25] Jae-Seung Shim, Ha-Ram Won, Hyunchul Ahn. (2019). A Study on the Effect of the Document Summarization Technique on the Fake News Detection Model. Journal of Intelligence and Information Systems, Vol -25 No-3, 2019.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[26] li, Jing Sun, Aixin Han, Ray Li, Chenliang. (2020). A Survey on Deep Learning for Named Entity Recognition, IEEE Transactions on Knowledge and Data Engineering. PP.1-1. 10.1109/TKDE.2020.2981314.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[27] Alan Ritter, Sam Clark, Mausam, Oren Etzioni, Named Entity Recognition in Tweets: An Experimental Study, in the Proceedings of the 2011 Conference on Empirical Methods in Natural Language Processing Pp 1524-1534, July-2011.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[28] Savelieva, Alexandra Au-Yeung, Bryan Ramani, Vasanth. (2020). "Abstractive Summarization of Spoken and Written Instructions with BERT."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[29] Bíró I., Szabó J. (2009) "Latent Dirichlet Allocation for Automatic Document Categorization." In: Buntine W., Grobelnik M., Mladeni D., Shawe-Taylor J. (eds) Machine Learning and Knowledge Discovery in Databases. ECML PKDD 2009. Lecture Notes in Computer Science, vol 5782. Springer, Berlin, Heidelberg. https://doi.org/10.1007/978-3-642-04174-728.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[30] Fuller, C. M., Biros, D. P., Wilson, R. L. (2009). "Decision support for determining veracity via linguistic-based cues. Decision Support Systems", 46(3), 695-703.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[31] Sriram, S. (2020). "An Evaluation of Text Representation Techniques for Fake News Detection Using: TF-IDF, Word Embeddings, Sentence Embeddings with Linear Support Vector Machine".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[32] Le, Q., Mikolov, T. (2014, June). "Distributed representations of sentences and documents" In International conference on machine learning (pp. 1188-1196). PMLR.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[33] Fake and Real News Dataset(Kaggle) Ahmed, H., Traore, I., Saad, S. (2018). Detecting opinion spam and fake news using text classification. Security and Privacy, 1(1), e9.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[34] Wang, W. Y. (2017). " liar, liar pants on fire": A new benchmark dataset for fake news detection. arXiv preprint arXiv:1705.00648.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[35] Ahmed H, Traore I, Saad S. (2017) "Detection of Online Fake News Using N-Gram Analysis and Machine Learning Techniques. In: Traore I., Woungang I., Awad A. (eds) Intelligent, Secure, and Dependable Systems in Distributed and Cloud Environments. ISDDC 2017. Lecture Notes in Computer Science, vol 10618. Springer, Cham (pp. 127-138).</a:t>
            </a:r>
            <a:endParaRPr sz="75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"/>
          <p:cNvSpPr txBox="1"/>
          <p:nvPr>
            <p:ph idx="4294967295" type="ctrTitle"/>
          </p:nvPr>
        </p:nvSpPr>
        <p:spPr>
          <a:xfrm>
            <a:off x="1107500" y="1684738"/>
            <a:ext cx="7337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</a:rPr>
              <a:t>Thanks!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454" name="Google Shape;454;p5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165500" y="378901"/>
            <a:ext cx="68580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9C0BA"/>
                </a:solidFill>
              </a:rPr>
              <a:t>Applications</a:t>
            </a:r>
            <a:endParaRPr sz="3000">
              <a:solidFill>
                <a:srgbClr val="39C0BA"/>
              </a:solidFill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1165500" y="1158075"/>
            <a:ext cx="7525200" cy="16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Can stop fake news on social media.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Detecting dishonest behaviour of retailers.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Cannot manipulate elections by spreading fake news.</a:t>
            </a:r>
            <a:endParaRPr sz="2000"/>
          </a:p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4294967295" type="body"/>
          </p:nvPr>
        </p:nvSpPr>
        <p:spPr>
          <a:xfrm>
            <a:off x="1529075" y="2013025"/>
            <a:ext cx="7203900" cy="2642400"/>
          </a:xfrm>
          <a:prstGeom prst="rect">
            <a:avLst/>
          </a:prstGeom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700">
                <a:solidFill>
                  <a:schemeClr val="dk1"/>
                </a:solidFill>
              </a:rPr>
              <a:t>The Prevalence of fake news has attracted increasing attention from researchers to politicians, our goal is to</a:t>
            </a:r>
            <a:r>
              <a:rPr i="1" lang="en-GB" sz="2700">
                <a:solidFill>
                  <a:schemeClr val="dk1"/>
                </a:solidFill>
              </a:rPr>
              <a:t> Build a solution that analyse news data i.e. fake news detection using granularity concept.</a:t>
            </a:r>
            <a:endParaRPr i="1" sz="2700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952100" y="88825"/>
            <a:ext cx="5239800" cy="86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highlight>
                  <a:schemeClr val="dk1"/>
                </a:highlight>
                <a:latin typeface="Comic Sans MS"/>
                <a:ea typeface="Comic Sans MS"/>
                <a:cs typeface="Comic Sans MS"/>
                <a:sym typeface="Comic Sans MS"/>
              </a:rPr>
              <a:t>	  </a:t>
            </a:r>
            <a:r>
              <a:rPr lang="en-GB" sz="3000">
                <a:solidFill>
                  <a:srgbClr val="39C0BA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Problem Statement</a:t>
            </a:r>
            <a:endParaRPr sz="3000">
              <a:solidFill>
                <a:srgbClr val="39C0BA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51" name="Google Shape;151;p27"/>
          <p:cNvGrpSpPr/>
          <p:nvPr/>
        </p:nvGrpSpPr>
        <p:grpSpPr>
          <a:xfrm>
            <a:off x="2096916" y="337418"/>
            <a:ext cx="369505" cy="369505"/>
            <a:chOff x="2594050" y="1631825"/>
            <a:chExt cx="439625" cy="439625"/>
          </a:xfrm>
        </p:grpSpPr>
        <p:sp>
          <p:nvSpPr>
            <p:cNvPr id="152" name="Google Shape;152;p2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4C1130"/>
                </a:highlight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4C1130"/>
                </a:highlight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4C1130"/>
                </a:highlight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4C1130"/>
                </a:highlight>
              </a:endParaRPr>
            </a:p>
          </p:txBody>
        </p:sp>
      </p:grp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1165500" y="378901"/>
            <a:ext cx="6858000" cy="5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9C0BA"/>
                </a:solidFill>
              </a:rPr>
              <a:t>Objectives</a:t>
            </a:r>
            <a:endParaRPr sz="3000">
              <a:solidFill>
                <a:srgbClr val="39C0BA"/>
              </a:solidFill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1165500" y="1158075"/>
            <a:ext cx="7525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Detecting phony behaviour of news articles which can make an impact and maintain the social trust.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Divide the mined attributes into respective defined granularity i.e. Coarse Grained(Topic, Sentence, Document level structures) and Fine Grained(Word Level Features).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-GB" sz="2000">
                <a:solidFill>
                  <a:schemeClr val="lt2"/>
                </a:solidFill>
              </a:rPr>
              <a:t>Apply Machine Learning techniques to analyse the result.</a:t>
            </a:r>
            <a:endParaRPr sz="2000"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1143000" y="365675"/>
            <a:ext cx="6858000" cy="5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Literature Review</a:t>
            </a:r>
            <a:endParaRPr sz="3000"/>
          </a:p>
        </p:txBody>
      </p:sp>
      <p:graphicFrame>
        <p:nvGraphicFramePr>
          <p:cNvPr id="169" name="Google Shape;169;p29"/>
          <p:cNvGraphicFramePr/>
          <p:nvPr/>
        </p:nvGraphicFramePr>
        <p:xfrm>
          <a:off x="1067600" y="1079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{47DC8609-721E-4D3F-B1FE-1FFA66BF34AD}</a:tableStyleId>
              </a:tblPr>
              <a:tblGrid>
                <a:gridCol w="1970650"/>
                <a:gridCol w="1970650"/>
                <a:gridCol w="1970650"/>
                <a:gridCol w="1970650"/>
              </a:tblGrid>
              <a:tr h="33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Authors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Paper Titles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Models Used 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Features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Ning Cao et al. (2020)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 deceptive review detection framework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LDA-BP + TextCNN + SVM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Fine-grained and coarse-grained features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8150">
                <a:tc>
                  <a:txBody>
                    <a:bodyPr/>
                    <a:lstStyle/>
                    <a:p>
                      <a:pPr indent="9525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Ethan Fast, Bin Binbin Chen,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9525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Michael Bernstein(2016)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Empath: Understanding Topic Signals in Large-Scale Text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Empath,LIWC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Text classification, neural network training, 200 in-built features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8150">
                <a:tc>
                  <a:txBody>
                    <a:bodyPr/>
                    <a:lstStyle/>
                    <a:p>
                      <a:pPr indent="9525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Jae-Seung Shim et al (2019)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Document Summarization Technique on the Fake News Detection Model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PCA, SVM, Regression, Decision Tree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Lexrank to get 3 line summary.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Jing Li et. al (2020)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 Survey on Deep Learning for Named Entity Recognition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CNN, LSTM, encoder, Tag Decoder.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Traditional NER, Deep Learning NER with neural nets.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1143000" y="360425"/>
            <a:ext cx="6858000" cy="5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Literature Review</a:t>
            </a:r>
            <a:endParaRPr sz="3000"/>
          </a:p>
        </p:txBody>
      </p:sp>
      <p:graphicFrame>
        <p:nvGraphicFramePr>
          <p:cNvPr id="176" name="Google Shape;176;p30"/>
          <p:cNvGraphicFramePr/>
          <p:nvPr/>
        </p:nvGraphicFramePr>
        <p:xfrm>
          <a:off x="1143000" y="1035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{47DC8609-721E-4D3F-B1FE-1FFA66BF34AD}</a:tableStyleId>
              </a:tblPr>
              <a:tblGrid>
                <a:gridCol w="1946600"/>
                <a:gridCol w="1946600"/>
                <a:gridCol w="1946600"/>
                <a:gridCol w="1946600"/>
              </a:tblGrid>
              <a:tr h="32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Authors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Paper Titles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Models Used 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Features</a:t>
                      </a:r>
                      <a:endParaRPr b="1"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Ritter et.al (2011)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Named Entity Recognition in Tweets:An Experimental Study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Named Entity Recognition.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Postagging,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Shallow Parsers,LDA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575">
                <a:tc>
                  <a:txBody>
                    <a:bodyPr/>
                    <a:lstStyle/>
                    <a:p>
                      <a:pPr indent="9525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   Savelieva et.al (2020)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Abstractive Summarization of Spoken and Written Instructions with BERT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Text summarization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NLP,BERT,Neural Network.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575">
                <a:tc>
                  <a:txBody>
                    <a:bodyPr/>
                    <a:lstStyle/>
                    <a:p>
                      <a:pPr indent="9525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Castelo et al. (2019).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 Topic-Agnostic Approach For Identifying Fake News Pages. 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SVM, KNN, Random Forest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Morphological Features, 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Psychological Features, Readability Features, Web-Markup Features.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2175">
                <a:tc>
                  <a:txBody>
                    <a:bodyPr/>
                    <a:lstStyle/>
                    <a:p>
                      <a:pPr indent="9525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Kuai Xu et al. (2020)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Detecting Fake News Over Online Social Media via Domain Reputations and Content Understanding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LDA Topic Modelling 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TF-IDF</a:t>
                      </a:r>
                      <a:endParaRPr sz="11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EDA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/>
              <a:t>      </a:t>
            </a:r>
            <a:r>
              <a:rPr b="1" lang="en-GB" u="sng"/>
              <a:t>Fine Grained</a:t>
            </a:r>
            <a:endParaRPr b="1" u="sng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The smallest possible meaningful content in a topic model can be a word which defines Fine Grained features.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Eg. </a:t>
            </a:r>
            <a:r>
              <a:rPr b="1" lang="en-GB" sz="1400"/>
              <a:t>Violence </a:t>
            </a:r>
            <a:r>
              <a:rPr lang="en-GB" sz="1400"/>
              <a:t>is a attribute with seed words hurt, break, bleed, broken, etc.</a:t>
            </a:r>
            <a:endParaRPr sz="1400"/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1165475" y="392225"/>
            <a:ext cx="68580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Granularity Concepts</a:t>
            </a:r>
            <a:endParaRPr sz="3000"/>
          </a:p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4664176" y="1174125"/>
            <a:ext cx="368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u="sng"/>
              <a:t>Coarse Grained</a:t>
            </a:r>
            <a:endParaRPr b="1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Explicitly defined as overall data in the text which has a tendency to split enough.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Eg. War is indeed painful. This sentence indirectly specifies </a:t>
            </a:r>
            <a:r>
              <a:rPr b="1" lang="en-GB" sz="1400"/>
              <a:t>Violence</a:t>
            </a:r>
            <a:r>
              <a:rPr lang="en-GB" sz="1400"/>
              <a:t>.</a:t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DAD8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-90475"/>
            <a:ext cx="4711251" cy="536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185025" y="666050"/>
            <a:ext cx="41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32"/>
          <p:cNvSpPr txBox="1"/>
          <p:nvPr>
            <p:ph idx="4294967295" type="title"/>
          </p:nvPr>
        </p:nvSpPr>
        <p:spPr>
          <a:xfrm>
            <a:off x="104500" y="111050"/>
            <a:ext cx="40398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Quicksand"/>
                <a:ea typeface="Quicksand"/>
                <a:cs typeface="Quicksand"/>
                <a:sym typeface="Quicksand"/>
              </a:rPr>
              <a:t>Proposed Framework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4" name="Google Shape;194;p32"/>
          <p:cNvCxnSpPr/>
          <p:nvPr/>
        </p:nvCxnSpPr>
        <p:spPr>
          <a:xfrm>
            <a:off x="4220600" y="81400"/>
            <a:ext cx="0" cy="50028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2"/>
          <p:cNvCxnSpPr/>
          <p:nvPr/>
        </p:nvCxnSpPr>
        <p:spPr>
          <a:xfrm>
            <a:off x="211125" y="703075"/>
            <a:ext cx="378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2"/>
          <p:cNvSpPr txBox="1"/>
          <p:nvPr/>
        </p:nvSpPr>
        <p:spPr>
          <a:xfrm>
            <a:off x="104500" y="1041725"/>
            <a:ext cx="3951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❏"/>
            </a:pPr>
            <a:r>
              <a:rPr lang="en-GB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Dataset Selection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❏"/>
            </a:pPr>
            <a:r>
              <a:rPr lang="en-GB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Dataset Preprocessing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❏"/>
            </a:pPr>
            <a:r>
              <a:rPr lang="en-GB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Granularity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❏"/>
            </a:pPr>
            <a:r>
              <a:rPr lang="en-GB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Train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❏"/>
            </a:pPr>
            <a:r>
              <a:rPr lang="en-GB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Predict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icksand"/>
              <a:buChar char="❏"/>
            </a:pPr>
            <a:r>
              <a:rPr lang="en-GB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Test</a:t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