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67"/>
  </p:notesMasterIdLst>
  <p:sldIdLst>
    <p:sldId id="256" r:id="rId2"/>
    <p:sldId id="433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70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496" r:id="rId47"/>
    <p:sldId id="516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527" r:id="rId59"/>
    <p:sldId id="528" r:id="rId60"/>
    <p:sldId id="529" r:id="rId61"/>
    <p:sldId id="538" r:id="rId62"/>
    <p:sldId id="539" r:id="rId63"/>
    <p:sldId id="540" r:id="rId64"/>
    <p:sldId id="541" r:id="rId65"/>
    <p:sldId id="54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11" d="100"/>
          <a:sy n="111" d="100"/>
        </p:scale>
        <p:origin x="14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4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78658-512C-4D53-AA53-E804EAEBC4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9A527-1CD9-4EE2-816A-13C1F9904E27}">
      <dgm:prSet phldrT="[Text]" custT="1"/>
      <dgm:spPr/>
      <dgm:t>
        <a:bodyPr/>
        <a:lstStyle/>
        <a:p>
          <a:r>
            <a:rPr lang="en-US" sz="1200" b="1" dirty="0"/>
            <a:t>Exam ≥ 80?</a:t>
          </a:r>
        </a:p>
      </dgm:t>
    </dgm:pt>
    <dgm:pt modelId="{7D38228D-7DCA-4354-9015-6F104D645B39}" type="parTrans" cxnId="{2B6D954D-0B67-41E9-A2D0-F888BC8F3162}">
      <dgm:prSet/>
      <dgm:spPr/>
      <dgm:t>
        <a:bodyPr/>
        <a:lstStyle/>
        <a:p>
          <a:endParaRPr lang="en-US"/>
        </a:p>
      </dgm:t>
    </dgm:pt>
    <dgm:pt modelId="{BB3C2BA2-2134-4443-9683-C3D31C920783}" type="sibTrans" cxnId="{2B6D954D-0B67-41E9-A2D0-F888BC8F3162}">
      <dgm:prSet/>
      <dgm:spPr/>
      <dgm:t>
        <a:bodyPr/>
        <a:lstStyle/>
        <a:p>
          <a:endParaRPr lang="en-US"/>
        </a:p>
      </dgm:t>
    </dgm:pt>
    <dgm:pt modelId="{FDB569B8-9243-46E6-8092-58596FC70A20}">
      <dgm:prSet phldrT="[Text]" custT="1"/>
      <dgm:spPr/>
      <dgm:t>
        <a:bodyPr/>
        <a:lstStyle/>
        <a:p>
          <a:r>
            <a:rPr lang="en-US" sz="1200" b="1" dirty="0"/>
            <a:t>Assignment ≥  80%?</a:t>
          </a:r>
        </a:p>
      </dgm:t>
    </dgm:pt>
    <dgm:pt modelId="{0E40D3F1-C82F-4F2D-92FC-0F1EC5823477}" type="parTrans" cxnId="{8B3C06C2-CE57-4AED-A513-6ED0CF402218}">
      <dgm:prSet/>
      <dgm:spPr/>
      <dgm:t>
        <a:bodyPr/>
        <a:lstStyle/>
        <a:p>
          <a:endParaRPr lang="en-US"/>
        </a:p>
      </dgm:t>
    </dgm:pt>
    <dgm:pt modelId="{B29F26D2-881B-4C90-805E-DAB677379C57}" type="sibTrans" cxnId="{8B3C06C2-CE57-4AED-A513-6ED0CF402218}">
      <dgm:prSet/>
      <dgm:spPr/>
      <dgm:t>
        <a:bodyPr/>
        <a:lstStyle/>
        <a:p>
          <a:endParaRPr lang="en-US"/>
        </a:p>
      </dgm:t>
    </dgm:pt>
    <dgm:pt modelId="{7D7034BB-00F5-43BA-9D40-8B373DD4FE9F}">
      <dgm:prSet phldrT="[Text]" custT="1"/>
      <dgm:spPr/>
      <dgm:t>
        <a:bodyPr/>
        <a:lstStyle/>
        <a:p>
          <a:r>
            <a:rPr lang="en-US" sz="1200" b="1" dirty="0"/>
            <a:t>C</a:t>
          </a:r>
        </a:p>
      </dgm:t>
    </dgm:pt>
    <dgm:pt modelId="{7933F871-5389-4642-A46B-7C461706F10B}" type="parTrans" cxnId="{801C82E0-E3FE-4FED-8D55-38811744A37D}">
      <dgm:prSet/>
      <dgm:spPr/>
      <dgm:t>
        <a:bodyPr/>
        <a:lstStyle/>
        <a:p>
          <a:endParaRPr lang="en-US"/>
        </a:p>
      </dgm:t>
    </dgm:pt>
    <dgm:pt modelId="{DCACCA43-5F32-4578-8DC4-94D8CDC799AE}" type="sibTrans" cxnId="{801C82E0-E3FE-4FED-8D55-38811744A37D}">
      <dgm:prSet/>
      <dgm:spPr/>
      <dgm:t>
        <a:bodyPr/>
        <a:lstStyle/>
        <a:p>
          <a:endParaRPr lang="en-US"/>
        </a:p>
      </dgm:t>
    </dgm:pt>
    <dgm:pt modelId="{75E22A5A-2CCD-4606-A049-E1554AD868ED}">
      <dgm:prSet phldrT="[Text]" custT="1"/>
      <dgm:spPr/>
      <dgm:t>
        <a:bodyPr/>
        <a:lstStyle/>
        <a:p>
          <a:r>
            <a:rPr lang="en-US" sz="1200" b="1" dirty="0"/>
            <a:t>B</a:t>
          </a:r>
        </a:p>
      </dgm:t>
    </dgm:pt>
    <dgm:pt modelId="{1D7F3021-D0AF-4E58-87D4-69CA26C55643}" type="parTrans" cxnId="{CFB3B8AB-6426-4A3E-90A5-EA341CA35D19}">
      <dgm:prSet/>
      <dgm:spPr/>
      <dgm:t>
        <a:bodyPr/>
        <a:lstStyle/>
        <a:p>
          <a:endParaRPr lang="en-US"/>
        </a:p>
      </dgm:t>
    </dgm:pt>
    <dgm:pt modelId="{6F971A63-1027-4537-9015-05BAA6870FA6}" type="sibTrans" cxnId="{CFB3B8AB-6426-4A3E-90A5-EA341CA35D19}">
      <dgm:prSet/>
      <dgm:spPr/>
      <dgm:t>
        <a:bodyPr/>
        <a:lstStyle/>
        <a:p>
          <a:endParaRPr lang="en-US"/>
        </a:p>
      </dgm:t>
    </dgm:pt>
    <dgm:pt modelId="{69F13402-AB93-4838-A358-5FDDB9452CAA}">
      <dgm:prSet phldrT="[Text]" custT="1"/>
      <dgm:spPr/>
      <dgm:t>
        <a:bodyPr/>
        <a:lstStyle/>
        <a:p>
          <a:r>
            <a:rPr lang="en-US" sz="1200" b="1" dirty="0"/>
            <a:t>Assignment ≥ 50%?</a:t>
          </a:r>
        </a:p>
      </dgm:t>
    </dgm:pt>
    <dgm:pt modelId="{7B412614-90E6-4D07-861D-5F47088F3B62}" type="parTrans" cxnId="{03646F9E-8FFA-4B8C-868B-3700C7571DF3}">
      <dgm:prSet/>
      <dgm:spPr/>
      <dgm:t>
        <a:bodyPr/>
        <a:lstStyle/>
        <a:p>
          <a:endParaRPr lang="en-US"/>
        </a:p>
      </dgm:t>
    </dgm:pt>
    <dgm:pt modelId="{B3749A6E-A95E-4E07-BF1D-FF74C9D11136}" type="sibTrans" cxnId="{03646F9E-8FFA-4B8C-868B-3700C7571DF3}">
      <dgm:prSet/>
      <dgm:spPr/>
      <dgm:t>
        <a:bodyPr/>
        <a:lstStyle/>
        <a:p>
          <a:endParaRPr lang="en-US"/>
        </a:p>
      </dgm:t>
    </dgm:pt>
    <dgm:pt modelId="{D4E7E88A-D1A6-4344-B284-EDDD5623151B}">
      <dgm:prSet phldrT="[Text]" custT="1"/>
      <dgm:spPr/>
      <dgm:t>
        <a:bodyPr/>
        <a:lstStyle/>
        <a:p>
          <a:r>
            <a:rPr lang="en-US" sz="1200" b="1" dirty="0"/>
            <a:t>B</a:t>
          </a:r>
        </a:p>
      </dgm:t>
    </dgm:pt>
    <dgm:pt modelId="{740BBEED-3C35-4637-BA24-A580C6A88FA5}" type="parTrans" cxnId="{6F3B02BC-E08E-413E-B680-8305F6CD3829}">
      <dgm:prSet/>
      <dgm:spPr/>
      <dgm:t>
        <a:bodyPr/>
        <a:lstStyle/>
        <a:p>
          <a:endParaRPr lang="en-US"/>
        </a:p>
      </dgm:t>
    </dgm:pt>
    <dgm:pt modelId="{3A5F83C6-822A-4F5C-8453-9B3467266152}" type="sibTrans" cxnId="{6F3B02BC-E08E-413E-B680-8305F6CD3829}">
      <dgm:prSet/>
      <dgm:spPr/>
      <dgm:t>
        <a:bodyPr/>
        <a:lstStyle/>
        <a:p>
          <a:endParaRPr lang="en-US"/>
        </a:p>
      </dgm:t>
    </dgm:pt>
    <dgm:pt modelId="{A553CC05-47E5-4CFD-A1DD-15172B116FE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200" b="1" dirty="0"/>
            <a:t>A</a:t>
          </a:r>
        </a:p>
      </dgm:t>
    </dgm:pt>
    <dgm:pt modelId="{D584426E-DF65-4844-BAFC-8F4FE69D1639}" type="parTrans" cxnId="{E5A32F8A-4E6A-4057-85A4-3F66A34AE4E9}">
      <dgm:prSet/>
      <dgm:spPr/>
      <dgm:t>
        <a:bodyPr/>
        <a:lstStyle/>
        <a:p>
          <a:endParaRPr lang="en-US"/>
        </a:p>
      </dgm:t>
    </dgm:pt>
    <dgm:pt modelId="{6C007B00-81FC-4862-9076-6D43A8D2E3C1}" type="sibTrans" cxnId="{E5A32F8A-4E6A-4057-85A4-3F66A34AE4E9}">
      <dgm:prSet/>
      <dgm:spPr/>
      <dgm:t>
        <a:bodyPr/>
        <a:lstStyle/>
        <a:p>
          <a:endParaRPr lang="en-US"/>
        </a:p>
      </dgm:t>
    </dgm:pt>
    <dgm:pt modelId="{60F7FBC8-638F-4D9B-B50A-4329994723C1}" type="pres">
      <dgm:prSet presAssocID="{30B78658-512C-4D53-AA53-E804EAEBC4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3892D3-D97D-4CDB-99BD-01E04832DE45}" type="pres">
      <dgm:prSet presAssocID="{2159A527-1CD9-4EE2-816A-13C1F9904E27}" presName="hierRoot1" presStyleCnt="0"/>
      <dgm:spPr/>
    </dgm:pt>
    <dgm:pt modelId="{ABEF12A9-B5DF-4141-8654-E131247C9DF6}" type="pres">
      <dgm:prSet presAssocID="{2159A527-1CD9-4EE2-816A-13C1F9904E27}" presName="composite" presStyleCnt="0"/>
      <dgm:spPr/>
    </dgm:pt>
    <dgm:pt modelId="{76B1E5F9-FB5C-4D50-A54A-45E34E98CFF1}" type="pres">
      <dgm:prSet presAssocID="{2159A527-1CD9-4EE2-816A-13C1F9904E27}" presName="background" presStyleLbl="node0" presStyleIdx="0" presStyleCnt="1"/>
      <dgm:spPr/>
    </dgm:pt>
    <dgm:pt modelId="{FB54AFA7-39FF-47A9-B58B-7539EC73EE9E}" type="pres">
      <dgm:prSet presAssocID="{2159A527-1CD9-4EE2-816A-13C1F9904E27}" presName="text" presStyleLbl="fgAcc0" presStyleIdx="0" presStyleCnt="1" custScaleX="156228" custScaleY="69942" custLinFactNeighborY="-489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9C4D35-3C9E-411A-BB22-FFB8E0D81A66}" type="pres">
      <dgm:prSet presAssocID="{2159A527-1CD9-4EE2-816A-13C1F9904E27}" presName="hierChild2" presStyleCnt="0"/>
      <dgm:spPr/>
    </dgm:pt>
    <dgm:pt modelId="{D5FD96E1-DB39-459E-A0FE-58AEE05AA75E}" type="pres">
      <dgm:prSet presAssocID="{0E40D3F1-C82F-4F2D-92FC-0F1EC582347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EF4DB0A-9B10-4105-B2F1-CE0FCDDE39A4}" type="pres">
      <dgm:prSet presAssocID="{FDB569B8-9243-46E6-8092-58596FC70A20}" presName="hierRoot2" presStyleCnt="0"/>
      <dgm:spPr/>
    </dgm:pt>
    <dgm:pt modelId="{1584E48E-8497-4E95-860C-BD6B7B8B93AF}" type="pres">
      <dgm:prSet presAssocID="{FDB569B8-9243-46E6-8092-58596FC70A20}" presName="composite2" presStyleCnt="0"/>
      <dgm:spPr/>
    </dgm:pt>
    <dgm:pt modelId="{FA3AC237-2D12-4CB8-8664-9802565B8C40}" type="pres">
      <dgm:prSet presAssocID="{FDB569B8-9243-46E6-8092-58596FC70A20}" presName="background2" presStyleLbl="node2" presStyleIdx="0" presStyleCnt="2"/>
      <dgm:spPr>
        <a:solidFill>
          <a:srgbClr val="FF0000"/>
        </a:solidFill>
      </dgm:spPr>
    </dgm:pt>
    <dgm:pt modelId="{28F47D62-3A53-46E0-93E5-D8FBF54E00F7}" type="pres">
      <dgm:prSet presAssocID="{FDB569B8-9243-46E6-8092-58596FC70A20}" presName="text2" presStyleLbl="fgAcc2" presStyleIdx="0" presStyleCnt="2" custScaleX="135666" custLinFactNeighborY="-166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74A6C7-F424-458C-AB26-E6F8DBA2E4D6}" type="pres">
      <dgm:prSet presAssocID="{FDB569B8-9243-46E6-8092-58596FC70A20}" presName="hierChild3" presStyleCnt="0"/>
      <dgm:spPr/>
    </dgm:pt>
    <dgm:pt modelId="{74FCDDE2-5F60-4B72-9103-4F5D997C2F0A}" type="pres">
      <dgm:prSet presAssocID="{7933F871-5389-4642-A46B-7C461706F10B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9FB5880-12A1-4C08-A86E-7B1B3501E20D}" type="pres">
      <dgm:prSet presAssocID="{7D7034BB-00F5-43BA-9D40-8B373DD4FE9F}" presName="hierRoot3" presStyleCnt="0"/>
      <dgm:spPr/>
    </dgm:pt>
    <dgm:pt modelId="{545749BE-C285-499A-A429-FF9062CDAECC}" type="pres">
      <dgm:prSet presAssocID="{7D7034BB-00F5-43BA-9D40-8B373DD4FE9F}" presName="composite3" presStyleCnt="0"/>
      <dgm:spPr/>
    </dgm:pt>
    <dgm:pt modelId="{DC852183-5326-49A1-BB84-4E6A399659A2}" type="pres">
      <dgm:prSet presAssocID="{7D7034BB-00F5-43BA-9D40-8B373DD4FE9F}" presName="background3" presStyleLbl="node3" presStyleIdx="0" presStyleCnt="4"/>
      <dgm:spPr>
        <a:solidFill>
          <a:srgbClr val="FF0000"/>
        </a:solidFill>
      </dgm:spPr>
    </dgm:pt>
    <dgm:pt modelId="{24D8AD76-3AA7-406A-AF7A-528E243737B5}" type="pres">
      <dgm:prSet presAssocID="{7D7034BB-00F5-43BA-9D40-8B373DD4FE9F}" presName="text3" presStyleLbl="fgAcc3" presStyleIdx="0" presStyleCnt="4" custScaleY="64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EA2CD0-AF7E-48E2-9DC6-4EC14B3EB6AE}" type="pres">
      <dgm:prSet presAssocID="{7D7034BB-00F5-43BA-9D40-8B373DD4FE9F}" presName="hierChild4" presStyleCnt="0"/>
      <dgm:spPr/>
    </dgm:pt>
    <dgm:pt modelId="{FFE1CABB-0AEB-4FEC-822E-A57A8504F60A}" type="pres">
      <dgm:prSet presAssocID="{1D7F3021-D0AF-4E58-87D4-69CA26C55643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B6A3A36-9B23-4EAA-9F83-426E83E52908}" type="pres">
      <dgm:prSet presAssocID="{75E22A5A-2CCD-4606-A049-E1554AD868ED}" presName="hierRoot3" presStyleCnt="0"/>
      <dgm:spPr/>
    </dgm:pt>
    <dgm:pt modelId="{BDA9B81A-3D8D-4AF6-AA23-49C732609AD3}" type="pres">
      <dgm:prSet presAssocID="{75E22A5A-2CCD-4606-A049-E1554AD868ED}" presName="composite3" presStyleCnt="0"/>
      <dgm:spPr/>
    </dgm:pt>
    <dgm:pt modelId="{A670E028-C17D-47AB-80A6-6C169FCBE783}" type="pres">
      <dgm:prSet presAssocID="{75E22A5A-2CCD-4606-A049-E1554AD868ED}" presName="background3" presStyleLbl="node3" presStyleIdx="1" presStyleCnt="4"/>
      <dgm:spPr/>
    </dgm:pt>
    <dgm:pt modelId="{41460F9B-DEE8-43CE-A9D1-C6E810B34F9F}" type="pres">
      <dgm:prSet presAssocID="{75E22A5A-2CCD-4606-A049-E1554AD868ED}" presName="text3" presStyleLbl="fgAcc3" presStyleIdx="1" presStyleCnt="4" custScaleY="64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3FF60-F28C-4E99-B00A-11C4E46D7B7F}" type="pres">
      <dgm:prSet presAssocID="{75E22A5A-2CCD-4606-A049-E1554AD868ED}" presName="hierChild4" presStyleCnt="0"/>
      <dgm:spPr/>
    </dgm:pt>
    <dgm:pt modelId="{4AB0A16D-23D3-4F14-821A-3ABCE7778A84}" type="pres">
      <dgm:prSet presAssocID="{7B412614-90E6-4D07-861D-5F47088F3B6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65EAD51-67C4-4C0E-809D-B875D1A1A122}" type="pres">
      <dgm:prSet presAssocID="{69F13402-AB93-4838-A358-5FDDB9452CAA}" presName="hierRoot2" presStyleCnt="0"/>
      <dgm:spPr/>
    </dgm:pt>
    <dgm:pt modelId="{FB8DFDDB-4327-48F9-B458-7B89373D23E1}" type="pres">
      <dgm:prSet presAssocID="{69F13402-AB93-4838-A358-5FDDB9452CAA}" presName="composite2" presStyleCnt="0"/>
      <dgm:spPr/>
    </dgm:pt>
    <dgm:pt modelId="{B4A95359-F1DD-4687-9DF3-DE2A07430B26}" type="pres">
      <dgm:prSet presAssocID="{69F13402-AB93-4838-A358-5FDDB9452CAA}" presName="background2" presStyleLbl="node2" presStyleIdx="1" presStyleCnt="2"/>
      <dgm:spPr/>
    </dgm:pt>
    <dgm:pt modelId="{3A9E3AF4-120E-47B5-9199-359D45A372AB}" type="pres">
      <dgm:prSet presAssocID="{69F13402-AB93-4838-A358-5FDDB9452CAA}" presName="text2" presStyleLbl="fgAcc2" presStyleIdx="1" presStyleCnt="2" custScaleX="140256" custLinFactNeighborY="-166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0D832-5067-45B6-8E29-AB984F54EDB3}" type="pres">
      <dgm:prSet presAssocID="{69F13402-AB93-4838-A358-5FDDB9452CAA}" presName="hierChild3" presStyleCnt="0"/>
      <dgm:spPr/>
    </dgm:pt>
    <dgm:pt modelId="{76E62312-39CC-4106-8FE7-D37FB827D67F}" type="pres">
      <dgm:prSet presAssocID="{740BBEED-3C35-4637-BA24-A580C6A88FA5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DE62215-AD23-4D70-A71D-F2A71D171C8A}" type="pres">
      <dgm:prSet presAssocID="{D4E7E88A-D1A6-4344-B284-EDDD5623151B}" presName="hierRoot3" presStyleCnt="0"/>
      <dgm:spPr/>
    </dgm:pt>
    <dgm:pt modelId="{966C6A80-0371-41A5-80DF-E86D66F002D9}" type="pres">
      <dgm:prSet presAssocID="{D4E7E88A-D1A6-4344-B284-EDDD5623151B}" presName="composite3" presStyleCnt="0"/>
      <dgm:spPr/>
    </dgm:pt>
    <dgm:pt modelId="{995DAE4A-DDC3-4BD6-A593-78971E4F292D}" type="pres">
      <dgm:prSet presAssocID="{D4E7E88A-D1A6-4344-B284-EDDD5623151B}" presName="background3" presStyleLbl="node3" presStyleIdx="2" presStyleCnt="4"/>
      <dgm:spPr>
        <a:solidFill>
          <a:srgbClr val="FF0000"/>
        </a:solidFill>
      </dgm:spPr>
    </dgm:pt>
    <dgm:pt modelId="{EF07C055-E07F-4CA2-A226-502615D28AC7}" type="pres">
      <dgm:prSet presAssocID="{D4E7E88A-D1A6-4344-B284-EDDD5623151B}" presName="text3" presStyleLbl="fgAcc3" presStyleIdx="2" presStyleCnt="4" custScaleY="64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FD5D65-067C-4390-A58D-E24B5D23FF40}" type="pres">
      <dgm:prSet presAssocID="{D4E7E88A-D1A6-4344-B284-EDDD5623151B}" presName="hierChild4" presStyleCnt="0"/>
      <dgm:spPr/>
    </dgm:pt>
    <dgm:pt modelId="{32AC5CA5-F839-4D21-A15D-3986F4A7B10C}" type="pres">
      <dgm:prSet presAssocID="{D584426E-DF65-4844-BAFC-8F4FE69D163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5542DBCF-FB4E-41E6-B4C0-591A7D6F421A}" type="pres">
      <dgm:prSet presAssocID="{A553CC05-47E5-4CFD-A1DD-15172B116FE8}" presName="hierRoot3" presStyleCnt="0"/>
      <dgm:spPr/>
    </dgm:pt>
    <dgm:pt modelId="{A386B158-FB3A-440C-8DEA-F5DCE6D36315}" type="pres">
      <dgm:prSet presAssocID="{A553CC05-47E5-4CFD-A1DD-15172B116FE8}" presName="composite3" presStyleCnt="0"/>
      <dgm:spPr/>
    </dgm:pt>
    <dgm:pt modelId="{9D838059-D952-4EA2-B650-5E7641BA74FA}" type="pres">
      <dgm:prSet presAssocID="{A553CC05-47E5-4CFD-A1DD-15172B116FE8}" presName="background3" presStyleLbl="node3" presStyleIdx="3" presStyleCnt="4"/>
      <dgm:spPr/>
    </dgm:pt>
    <dgm:pt modelId="{A00789B3-637F-4E09-BDA3-7D7B1A2AC504}" type="pres">
      <dgm:prSet presAssocID="{A553CC05-47E5-4CFD-A1DD-15172B116FE8}" presName="text3" presStyleLbl="fgAcc3" presStyleIdx="3" presStyleCnt="4" custScaleY="64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BB1AC-327B-464E-B362-1D05AB6C7EB0}" type="pres">
      <dgm:prSet presAssocID="{A553CC05-47E5-4CFD-A1DD-15172B116FE8}" presName="hierChild4" presStyleCnt="0"/>
      <dgm:spPr/>
    </dgm:pt>
  </dgm:ptLst>
  <dgm:cxnLst>
    <dgm:cxn modelId="{C65D47A7-E626-4161-8389-53DE6B5C2F89}" type="presOf" srcId="{740BBEED-3C35-4637-BA24-A580C6A88FA5}" destId="{76E62312-39CC-4106-8FE7-D37FB827D67F}" srcOrd="0" destOrd="0" presId="urn:microsoft.com/office/officeart/2005/8/layout/hierarchy1"/>
    <dgm:cxn modelId="{ED253053-D889-4F9F-8682-26482BFC226E}" type="presOf" srcId="{D584426E-DF65-4844-BAFC-8F4FE69D1639}" destId="{32AC5CA5-F839-4D21-A15D-3986F4A7B10C}" srcOrd="0" destOrd="0" presId="urn:microsoft.com/office/officeart/2005/8/layout/hierarchy1"/>
    <dgm:cxn modelId="{300DEAE6-097A-4F66-868C-1B389A818DF7}" type="presOf" srcId="{7D7034BB-00F5-43BA-9D40-8B373DD4FE9F}" destId="{24D8AD76-3AA7-406A-AF7A-528E243737B5}" srcOrd="0" destOrd="0" presId="urn:microsoft.com/office/officeart/2005/8/layout/hierarchy1"/>
    <dgm:cxn modelId="{E5A32F8A-4E6A-4057-85A4-3F66A34AE4E9}" srcId="{69F13402-AB93-4838-A358-5FDDB9452CAA}" destId="{A553CC05-47E5-4CFD-A1DD-15172B116FE8}" srcOrd="1" destOrd="0" parTransId="{D584426E-DF65-4844-BAFC-8F4FE69D1639}" sibTransId="{6C007B00-81FC-4862-9076-6D43A8D2E3C1}"/>
    <dgm:cxn modelId="{55CCCB2E-EEF3-4955-A434-60A1F85DEBDA}" type="presOf" srcId="{7933F871-5389-4642-A46B-7C461706F10B}" destId="{74FCDDE2-5F60-4B72-9103-4F5D997C2F0A}" srcOrd="0" destOrd="0" presId="urn:microsoft.com/office/officeart/2005/8/layout/hierarchy1"/>
    <dgm:cxn modelId="{6856957D-4F29-4AE9-A01C-41ED104E08AA}" type="presOf" srcId="{FDB569B8-9243-46E6-8092-58596FC70A20}" destId="{28F47D62-3A53-46E0-93E5-D8FBF54E00F7}" srcOrd="0" destOrd="0" presId="urn:microsoft.com/office/officeart/2005/8/layout/hierarchy1"/>
    <dgm:cxn modelId="{1A47DD8D-E3E6-4297-A1B8-F8339FB63B69}" type="presOf" srcId="{2159A527-1CD9-4EE2-816A-13C1F9904E27}" destId="{FB54AFA7-39FF-47A9-B58B-7539EC73EE9E}" srcOrd="0" destOrd="0" presId="urn:microsoft.com/office/officeart/2005/8/layout/hierarchy1"/>
    <dgm:cxn modelId="{087F2550-F87B-4CB0-9B63-CD9261140184}" type="presOf" srcId="{A553CC05-47E5-4CFD-A1DD-15172B116FE8}" destId="{A00789B3-637F-4E09-BDA3-7D7B1A2AC504}" srcOrd="0" destOrd="0" presId="urn:microsoft.com/office/officeart/2005/8/layout/hierarchy1"/>
    <dgm:cxn modelId="{7AABACA2-664C-44E5-897E-0B386C8B0964}" type="presOf" srcId="{30B78658-512C-4D53-AA53-E804EAEBC458}" destId="{60F7FBC8-638F-4D9B-B50A-4329994723C1}" srcOrd="0" destOrd="0" presId="urn:microsoft.com/office/officeart/2005/8/layout/hierarchy1"/>
    <dgm:cxn modelId="{C72587A1-AB42-4FF1-8E45-D17AB55E0830}" type="presOf" srcId="{D4E7E88A-D1A6-4344-B284-EDDD5623151B}" destId="{EF07C055-E07F-4CA2-A226-502615D28AC7}" srcOrd="0" destOrd="0" presId="urn:microsoft.com/office/officeart/2005/8/layout/hierarchy1"/>
    <dgm:cxn modelId="{801C82E0-E3FE-4FED-8D55-38811744A37D}" srcId="{FDB569B8-9243-46E6-8092-58596FC70A20}" destId="{7D7034BB-00F5-43BA-9D40-8B373DD4FE9F}" srcOrd="0" destOrd="0" parTransId="{7933F871-5389-4642-A46B-7C461706F10B}" sibTransId="{DCACCA43-5F32-4578-8DC4-94D8CDC799AE}"/>
    <dgm:cxn modelId="{7946EEE9-AED0-4ABD-883D-A718DDC8701C}" type="presOf" srcId="{75E22A5A-2CCD-4606-A049-E1554AD868ED}" destId="{41460F9B-DEE8-43CE-A9D1-C6E810B34F9F}" srcOrd="0" destOrd="0" presId="urn:microsoft.com/office/officeart/2005/8/layout/hierarchy1"/>
    <dgm:cxn modelId="{4E92618D-41CD-4E36-9507-4FB782DD3858}" type="presOf" srcId="{0E40D3F1-C82F-4F2D-92FC-0F1EC5823477}" destId="{D5FD96E1-DB39-459E-A0FE-58AEE05AA75E}" srcOrd="0" destOrd="0" presId="urn:microsoft.com/office/officeart/2005/8/layout/hierarchy1"/>
    <dgm:cxn modelId="{842EC963-A889-413C-B18A-FCD4C9FC60BD}" type="presOf" srcId="{1D7F3021-D0AF-4E58-87D4-69CA26C55643}" destId="{FFE1CABB-0AEB-4FEC-822E-A57A8504F60A}" srcOrd="0" destOrd="0" presId="urn:microsoft.com/office/officeart/2005/8/layout/hierarchy1"/>
    <dgm:cxn modelId="{8B3C06C2-CE57-4AED-A513-6ED0CF402218}" srcId="{2159A527-1CD9-4EE2-816A-13C1F9904E27}" destId="{FDB569B8-9243-46E6-8092-58596FC70A20}" srcOrd="0" destOrd="0" parTransId="{0E40D3F1-C82F-4F2D-92FC-0F1EC5823477}" sibTransId="{B29F26D2-881B-4C90-805E-DAB677379C57}"/>
    <dgm:cxn modelId="{B688E984-837B-4EE1-9F4B-0579EC93B1C9}" type="presOf" srcId="{69F13402-AB93-4838-A358-5FDDB9452CAA}" destId="{3A9E3AF4-120E-47B5-9199-359D45A372AB}" srcOrd="0" destOrd="0" presId="urn:microsoft.com/office/officeart/2005/8/layout/hierarchy1"/>
    <dgm:cxn modelId="{69A3F0DB-3EC9-49A4-9EAB-2999F084D7F7}" type="presOf" srcId="{7B412614-90E6-4D07-861D-5F47088F3B62}" destId="{4AB0A16D-23D3-4F14-821A-3ABCE7778A84}" srcOrd="0" destOrd="0" presId="urn:microsoft.com/office/officeart/2005/8/layout/hierarchy1"/>
    <dgm:cxn modelId="{6F3B02BC-E08E-413E-B680-8305F6CD3829}" srcId="{69F13402-AB93-4838-A358-5FDDB9452CAA}" destId="{D4E7E88A-D1A6-4344-B284-EDDD5623151B}" srcOrd="0" destOrd="0" parTransId="{740BBEED-3C35-4637-BA24-A580C6A88FA5}" sibTransId="{3A5F83C6-822A-4F5C-8453-9B3467266152}"/>
    <dgm:cxn modelId="{2B6D954D-0B67-41E9-A2D0-F888BC8F3162}" srcId="{30B78658-512C-4D53-AA53-E804EAEBC458}" destId="{2159A527-1CD9-4EE2-816A-13C1F9904E27}" srcOrd="0" destOrd="0" parTransId="{7D38228D-7DCA-4354-9015-6F104D645B39}" sibTransId="{BB3C2BA2-2134-4443-9683-C3D31C920783}"/>
    <dgm:cxn modelId="{03646F9E-8FFA-4B8C-868B-3700C7571DF3}" srcId="{2159A527-1CD9-4EE2-816A-13C1F9904E27}" destId="{69F13402-AB93-4838-A358-5FDDB9452CAA}" srcOrd="1" destOrd="0" parTransId="{7B412614-90E6-4D07-861D-5F47088F3B62}" sibTransId="{B3749A6E-A95E-4E07-BF1D-FF74C9D11136}"/>
    <dgm:cxn modelId="{CFB3B8AB-6426-4A3E-90A5-EA341CA35D19}" srcId="{FDB569B8-9243-46E6-8092-58596FC70A20}" destId="{75E22A5A-2CCD-4606-A049-E1554AD868ED}" srcOrd="1" destOrd="0" parTransId="{1D7F3021-D0AF-4E58-87D4-69CA26C55643}" sibTransId="{6F971A63-1027-4537-9015-05BAA6870FA6}"/>
    <dgm:cxn modelId="{C15AFAB2-0410-4BD9-8AED-B2DDEEEA84A1}" type="presParOf" srcId="{60F7FBC8-638F-4D9B-B50A-4329994723C1}" destId="{C83892D3-D97D-4CDB-99BD-01E04832DE45}" srcOrd="0" destOrd="0" presId="urn:microsoft.com/office/officeart/2005/8/layout/hierarchy1"/>
    <dgm:cxn modelId="{5FE37778-452B-4C05-99B1-DD67A858D6B6}" type="presParOf" srcId="{C83892D3-D97D-4CDB-99BD-01E04832DE45}" destId="{ABEF12A9-B5DF-4141-8654-E131247C9DF6}" srcOrd="0" destOrd="0" presId="urn:microsoft.com/office/officeart/2005/8/layout/hierarchy1"/>
    <dgm:cxn modelId="{4C5B0925-0A59-4CC3-ACE5-B10780838D25}" type="presParOf" srcId="{ABEF12A9-B5DF-4141-8654-E131247C9DF6}" destId="{76B1E5F9-FB5C-4D50-A54A-45E34E98CFF1}" srcOrd="0" destOrd="0" presId="urn:microsoft.com/office/officeart/2005/8/layout/hierarchy1"/>
    <dgm:cxn modelId="{10594175-4C9C-4B36-8484-C835CD81B6FB}" type="presParOf" srcId="{ABEF12A9-B5DF-4141-8654-E131247C9DF6}" destId="{FB54AFA7-39FF-47A9-B58B-7539EC73EE9E}" srcOrd="1" destOrd="0" presId="urn:microsoft.com/office/officeart/2005/8/layout/hierarchy1"/>
    <dgm:cxn modelId="{990D6D21-6A36-46C5-BB78-5590F797F050}" type="presParOf" srcId="{C83892D3-D97D-4CDB-99BD-01E04832DE45}" destId="{8C9C4D35-3C9E-411A-BB22-FFB8E0D81A66}" srcOrd="1" destOrd="0" presId="urn:microsoft.com/office/officeart/2005/8/layout/hierarchy1"/>
    <dgm:cxn modelId="{189E94B0-1ACF-4FF5-830E-3F8D92592043}" type="presParOf" srcId="{8C9C4D35-3C9E-411A-BB22-FFB8E0D81A66}" destId="{D5FD96E1-DB39-459E-A0FE-58AEE05AA75E}" srcOrd="0" destOrd="0" presId="urn:microsoft.com/office/officeart/2005/8/layout/hierarchy1"/>
    <dgm:cxn modelId="{8A76C991-6C8D-4571-BBBA-DD8178CD1513}" type="presParOf" srcId="{8C9C4D35-3C9E-411A-BB22-FFB8E0D81A66}" destId="{8EF4DB0A-9B10-4105-B2F1-CE0FCDDE39A4}" srcOrd="1" destOrd="0" presId="urn:microsoft.com/office/officeart/2005/8/layout/hierarchy1"/>
    <dgm:cxn modelId="{B738AD8F-8F9F-45D7-8EF3-5CE90C98F169}" type="presParOf" srcId="{8EF4DB0A-9B10-4105-B2F1-CE0FCDDE39A4}" destId="{1584E48E-8497-4E95-860C-BD6B7B8B93AF}" srcOrd="0" destOrd="0" presId="urn:microsoft.com/office/officeart/2005/8/layout/hierarchy1"/>
    <dgm:cxn modelId="{7C33ED1E-E7CB-4595-AAEB-D98413F5472B}" type="presParOf" srcId="{1584E48E-8497-4E95-860C-BD6B7B8B93AF}" destId="{FA3AC237-2D12-4CB8-8664-9802565B8C40}" srcOrd="0" destOrd="0" presId="urn:microsoft.com/office/officeart/2005/8/layout/hierarchy1"/>
    <dgm:cxn modelId="{F03A26A4-1097-43F8-8CCA-39A5AE2DA1E2}" type="presParOf" srcId="{1584E48E-8497-4E95-860C-BD6B7B8B93AF}" destId="{28F47D62-3A53-46E0-93E5-D8FBF54E00F7}" srcOrd="1" destOrd="0" presId="urn:microsoft.com/office/officeart/2005/8/layout/hierarchy1"/>
    <dgm:cxn modelId="{1215E05D-8616-4021-8435-2231F14D2A45}" type="presParOf" srcId="{8EF4DB0A-9B10-4105-B2F1-CE0FCDDE39A4}" destId="{3774A6C7-F424-458C-AB26-E6F8DBA2E4D6}" srcOrd="1" destOrd="0" presId="urn:microsoft.com/office/officeart/2005/8/layout/hierarchy1"/>
    <dgm:cxn modelId="{E1E2F1BB-7E8F-47A7-96DC-74DF81E7D88F}" type="presParOf" srcId="{3774A6C7-F424-458C-AB26-E6F8DBA2E4D6}" destId="{74FCDDE2-5F60-4B72-9103-4F5D997C2F0A}" srcOrd="0" destOrd="0" presId="urn:microsoft.com/office/officeart/2005/8/layout/hierarchy1"/>
    <dgm:cxn modelId="{2CE32C80-FDDB-4D49-BB71-6CCFDCAFB85D}" type="presParOf" srcId="{3774A6C7-F424-458C-AB26-E6F8DBA2E4D6}" destId="{F9FB5880-12A1-4C08-A86E-7B1B3501E20D}" srcOrd="1" destOrd="0" presId="urn:microsoft.com/office/officeart/2005/8/layout/hierarchy1"/>
    <dgm:cxn modelId="{C013CF3A-059A-4864-98E7-CB75D4618984}" type="presParOf" srcId="{F9FB5880-12A1-4C08-A86E-7B1B3501E20D}" destId="{545749BE-C285-499A-A429-FF9062CDAECC}" srcOrd="0" destOrd="0" presId="urn:microsoft.com/office/officeart/2005/8/layout/hierarchy1"/>
    <dgm:cxn modelId="{1CEA79FB-4619-4DCC-9E6D-2AD19834AF56}" type="presParOf" srcId="{545749BE-C285-499A-A429-FF9062CDAECC}" destId="{DC852183-5326-49A1-BB84-4E6A399659A2}" srcOrd="0" destOrd="0" presId="urn:microsoft.com/office/officeart/2005/8/layout/hierarchy1"/>
    <dgm:cxn modelId="{05613A0A-A8AA-4C8E-A904-6021DEF0BC39}" type="presParOf" srcId="{545749BE-C285-499A-A429-FF9062CDAECC}" destId="{24D8AD76-3AA7-406A-AF7A-528E243737B5}" srcOrd="1" destOrd="0" presId="urn:microsoft.com/office/officeart/2005/8/layout/hierarchy1"/>
    <dgm:cxn modelId="{35956D46-24FE-4510-9311-D8A7F0BD8801}" type="presParOf" srcId="{F9FB5880-12A1-4C08-A86E-7B1B3501E20D}" destId="{36EA2CD0-AF7E-48E2-9DC6-4EC14B3EB6AE}" srcOrd="1" destOrd="0" presId="urn:microsoft.com/office/officeart/2005/8/layout/hierarchy1"/>
    <dgm:cxn modelId="{225231C8-8A95-4973-9F15-6C65C36A1C2B}" type="presParOf" srcId="{3774A6C7-F424-458C-AB26-E6F8DBA2E4D6}" destId="{FFE1CABB-0AEB-4FEC-822E-A57A8504F60A}" srcOrd="2" destOrd="0" presId="urn:microsoft.com/office/officeart/2005/8/layout/hierarchy1"/>
    <dgm:cxn modelId="{DACDBB42-D077-41F7-B0BB-B93291DC55CE}" type="presParOf" srcId="{3774A6C7-F424-458C-AB26-E6F8DBA2E4D6}" destId="{7B6A3A36-9B23-4EAA-9F83-426E83E52908}" srcOrd="3" destOrd="0" presId="urn:microsoft.com/office/officeart/2005/8/layout/hierarchy1"/>
    <dgm:cxn modelId="{E4225108-5391-4C11-9240-444078F5A512}" type="presParOf" srcId="{7B6A3A36-9B23-4EAA-9F83-426E83E52908}" destId="{BDA9B81A-3D8D-4AF6-AA23-49C732609AD3}" srcOrd="0" destOrd="0" presId="urn:microsoft.com/office/officeart/2005/8/layout/hierarchy1"/>
    <dgm:cxn modelId="{3D07BB81-B967-4DA3-A4EB-9A2E80347B9D}" type="presParOf" srcId="{BDA9B81A-3D8D-4AF6-AA23-49C732609AD3}" destId="{A670E028-C17D-47AB-80A6-6C169FCBE783}" srcOrd="0" destOrd="0" presId="urn:microsoft.com/office/officeart/2005/8/layout/hierarchy1"/>
    <dgm:cxn modelId="{A2337E24-D5EE-4FAA-95FA-A99EB663B0C4}" type="presParOf" srcId="{BDA9B81A-3D8D-4AF6-AA23-49C732609AD3}" destId="{41460F9B-DEE8-43CE-A9D1-C6E810B34F9F}" srcOrd="1" destOrd="0" presId="urn:microsoft.com/office/officeart/2005/8/layout/hierarchy1"/>
    <dgm:cxn modelId="{30C9B71E-1EFF-4DDD-A1F9-0D1C916DF1BE}" type="presParOf" srcId="{7B6A3A36-9B23-4EAA-9F83-426E83E52908}" destId="{D733FF60-F28C-4E99-B00A-11C4E46D7B7F}" srcOrd="1" destOrd="0" presId="urn:microsoft.com/office/officeart/2005/8/layout/hierarchy1"/>
    <dgm:cxn modelId="{C126FF93-8BB4-44D3-BA65-CD0B0F621D93}" type="presParOf" srcId="{8C9C4D35-3C9E-411A-BB22-FFB8E0D81A66}" destId="{4AB0A16D-23D3-4F14-821A-3ABCE7778A84}" srcOrd="2" destOrd="0" presId="urn:microsoft.com/office/officeart/2005/8/layout/hierarchy1"/>
    <dgm:cxn modelId="{4698F97F-E2EB-4AF6-912D-6CFB3922B112}" type="presParOf" srcId="{8C9C4D35-3C9E-411A-BB22-FFB8E0D81A66}" destId="{465EAD51-67C4-4C0E-809D-B875D1A1A122}" srcOrd="3" destOrd="0" presId="urn:microsoft.com/office/officeart/2005/8/layout/hierarchy1"/>
    <dgm:cxn modelId="{8DDA4F3D-B6A9-4B3C-82EB-FD89AF51D784}" type="presParOf" srcId="{465EAD51-67C4-4C0E-809D-B875D1A1A122}" destId="{FB8DFDDB-4327-48F9-B458-7B89373D23E1}" srcOrd="0" destOrd="0" presId="urn:microsoft.com/office/officeart/2005/8/layout/hierarchy1"/>
    <dgm:cxn modelId="{DA3A19E0-454A-4D20-B241-FD34F993860A}" type="presParOf" srcId="{FB8DFDDB-4327-48F9-B458-7B89373D23E1}" destId="{B4A95359-F1DD-4687-9DF3-DE2A07430B26}" srcOrd="0" destOrd="0" presId="urn:microsoft.com/office/officeart/2005/8/layout/hierarchy1"/>
    <dgm:cxn modelId="{7EE6A05C-6BB7-4853-850C-73B1E2663A2C}" type="presParOf" srcId="{FB8DFDDB-4327-48F9-B458-7B89373D23E1}" destId="{3A9E3AF4-120E-47B5-9199-359D45A372AB}" srcOrd="1" destOrd="0" presId="urn:microsoft.com/office/officeart/2005/8/layout/hierarchy1"/>
    <dgm:cxn modelId="{0B711898-C0CC-4681-8590-AE8457FC7314}" type="presParOf" srcId="{465EAD51-67C4-4C0E-809D-B875D1A1A122}" destId="{5820D832-5067-45B6-8E29-AB984F54EDB3}" srcOrd="1" destOrd="0" presId="urn:microsoft.com/office/officeart/2005/8/layout/hierarchy1"/>
    <dgm:cxn modelId="{D8072615-52AB-4791-9E30-F60D5B11030B}" type="presParOf" srcId="{5820D832-5067-45B6-8E29-AB984F54EDB3}" destId="{76E62312-39CC-4106-8FE7-D37FB827D67F}" srcOrd="0" destOrd="0" presId="urn:microsoft.com/office/officeart/2005/8/layout/hierarchy1"/>
    <dgm:cxn modelId="{F3875063-6578-4C55-9240-2D16705BB4A7}" type="presParOf" srcId="{5820D832-5067-45B6-8E29-AB984F54EDB3}" destId="{EDE62215-AD23-4D70-A71D-F2A71D171C8A}" srcOrd="1" destOrd="0" presId="urn:microsoft.com/office/officeart/2005/8/layout/hierarchy1"/>
    <dgm:cxn modelId="{58E79E62-F6AB-4DE2-A0F1-835D76E48A0C}" type="presParOf" srcId="{EDE62215-AD23-4D70-A71D-F2A71D171C8A}" destId="{966C6A80-0371-41A5-80DF-E86D66F002D9}" srcOrd="0" destOrd="0" presId="urn:microsoft.com/office/officeart/2005/8/layout/hierarchy1"/>
    <dgm:cxn modelId="{3309D53A-EBCF-419C-A0EF-59ACE22D6154}" type="presParOf" srcId="{966C6A80-0371-41A5-80DF-E86D66F002D9}" destId="{995DAE4A-DDC3-4BD6-A593-78971E4F292D}" srcOrd="0" destOrd="0" presId="urn:microsoft.com/office/officeart/2005/8/layout/hierarchy1"/>
    <dgm:cxn modelId="{3134BA2C-D906-42D9-B62E-4BDD5DE45748}" type="presParOf" srcId="{966C6A80-0371-41A5-80DF-E86D66F002D9}" destId="{EF07C055-E07F-4CA2-A226-502615D28AC7}" srcOrd="1" destOrd="0" presId="urn:microsoft.com/office/officeart/2005/8/layout/hierarchy1"/>
    <dgm:cxn modelId="{A41EA7BB-6516-445B-A77F-90D06742CACF}" type="presParOf" srcId="{EDE62215-AD23-4D70-A71D-F2A71D171C8A}" destId="{8CFD5D65-067C-4390-A58D-E24B5D23FF40}" srcOrd="1" destOrd="0" presId="urn:microsoft.com/office/officeart/2005/8/layout/hierarchy1"/>
    <dgm:cxn modelId="{5CBC27E7-3EA0-4A0A-A0DA-79F5BF451D31}" type="presParOf" srcId="{5820D832-5067-45B6-8E29-AB984F54EDB3}" destId="{32AC5CA5-F839-4D21-A15D-3986F4A7B10C}" srcOrd="2" destOrd="0" presId="urn:microsoft.com/office/officeart/2005/8/layout/hierarchy1"/>
    <dgm:cxn modelId="{73AB6771-1685-434A-B3A9-BFACA3B13976}" type="presParOf" srcId="{5820D832-5067-45B6-8E29-AB984F54EDB3}" destId="{5542DBCF-FB4E-41E6-B4C0-591A7D6F421A}" srcOrd="3" destOrd="0" presId="urn:microsoft.com/office/officeart/2005/8/layout/hierarchy1"/>
    <dgm:cxn modelId="{E8843DD0-7F1B-4C10-8B4B-EDCD08BC597C}" type="presParOf" srcId="{5542DBCF-FB4E-41E6-B4C0-591A7D6F421A}" destId="{A386B158-FB3A-440C-8DEA-F5DCE6D36315}" srcOrd="0" destOrd="0" presId="urn:microsoft.com/office/officeart/2005/8/layout/hierarchy1"/>
    <dgm:cxn modelId="{93318268-8472-4AEE-BCAD-6CEFFB6EE628}" type="presParOf" srcId="{A386B158-FB3A-440C-8DEA-F5DCE6D36315}" destId="{9D838059-D952-4EA2-B650-5E7641BA74FA}" srcOrd="0" destOrd="0" presId="urn:microsoft.com/office/officeart/2005/8/layout/hierarchy1"/>
    <dgm:cxn modelId="{C002C314-7595-4975-8EDF-9B097F40A58E}" type="presParOf" srcId="{A386B158-FB3A-440C-8DEA-F5DCE6D36315}" destId="{A00789B3-637F-4E09-BDA3-7D7B1A2AC504}" srcOrd="1" destOrd="0" presId="urn:microsoft.com/office/officeart/2005/8/layout/hierarchy1"/>
    <dgm:cxn modelId="{F85DAA71-02DF-4840-A04E-D3DD1750BD49}" type="presParOf" srcId="{5542DBCF-FB4E-41E6-B4C0-591A7D6F421A}" destId="{6DABB1AC-327B-464E-B362-1D05AB6C7E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C5CA5-F839-4D21-A15D-3986F4A7B10C}">
      <dsp:nvSpPr>
        <dsp:cNvPr id="0" name=""/>
        <dsp:cNvSpPr/>
      </dsp:nvSpPr>
      <dsp:spPr>
        <a:xfrm>
          <a:off x="2636367" y="1188072"/>
          <a:ext cx="452947" cy="29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18"/>
              </a:lnTo>
              <a:lnTo>
                <a:pt x="452947" y="225418"/>
              </a:lnTo>
              <a:lnTo>
                <a:pt x="452947" y="29408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62312-39CC-4106-8FE7-D37FB827D67F}">
      <dsp:nvSpPr>
        <dsp:cNvPr id="0" name=""/>
        <dsp:cNvSpPr/>
      </dsp:nvSpPr>
      <dsp:spPr>
        <a:xfrm>
          <a:off x="2183420" y="1188072"/>
          <a:ext cx="452947" cy="294080"/>
        </a:xfrm>
        <a:custGeom>
          <a:avLst/>
          <a:gdLst/>
          <a:ahLst/>
          <a:cxnLst/>
          <a:rect l="0" t="0" r="0" b="0"/>
          <a:pathLst>
            <a:path>
              <a:moveTo>
                <a:pt x="452947" y="0"/>
              </a:moveTo>
              <a:lnTo>
                <a:pt x="452947" y="225418"/>
              </a:lnTo>
              <a:lnTo>
                <a:pt x="0" y="225418"/>
              </a:lnTo>
              <a:lnTo>
                <a:pt x="0" y="29408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0A16D-23D3-4F14-821A-3ABCE7778A84}">
      <dsp:nvSpPr>
        <dsp:cNvPr id="0" name=""/>
        <dsp:cNvSpPr/>
      </dsp:nvSpPr>
      <dsp:spPr>
        <a:xfrm>
          <a:off x="1738978" y="349873"/>
          <a:ext cx="897389" cy="36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82"/>
              </a:lnTo>
              <a:lnTo>
                <a:pt x="897389" y="298882"/>
              </a:lnTo>
              <a:lnTo>
                <a:pt x="897389" y="3675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1CABB-0AEB-4FEC-822E-A57A8504F60A}">
      <dsp:nvSpPr>
        <dsp:cNvPr id="0" name=""/>
        <dsp:cNvSpPr/>
      </dsp:nvSpPr>
      <dsp:spPr>
        <a:xfrm>
          <a:off x="824578" y="1188072"/>
          <a:ext cx="452947" cy="29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18"/>
              </a:lnTo>
              <a:lnTo>
                <a:pt x="452947" y="225418"/>
              </a:lnTo>
              <a:lnTo>
                <a:pt x="452947" y="29408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CDDE2-5F60-4B72-9103-4F5D997C2F0A}">
      <dsp:nvSpPr>
        <dsp:cNvPr id="0" name=""/>
        <dsp:cNvSpPr/>
      </dsp:nvSpPr>
      <dsp:spPr>
        <a:xfrm>
          <a:off x="371631" y="1188072"/>
          <a:ext cx="452947" cy="294080"/>
        </a:xfrm>
        <a:custGeom>
          <a:avLst/>
          <a:gdLst/>
          <a:ahLst/>
          <a:cxnLst/>
          <a:rect l="0" t="0" r="0" b="0"/>
          <a:pathLst>
            <a:path>
              <a:moveTo>
                <a:pt x="452947" y="0"/>
              </a:moveTo>
              <a:lnTo>
                <a:pt x="452947" y="225418"/>
              </a:lnTo>
              <a:lnTo>
                <a:pt x="0" y="225418"/>
              </a:lnTo>
              <a:lnTo>
                <a:pt x="0" y="29408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D96E1-DB39-459E-A0FE-58AEE05AA75E}">
      <dsp:nvSpPr>
        <dsp:cNvPr id="0" name=""/>
        <dsp:cNvSpPr/>
      </dsp:nvSpPr>
      <dsp:spPr>
        <a:xfrm>
          <a:off x="824578" y="349873"/>
          <a:ext cx="914399" cy="367545"/>
        </a:xfrm>
        <a:custGeom>
          <a:avLst/>
          <a:gdLst/>
          <a:ahLst/>
          <a:cxnLst/>
          <a:rect l="0" t="0" r="0" b="0"/>
          <a:pathLst>
            <a:path>
              <a:moveTo>
                <a:pt x="914399" y="0"/>
              </a:moveTo>
              <a:lnTo>
                <a:pt x="914399" y="298882"/>
              </a:lnTo>
              <a:lnTo>
                <a:pt x="0" y="298882"/>
              </a:lnTo>
              <a:lnTo>
                <a:pt x="0" y="3675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1E5F9-FB5C-4D50-A54A-45E34E98CFF1}">
      <dsp:nvSpPr>
        <dsp:cNvPr id="0" name=""/>
        <dsp:cNvSpPr/>
      </dsp:nvSpPr>
      <dsp:spPr>
        <a:xfrm>
          <a:off x="1160007" y="20689"/>
          <a:ext cx="1157940" cy="329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4AFA7-39FF-47A9-B58B-7539EC73EE9E}">
      <dsp:nvSpPr>
        <dsp:cNvPr id="0" name=""/>
        <dsp:cNvSpPr/>
      </dsp:nvSpPr>
      <dsp:spPr>
        <a:xfrm>
          <a:off x="1242361" y="98925"/>
          <a:ext cx="1157940" cy="329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Exam ≥ 80?</a:t>
          </a:r>
        </a:p>
      </dsp:txBody>
      <dsp:txXfrm>
        <a:off x="1252002" y="108566"/>
        <a:ext cx="1138658" cy="309902"/>
      </dsp:txXfrm>
    </dsp:sp>
    <dsp:sp modelId="{FA3AC237-2D12-4CB8-8664-9802565B8C40}">
      <dsp:nvSpPr>
        <dsp:cNvPr id="0" name=""/>
        <dsp:cNvSpPr/>
      </dsp:nvSpPr>
      <dsp:spPr>
        <a:xfrm>
          <a:off x="321809" y="717418"/>
          <a:ext cx="1005537" cy="470653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47D62-3A53-46E0-93E5-D8FBF54E00F7}">
      <dsp:nvSpPr>
        <dsp:cNvPr id="0" name=""/>
        <dsp:cNvSpPr/>
      </dsp:nvSpPr>
      <dsp:spPr>
        <a:xfrm>
          <a:off x="404163" y="795655"/>
          <a:ext cx="1005537" cy="47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Assignment ≥  80%?</a:t>
          </a:r>
        </a:p>
      </dsp:txBody>
      <dsp:txXfrm>
        <a:off x="417948" y="809440"/>
        <a:ext cx="977967" cy="443083"/>
      </dsp:txXfrm>
    </dsp:sp>
    <dsp:sp modelId="{DC852183-5326-49A1-BB84-4E6A399659A2}">
      <dsp:nvSpPr>
        <dsp:cNvPr id="0" name=""/>
        <dsp:cNvSpPr/>
      </dsp:nvSpPr>
      <dsp:spPr>
        <a:xfrm>
          <a:off x="1038" y="1482152"/>
          <a:ext cx="741186" cy="302968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AD76-3AA7-406A-AF7A-528E243737B5}">
      <dsp:nvSpPr>
        <dsp:cNvPr id="0" name=""/>
        <dsp:cNvSpPr/>
      </dsp:nvSpPr>
      <dsp:spPr>
        <a:xfrm>
          <a:off x="83392" y="1560389"/>
          <a:ext cx="741186" cy="30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C</a:t>
          </a:r>
        </a:p>
      </dsp:txBody>
      <dsp:txXfrm>
        <a:off x="92266" y="1569263"/>
        <a:ext cx="723438" cy="285220"/>
      </dsp:txXfrm>
    </dsp:sp>
    <dsp:sp modelId="{A670E028-C17D-47AB-80A6-6C169FCBE783}">
      <dsp:nvSpPr>
        <dsp:cNvPr id="0" name=""/>
        <dsp:cNvSpPr/>
      </dsp:nvSpPr>
      <dsp:spPr>
        <a:xfrm>
          <a:off x="906932" y="1482152"/>
          <a:ext cx="741186" cy="302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60F9B-DEE8-43CE-A9D1-C6E810B34F9F}">
      <dsp:nvSpPr>
        <dsp:cNvPr id="0" name=""/>
        <dsp:cNvSpPr/>
      </dsp:nvSpPr>
      <dsp:spPr>
        <a:xfrm>
          <a:off x="989286" y="1560389"/>
          <a:ext cx="741186" cy="30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B</a:t>
          </a:r>
        </a:p>
      </dsp:txBody>
      <dsp:txXfrm>
        <a:off x="998160" y="1569263"/>
        <a:ext cx="723438" cy="285220"/>
      </dsp:txXfrm>
    </dsp:sp>
    <dsp:sp modelId="{B4A95359-F1DD-4687-9DF3-DE2A07430B26}">
      <dsp:nvSpPr>
        <dsp:cNvPr id="0" name=""/>
        <dsp:cNvSpPr/>
      </dsp:nvSpPr>
      <dsp:spPr>
        <a:xfrm>
          <a:off x="2116588" y="717418"/>
          <a:ext cx="1039558" cy="47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E3AF4-120E-47B5-9199-359D45A372AB}">
      <dsp:nvSpPr>
        <dsp:cNvPr id="0" name=""/>
        <dsp:cNvSpPr/>
      </dsp:nvSpPr>
      <dsp:spPr>
        <a:xfrm>
          <a:off x="2198942" y="795655"/>
          <a:ext cx="1039558" cy="47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Assignment ≥ 50%?</a:t>
          </a:r>
        </a:p>
      </dsp:txBody>
      <dsp:txXfrm>
        <a:off x="2212727" y="809440"/>
        <a:ext cx="1011988" cy="443083"/>
      </dsp:txXfrm>
    </dsp:sp>
    <dsp:sp modelId="{995DAE4A-DDC3-4BD6-A593-78971E4F292D}">
      <dsp:nvSpPr>
        <dsp:cNvPr id="0" name=""/>
        <dsp:cNvSpPr/>
      </dsp:nvSpPr>
      <dsp:spPr>
        <a:xfrm>
          <a:off x="1812827" y="1482152"/>
          <a:ext cx="741186" cy="302968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7C055-E07F-4CA2-A226-502615D28AC7}">
      <dsp:nvSpPr>
        <dsp:cNvPr id="0" name=""/>
        <dsp:cNvSpPr/>
      </dsp:nvSpPr>
      <dsp:spPr>
        <a:xfrm>
          <a:off x="1895181" y="1560389"/>
          <a:ext cx="741186" cy="30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B</a:t>
          </a:r>
        </a:p>
      </dsp:txBody>
      <dsp:txXfrm>
        <a:off x="1904055" y="1569263"/>
        <a:ext cx="723438" cy="285220"/>
      </dsp:txXfrm>
    </dsp:sp>
    <dsp:sp modelId="{9D838059-D952-4EA2-B650-5E7641BA74FA}">
      <dsp:nvSpPr>
        <dsp:cNvPr id="0" name=""/>
        <dsp:cNvSpPr/>
      </dsp:nvSpPr>
      <dsp:spPr>
        <a:xfrm>
          <a:off x="2718721" y="1482152"/>
          <a:ext cx="741186" cy="302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789B3-637F-4E09-BDA3-7D7B1A2AC504}">
      <dsp:nvSpPr>
        <dsp:cNvPr id="0" name=""/>
        <dsp:cNvSpPr/>
      </dsp:nvSpPr>
      <dsp:spPr>
        <a:xfrm>
          <a:off x="2801075" y="1560389"/>
          <a:ext cx="741186" cy="302968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</a:t>
          </a:r>
        </a:p>
      </dsp:txBody>
      <dsp:txXfrm>
        <a:off x="2809949" y="1569263"/>
        <a:ext cx="723438" cy="285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40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21.wmf"/><Relationship Id="rId1" Type="http://schemas.openxmlformats.org/officeDocument/2006/relationships/image" Target="../media/image127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8.wmf"/><Relationship Id="rId3" Type="http://schemas.openxmlformats.org/officeDocument/2006/relationships/image" Target="../media/image121.wmf"/><Relationship Id="rId7" Type="http://schemas.openxmlformats.org/officeDocument/2006/relationships/image" Target="../media/image143.wmf"/><Relationship Id="rId12" Type="http://schemas.openxmlformats.org/officeDocument/2006/relationships/image" Target="../media/image147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2.wmf"/><Relationship Id="rId11" Type="http://schemas.openxmlformats.org/officeDocument/2006/relationships/image" Target="../media/image146.wmf"/><Relationship Id="rId5" Type="http://schemas.openxmlformats.org/officeDocument/2006/relationships/image" Target="../media/image141.wmf"/><Relationship Id="rId10" Type="http://schemas.openxmlformats.org/officeDocument/2006/relationships/image" Target="../media/image132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33.wmf"/><Relationship Id="rId11" Type="http://schemas.openxmlformats.org/officeDocument/2006/relationships/image" Target="../media/image157.wmf"/><Relationship Id="rId5" Type="http://schemas.openxmlformats.org/officeDocument/2006/relationships/image" Target="../media/image152.wmf"/><Relationship Id="rId10" Type="http://schemas.openxmlformats.org/officeDocument/2006/relationships/image" Target="../media/image156.wmf"/><Relationship Id="rId4" Type="http://schemas.openxmlformats.org/officeDocument/2006/relationships/image" Target="../media/image132.w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64.wmf"/><Relationship Id="rId2" Type="http://schemas.openxmlformats.org/officeDocument/2006/relationships/image" Target="../media/image160.wmf"/><Relationship Id="rId1" Type="http://schemas.openxmlformats.org/officeDocument/2006/relationships/image" Target="../media/image161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69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68.wmf"/><Relationship Id="rId5" Type="http://schemas.openxmlformats.org/officeDocument/2006/relationships/image" Target="../media/image154.wmf"/><Relationship Id="rId4" Type="http://schemas.openxmlformats.org/officeDocument/2006/relationships/image" Target="../media/image16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60.wmf"/><Relationship Id="rId7" Type="http://schemas.openxmlformats.org/officeDocument/2006/relationships/image" Target="../media/image174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65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40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6C08D-527D-4B46-BF89-2DE77783E363}" type="datetimeFigureOut">
              <a:rPr lang="en-US" smtClean="0"/>
              <a:pPr/>
              <a:t>28/07/2022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ED108-18F9-4E4B-B712-167868F55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596F27B-930F-4FEB-BF66-B0AF7A6F4895}" type="datetime1">
              <a:rPr lang="en-US" smtClean="0"/>
              <a:t>28/07/2022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E398-8548-4FAD-9F39-178DA6E6B749}" type="datetime1">
              <a:rPr lang="en-US" smtClean="0"/>
              <a:t>28/07/2022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D45-C9A6-40D9-9E36-EB16797F154A}" type="datetime1">
              <a:rPr lang="en-US" smtClean="0"/>
              <a:t>28/07/2022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DCD-9C6D-4F20-A480-1AC057F8DD90}" type="datetime1">
              <a:rPr lang="en-US" smtClean="0"/>
              <a:t>28/07/2022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16023D0-410F-4D49-897D-6583DB92F51E}" type="datetime1">
              <a:rPr lang="en-US" smtClean="0"/>
              <a:t>28/07/2022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8A81-1E3D-4C68-857F-3907A5F64364}" type="datetime1">
              <a:rPr lang="en-US" smtClean="0"/>
              <a:t>28/07/2022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6660-98E3-4F50-A63E-BBF9243606AD}" type="datetime1">
              <a:rPr lang="en-US" smtClean="0"/>
              <a:t>28/07/2022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69-41C5-4691-8D2E-36B8A6E6BE5B}" type="datetime1">
              <a:rPr lang="en-US" smtClean="0"/>
              <a:t>28/07/2022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FFE8-960F-423B-86BD-20ECA9A5FC72}" type="datetime1">
              <a:rPr lang="en-US" smtClean="0"/>
              <a:t>28/07/2022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C2FB-7979-41F2-AE9D-F3E6A7CC8DBC}" type="datetime1">
              <a:rPr lang="en-US" smtClean="0"/>
              <a:t>28/07/2022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9D3F-66A8-4B93-9294-EC25E628C5F4}" type="datetime1">
              <a:rPr lang="en-US" smtClean="0"/>
              <a:t>28/07/2022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5BC3A6-0955-443A-B804-036FDAAFB952}" type="datetime1">
              <a:rPr lang="en-US" smtClean="0"/>
              <a:t>28/07/2022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356350"/>
            <a:ext cx="7467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MSBA Python Bootcamp (July 2022) - Lecture 5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hyperlink" Target="http://www.salford-systems.com/products/cart" TargetMode="Externa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hyperlink" Target="http://www.rulequest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23.wmf"/><Relationship Id="rId10" Type="http://schemas.openxmlformats.org/officeDocument/2006/relationships/image" Target="../media/image17.wmf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wmf"/><Relationship Id="rId22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google.com.sg/url?sa=i&amp;rct=j&amp;q=&amp;esrc=s&amp;source=images&amp;cd=&amp;cad=rja&amp;docid=a5JsSKhvmOc2UM&amp;tbnid=KeQiAOoKteFVDM:&amp;ved=0CAUQjRw&amp;url=http://findicons.com/icon/31234/hp_mouse&amp;ei=O0v0UuL0CuztiAeWvYHwDw&amp;bvm=bv.60799247,d.aGc&amp;psig=AFQjCNF0sKmX1BTZGRooQ_WvMorSuSUZiQ&amp;ust=139182812015373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9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64.png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25.png"/><Relationship Id="rId4" Type="http://schemas.openxmlformats.org/officeDocument/2006/relationships/image" Target="../media/image60.wmf"/><Relationship Id="rId9" Type="http://schemas.openxmlformats.org/officeDocument/2006/relationships/hyperlink" Target="http://www.google.com.sg/url?sa=i&amp;rct=j&amp;q=&amp;esrc=s&amp;source=images&amp;cd=&amp;cad=rja&amp;docid=a5JsSKhvmOc2UM&amp;tbnid=KeQiAOoKteFVDM:&amp;ved=0CAUQjRw&amp;url=http://findicons.com/icon/31234/hp_mouse&amp;ei=O0v0UuL0CuztiAeWvYHwDw&amp;bvm=bv.60799247,d.aGc&amp;psig=AFQjCNF0sKmX1BTZGRooQ_WvMorSuSUZiQ&amp;ust=1391828120153732" TargetMode="External"/><Relationship Id="rId14" Type="http://schemas.openxmlformats.org/officeDocument/2006/relationships/image" Target="../media/image6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98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81.bin"/><Relationship Id="rId25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10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77.bin"/><Relationship Id="rId24" Type="http://schemas.openxmlformats.org/officeDocument/2006/relationships/oleObject" Target="../embeddings/oleObject85.bin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96.wmf"/><Relationship Id="rId23" Type="http://schemas.openxmlformats.org/officeDocument/2006/relationships/image" Target="../media/image99.wmf"/><Relationship Id="rId28" Type="http://schemas.openxmlformats.org/officeDocument/2006/relationships/oleObject" Target="../embeddings/oleObject87.bin"/><Relationship Id="rId10" Type="http://schemas.openxmlformats.org/officeDocument/2006/relationships/image" Target="../media/image94.wmf"/><Relationship Id="rId19" Type="http://schemas.openxmlformats.org/officeDocument/2006/relationships/image" Target="../media/image97.wmf"/><Relationship Id="rId31" Type="http://schemas.openxmlformats.org/officeDocument/2006/relationships/image" Target="../media/image103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101.wmf"/><Relationship Id="rId30" Type="http://schemas.openxmlformats.org/officeDocument/2006/relationships/oleObject" Target="../embeddings/oleObject8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116.png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1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2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0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" Type="http://schemas.openxmlformats.org/officeDocument/2006/relationships/oleObject" Target="../embeddings/oleObject110.bin"/><Relationship Id="rId21" Type="http://schemas.openxmlformats.org/officeDocument/2006/relationships/image" Target="../media/image134.wmf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14.bin"/><Relationship Id="rId24" Type="http://schemas.openxmlformats.org/officeDocument/2006/relationships/oleObject" Target="../embeddings/oleObject121.bin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131.wmf"/><Relationship Id="rId23" Type="http://schemas.openxmlformats.org/officeDocument/2006/relationships/image" Target="../media/image135.wmf"/><Relationship Id="rId28" Type="http://schemas.openxmlformats.org/officeDocument/2006/relationships/image" Target="../media/image116.png"/><Relationship Id="rId10" Type="http://schemas.openxmlformats.org/officeDocument/2006/relationships/image" Target="../media/image129.wmf"/><Relationship Id="rId19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3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44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2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47.wmf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31.bin"/><Relationship Id="rId31" Type="http://schemas.openxmlformats.org/officeDocument/2006/relationships/image" Target="../media/image116.png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42.wmf"/><Relationship Id="rId22" Type="http://schemas.openxmlformats.org/officeDocument/2006/relationships/oleObject" Target="../embeddings/oleObject133.bin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4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4.wmf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155.wmf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45.bin"/><Relationship Id="rId25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15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49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image" Target="../media/image156.wmf"/><Relationship Id="rId28" Type="http://schemas.openxmlformats.org/officeDocument/2006/relationships/oleObject" Target="../embeddings/oleObject151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46.bin"/><Relationship Id="rId31" Type="http://schemas.openxmlformats.org/officeDocument/2006/relationships/image" Target="../media/image160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3.wmf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58.wmf"/><Relationship Id="rId30" Type="http://schemas.openxmlformats.org/officeDocument/2006/relationships/oleObject" Target="../embeddings/oleObject15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62.wmf"/><Relationship Id="rId18" Type="http://schemas.openxmlformats.org/officeDocument/2006/relationships/oleObject" Target="../embeddings/oleObject161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0.wmf"/><Relationship Id="rId11" Type="http://schemas.openxmlformats.org/officeDocument/2006/relationships/image" Target="../media/image132.wmf"/><Relationship Id="rId5" Type="http://schemas.openxmlformats.org/officeDocument/2006/relationships/oleObject" Target="../embeddings/oleObject154.bin"/><Relationship Id="rId15" Type="http://schemas.openxmlformats.org/officeDocument/2006/relationships/image" Target="../media/image163.wmf"/><Relationship Id="rId10" Type="http://schemas.openxmlformats.org/officeDocument/2006/relationships/oleObject" Target="../embeddings/oleObject157.bin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5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7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8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77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1.wmf"/><Relationship Id="rId11" Type="http://schemas.openxmlformats.org/officeDocument/2006/relationships/image" Target="../media/image172.wmf"/><Relationship Id="rId5" Type="http://schemas.openxmlformats.org/officeDocument/2006/relationships/oleObject" Target="../embeddings/oleObject171.bin"/><Relationship Id="rId15" Type="http://schemas.openxmlformats.org/officeDocument/2006/relationships/image" Target="../media/image165.wmf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75.wmf"/><Relationship Id="rId4" Type="http://schemas.openxmlformats.org/officeDocument/2006/relationships/image" Target="../media/image170.wmf"/><Relationship Id="rId9" Type="http://schemas.openxmlformats.org/officeDocument/2006/relationships/image" Target="../media/image126.png"/><Relationship Id="rId14" Type="http://schemas.openxmlformats.org/officeDocument/2006/relationships/oleObject" Target="../embeddings/oleObject17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.sg/url?sa=i&amp;source=images&amp;cd=&amp;cad=rja&amp;docid=tXAV7HSaCMHdxM&amp;tbnid=MKH6YkWkG9SVsM&amp;ved=0CAgQjRw&amp;url=http%3A%2F%2Fktla.com%2F2013%2F09%2F20%2Fthe-hollywood-sign-reaches-a-milestone%2F&amp;ei=xJXmUo3vH4rOkAWh0YDADw&amp;psig=AFQjCNFGo8wzuccZvwXhTN22ZvqwDEEm-g&amp;ust=1390929732571538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78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16242"/>
            <a:ext cx="7086600" cy="1278384"/>
          </a:xfrm>
        </p:spPr>
        <p:txBody>
          <a:bodyPr anchor="ctr" anchorCtr="0">
            <a:normAutofit fontScale="90000"/>
          </a:bodyPr>
          <a:lstStyle/>
          <a:p>
            <a:r>
              <a:rPr lang="en-US" sz="3400" dirty="0" smtClean="0"/>
              <a:t>Classification, Clustering and Association Rules Mining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SG" sz="1800" b="1" dirty="0" smtClean="0"/>
              <a:t>MSBA Python </a:t>
            </a:r>
            <a:r>
              <a:rPr lang="en-SG" sz="1800" b="1" dirty="0" err="1" smtClean="0"/>
              <a:t>Bootcamp</a:t>
            </a:r>
            <a:r>
              <a:rPr lang="en-SG" sz="1800" b="1" dirty="0" smtClean="0"/>
              <a:t> – July </a:t>
            </a:r>
            <a:r>
              <a:rPr lang="en-SG" sz="1800" b="1" dirty="0" smtClean="0"/>
              <a:t>2022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858000" cy="609600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Facilitator</a:t>
            </a:r>
            <a:r>
              <a:rPr lang="en-US" sz="1400" dirty="0"/>
              <a:t>: </a:t>
            </a:r>
            <a:r>
              <a:rPr lang="en-US" sz="1400" dirty="0" smtClean="0"/>
              <a:t>A/P </a:t>
            </a:r>
            <a:r>
              <a:rPr lang="en-US" sz="1400" dirty="0"/>
              <a:t>TAN Wee Kek</a:t>
            </a:r>
          </a:p>
          <a:p>
            <a:r>
              <a:rPr lang="en-US" sz="1400" b="1" dirty="0"/>
              <a:t>Email</a:t>
            </a:r>
            <a:r>
              <a:rPr lang="en-US" sz="1400" dirty="0"/>
              <a:t>: tanwk@comp.nus.edu.sg :: </a:t>
            </a:r>
            <a:r>
              <a:rPr lang="en-US" sz="1400" b="1" dirty="0"/>
              <a:t>Tel</a:t>
            </a:r>
            <a:r>
              <a:rPr lang="en-US" sz="1400" dirty="0"/>
              <a:t>: 6516 6731 :: </a:t>
            </a:r>
            <a:r>
              <a:rPr lang="en-US" sz="1400" b="1" dirty="0"/>
              <a:t>Office</a:t>
            </a:r>
            <a:r>
              <a:rPr lang="en-US" sz="1400" dirty="0"/>
              <a:t>: </a:t>
            </a:r>
            <a:r>
              <a:rPr lang="en-US" sz="1400" dirty="0" smtClean="0"/>
              <a:t>COM3-02-35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10" y="381010"/>
            <a:ext cx="3810000" cy="2286000"/>
            <a:chOff x="914410" y="381010"/>
            <a:chExt cx="3810000" cy="228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10" y="381010"/>
              <a:ext cx="3810000" cy="2286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276600" y="2057400"/>
              <a:ext cx="955965" cy="60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 bwMode="auto">
          <a:xfrm>
            <a:off x="4876800" y="304800"/>
            <a:ext cx="335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kern="0" dirty="0">
                <a:solidFill>
                  <a:schemeClr val="accent1"/>
                </a:solidFill>
                <a:latin typeface="+mj-lt"/>
              </a:rPr>
              <a:t>Lecture </a:t>
            </a:r>
            <a:r>
              <a:rPr lang="en-US" sz="9600" b="1" kern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</a:t>
            </a:r>
            <a:endParaRPr kumimoji="0" lang="en-US" sz="9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Components</a:t>
            </a:r>
            <a:r>
              <a:rPr lang="en-US" dirty="0"/>
              <a:t> of the top-down induction of decision trees:</a:t>
            </a:r>
          </a:p>
          <a:p>
            <a:pPr lvl="1"/>
            <a:r>
              <a:rPr lang="en-US" b="1" dirty="0"/>
              <a:t>Splitting rules</a:t>
            </a:r>
            <a:r>
              <a:rPr lang="en-US" dirty="0"/>
              <a:t> – Optimal way to split a node (i.e., assigning observations to child nodes) and for creating child nodes.</a:t>
            </a:r>
          </a:p>
          <a:p>
            <a:pPr lvl="1"/>
            <a:r>
              <a:rPr lang="en-US" b="1" dirty="0"/>
              <a:t>Stopping criteria</a:t>
            </a:r>
            <a:r>
              <a:rPr lang="en-US" dirty="0"/>
              <a:t> – If the node should be split or not. If not, this node becomes a leaf of the tree.</a:t>
            </a:r>
          </a:p>
          <a:p>
            <a:pPr lvl="1"/>
            <a:r>
              <a:rPr lang="en-US" b="1" dirty="0"/>
              <a:t>Pruning criteria</a:t>
            </a:r>
            <a:r>
              <a:rPr lang="en-US" dirty="0"/>
              <a:t> – Avoid excessive growth of the tree (pre-pruning) during tree generation phase, and reduce the number of nodes after the tree has been generated (post-pruning).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372100" y="4343400"/>
          <a:ext cx="3543300" cy="211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5391150"/>
            <a:ext cx="2133600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 simple decision tree: </a:t>
            </a:r>
          </a:p>
          <a:p>
            <a:pPr marL="173736" indent="-1737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Left branch for “No”</a:t>
            </a:r>
          </a:p>
          <a:p>
            <a:pPr marL="173736" indent="-1737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Right branch for “Yes”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Decision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the 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task is to predict Loan-Risk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be using the </a:t>
            </a:r>
            <a:r>
              <a:rPr lang="en-US" u="sng" dirty="0" smtClean="0"/>
              <a:t>univariate binary splitting</a:t>
            </a:r>
            <a:r>
              <a:rPr lang="en-US" dirty="0" smtClean="0"/>
              <a:t> approach.</a:t>
            </a:r>
            <a:endParaRPr lang="en-US" dirty="0"/>
          </a:p>
        </p:txBody>
      </p:sp>
      <p:graphicFrame>
        <p:nvGraphicFramePr>
          <p:cNvPr id="6" name="Group 73"/>
          <p:cNvGraphicFramePr>
            <a:graphicFrameLocks noGrp="1"/>
          </p:cNvGraphicFramePr>
          <p:nvPr>
            <p:extLst/>
          </p:nvPr>
        </p:nvGraphicFramePr>
        <p:xfrm>
          <a:off x="1600200" y="1752600"/>
          <a:ext cx="5591175" cy="31337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Observation #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Income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Credit Rating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Loan Risk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Moderate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Decision Tree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09728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Given the data set    , we start building the tree by creating a root node.</a:t>
            </a:r>
          </a:p>
          <a:p>
            <a:r>
              <a:rPr lang="en-US" dirty="0"/>
              <a:t>If this node is sufficiently “pure”, then we stop.</a:t>
            </a:r>
          </a:p>
          <a:p>
            <a:r>
              <a:rPr lang="en-US" dirty="0"/>
              <a:t>If we do stop building the tree at this step, we use the majority class to classify/predict.</a:t>
            </a:r>
          </a:p>
          <a:p>
            <a:r>
              <a:rPr lang="en-US" dirty="0"/>
              <a:t>In this example, we classify all patterns as having Loan-Risk = “High”.</a:t>
            </a:r>
          </a:p>
          <a:p>
            <a:r>
              <a:rPr lang="en-US" dirty="0"/>
              <a:t>Correctly classify 4 out of 6 input samples to achieve classification accuracy of:</a:t>
            </a:r>
          </a:p>
          <a:p>
            <a:r>
              <a:rPr lang="en-US" dirty="0"/>
              <a:t>This node is split according to impurity measures:</a:t>
            </a:r>
          </a:p>
          <a:p>
            <a:pPr lvl="1"/>
            <a:r>
              <a:rPr lang="en-US" dirty="0" err="1"/>
              <a:t>Gini</a:t>
            </a:r>
            <a:r>
              <a:rPr lang="en-US" dirty="0"/>
              <a:t> Index (used by </a:t>
            </a:r>
            <a:r>
              <a:rPr lang="en-US" dirty="0">
                <a:hlinkClick r:id="rId3"/>
              </a:rPr>
              <a:t>CART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Entropy (used by </a:t>
            </a:r>
            <a:r>
              <a:rPr lang="en-US" dirty="0">
                <a:hlinkClick r:id="rId4"/>
              </a:rPr>
              <a:t>ID3, C4.5, C5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52800" y="1204452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164880" imgH="164880" progId="Equation.3">
                  <p:embed/>
                </p:oleObj>
              </mc:Choice>
              <mc:Fallback>
                <p:oleObj name="Equation" r:id="rId5" imgW="164880" imgH="1648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04452"/>
                        <a:ext cx="307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210050" y="4648200"/>
          <a:ext cx="27241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7" imgW="1460160" imgH="215640" progId="Equation.3">
                  <p:embed/>
                </p:oleObj>
              </mc:Choice>
              <mc:Fallback>
                <p:oleObj name="Equation" r:id="rId7" imgW="146016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648200"/>
                        <a:ext cx="27241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134225" y="5524499"/>
            <a:ext cx="1781175" cy="7239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Loan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-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Risk = High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bg1"/>
                </a:solidFill>
                <a:latin typeface="Arial" charset="0"/>
              </a:rPr>
              <a:t>Acc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= 66.67%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8" idx="0"/>
          </p:cNvCxnSpPr>
          <p:nvPr/>
        </p:nvCxnSpPr>
        <p:spPr>
          <a:xfrm>
            <a:off x="6934200" y="4849812"/>
            <a:ext cx="1090613" cy="674687"/>
          </a:xfrm>
          <a:prstGeom prst="curvedConnector2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/>
              <a:t>CART (Classification and Regression Trees) uses the </a:t>
            </a:r>
            <a:r>
              <a:rPr lang="en-US" b="1" dirty="0" err="1"/>
              <a:t>Gini</a:t>
            </a:r>
            <a:r>
              <a:rPr lang="en-US" b="1" dirty="0"/>
              <a:t> index</a:t>
            </a:r>
            <a:r>
              <a:rPr lang="en-US" dirty="0"/>
              <a:t> to measure the impurity of a dataset:</a:t>
            </a:r>
          </a:p>
          <a:p>
            <a:pPr lvl="1"/>
            <a:r>
              <a:rPr lang="en-US" dirty="0" err="1"/>
              <a:t>Gini</a:t>
            </a:r>
            <a:r>
              <a:rPr lang="en-US" dirty="0"/>
              <a:t> index for the observations in node    is: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where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    is the node that contains     examples from     classes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    is a relative frequency of class    in node </a:t>
            </a:r>
          </a:p>
          <a:p>
            <a:pPr lvl="1"/>
            <a:r>
              <a:rPr lang="en-US" dirty="0"/>
              <a:t>In our dataset, there are 2 classes High and Low,          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859462" y="2182368"/>
          <a:ext cx="2365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2" y="2182368"/>
                        <a:ext cx="23653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486944" y="2508161"/>
          <a:ext cx="21701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5" imgW="1168200" imgH="431640" progId="Equation.3">
                  <p:embed/>
                </p:oleObj>
              </mc:Choice>
              <mc:Fallback>
                <p:oleObj name="Equation" r:id="rId5" imgW="116820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944" y="2508161"/>
                        <a:ext cx="217011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219200" y="3652139"/>
          <a:ext cx="2365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2139"/>
                        <a:ext cx="2365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539151" y="3582988"/>
          <a:ext cx="2841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151" y="3582988"/>
                        <a:ext cx="28416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160463" y="3916363"/>
          <a:ext cx="3556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3916363"/>
                        <a:ext cx="3556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6677890" y="3581400"/>
          <a:ext cx="3317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Equation" r:id="rId13" imgW="177480" imgH="164880" progId="Equation.3">
                  <p:embed/>
                </p:oleObj>
              </mc:Choice>
              <mc:Fallback>
                <p:oleObj name="Equation" r:id="rId13" imgW="177480" imgH="1648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890" y="3581400"/>
                        <a:ext cx="3317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105400" y="3919728"/>
          <a:ext cx="2365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19728"/>
                        <a:ext cx="236538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392862" y="3962400"/>
          <a:ext cx="2365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Equation" r:id="rId17" imgW="126780" imgH="164814" progId="Equation.3">
                  <p:embed/>
                </p:oleObj>
              </mc:Choice>
              <mc:Fallback>
                <p:oleObj name="Equation" r:id="rId17" imgW="126780" imgH="164814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2" y="3962400"/>
                        <a:ext cx="23653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6861175" y="4340225"/>
          <a:ext cx="7588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Equation" r:id="rId18" imgW="406080" imgH="164880" progId="Equation.3">
                  <p:embed/>
                </p:oleObj>
              </mc:Choice>
              <mc:Fallback>
                <p:oleObj name="Equation" r:id="rId18" imgW="406080" imgH="16488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4340225"/>
                        <a:ext cx="7588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1849438" y="4675188"/>
          <a:ext cx="19907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20" imgW="1066680" imgH="393480" progId="Equation.3">
                  <p:embed/>
                </p:oleObj>
              </mc:Choice>
              <mc:Fallback>
                <p:oleObj name="Equation" r:id="rId20" imgW="1066680" imgH="393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675188"/>
                        <a:ext cx="19907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4445000" y="4675188"/>
          <a:ext cx="19192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Equation" r:id="rId22" imgW="1028520" imgH="393480" progId="Equation.3">
                  <p:embed/>
                </p:oleObj>
              </mc:Choice>
              <mc:Fallback>
                <p:oleObj name="Equation" r:id="rId22" imgW="1028520" imgH="39348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675188"/>
                        <a:ext cx="191928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1676400" y="5446712"/>
          <a:ext cx="50006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Equation" r:id="rId24" imgW="2692080" imgH="431640" progId="Equation.3">
                  <p:embed/>
                </p:oleObj>
              </mc:Choice>
              <mc:Fallback>
                <p:oleObj name="Equation" r:id="rId24" imgW="2692080" imgH="43164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46712"/>
                        <a:ext cx="50006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Income be used as the variable to split the root node?</a:t>
            </a:r>
          </a:p>
          <a:p>
            <a:r>
              <a:rPr lang="en-US" dirty="0"/>
              <a:t>Income is a variable with continuous values.</a:t>
            </a:r>
          </a:p>
          <a:p>
            <a:r>
              <a:rPr lang="en-US" dirty="0"/>
              <a:t>Sort the data according to Income values:</a:t>
            </a:r>
          </a:p>
        </p:txBody>
      </p:sp>
      <p:graphicFrame>
        <p:nvGraphicFramePr>
          <p:cNvPr id="6" name="Group 56"/>
          <p:cNvGraphicFramePr>
            <a:graphicFrameLocks noGrp="1"/>
          </p:cNvGraphicFramePr>
          <p:nvPr>
            <p:extLst/>
          </p:nvPr>
        </p:nvGraphicFramePr>
        <p:xfrm>
          <a:off x="1905000" y="3057527"/>
          <a:ext cx="5486400" cy="319087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0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Observation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Credit 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Loan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50"/>
          <p:cNvSpPr>
            <a:spLocks noChangeShapeType="1"/>
          </p:cNvSpPr>
          <p:nvPr/>
        </p:nvSpPr>
        <p:spPr bwMode="auto">
          <a:xfrm>
            <a:off x="457200" y="4924428"/>
            <a:ext cx="7162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>
            <a:off x="457200" y="5381628"/>
            <a:ext cx="7162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>
            <a:off x="457200" y="5829303"/>
            <a:ext cx="7162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609600" y="4572003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Split 1</a:t>
            </a: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609600" y="5029203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Split 2</a:t>
            </a:r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619125" y="5495928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Split 3</a:t>
            </a:r>
          </a:p>
        </p:txBody>
      </p:sp>
      <p:sp>
        <p:nvSpPr>
          <p:cNvPr id="13" name="AutoShape 57"/>
          <p:cNvSpPr>
            <a:spLocks noChangeArrowheads="1"/>
          </p:cNvSpPr>
          <p:nvPr/>
        </p:nvSpPr>
        <p:spPr bwMode="auto">
          <a:xfrm>
            <a:off x="7696200" y="4572003"/>
            <a:ext cx="381000" cy="533400"/>
          </a:xfrm>
          <a:prstGeom prst="curvedLeftArrow">
            <a:avLst>
              <a:gd name="adj1" fmla="val 28000"/>
              <a:gd name="adj2" fmla="val 56000"/>
              <a:gd name="adj3" fmla="val 3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58"/>
          <p:cNvSpPr>
            <a:spLocks noChangeArrowheads="1"/>
          </p:cNvSpPr>
          <p:nvPr/>
        </p:nvSpPr>
        <p:spPr bwMode="auto">
          <a:xfrm>
            <a:off x="7699248" y="5105403"/>
            <a:ext cx="381000" cy="533400"/>
          </a:xfrm>
          <a:prstGeom prst="curvedLeftArrow">
            <a:avLst>
              <a:gd name="adj1" fmla="val 28000"/>
              <a:gd name="adj2" fmla="val 56000"/>
              <a:gd name="adj3" fmla="val 3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59"/>
          <p:cNvSpPr>
            <a:spLocks noChangeArrowheads="1"/>
          </p:cNvSpPr>
          <p:nvPr/>
        </p:nvSpPr>
        <p:spPr bwMode="auto">
          <a:xfrm>
            <a:off x="7699248" y="5638803"/>
            <a:ext cx="381000" cy="533400"/>
          </a:xfrm>
          <a:prstGeom prst="curvedLeftArrow">
            <a:avLst>
              <a:gd name="adj1" fmla="val 28000"/>
              <a:gd name="adj2" fmla="val 56000"/>
              <a:gd name="adj3" fmla="val 3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2" descr="http://png-3.findicons.com/files/icons/1700/2d/512/mouse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8" t="3869" r="20672" b="1070"/>
          <a:stretch/>
        </p:blipFill>
        <p:spPr bwMode="auto">
          <a:xfrm>
            <a:off x="0" y="0"/>
            <a:ext cx="304800" cy="5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2" grpId="0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consider 3 possible splits when there are changes in the value of Loan-Risk.</a:t>
            </a:r>
          </a:p>
          <a:p>
            <a:pPr lvl="1"/>
            <a:r>
              <a:rPr lang="en-US" dirty="0"/>
              <a:t>Case 1 – Split condition Income ≤ 23 </a:t>
            </a:r>
            <a:r>
              <a:rPr lang="en-US" dirty="0" smtClean="0"/>
              <a:t>versus </a:t>
            </a:r>
            <a:r>
              <a:rPr lang="en-US" dirty="0"/>
              <a:t>Income &gt; 23</a:t>
            </a: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485775" y="4676774"/>
            <a:ext cx="131445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FF6600"/>
                </a:solidFill>
              </a:rPr>
              <a:t>Income </a:t>
            </a:r>
            <a:r>
              <a:rPr lang="en-US" sz="1200" b="1" dirty="0">
                <a:solidFill>
                  <a:srgbClr val="FF6600"/>
                </a:solidFill>
                <a:cs typeface="Arial" charset="0"/>
              </a:rPr>
              <a:t>≤ 23</a:t>
            </a:r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3228975" y="4695825"/>
            <a:ext cx="131445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FF6600"/>
                </a:solidFill>
              </a:rPr>
              <a:t>Income </a:t>
            </a:r>
            <a:r>
              <a:rPr lang="en-US" sz="1200" b="1" dirty="0">
                <a:solidFill>
                  <a:srgbClr val="FF6600"/>
                </a:solidFill>
                <a:cs typeface="Arial" charset="0"/>
              </a:rPr>
              <a:t>&gt; 23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38300" y="3619498"/>
            <a:ext cx="1866900" cy="8763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Loan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Risk = High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bg1"/>
                </a:solidFill>
                <a:latin typeface="Arial" charset="0"/>
              </a:rPr>
              <a:t>Acc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= 66.67%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Gini(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q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 = 4/9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400" y="5372099"/>
            <a:ext cx="1943101" cy="8763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 High Loan-Risks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0 Low Loan Risk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Gini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Arial" charset="0"/>
              </a:rPr>
              <a:t>q</a:t>
            </a:r>
            <a:r>
              <a:rPr lang="en-US" sz="1600" b="1" i="1" baseline="-25000" dirty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) = 0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67050" y="5372098"/>
            <a:ext cx="1962150" cy="8763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 High-Loan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 Low Loan Risk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Gini(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q</a:t>
            </a:r>
            <a:r>
              <a:rPr kumimoji="0" lang="en-US" sz="1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= 4/9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10800000" flipV="1">
            <a:off x="1214438" y="4524374"/>
            <a:ext cx="1300162" cy="8286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 flipV="1">
            <a:off x="2528888" y="4514849"/>
            <a:ext cx="1300162" cy="8286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114800" y="3822562"/>
          <a:ext cx="48656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2616120" imgH="431640" progId="Equation.3">
                  <p:embed/>
                </p:oleObj>
              </mc:Choice>
              <mc:Fallback>
                <p:oleObj name="Equation" r:id="rId3" imgW="261612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22562"/>
                        <a:ext cx="48656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94158" y="2557046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Impurity after split: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6003496" y="4583497"/>
            <a:ext cx="179429" cy="3103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Brace 16"/>
          <p:cNvSpPr/>
          <p:nvPr/>
        </p:nvSpPr>
        <p:spPr>
          <a:xfrm rot="5400000">
            <a:off x="7075875" y="4574217"/>
            <a:ext cx="179429" cy="3103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11842" y="4904601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42" y="4904601"/>
                <a:ext cx="680443" cy="276999"/>
              </a:xfrm>
              <a:prstGeom prst="rect">
                <a:avLst/>
              </a:prstGeom>
              <a:blipFill>
                <a:blip r:embed="rId5"/>
                <a:stretch>
                  <a:fillRect l="-6250" b="-2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63357" y="4902927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57" y="4902927"/>
                <a:ext cx="680443" cy="276999"/>
              </a:xfrm>
              <a:prstGeom prst="rect">
                <a:avLst/>
              </a:prstGeom>
              <a:blipFill>
                <a:blip r:embed="rId6"/>
                <a:stretch>
                  <a:fillRect l="-8036" b="-260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121150" y="2927350"/>
          <a:ext cx="3117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7" imgW="1676160" imgH="431640" progId="Equation.3">
                  <p:embed/>
                </p:oleObj>
              </mc:Choice>
              <mc:Fallback>
                <p:oleObj name="Equation" r:id="rId7" imgW="1676160" imgH="431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927350"/>
                        <a:ext cx="31178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9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4937760"/>
          </a:xfrm>
        </p:spPr>
        <p:txBody>
          <a:bodyPr/>
          <a:lstStyle/>
          <a:p>
            <a:pPr lvl="1"/>
            <a:r>
              <a:rPr lang="en-US" dirty="0"/>
              <a:t>Case 2 – Split condition Income ≤ 32 versus Income &gt; 32: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Case 3 – Split condition Income ≤ 43 versus Income &gt; 43: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Case 1 is the best.</a:t>
            </a:r>
          </a:p>
          <a:p>
            <a:pPr lvl="1"/>
            <a:r>
              <a:rPr lang="en-US" dirty="0"/>
              <a:t>Instead of splitting between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Income ≤ 23 versus Income &gt; 23,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the midpoint is selected as actual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splitting point: (23 + 32)/2.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33600" y="1676400"/>
          <a:ext cx="51720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2781000" imgH="431640" progId="Equation.3">
                  <p:embed/>
                </p:oleObj>
              </mc:Choice>
              <mc:Fallback>
                <p:oleObj name="Equation" r:id="rId3" imgW="2781000" imgH="431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51720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108200" y="2895600"/>
          <a:ext cx="52435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2819160" imgH="431640" progId="Equation.3">
                  <p:embed/>
                </p:oleObj>
              </mc:Choice>
              <mc:Fallback>
                <p:oleObj name="Equation" r:id="rId5" imgW="281916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895600"/>
                        <a:ext cx="52435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048251" y="3962400"/>
            <a:ext cx="4019549" cy="2276476"/>
            <a:chOff x="1457325" y="3047999"/>
            <a:chExt cx="4533900" cy="2628902"/>
          </a:xfrm>
        </p:grpSpPr>
        <p:sp>
          <p:nvSpPr>
            <p:cNvPr id="9" name="Text Box 57"/>
            <p:cNvSpPr txBox="1">
              <a:spLocks noChangeArrowheads="1"/>
            </p:cNvSpPr>
            <p:nvPr/>
          </p:nvSpPr>
          <p:spPr bwMode="auto">
            <a:xfrm>
              <a:off x="1628775" y="4105275"/>
              <a:ext cx="1450869" cy="3198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solidFill>
                    <a:srgbClr val="FF6600"/>
                  </a:solidFill>
                </a:rPr>
                <a:t>Income </a:t>
              </a:r>
              <a:r>
                <a:rPr lang="en-US" sz="1200" b="1" dirty="0">
                  <a:solidFill>
                    <a:srgbClr val="FF6600"/>
                  </a:solidFill>
                  <a:cs typeface="Arial" charset="0"/>
                </a:rPr>
                <a:t>≤ 27.5</a:t>
              </a: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4189330" y="4113326"/>
              <a:ext cx="1533299" cy="3198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solidFill>
                    <a:srgbClr val="FF6600"/>
                  </a:solidFill>
                </a:rPr>
                <a:t>Income </a:t>
              </a:r>
              <a:r>
                <a:rPr lang="en-US" sz="1200" b="1" dirty="0">
                  <a:solidFill>
                    <a:srgbClr val="FF6600"/>
                  </a:solidFill>
                  <a:cs typeface="Arial" charset="0"/>
                </a:rPr>
                <a:t>&gt; 27.5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81300" y="3047999"/>
              <a:ext cx="1781175" cy="8763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Loan</a:t>
              </a:r>
              <a:r>
                <a:rPr kumimoji="0" lang="en-US" sz="14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Risk = High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</a:rPr>
                <a:t>Acc</a:t>
              </a:r>
              <a:r>
                <a:rPr lang="en-US" sz="1400" b="1" dirty="0">
                  <a:solidFill>
                    <a:schemeClr val="bg1"/>
                  </a:solidFill>
                  <a:latin typeface="Arial" charset="0"/>
                </a:rPr>
                <a:t> = 66.67%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Gini (q) = 4/9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57325" y="4800600"/>
              <a:ext cx="1781175" cy="8763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 High Loan-Risks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  <a:latin typeface="Arial" charset="0"/>
                </a:rPr>
                <a:t>0 Low Loan Risk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Gini</a:t>
              </a:r>
              <a:r>
                <a:rPr lang="en-US" sz="14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1400" b="1" i="1" dirty="0">
                  <a:solidFill>
                    <a:schemeClr val="bg1"/>
                  </a:solidFill>
                  <a:latin typeface="Arial" charset="0"/>
                </a:rPr>
                <a:t>q</a:t>
              </a:r>
              <a:r>
                <a:rPr lang="en-US" sz="1400" b="1" i="1" baseline="-25000" dirty="0">
                  <a:solidFill>
                    <a:schemeClr val="bg1"/>
                  </a:solidFill>
                  <a:latin typeface="Arial" charset="0"/>
                </a:rPr>
                <a:t>1</a:t>
              </a:r>
              <a:r>
                <a:rPr lang="en-US" sz="1400" b="1" dirty="0">
                  <a:solidFill>
                    <a:schemeClr val="bg1"/>
                  </a:solidFill>
                  <a:latin typeface="Arial" charset="0"/>
                </a:rPr>
                <a:t>) = 0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210050" y="4800599"/>
              <a:ext cx="1781175" cy="8763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 High-Loan</a:t>
              </a:r>
              <a:r>
                <a:rPr kumimoji="0" lang="en-US" sz="14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Risk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</a:rPr>
                <a:t>2</a:t>
              </a:r>
              <a:r>
                <a:rPr lang="en-US" sz="1400" b="1" dirty="0">
                  <a:solidFill>
                    <a:schemeClr val="bg1"/>
                  </a:solidFill>
                  <a:latin typeface="Arial" charset="0"/>
                </a:rPr>
                <a:t> Low Loan Risk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Gini(</a:t>
              </a:r>
              <a:r>
                <a:rPr kumimoji="0" lang="en-US" sz="14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400" b="1" i="1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)</a:t>
              </a:r>
              <a:r>
                <a:rPr kumimoji="0" lang="en-US" sz="14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= 4/9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0800000" flipV="1">
              <a:off x="2357438" y="3952875"/>
              <a:ext cx="1300162" cy="8286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0800000" flipH="1" flipV="1">
              <a:off x="3671888" y="3943350"/>
              <a:ext cx="1300162" cy="8286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Apply the tree generating method recursively to nodes that are still not “pure”.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/>
              <a:t>Develop a subtree by examining the variable Credit-Rating.</a:t>
            </a:r>
          </a:p>
          <a:p>
            <a:r>
              <a:rPr lang="en-US" dirty="0"/>
              <a:t>Credit-Rating is a discrete variable with ordinal values, i.e., they can be ordered in a meaningful sequence.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2227" y="2190749"/>
            <a:ext cx="4067173" cy="2152651"/>
            <a:chOff x="1457325" y="3047999"/>
            <a:chExt cx="4533900" cy="2628902"/>
          </a:xfrm>
        </p:grpSpPr>
        <p:sp>
          <p:nvSpPr>
            <p:cNvPr id="7" name="Text Box 57"/>
            <p:cNvSpPr txBox="1">
              <a:spLocks noChangeArrowheads="1"/>
            </p:cNvSpPr>
            <p:nvPr/>
          </p:nvSpPr>
          <p:spPr bwMode="auto">
            <a:xfrm>
              <a:off x="1628775" y="4105275"/>
              <a:ext cx="1450869" cy="3198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solidFill>
                    <a:srgbClr val="FF6600"/>
                  </a:solidFill>
                </a:rPr>
                <a:t>Income </a:t>
              </a:r>
              <a:r>
                <a:rPr lang="en-US" sz="1200" b="1" dirty="0">
                  <a:solidFill>
                    <a:srgbClr val="FF6600"/>
                  </a:solidFill>
                  <a:cs typeface="Arial" charset="0"/>
                </a:rPr>
                <a:t>≤ 27.5</a:t>
              </a:r>
            </a:p>
          </p:txBody>
        </p: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4189330" y="4113326"/>
              <a:ext cx="1533299" cy="3198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solidFill>
                    <a:srgbClr val="FF6600"/>
                  </a:solidFill>
                </a:rPr>
                <a:t>Income </a:t>
              </a:r>
              <a:r>
                <a:rPr lang="en-US" sz="1200" b="1" dirty="0">
                  <a:solidFill>
                    <a:srgbClr val="FF6600"/>
                  </a:solidFill>
                  <a:cs typeface="Arial" charset="0"/>
                </a:rPr>
                <a:t>&gt; 27.5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781300" y="3047999"/>
              <a:ext cx="1781175" cy="8763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Loan</a:t>
              </a:r>
              <a:r>
                <a:rPr kumimoji="0" lang="en-US" sz="14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Risk = High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baseline="0" dirty="0">
                  <a:solidFill>
                    <a:schemeClr val="bg1"/>
                  </a:solidFill>
                  <a:latin typeface="Arial" charset="0"/>
                </a:rPr>
                <a:t>Acc</a:t>
              </a:r>
              <a:r>
                <a:rPr lang="en-US" sz="1400" b="1" dirty="0">
                  <a:solidFill>
                    <a:schemeClr val="bg1"/>
                  </a:solidFill>
                  <a:latin typeface="Arial" charset="0"/>
                </a:rPr>
                <a:t> = 66.67%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Gini(</a:t>
              </a:r>
              <a:r>
                <a:rPr kumimoji="0" lang="en-US" sz="14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) = 4/9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457325" y="4800600"/>
              <a:ext cx="1781175" cy="876301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Loan Risk</a:t>
              </a:r>
              <a:r>
                <a:rPr kumimoji="0" lang="en-US" sz="14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= High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210050" y="4800599"/>
              <a:ext cx="1781175" cy="876301"/>
            </a:xfrm>
            <a:prstGeom prst="rect">
              <a:avLst/>
            </a:prstGeom>
            <a:solidFill>
              <a:srgbClr val="CC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Loan Risk =</a:t>
              </a:r>
              <a:r>
                <a:rPr kumimoji="0" lang="en-US" sz="14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?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rot="10800000" flipV="1">
              <a:off x="2357438" y="3952875"/>
              <a:ext cx="1300162" cy="8286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10800000" flipH="1" flipV="1">
              <a:off x="3671888" y="3943350"/>
              <a:ext cx="1300162" cy="8286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Possible values are                              .</a:t>
            </a:r>
          </a:p>
          <a:p>
            <a:r>
              <a:rPr lang="en-US" dirty="0"/>
              <a:t>Check for best split:</a:t>
            </a:r>
          </a:p>
          <a:p>
            <a:pPr lvl="1"/>
            <a:r>
              <a:rPr lang="en-US" dirty="0"/>
              <a:t>Case 1 – Low versus (Moderate or High)</a:t>
            </a:r>
          </a:p>
          <a:p>
            <a:pPr lvl="1"/>
            <a:r>
              <a:rPr lang="en-US" dirty="0"/>
              <a:t>Case 2 – (Low or Moderate) versus High</a:t>
            </a:r>
          </a:p>
          <a:p>
            <a:r>
              <a:rPr lang="en-US" dirty="0"/>
              <a:t> Compute the Gini index for splitting the node: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52800" y="1295400"/>
          <a:ext cx="26685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434960" imgH="215640" progId="Equation.3">
                  <p:embed/>
                </p:oleObj>
              </mc:Choice>
              <mc:Fallback>
                <p:oleObj name="Equation" r:id="rId3" imgW="143496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26685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3555206" y="3581400"/>
            <a:ext cx="1597818" cy="717551"/>
          </a:xfrm>
          <a:prstGeom prst="rect">
            <a:avLst/>
          </a:prstGeom>
          <a:solidFill>
            <a:srgbClr val="CC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Loan Risk =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?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Case 1 – Split Credit-Rating = Low versus Credit-Rating = Moderate or High:</a:t>
            </a:r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 flipH="1">
            <a:off x="3133725" y="2870201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4438650" y="2879726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1905000" y="3060701"/>
            <a:ext cx="18288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Credit-Rating=Low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105400" y="3060701"/>
            <a:ext cx="29718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Credit-Rating=Moderate or High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707606" y="2133600"/>
            <a:ext cx="1597818" cy="717551"/>
          </a:xfrm>
          <a:prstGeom prst="rect">
            <a:avLst/>
          </a:prstGeom>
          <a:solidFill>
            <a:srgbClr val="CC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Loan Risk =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?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21731" y="3714750"/>
            <a:ext cx="1597818" cy="717551"/>
          </a:xfrm>
          <a:prstGeom prst="rect">
            <a:avLst/>
          </a:prstGeom>
          <a:solidFill>
            <a:srgbClr val="CC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 Low Loan-Risk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1 High Loan Risk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Gini(</a:t>
            </a:r>
            <a:r>
              <a:rPr kumimoji="0" lang="en-US" sz="1100" b="1" i="1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q</a:t>
            </a:r>
            <a:r>
              <a:rPr kumimoji="0" lang="en-US" sz="11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 = 0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1581" y="3752850"/>
            <a:ext cx="1597818" cy="717551"/>
          </a:xfrm>
          <a:prstGeom prst="rect">
            <a:avLst/>
          </a:prstGeom>
          <a:solidFill>
            <a:srgbClr val="CC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 Low Loan-Risk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0 High Loan Risk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Gini(</a:t>
            </a:r>
            <a:r>
              <a:rPr lang="en-US" sz="1100" b="1" i="1" dirty="0">
                <a:solidFill>
                  <a:schemeClr val="bg1"/>
                </a:solidFill>
                <a:latin typeface="Arial" charset="0"/>
              </a:rPr>
              <a:t>q</a:t>
            </a:r>
            <a:r>
              <a:rPr lang="en-US" sz="1100" b="1" i="1" baseline="-2500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) </a:t>
            </a:r>
            <a:r>
              <a:rPr kumimoji="0" lang="en-US" sz="11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= 0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663825" y="4876800"/>
          <a:ext cx="36845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981080" imgH="431640" progId="Equation.3">
                  <p:embed/>
                </p:oleObj>
              </mc:Choice>
              <mc:Fallback>
                <p:oleObj name="Equation" r:id="rId3" imgW="198108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4876800"/>
                        <a:ext cx="36845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end of this lecture, you should understand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Appreciate the limitation of regression models.</a:t>
            </a:r>
          </a:p>
          <a:p>
            <a:pPr lvl="1"/>
            <a:r>
              <a:rPr lang="en-US" dirty="0"/>
              <a:t>Convert a regression problem to classification problem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Understand how decision tree classifier works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How to perform </a:t>
            </a:r>
            <a:r>
              <a:rPr lang="en-US" dirty="0" smtClean="0"/>
              <a:t>decision tree classification.</a:t>
            </a:r>
            <a:endParaRPr lang="en-US" dirty="0"/>
          </a:p>
          <a:p>
            <a:pPr lvl="1"/>
            <a:r>
              <a:rPr lang="en-US" dirty="0"/>
              <a:t>Understand how k-means clustering works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 to perform k-means clustering.</a:t>
            </a:r>
          </a:p>
          <a:p>
            <a:pPr lvl="1"/>
            <a:r>
              <a:rPr lang="en-US" dirty="0" smtClean="0"/>
              <a:t>Understand what is association rules mining.</a:t>
            </a:r>
          </a:p>
          <a:p>
            <a:pPr lvl="1"/>
            <a:r>
              <a:rPr lang="en-US" dirty="0"/>
              <a:t>How to perform </a:t>
            </a:r>
            <a:r>
              <a:rPr lang="en-US" dirty="0" smtClean="0"/>
              <a:t>association rules mining.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38545"/>
            <a:ext cx="928255" cy="928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0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45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1"/>
            <a:r>
              <a:rPr lang="en-US" dirty="0"/>
              <a:t>Case 2 – Split Credit-Rating = Low or Moderate versus Credit-Rating = High: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Case 2 split is not as good as Case 1 split.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0600" y="2158999"/>
            <a:ext cx="5791200" cy="2336801"/>
            <a:chOff x="257175" y="3035299"/>
            <a:chExt cx="5791200" cy="2336801"/>
          </a:xfrm>
        </p:grpSpPr>
        <p:sp>
          <p:nvSpPr>
            <p:cNvPr id="7" name="Line 18"/>
            <p:cNvSpPr>
              <a:spLocks noChangeShapeType="1"/>
            </p:cNvSpPr>
            <p:nvPr/>
          </p:nvSpPr>
          <p:spPr bwMode="auto">
            <a:xfrm flipH="1">
              <a:off x="2371725" y="3771900"/>
              <a:ext cx="1295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3676650" y="3781425"/>
              <a:ext cx="1295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257175" y="3962400"/>
              <a:ext cx="2895601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Credit-Rating=Low or moderate</a:t>
              </a: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4191000" y="3962400"/>
              <a:ext cx="185737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Credit-Rating=High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945606" y="3035299"/>
              <a:ext cx="1597818" cy="717551"/>
            </a:xfrm>
            <a:prstGeom prst="rect">
              <a:avLst/>
            </a:prstGeom>
            <a:solidFill>
              <a:srgbClr val="CC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Loan Risk =</a:t>
              </a:r>
              <a:r>
                <a:rPr kumimoji="0" lang="en-US" sz="14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?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59731" y="4616449"/>
              <a:ext cx="1597818" cy="717551"/>
            </a:xfrm>
            <a:prstGeom prst="rect">
              <a:avLst/>
            </a:prstGeom>
            <a:solidFill>
              <a:srgbClr val="CC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>
                  <a:solidFill>
                    <a:schemeClr val="bg1"/>
                  </a:solidFill>
                  <a:latin typeface="Arial" charset="0"/>
                </a:rPr>
                <a:t>1</a:t>
              </a: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Low Loan-Risk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1 High Loan Risk</a:t>
              </a:r>
            </a:p>
            <a:p>
              <a:pPr algn="ctr"/>
              <a:r>
                <a:rPr kumimoji="0" lang="en-US" sz="11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Gini(</a:t>
              </a:r>
              <a:r>
                <a:rPr kumimoji="0" lang="en-US" sz="1100" b="1" i="1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100" b="1" i="1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  <a:r>
                <a:rPr kumimoji="0" lang="en-US" sz="11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) = 1/2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269581" y="4654549"/>
              <a:ext cx="1597818" cy="717551"/>
            </a:xfrm>
            <a:prstGeom prst="rect">
              <a:avLst/>
            </a:prstGeom>
            <a:solidFill>
              <a:srgbClr val="CC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0 Low Loan-Risk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1 High Loan Risk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Arial" charset="0"/>
                </a:rPr>
                <a:t>Gini(</a:t>
              </a:r>
              <a:r>
                <a:rPr lang="en-US" sz="1100" b="1" i="1" dirty="0">
                  <a:solidFill>
                    <a:schemeClr val="bg1"/>
                  </a:solidFill>
                  <a:latin typeface="Arial" charset="0"/>
                </a:rPr>
                <a:t>q</a:t>
              </a:r>
              <a:r>
                <a:rPr lang="en-US" sz="1100" b="1" i="1" baseline="-25000" dirty="0">
                  <a:solidFill>
                    <a:schemeClr val="bg1"/>
                  </a:solidFill>
                  <a:latin typeface="Arial" charset="0"/>
                </a:rPr>
                <a:t>2</a:t>
              </a:r>
              <a:r>
                <a:rPr lang="en-US" sz="1100" b="1" dirty="0">
                  <a:solidFill>
                    <a:schemeClr val="bg1"/>
                  </a:solidFill>
                  <a:latin typeface="Arial" charset="0"/>
                </a:rPr>
                <a:t>) = 0</a:t>
              </a:r>
              <a:endPara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616200" y="4876800"/>
          <a:ext cx="37798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2031840" imgH="431640" progId="Equation.3">
                  <p:embed/>
                </p:oleObj>
              </mc:Choice>
              <mc:Fallback>
                <p:oleObj name="Equation" r:id="rId3" imgW="2031840" imgH="4316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876800"/>
                        <a:ext cx="37798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Complete tree</a:t>
            </a:r>
            <a:r>
              <a:rPr lang="en-US" dirty="0"/>
              <a:t>:</a:t>
            </a:r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7496176" y="1571625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7496176" y="2105025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7800975" y="1524000"/>
            <a:ext cx="1266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en-US" sz="1600" dirty="0"/>
              <a:t>Root</a:t>
            </a:r>
          </a:p>
          <a:p>
            <a:pPr>
              <a:spcBef>
                <a:spcPct val="25000"/>
              </a:spcBef>
            </a:pPr>
            <a:endParaRPr lang="en-US" sz="1600" dirty="0"/>
          </a:p>
          <a:p>
            <a:pPr>
              <a:spcBef>
                <a:spcPct val="25000"/>
              </a:spcBef>
            </a:pPr>
            <a:r>
              <a:rPr lang="en-US" sz="1600" dirty="0"/>
              <a:t>Leaf</a:t>
            </a:r>
          </a:p>
          <a:p>
            <a:pPr>
              <a:spcBef>
                <a:spcPct val="25000"/>
              </a:spcBef>
            </a:pPr>
            <a:endParaRPr lang="en-US" sz="1600" dirty="0"/>
          </a:p>
          <a:p>
            <a:pPr>
              <a:spcBef>
                <a:spcPct val="25000"/>
              </a:spcBef>
            </a:pPr>
            <a:r>
              <a:rPr lang="en-US" sz="1600" dirty="0"/>
              <a:t>Intermediate</a:t>
            </a: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963677" y="2313540"/>
            <a:ext cx="130151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Income </a:t>
            </a:r>
            <a:r>
              <a:rPr lang="en-US" sz="1200" b="1" dirty="0">
                <a:cs typeface="Arial" charset="0"/>
              </a:rPr>
              <a:t>≤ 27.5</a:t>
            </a:r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5260644" y="2320133"/>
            <a:ext cx="137545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/>
              <a:t>Income </a:t>
            </a:r>
            <a:r>
              <a:rPr lang="en-US" sz="1200" b="1" dirty="0">
                <a:cs typeface="Arial" charset="0"/>
              </a:rPr>
              <a:t>&gt; 27.5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7559" y="1447800"/>
            <a:ext cx="1597818" cy="717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09876" y="2882900"/>
            <a:ext cx="1597818" cy="717551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Loan Risk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= High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79231" y="2882900"/>
            <a:ext cx="1597818" cy="717551"/>
          </a:xfrm>
          <a:prstGeom prst="rect">
            <a:avLst/>
          </a:prstGeom>
          <a:solidFill>
            <a:srgbClr val="CC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Loan Risk =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?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 flipV="1">
            <a:off x="3617330" y="2188749"/>
            <a:ext cx="1166321" cy="678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 flipH="1" flipV="1">
            <a:off x="4796468" y="2180950"/>
            <a:ext cx="1166321" cy="678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4705350" y="3609976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010275" y="3619501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3781425" y="3800476"/>
            <a:ext cx="157162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Credit-Rating=Low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524625" y="3800477"/>
            <a:ext cx="254317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Credit-Rating=Moderate or High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79231" y="2873375"/>
            <a:ext cx="1597818" cy="717551"/>
          </a:xfrm>
          <a:prstGeom prst="rect">
            <a:avLst/>
          </a:prstGeom>
          <a:solidFill>
            <a:srgbClr val="CC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93356" y="4454525"/>
            <a:ext cx="1597818" cy="717551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Loan Risk = High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03206" y="4492625"/>
            <a:ext cx="1597818" cy="717551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Loan Risk = Low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496176" y="271462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4457702"/>
            <a:ext cx="3824909" cy="1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Gini Index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/>
              <a:t>The tree achieves 100% accuracy on the training data set.</a:t>
            </a:r>
          </a:p>
          <a:p>
            <a:r>
              <a:rPr lang="en-US" dirty="0"/>
              <a:t>It may </a:t>
            </a:r>
            <a:r>
              <a:rPr lang="en-US" u="sng" dirty="0" err="1"/>
              <a:t>overfit</a:t>
            </a:r>
            <a:r>
              <a:rPr lang="en-US" dirty="0"/>
              <a:t> the training data instances.</a:t>
            </a:r>
          </a:p>
          <a:p>
            <a:r>
              <a:rPr lang="en-US" dirty="0"/>
              <a:t>Trees may be simplified by </a:t>
            </a:r>
            <a:r>
              <a:rPr lang="en-US" b="1" dirty="0"/>
              <a:t>pruning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Removing nodes or branches to improve the accuracy on the </a:t>
            </a:r>
            <a:r>
              <a:rPr lang="en-US" u="sng" dirty="0"/>
              <a:t>test samples</a:t>
            </a:r>
            <a:r>
              <a:rPr lang="en-US" dirty="0"/>
              <a:t>.</a:t>
            </a:r>
          </a:p>
          <a:p>
            <a:r>
              <a:rPr lang="en-US" dirty="0"/>
              <a:t>Tree growing could be terminated when the number of instances in the node is </a:t>
            </a:r>
            <a:r>
              <a:rPr lang="en-US" u="sng" dirty="0"/>
              <a:t>less</a:t>
            </a:r>
            <a:r>
              <a:rPr lang="en-US" dirty="0"/>
              <a:t> than a </a:t>
            </a:r>
            <a:r>
              <a:rPr lang="en-US" u="sng" dirty="0"/>
              <a:t>pre-specified number</a:t>
            </a:r>
            <a:r>
              <a:rPr lang="en-US" dirty="0"/>
              <a:t>.</a:t>
            </a:r>
          </a:p>
          <a:p>
            <a:r>
              <a:rPr lang="en-US" dirty="0"/>
              <a:t>Notice we have built a </a:t>
            </a:r>
            <a:r>
              <a:rPr lang="en-US" u="sng" dirty="0"/>
              <a:t>binary tree</a:t>
            </a:r>
            <a:r>
              <a:rPr lang="en-US" dirty="0"/>
              <a:t> where every non-leaf nodes have </a:t>
            </a:r>
            <a:r>
              <a:rPr lang="en-US" u="sng" dirty="0"/>
              <a:t>2 branches</a:t>
            </a:r>
            <a:r>
              <a:rPr lang="en-US" dirty="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 </a:t>
            </a:r>
            <a:r>
              <a:rPr lang="en-US" dirty="0" err="1"/>
              <a:t>Scikit</a:t>
            </a:r>
            <a:r>
              <a:rPr lang="en-US" dirty="0"/>
              <a:t> Lean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We can perform decision tree classification using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tree.DecisionTreeClassifier</a:t>
            </a:r>
            <a:r>
              <a:rPr lang="en-US" dirty="0"/>
              <a:t>.</a:t>
            </a:r>
          </a:p>
          <a:p>
            <a:r>
              <a:rPr lang="en-US" dirty="0"/>
              <a:t>However, this class cannot process categorical independent variables and thus we need to recode </a:t>
            </a:r>
            <a:r>
              <a:rPr lang="en-US" dirty="0" err="1"/>
              <a:t>CreditRating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</a:t>
            </a:r>
            <a:r>
              <a:rPr lang="en-US" u="sng" dirty="0"/>
              <a:t>one hot encoding</a:t>
            </a:r>
            <a:r>
              <a:rPr lang="en-US" dirty="0"/>
              <a:t> or </a:t>
            </a:r>
            <a:r>
              <a:rPr lang="en-US" u="sng" dirty="0"/>
              <a:t>one-of-K scheme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LoanRisk</a:t>
            </a:r>
            <a:r>
              <a:rPr lang="en-US" dirty="0"/>
              <a:t> has three levels – Low, Moderate and High.</a:t>
            </a:r>
          </a:p>
          <a:p>
            <a:pPr lvl="1"/>
            <a:r>
              <a:rPr lang="en-US" dirty="0"/>
              <a:t>So we will create three </a:t>
            </a:r>
            <a:r>
              <a:rPr lang="en-US" u="sng" dirty="0"/>
              <a:t>binary variables</a:t>
            </a:r>
            <a:r>
              <a:rPr lang="en-US" dirty="0"/>
              <a:t> – </a:t>
            </a:r>
            <a:r>
              <a:rPr lang="en-US" dirty="0" err="1"/>
              <a:t>CreditRatingLow</a:t>
            </a:r>
            <a:r>
              <a:rPr lang="en-US" dirty="0"/>
              <a:t>, </a:t>
            </a:r>
            <a:r>
              <a:rPr lang="en-US" dirty="0" err="1"/>
              <a:t>CreditRatingModerate</a:t>
            </a:r>
            <a:r>
              <a:rPr lang="en-US" dirty="0"/>
              <a:t> and </a:t>
            </a:r>
            <a:r>
              <a:rPr lang="en-US" dirty="0" err="1"/>
              <a:t>CreditRatingHigh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each observation, only exactly one of these three variables will be set to </a:t>
            </a:r>
            <a:r>
              <a:rPr lang="en-US" dirty="0" smtClean="0"/>
              <a:t>1.</a:t>
            </a:r>
          </a:p>
          <a:p>
            <a:r>
              <a:rPr lang="en-US" dirty="0"/>
              <a:t>Refer to sample source file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src01</a:t>
            </a:r>
            <a:r>
              <a:rPr lang="en-US" dirty="0" smtClean="0"/>
              <a:t> </a:t>
            </a:r>
            <a:r>
              <a:rPr lang="en-US" dirty="0"/>
              <a:t>for the example.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 </a:t>
            </a:r>
            <a:r>
              <a:rPr lang="en-US" dirty="0" err="1"/>
              <a:t>Scikit</a:t>
            </a:r>
            <a:r>
              <a:rPr lang="en-US" dirty="0"/>
              <a:t> Lean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086" t="23955" r="34771" b="12495"/>
          <a:stretch/>
        </p:blipFill>
        <p:spPr>
          <a:xfrm>
            <a:off x="76200" y="1391455"/>
            <a:ext cx="4572000" cy="46482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3400" y="2286000"/>
            <a:ext cx="4642405" cy="28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28515"/>
            <a:ext cx="55626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Rule Generation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Trace each path from the root node to a leaf node to generate a rule: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3000" y="5029200"/>
            <a:ext cx="7010400" cy="10699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</a:rPr>
              <a:t>If Income 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≤ 27.5, then Loan-Risk = High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Else if Income &gt; 27.5 and Credit-Rating=Low, then Loan-Risk = High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cs typeface="Arial" charset="0"/>
              </a:rPr>
              <a:t>Else if Income </a:t>
            </a:r>
            <a:r>
              <a:rPr lang="en-US" sz="1600" dirty="0">
                <a:solidFill>
                  <a:schemeClr val="bg1"/>
                </a:solidFill>
              </a:rPr>
              <a:t>&gt; 27.5 and Credit-Rating= Moderate or High, then Loan-Risk = 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0E6-8DA8-431E-B211-6920F5C0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Exercise: PE07-01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C3E4-53F4-48B2-B5BD-5EEC4F73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6385-EE08-47D6-9342-4226AF08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5BDF9-CA53-45D5-ABE6-38BA0E4445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1782762"/>
            <a:ext cx="2085975" cy="3810000"/>
          </a:xfrm>
        </p:spPr>
      </p:pic>
    </p:spTree>
    <p:extLst>
      <p:ext uri="{BB962C8B-B14F-4D97-AF65-F5344CB8AC3E}">
        <p14:creationId xmlns:p14="http://schemas.microsoft.com/office/powerpoint/2010/main" val="19252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with K-Means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5711952" cy="365760"/>
          </a:xfrm>
        </p:spPr>
        <p:txBody>
          <a:bodyPr/>
          <a:lstStyle/>
          <a:p>
            <a:r>
              <a:rPr lang="en-US" smtClean="0"/>
              <a:t>MSBA Python Bootcamp (July 2022) - Lecture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Clusters</a:t>
            </a:r>
            <a:r>
              <a:rPr lang="en-US" dirty="0"/>
              <a:t> are homogeneous groups of observations.</a:t>
            </a:r>
          </a:p>
          <a:p>
            <a:r>
              <a:rPr lang="en-US" dirty="0"/>
              <a:t>To measure similarity between pairs of observations, a distance metric must be defined.</a:t>
            </a:r>
          </a:p>
          <a:p>
            <a:r>
              <a:rPr lang="en-US" b="1" dirty="0"/>
              <a:t>Clustering</a:t>
            </a:r>
            <a:r>
              <a:rPr lang="en-US" dirty="0"/>
              <a:t> is an </a:t>
            </a:r>
            <a:r>
              <a:rPr lang="en-US" u="sng" dirty="0"/>
              <a:t>unsupervised learning process</a:t>
            </a:r>
            <a:r>
              <a:rPr lang="en-US" dirty="0"/>
              <a:t>.</a:t>
            </a:r>
          </a:p>
          <a:p>
            <a:r>
              <a:rPr lang="en-US" dirty="0"/>
              <a:t>Focus of our discussions will be on:</a:t>
            </a:r>
          </a:p>
          <a:p>
            <a:pPr lvl="1"/>
            <a:r>
              <a:rPr lang="en-US" dirty="0"/>
              <a:t>Features of clustering models.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partition </a:t>
            </a:r>
            <a:r>
              <a:rPr lang="en-US" dirty="0" smtClean="0"/>
              <a:t>method: </a:t>
            </a:r>
            <a:r>
              <a:rPr lang="en-US" b="1" i="1" dirty="0" smtClean="0"/>
              <a:t>K</a:t>
            </a:r>
            <a:r>
              <a:rPr lang="en-US" b="1" dirty="0" smtClean="0"/>
              <a:t>-means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Quality </a:t>
            </a:r>
            <a:r>
              <a:rPr lang="en-US" dirty="0"/>
              <a:t>indicators for clustering methods.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 – To subdivide the records of a dataset into homogeneous groups of observations called clusters.</a:t>
            </a:r>
          </a:p>
          <a:p>
            <a:r>
              <a:rPr lang="en-US" dirty="0"/>
              <a:t>Observations in a cluster are similar to one another and are dissimilar from observations in other clusters.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Purpose of clustering: </a:t>
            </a:r>
          </a:p>
          <a:p>
            <a:pPr lvl="1"/>
            <a:r>
              <a:rPr lang="en-US" dirty="0"/>
              <a:t>As a tool which could </a:t>
            </a:r>
            <a:r>
              <a:rPr lang="en-US" u="sng" dirty="0"/>
              <a:t>provide meaningful interpretation</a:t>
            </a:r>
            <a:r>
              <a:rPr lang="en-US" dirty="0"/>
              <a:t> of the phenomenon of interest:</a:t>
            </a:r>
          </a:p>
          <a:p>
            <a:pPr lvl="2"/>
            <a:r>
              <a:rPr lang="en-US" dirty="0"/>
              <a:t>Example – Grouping consumers based on their purchase behavior may reveal the existence of a market niche.</a:t>
            </a:r>
          </a:p>
        </p:txBody>
      </p:sp>
      <p:pic>
        <p:nvPicPr>
          <p:cNvPr id="7" name="Picture 2" descr="http://www.mathworks.com/matlabcentral/fileexchange/screenshots/6432/orig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5428" r="8394" b="5732"/>
          <a:stretch/>
        </p:blipFill>
        <p:spPr bwMode="auto">
          <a:xfrm>
            <a:off x="6387861" y="2971800"/>
            <a:ext cx="2146539" cy="17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0828-9513-48FD-80AC-082F2BB4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</a:t>
            </a:r>
            <a:r>
              <a:rPr lang="en-US" dirty="0"/>
              <a:t>of Linear Regression Models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737DE-DBA3-41E0-B516-B2E2B742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E6739-5540-4ECD-AFAF-E89C1004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ED7C0-D1F3-43EE-8A4A-BB0E867BBC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analysis is </a:t>
            </a:r>
            <a:r>
              <a:rPr lang="en-US" u="sng" dirty="0" smtClean="0"/>
              <a:t>useful</a:t>
            </a:r>
            <a:r>
              <a:rPr lang="en-US" dirty="0" smtClean="0"/>
              <a:t> but suffers from an important </a:t>
            </a:r>
            <a:r>
              <a:rPr lang="en-US" u="sng" dirty="0" smtClean="0"/>
              <a:t>limitation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linear regression models, </a:t>
            </a:r>
            <a:r>
              <a:rPr lang="en-US" dirty="0" smtClean="0"/>
              <a:t>the numerical </a:t>
            </a:r>
            <a:r>
              <a:rPr lang="en-US" dirty="0"/>
              <a:t>dependent variable must be </a:t>
            </a:r>
            <a:r>
              <a:rPr lang="en-US" u="sng" dirty="0"/>
              <a:t>continuous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dependent </a:t>
            </a:r>
            <a:r>
              <a:rPr lang="en-US" dirty="0"/>
              <a:t>variable can take on any value, or at least close to continuous.</a:t>
            </a:r>
          </a:p>
          <a:p>
            <a:pPr lvl="1"/>
            <a:r>
              <a:rPr lang="en-US" dirty="0" smtClean="0"/>
              <a:t>In some data analytics scenarios</a:t>
            </a:r>
            <a:r>
              <a:rPr lang="en-US" dirty="0"/>
              <a:t>, the dependent variable may not be </a:t>
            </a:r>
            <a:r>
              <a:rPr lang="en-US" dirty="0" smtClean="0"/>
              <a:t>continuous.</a:t>
            </a:r>
          </a:p>
          <a:p>
            <a:pPr lvl="1"/>
            <a:r>
              <a:rPr lang="en-US" dirty="0" smtClean="0"/>
              <a:t>In other scenarios, it may be unnecessary </a:t>
            </a:r>
            <a:r>
              <a:rPr lang="en-US" dirty="0"/>
              <a:t>to make a point prediction.</a:t>
            </a:r>
          </a:p>
          <a:p>
            <a:r>
              <a:rPr lang="en-US" dirty="0" smtClean="0"/>
              <a:t>It is possible to convert a </a:t>
            </a:r>
            <a:r>
              <a:rPr lang="en-US" u="sng" dirty="0" smtClean="0"/>
              <a:t>regression</a:t>
            </a:r>
            <a:r>
              <a:rPr lang="en-US" dirty="0" smtClean="0"/>
              <a:t> problem into a </a:t>
            </a:r>
            <a:r>
              <a:rPr lang="en-US" u="sng" dirty="0" smtClean="0"/>
              <a:t>classification</a:t>
            </a:r>
            <a:r>
              <a:rPr lang="en-US" dirty="0" smtClean="0"/>
              <a:t> problem.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6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As a </a:t>
            </a:r>
            <a:r>
              <a:rPr lang="en-US" u="sng" dirty="0"/>
              <a:t>preliminary phase of a data mining project</a:t>
            </a:r>
            <a:r>
              <a:rPr lang="en-US" dirty="0"/>
              <a:t> that will be followed by other methodologies within each cluster:</a:t>
            </a:r>
          </a:p>
          <a:p>
            <a:pPr lvl="2"/>
            <a:r>
              <a:rPr lang="en-US" dirty="0"/>
              <a:t>Example:</a:t>
            </a:r>
          </a:p>
          <a:p>
            <a:pPr lvl="3"/>
            <a:r>
              <a:rPr lang="en-US" dirty="0"/>
              <a:t>Clustering is done before classification.</a:t>
            </a:r>
          </a:p>
          <a:p>
            <a:pPr lvl="3"/>
            <a:r>
              <a:rPr lang="en-US" dirty="0"/>
              <a:t>In retention analysis, distinct classification models may be developed for various clusters to improve the accuracy in spotting customers with high probability of churning.</a:t>
            </a:r>
          </a:p>
          <a:p>
            <a:pPr lvl="1"/>
            <a:r>
              <a:rPr lang="en-US" dirty="0"/>
              <a:t>As a way to highlight </a:t>
            </a:r>
            <a:r>
              <a:rPr lang="en-US" u="sng" dirty="0"/>
              <a:t>outliers</a:t>
            </a:r>
            <a:r>
              <a:rPr lang="en-US" dirty="0"/>
              <a:t> and identify an observation that might represent its own cluster.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Clustering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logic used for deriving the clusters.</a:t>
            </a:r>
          </a:p>
          <a:p>
            <a:r>
              <a:rPr lang="en-US" b="1" dirty="0"/>
              <a:t>Partition 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Develop a subdivision of the given dataset into a </a:t>
            </a:r>
            <a:r>
              <a:rPr lang="en-US" u="sng" dirty="0"/>
              <a:t>predetermined number </a:t>
            </a:r>
            <a:r>
              <a:rPr lang="en-US" i="1" u="sng" dirty="0"/>
              <a:t>K</a:t>
            </a:r>
            <a:r>
              <a:rPr lang="en-US" u="sng" dirty="0"/>
              <a:t> of non-empty subsets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are usually applied to small or medium sized data sets.</a:t>
            </a:r>
          </a:p>
          <a:p>
            <a:r>
              <a:rPr lang="en-US" b="1" dirty="0"/>
              <a:t>Hierarchical 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Carry out multiple subdivisions into subsets.</a:t>
            </a:r>
          </a:p>
          <a:p>
            <a:pPr lvl="1"/>
            <a:r>
              <a:rPr lang="en-US" dirty="0"/>
              <a:t>Based on a tree structure and characterized by different </a:t>
            </a:r>
            <a:r>
              <a:rPr lang="en-US" u="sng" dirty="0"/>
              <a:t>homogeneity thresholds within each cluster</a:t>
            </a:r>
            <a:r>
              <a:rPr lang="en-US" dirty="0"/>
              <a:t> and </a:t>
            </a:r>
            <a:r>
              <a:rPr lang="en-US" u="sng" dirty="0"/>
              <a:t>inhomogeneity threshold between distinct clusters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 predetermined number of clusters is required.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Measures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Clustering models are typically based on a </a:t>
            </a:r>
            <a:r>
              <a:rPr lang="en-US" u="sng" dirty="0"/>
              <a:t>measure of similarity between observations</a:t>
            </a:r>
            <a:r>
              <a:rPr lang="en-US" dirty="0"/>
              <a:t>.</a:t>
            </a:r>
          </a:p>
          <a:p>
            <a:r>
              <a:rPr lang="en-US" dirty="0"/>
              <a:t>The measure can typically be obtained by defining an appropriate </a:t>
            </a:r>
            <a:r>
              <a:rPr lang="en-US" u="sng" dirty="0"/>
              <a:t>notion of distance between each pair of observations</a:t>
            </a:r>
            <a:r>
              <a:rPr lang="en-US" dirty="0"/>
              <a:t>.</a:t>
            </a:r>
          </a:p>
          <a:p>
            <a:r>
              <a:rPr lang="en-US" dirty="0"/>
              <a:t>There are many popular metrics depending on the type of variables being analyzed.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Measures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r>
              <a:rPr lang="en-US" dirty="0"/>
              <a:t>Given a dataset     having      observations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each described by </a:t>
            </a:r>
            <a:r>
              <a:rPr lang="en-US" i="1" dirty="0"/>
              <a:t>n</a:t>
            </a:r>
            <a:r>
              <a:rPr lang="en-US" dirty="0"/>
              <a:t>-dimensional variables, we compute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the </a:t>
            </a:r>
            <a:r>
              <a:rPr lang="en-US" b="1" dirty="0"/>
              <a:t>distance</a:t>
            </a:r>
            <a:r>
              <a:rPr lang="en-US" dirty="0"/>
              <a:t> matrix    :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where      is the distance between observations     and   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                                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is a symmetric         matrix with zero diagonal.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971800" y="1295400"/>
          <a:ext cx="304800" cy="360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1295400"/>
                        <a:ext cx="304800" cy="360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267200" y="1354015"/>
          <a:ext cx="381000" cy="32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5" imgW="164880" imgH="139680" progId="Equation.3">
                  <p:embed/>
                </p:oleObj>
              </mc:Choice>
              <mc:Fallback>
                <p:oleObj name="Equation" r:id="rId5" imgW="164880" imgH="1396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1354015"/>
                        <a:ext cx="381000" cy="32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477000" y="1219200"/>
          <a:ext cx="2197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Equation" r:id="rId7" imgW="952200" imgH="228600" progId="Equation.3">
                  <p:embed/>
                </p:oleObj>
              </mc:Choice>
              <mc:Fallback>
                <p:oleObj name="Equation" r:id="rId7" imgW="95220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19200"/>
                        <a:ext cx="21971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657600" y="2057400"/>
          <a:ext cx="381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Equation" r:id="rId9" imgW="164880" imgH="164880" progId="Equation.3">
                  <p:embed/>
                </p:oleObj>
              </mc:Choice>
              <mc:Fallback>
                <p:oleObj name="Equation" r:id="rId9" imgW="164880" imgH="1648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381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362200" y="2456174"/>
          <a:ext cx="4419600" cy="20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Equation" r:id="rId11" imgW="2476440" imgH="1143000" progId="Equation.3">
                  <p:embed/>
                </p:oleObj>
              </mc:Choice>
              <mc:Fallback>
                <p:oleObj name="Equation" r:id="rId11" imgW="2476440" imgH="11430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56174"/>
                        <a:ext cx="4419600" cy="2039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752600" y="4419600"/>
          <a:ext cx="469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469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7210425" y="4427537"/>
          <a:ext cx="409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Equation" r:id="rId15" imgW="177480" imgH="228600" progId="Equation.3">
                  <p:embed/>
                </p:oleObj>
              </mc:Choice>
              <mc:Fallback>
                <p:oleObj name="Equation" r:id="rId15" imgW="177480" imgH="2286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4427537"/>
                        <a:ext cx="4095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8172450" y="4433888"/>
          <a:ext cx="4683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Equation" r:id="rId17" imgW="203040" imgH="228600" progId="Equation.3">
                  <p:embed/>
                </p:oleObj>
              </mc:Choice>
              <mc:Fallback>
                <p:oleObj name="Equation" r:id="rId17" imgW="203040" imgH="2286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4433888"/>
                        <a:ext cx="46831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514600" y="4876800"/>
          <a:ext cx="3400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tion" r:id="rId19" imgW="1904760" imgH="228600" progId="Equation.3">
                  <p:embed/>
                </p:oleObj>
              </mc:Choice>
              <mc:Fallback>
                <p:oleObj name="Equation" r:id="rId19" imgW="1904760" imgH="2286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34004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6553200" y="4937760"/>
          <a:ext cx="15414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21" imgW="863280" imgH="203040" progId="Equation.3">
                  <p:embed/>
                </p:oleObj>
              </mc:Choice>
              <mc:Fallback>
                <p:oleObj name="Equation" r:id="rId21" imgW="863280" imgH="2030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937760"/>
                        <a:ext cx="15414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762125" y="5314029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tion" r:id="rId23" imgW="164880" imgH="164880" progId="Equation.3">
                  <p:embed/>
                </p:oleObj>
              </mc:Choice>
              <mc:Fallback>
                <p:oleObj name="Equation" r:id="rId23" imgW="164880" imgH="1648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314029"/>
                        <a:ext cx="295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098925" y="5389563"/>
          <a:ext cx="70167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tion" r:id="rId25" imgW="393480" imgH="139680" progId="Equation.3">
                  <p:embed/>
                </p:oleObj>
              </mc:Choice>
              <mc:Fallback>
                <p:oleObj name="Equation" r:id="rId25" imgW="393480" imgH="1396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5389563"/>
                        <a:ext cx="70167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Measures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Similarity measure </a:t>
            </a:r>
            <a:r>
              <a:rPr lang="en-US" dirty="0"/>
              <a:t>can be obtained by letting: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            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where                       is the max value of     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14600" y="1752600"/>
          <a:ext cx="12461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" imgW="698400" imgH="431640" progId="Equation.3">
                  <p:embed/>
                </p:oleObj>
              </mc:Choice>
              <mc:Fallback>
                <p:oleObj name="Equation" r:id="rId3" imgW="698400" imgH="431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12461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810125" y="1752600"/>
          <a:ext cx="16319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5" imgW="914400" imgH="431640" progId="Equation.3">
                  <p:embed/>
                </p:oleObj>
              </mc:Choice>
              <mc:Fallback>
                <p:oleObj name="Equation" r:id="rId5" imgW="91440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752600"/>
                        <a:ext cx="16319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820862" y="2743200"/>
          <a:ext cx="1836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7" imgW="1028520" imgH="241200" progId="Equation.3">
                  <p:embed/>
                </p:oleObj>
              </mc:Choice>
              <mc:Fallback>
                <p:oleObj name="Equation" r:id="rId7" imgW="102852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2" y="2743200"/>
                        <a:ext cx="18367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410325" y="2770632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9" imgW="164880" imgH="164880" progId="Equation.3">
                  <p:embed/>
                </p:oleObj>
              </mc:Choice>
              <mc:Fallback>
                <p:oleObj name="Equation" r:id="rId9" imgW="164880" imgH="164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2770632"/>
                        <a:ext cx="295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Affinity Measures for Numerical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all    variables of the observations                         are numerical, the distance between     and      can be computed in four ways.</a:t>
            </a:r>
          </a:p>
          <a:p>
            <a:r>
              <a:rPr lang="en-US" b="1" dirty="0"/>
              <a:t>Euclidean distance</a:t>
            </a:r>
            <a:r>
              <a:rPr lang="en-US" dirty="0"/>
              <a:t> (or 2 norm):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Manhattan distance</a:t>
            </a:r>
            <a:r>
              <a:rPr lang="en-US" dirty="0"/>
              <a:t> (or 1 norm):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638800" y="1219200"/>
          <a:ext cx="21971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3" imgW="952200" imgH="228600" progId="Equation.3">
                  <p:embed/>
                </p:oleObj>
              </mc:Choice>
              <mc:Fallback>
                <p:oleObj name="Equation" r:id="rId3" imgW="9522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21971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450975" y="1389888"/>
          <a:ext cx="22542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389888"/>
                        <a:ext cx="225425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133975" y="1593850"/>
          <a:ext cx="409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1593850"/>
                        <a:ext cx="4095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096000" y="1600200"/>
          <a:ext cx="4683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Equation" r:id="rId9" imgW="203040" imgH="228600" progId="Equation.3">
                  <p:embed/>
                </p:oleObj>
              </mc:Choice>
              <mc:Fallback>
                <p:oleObj name="Equation" r:id="rId9" imgW="20304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00200"/>
                        <a:ext cx="46831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828675" y="3005138"/>
          <a:ext cx="79343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11" imgW="4444920" imgH="495000" progId="Equation.3">
                  <p:embed/>
                </p:oleObj>
              </mc:Choice>
              <mc:Fallback>
                <p:oleObj name="Equation" r:id="rId11" imgW="4444920" imgH="4950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005138"/>
                        <a:ext cx="79343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833438" y="4343400"/>
          <a:ext cx="67103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13" imgW="3759120" imgH="444240" progId="Equation.3">
                  <p:embed/>
                </p:oleObj>
              </mc:Choice>
              <mc:Fallback>
                <p:oleObj name="Equation" r:id="rId13" imgW="3759120" imgH="4442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343400"/>
                        <a:ext cx="671036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Affinity Measures for Numerical Variables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              and  </a:t>
            </a:r>
          </a:p>
          <a:p>
            <a:pPr lvl="1"/>
            <a:r>
              <a:rPr lang="en-US" dirty="0"/>
              <a:t>Euclidean distance (or 2 norm):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Manhattan distance (or 1 norm):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33600" y="1295400"/>
          <a:ext cx="11096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3" imgW="622080" imgH="215640" progId="Equation.3">
                  <p:embed/>
                </p:oleObj>
              </mc:Choice>
              <mc:Fallback>
                <p:oleObj name="Equation" r:id="rId3" imgW="62208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110966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971925" y="1290638"/>
          <a:ext cx="1244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5" imgW="698400" imgH="215640" progId="Equation.3">
                  <p:embed/>
                </p:oleObj>
              </mc:Choice>
              <mc:Fallback>
                <p:oleObj name="Equation" r:id="rId5" imgW="698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1290638"/>
                        <a:ext cx="12446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5486398"/>
            <a:ext cx="41211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6096000" y="3733798"/>
            <a:ext cx="2438400" cy="1828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182393" y="5257005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182393" y="4037805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182393" y="5866605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182393" y="4647405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182393" y="3428205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05600" y="3733798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6400" y="3733798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15200" y="3733798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6000" y="3733798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3733798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0200" y="3505198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0              1                2               3                4                5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924800" y="3733798"/>
            <a:ext cx="609602" cy="158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3667154" y="4486244"/>
            <a:ext cx="327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  </a:t>
            </a:r>
          </a:p>
          <a:p>
            <a:r>
              <a:rPr lang="en-US" sz="1000" dirty="0"/>
              <a:t>  -4             -3            -2                -1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5181600" y="4648198"/>
            <a:ext cx="1828800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6000" y="3733798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96000" y="3733798"/>
            <a:ext cx="2438400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10072" y="53980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05800" y="35692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 2"/>
              </a:rPr>
              <a:t>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019800" y="3733798"/>
            <a:ext cx="2438400" cy="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26549" y="3276598"/>
            <a:ext cx="6174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 descr="http://png-3.findicons.com/files/icons/1700/2d/512/mouse.png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8" t="3869" r="20672" b="1070"/>
          <a:stretch/>
        </p:blipFill>
        <p:spPr bwMode="auto">
          <a:xfrm>
            <a:off x="0" y="0"/>
            <a:ext cx="304800" cy="5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1066800" y="2206625"/>
          <a:ext cx="3124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quation" r:id="rId11" imgW="2171520" imgH="533160" progId="Equation.3">
                  <p:embed/>
                </p:oleObj>
              </mc:Choice>
              <mc:Fallback>
                <p:oleObj name="Equation" r:id="rId11" imgW="2171520" imgH="533160" progId="Equation.3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6625"/>
                        <a:ext cx="3124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1066800" y="3495675"/>
          <a:ext cx="26304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13" imgW="1828800" imgH="431640" progId="Equation.3">
                  <p:embed/>
                </p:oleObj>
              </mc:Choice>
              <mc:Fallback>
                <p:oleObj name="Equation" r:id="rId13" imgW="1828800" imgH="431640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95675"/>
                        <a:ext cx="26304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dataset    , each represented by a vector in </a:t>
            </a:r>
            <a:r>
              <a:rPr lang="en-US" i="1" dirty="0"/>
              <a:t>n</a:t>
            </a:r>
            <a:r>
              <a:rPr lang="en-US" dirty="0"/>
              <a:t>-dimensional space, construct a collection of subsets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where         .</a:t>
            </a:r>
          </a:p>
          <a:p>
            <a:r>
              <a:rPr lang="en-US" dirty="0"/>
              <a:t>   is the number of clusters and is generally predetermined.</a:t>
            </a:r>
          </a:p>
          <a:p>
            <a:r>
              <a:rPr lang="en-US" dirty="0"/>
              <a:t>Clusters generated are usually exhaustive and mutually exclusive – Each observation belongs to only one cluster.</a:t>
            </a:r>
          </a:p>
          <a:p>
            <a:r>
              <a:rPr lang="en-US" dirty="0"/>
              <a:t>Partition methods are iterative:</a:t>
            </a:r>
          </a:p>
          <a:p>
            <a:pPr lvl="1"/>
            <a:r>
              <a:rPr lang="en-US" dirty="0"/>
              <a:t>Assign     observations to the     clusters.</a:t>
            </a:r>
          </a:p>
          <a:p>
            <a:pPr lvl="1"/>
            <a:r>
              <a:rPr lang="en-US" dirty="0"/>
              <a:t>Then iteratively reallocate to improve overall quality of clusters.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971800" y="1295400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95400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38200" y="2112264"/>
          <a:ext cx="20526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5" imgW="1155600" imgH="215640" progId="Equation.3">
                  <p:embed/>
                </p:oleObj>
              </mc:Choice>
              <mc:Fallback>
                <p:oleObj name="Equation" r:id="rId5" imgW="11556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12264"/>
                        <a:ext cx="20526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962400" y="2133600"/>
          <a:ext cx="7667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7" imgW="431640" imgH="177480" progId="Equation.3">
                  <p:embed/>
                </p:oleObj>
              </mc:Choice>
              <mc:Fallback>
                <p:oleObj name="Equation" r:id="rId7" imgW="431640" imgH="177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7667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73113" y="2590800"/>
          <a:ext cx="2936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9" imgW="164880" imgH="164880" progId="Equation.3">
                  <p:embed/>
                </p:oleObj>
              </mc:Choice>
              <mc:Fallback>
                <p:oleObj name="Equation" r:id="rId9" imgW="164880" imgH="164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590800"/>
                        <a:ext cx="2936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659313" y="4764024"/>
          <a:ext cx="2936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11" imgW="164880" imgH="164880" progId="Equation.3">
                  <p:embed/>
                </p:oleObj>
              </mc:Choice>
              <mc:Fallback>
                <p:oleObj name="Equation" r:id="rId11" imgW="164880" imgH="1648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4764024"/>
                        <a:ext cx="2936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916113" y="4818888"/>
          <a:ext cx="29368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13" imgW="164880" imgH="139680" progId="Equation.3">
                  <p:embed/>
                </p:oleObj>
              </mc:Choice>
              <mc:Fallback>
                <p:oleObj name="Equation" r:id="rId13" imgW="164880" imgH="1396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4818888"/>
                        <a:ext cx="293687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 Methods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Criteria for quality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Degree of </a:t>
            </a:r>
            <a:r>
              <a:rPr lang="en-US" u="sng" dirty="0"/>
              <a:t>homogeneity</a:t>
            </a:r>
            <a:r>
              <a:rPr lang="en-US" dirty="0"/>
              <a:t> of observations in the </a:t>
            </a:r>
            <a:r>
              <a:rPr lang="en-US" u="sng" dirty="0"/>
              <a:t>same clusters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Degree of </a:t>
            </a:r>
            <a:r>
              <a:rPr lang="en-US" u="sng" dirty="0"/>
              <a:t>heterogeneity</a:t>
            </a:r>
            <a:r>
              <a:rPr lang="en-US" dirty="0"/>
              <a:t> with respect to observations in </a:t>
            </a:r>
            <a:r>
              <a:rPr lang="en-US" u="sng" dirty="0"/>
              <a:t>other clusters</a:t>
            </a:r>
            <a:r>
              <a:rPr lang="en-US" dirty="0"/>
              <a:t>.</a:t>
            </a:r>
          </a:p>
          <a:p>
            <a:r>
              <a:rPr lang="en-US" dirty="0"/>
              <a:t>The methods terminate when during the same iteration no reallocation occurs, i.e., </a:t>
            </a:r>
            <a:r>
              <a:rPr lang="en-US" u="sng" dirty="0"/>
              <a:t>clusters are stable</a:t>
            </a:r>
            <a:r>
              <a:rPr lang="en-US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Initialize: choose     observations arbitrarily as the </a:t>
            </a:r>
            <a:r>
              <a:rPr lang="en-US" b="1" u="sng" dirty="0"/>
              <a:t>centroids</a:t>
            </a:r>
            <a:r>
              <a:rPr lang="en-US" u="sng" dirty="0"/>
              <a:t> of the clusters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each observation to a cluster with the </a:t>
            </a:r>
            <a:r>
              <a:rPr lang="en-US" u="sng" dirty="0"/>
              <a:t>nearest centroid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observation is assigned to different cluster with respect to previous iteration,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cluster, the </a:t>
            </a:r>
            <a:r>
              <a:rPr lang="en-US" u="sng" dirty="0"/>
              <a:t>new centroid</a:t>
            </a:r>
            <a:r>
              <a:rPr lang="en-US" dirty="0"/>
              <a:t> is computed as the </a:t>
            </a:r>
            <a:r>
              <a:rPr lang="en-US" u="sng" dirty="0"/>
              <a:t>mean of the values belonging to that cluster</a:t>
            </a:r>
            <a:r>
              <a:rPr lang="en-US" dirty="0"/>
              <a:t>. Go to Step 2.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52800" y="1325880"/>
          <a:ext cx="2936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25880"/>
                        <a:ext cx="2936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B69C-D3C0-4D50-B2EB-38FCD1A9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versus Non-parametric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FA171-A054-4AB9-A5D4-23DFEAB2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7350-88B8-41D7-9D28-CC8E21DE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5CE31D-B021-49A3-9A49-AA2318EC22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u="sng" dirty="0"/>
              <a:t>regression</a:t>
            </a:r>
            <a:r>
              <a:rPr lang="en-US" dirty="0"/>
              <a:t> is parametric:</a:t>
            </a:r>
          </a:p>
          <a:p>
            <a:pPr lvl="1"/>
            <a:r>
              <a:rPr lang="en-US" dirty="0"/>
              <a:t>Assumes that sample data comes from a population that can be adequately modelled by a probability distribution that has a fixed set of parameters.</a:t>
            </a:r>
          </a:p>
          <a:p>
            <a:pPr lvl="1"/>
            <a:r>
              <a:rPr lang="en-US" dirty="0"/>
              <a:t>Assumptions can greatly simplify the learning process, but can also limit what can be learned. </a:t>
            </a:r>
          </a:p>
          <a:p>
            <a:r>
              <a:rPr lang="en-US" b="1" dirty="0" smtClean="0"/>
              <a:t>Parametric</a:t>
            </a:r>
            <a:r>
              <a:rPr lang="en-US" dirty="0" smtClean="0"/>
              <a:t> ML algorithms:</a:t>
            </a:r>
          </a:p>
          <a:p>
            <a:pPr lvl="1"/>
            <a:r>
              <a:rPr lang="en-US" dirty="0" smtClean="0"/>
              <a:t>Algorithms that simplify the function to a known form.</a:t>
            </a:r>
            <a:endParaRPr lang="en-US" dirty="0"/>
          </a:p>
          <a:p>
            <a:r>
              <a:rPr lang="en-US" b="1" dirty="0" smtClean="0"/>
              <a:t>Non-parametric</a:t>
            </a:r>
            <a:r>
              <a:rPr lang="en-US" dirty="0" smtClean="0"/>
              <a:t> </a:t>
            </a:r>
            <a:r>
              <a:rPr lang="en-US" dirty="0"/>
              <a:t>ML </a:t>
            </a:r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Algorithms that do not make strong assumptions about the form of the mapping function.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to learn any functional form from the training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 (cont.)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332956" cy="480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1756" y="6019800"/>
            <a:ext cx="2187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 </a:t>
            </a:r>
            <a:r>
              <a:rPr lang="en-US" sz="1200" dirty="0" err="1"/>
              <a:t>Vercellis</a:t>
            </a:r>
            <a:r>
              <a:rPr lang="en-US" sz="1200" dirty="0"/>
              <a:t> (2009), pp. 304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r>
              <a:rPr lang="en-US" dirty="0"/>
              <a:t>Given a cluster     ,                , the </a:t>
            </a:r>
            <a:r>
              <a:rPr lang="en-US" b="1" dirty="0"/>
              <a:t>centroid</a:t>
            </a:r>
            <a:r>
              <a:rPr lang="en-US" dirty="0"/>
              <a:t> of the cluster is the point     having coordinates equal to the </a:t>
            </a:r>
            <a:r>
              <a:rPr lang="en-US" u="sng" dirty="0"/>
              <a:t>mean value of each variable in the observations belonging to that cluster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where             is the number of observations in cluster    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895600" y="1295400"/>
          <a:ext cx="3397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3397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419475" y="1335024"/>
          <a:ext cx="13811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5" imgW="774360" imgH="203040" progId="Equation.3">
                  <p:embed/>
                </p:oleObj>
              </mc:Choice>
              <mc:Fallback>
                <p:oleObj name="Equation" r:id="rId5" imgW="774360" imgH="2030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335024"/>
                        <a:ext cx="13811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438400" y="1676400"/>
          <a:ext cx="2952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2952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57600" y="2851150"/>
          <a:ext cx="17430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Equation" r:id="rId9" imgW="977760" imgH="495000" progId="Equation.3">
                  <p:embed/>
                </p:oleObj>
              </mc:Choice>
              <mc:Fallback>
                <p:oleObj name="Equation" r:id="rId9" imgW="977760" imgH="4950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51150"/>
                        <a:ext cx="17430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52600" y="3904488"/>
          <a:ext cx="10191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Equation" r:id="rId11" imgW="571320" imgH="228600" progId="Equation.3">
                  <p:embed/>
                </p:oleObj>
              </mc:Choice>
              <mc:Fallback>
                <p:oleObj name="Equation" r:id="rId11" imgW="571320" imgH="2286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04488"/>
                        <a:ext cx="10191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8229600" y="3904488"/>
          <a:ext cx="339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Equation" r:id="rId13" imgW="190500" imgH="228600" progId="Equation.3">
                  <p:embed/>
                </p:oleObj>
              </mc:Choice>
              <mc:Fallback>
                <p:oleObj name="Equation" r:id="rId13" imgW="19050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904488"/>
                        <a:ext cx="3397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– Suppose we have 2-dimensional data with the variables                      :</a:t>
            </a:r>
          </a:p>
          <a:p>
            <a:pPr lvl="1"/>
            <a:r>
              <a:rPr lang="en-US" dirty="0"/>
              <a:t>In Cluster 1, the observations are:                         .</a:t>
            </a:r>
          </a:p>
          <a:p>
            <a:pPr lvl="1"/>
            <a:r>
              <a:rPr lang="en-US" dirty="0"/>
              <a:t>In Cluster 2, the observations are:                                     .</a:t>
            </a:r>
          </a:p>
          <a:p>
            <a:pPr lvl="1"/>
            <a:r>
              <a:rPr lang="en-US" dirty="0"/>
              <a:t>The centroids are:</a:t>
            </a:r>
          </a:p>
          <a:p>
            <a:pPr lvl="2"/>
            <a:r>
              <a:rPr lang="en-US" dirty="0"/>
              <a:t>Cluster 1: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Cluster 2: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057400" y="1749425"/>
          <a:ext cx="1901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3" imgW="1066680" imgH="215640" progId="Equation.3">
                  <p:embed/>
                </p:oleObj>
              </mc:Choice>
              <mc:Fallback>
                <p:oleObj name="Equation" r:id="rId3" imgW="1066680" imgH="2156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49425"/>
                        <a:ext cx="19018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162550" y="2133600"/>
          <a:ext cx="1924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5" imgW="1079280" imgH="215640" progId="Equation.3">
                  <p:embed/>
                </p:oleObj>
              </mc:Choice>
              <mc:Fallback>
                <p:oleObj name="Equation" r:id="rId5" imgW="1079280" imgH="2156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2133600"/>
                        <a:ext cx="19240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181600" y="2532888"/>
          <a:ext cx="2897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7" imgW="1625400" imgH="215640" progId="Equation.3">
                  <p:embed/>
                </p:oleObj>
              </mc:Choice>
              <mc:Fallback>
                <p:oleObj name="Equation" r:id="rId7" imgW="1625400" imgH="2156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32888"/>
                        <a:ext cx="28971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371600" y="3657600"/>
          <a:ext cx="50927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9" imgW="2857320" imgH="431640" progId="Equation.3">
                  <p:embed/>
                </p:oleObj>
              </mc:Choice>
              <mc:Fallback>
                <p:oleObj name="Equation" r:id="rId9" imgW="285732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50927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350963" y="4792663"/>
          <a:ext cx="62690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11" imgW="3517560" imgH="431640" progId="Equation.3">
                  <p:embed/>
                </p:oleObj>
              </mc:Choice>
              <mc:Fallback>
                <p:oleObj name="Equation" r:id="rId11" imgW="3517560" imgH="4316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792663"/>
                        <a:ext cx="6269037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smtClean="0"/>
              <a:t>Example </a:t>
            </a:r>
            <a:r>
              <a:rPr lang="en-US" dirty="0"/>
              <a:t>– </a:t>
            </a:r>
            <a:r>
              <a:rPr lang="en-US" i="1" dirty="0"/>
              <a:t>K</a:t>
            </a:r>
            <a:r>
              <a:rPr lang="en-US" dirty="0"/>
              <a:t>-means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Iris classification problem:</a:t>
            </a:r>
          </a:p>
          <a:p>
            <a:pPr lvl="1"/>
            <a:r>
              <a:rPr lang="en-US" dirty="0"/>
              <a:t>3 classes – </a:t>
            </a:r>
            <a:r>
              <a:rPr lang="en-US" dirty="0" err="1"/>
              <a:t>Setosa</a:t>
            </a:r>
            <a:r>
              <a:rPr lang="en-US" dirty="0"/>
              <a:t>, </a:t>
            </a:r>
            <a:r>
              <a:rPr lang="en-US" dirty="0" err="1"/>
              <a:t>Versicolor</a:t>
            </a:r>
            <a:r>
              <a:rPr lang="en-US" dirty="0"/>
              <a:t> and </a:t>
            </a:r>
            <a:r>
              <a:rPr lang="en-US" dirty="0" err="1"/>
              <a:t>Virginica</a:t>
            </a:r>
            <a:r>
              <a:rPr lang="en-US" dirty="0"/>
              <a:t>.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dirty="0"/>
              <a:t>4 variables – Sepal length, sepal width, petal length and petal width.</a:t>
            </a:r>
          </a:p>
          <a:p>
            <a:r>
              <a:rPr lang="en-US" dirty="0"/>
              <a:t>We use </a:t>
            </a:r>
            <a:r>
              <a:rPr lang="en-US" i="1" dirty="0"/>
              <a:t>K</a:t>
            </a:r>
            <a:r>
              <a:rPr lang="en-US" dirty="0"/>
              <a:t>-means clustering with </a:t>
            </a:r>
            <a:r>
              <a:rPr lang="en-US" i="1" dirty="0"/>
              <a:t>K</a:t>
            </a:r>
            <a:r>
              <a:rPr lang="en-US" dirty="0"/>
              <a:t>=3:</a:t>
            </a:r>
          </a:p>
          <a:p>
            <a:pPr lvl="1"/>
            <a:r>
              <a:rPr lang="en-US" dirty="0"/>
              <a:t>Silhouette Score = 0.5526 (positive and close to 1.0 is better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Refer to sample source file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src02</a:t>
            </a:r>
            <a:r>
              <a:rPr lang="en-US" dirty="0" smtClean="0"/>
              <a:t> </a:t>
            </a:r>
            <a:r>
              <a:rPr lang="en-US" dirty="0"/>
              <a:t>for the example.</a:t>
            </a:r>
          </a:p>
        </p:txBody>
      </p:sp>
      <p:pic>
        <p:nvPicPr>
          <p:cNvPr id="6" name="Picture 17" descr="Iris-setosa-10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2184400"/>
            <a:ext cx="1090613" cy="1090613"/>
          </a:xfrm>
          <a:prstGeom prst="rect">
            <a:avLst/>
          </a:prstGeom>
          <a:noFill/>
        </p:spPr>
      </p:pic>
      <p:pic>
        <p:nvPicPr>
          <p:cNvPr id="7" name="Picture 20" descr="Iris-virginica-3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84400"/>
            <a:ext cx="10922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Iris-versicolor-21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184400"/>
            <a:ext cx="10906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smtClean="0"/>
              <a:t>Example </a:t>
            </a:r>
            <a:r>
              <a:rPr lang="en-US" dirty="0"/>
              <a:t>– </a:t>
            </a:r>
            <a:r>
              <a:rPr lang="en-US" i="1" dirty="0"/>
              <a:t>K</a:t>
            </a:r>
            <a:r>
              <a:rPr lang="en-US" dirty="0"/>
              <a:t>-means (cont.)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76600" cy="4937760"/>
          </a:xfrm>
        </p:spPr>
        <p:txBody>
          <a:bodyPr/>
          <a:lstStyle/>
          <a:p>
            <a:r>
              <a:rPr lang="en-US" dirty="0"/>
              <a:t>We can generate the silhouette diagrams for </a:t>
            </a:r>
            <a:r>
              <a:rPr lang="en-US" i="1" dirty="0"/>
              <a:t>K</a:t>
            </a:r>
            <a:r>
              <a:rPr lang="en-US" dirty="0"/>
              <a:t>=2 and </a:t>
            </a:r>
            <a:r>
              <a:rPr lang="en-US" i="1" dirty="0"/>
              <a:t>K</a:t>
            </a:r>
            <a:r>
              <a:rPr lang="en-US" dirty="0"/>
              <a:t>=3 for comparison:</a:t>
            </a:r>
          </a:p>
          <a:p>
            <a:pPr lvl="1"/>
            <a:r>
              <a:rPr lang="en-US" dirty="0"/>
              <a:t>See the sample script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src03</a:t>
            </a:r>
            <a:r>
              <a:rPr lang="en-US" dirty="0" smtClean="0"/>
              <a:t>.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t="-301" r="1"/>
          <a:stretch/>
        </p:blipFill>
        <p:spPr>
          <a:xfrm>
            <a:off x="685987" y="3765550"/>
            <a:ext cx="2819213" cy="24828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529" t="12502" r="23856" b="4154"/>
          <a:stretch/>
        </p:blipFill>
        <p:spPr>
          <a:xfrm>
            <a:off x="3782552" y="1342390"/>
            <a:ext cx="5147803" cy="49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613" t="37498" r="43091" b="31248"/>
          <a:stretch/>
        </p:blipFill>
        <p:spPr>
          <a:xfrm>
            <a:off x="39904" y="4384535"/>
            <a:ext cx="4110152" cy="1792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smtClean="0"/>
              <a:t>Example </a:t>
            </a:r>
            <a:r>
              <a:rPr lang="en-US" dirty="0"/>
              <a:t>– </a:t>
            </a:r>
            <a:r>
              <a:rPr lang="en-US" i="1" dirty="0"/>
              <a:t>K</a:t>
            </a:r>
            <a:r>
              <a:rPr lang="en-US" dirty="0"/>
              <a:t>-means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identify the distinguishing characteristics of observations in each cluster:</a:t>
            </a:r>
          </a:p>
          <a:p>
            <a:pPr lvl="1"/>
            <a:r>
              <a:rPr lang="en-US" dirty="0"/>
              <a:t>We can compute the within-cluster means and standard deviations of the independent </a:t>
            </a:r>
            <a:r>
              <a:rPr lang="en-US" dirty="0" smtClean="0"/>
              <a:t>variables.</a:t>
            </a:r>
          </a:p>
          <a:p>
            <a:pPr lvl="1"/>
            <a:r>
              <a:rPr lang="en-US" dirty="0" smtClean="0"/>
              <a:t>Plot scatter plots of the observations using the required </a:t>
            </a:r>
            <a:r>
              <a:rPr lang="en-US" dirty="0"/>
              <a:t>independent </a:t>
            </a:r>
            <a:r>
              <a:rPr lang="en-US" dirty="0" smtClean="0"/>
              <a:t>variables.</a:t>
            </a:r>
          </a:p>
          <a:p>
            <a:pPr lvl="1"/>
            <a:r>
              <a:rPr lang="en-US" dirty="0"/>
              <a:t>See the sample script </a:t>
            </a:r>
            <a:r>
              <a:rPr lang="en-US" dirty="0" smtClean="0">
                <a:solidFill>
                  <a:srgbClr val="0000FF"/>
                </a:solidFill>
              </a:rPr>
              <a:t>src04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7199" t="18745" r="55857" b="46875"/>
          <a:stretch/>
        </p:blipFill>
        <p:spPr>
          <a:xfrm>
            <a:off x="4204648" y="4351360"/>
            <a:ext cx="2438400" cy="1749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199" t="54809" r="55857" b="11455"/>
          <a:stretch/>
        </p:blipFill>
        <p:spPr>
          <a:xfrm>
            <a:off x="6676658" y="4384535"/>
            <a:ext cx="2426398" cy="1708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71017" y="4384535"/>
            <a:ext cx="1879039" cy="1617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0E6-8DA8-431E-B211-6920F5C0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Exercise: PE07-02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C3E4-53F4-48B2-B5BD-5EEC4F73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6385-EE08-47D6-9342-4226AF08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5BDF9-CA53-45D5-ABE6-38BA0E4445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1782762"/>
            <a:ext cx="2085975" cy="3810000"/>
          </a:xfrm>
        </p:spPr>
      </p:pic>
    </p:spTree>
    <p:extLst>
      <p:ext uri="{BB962C8B-B14F-4D97-AF65-F5344CB8AC3E}">
        <p14:creationId xmlns:p14="http://schemas.microsoft.com/office/powerpoint/2010/main" val="40129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Mining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5711952" cy="365760"/>
          </a:xfrm>
        </p:spPr>
        <p:txBody>
          <a:bodyPr/>
          <a:lstStyle/>
          <a:p>
            <a:r>
              <a:rPr lang="en-US" smtClean="0"/>
              <a:t>MSBA Python Bootcamp (July 2022) - Lecture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Association Rules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Association rules</a:t>
            </a:r>
            <a:r>
              <a:rPr lang="en-US" dirty="0" smtClean="0"/>
              <a:t> is a class of </a:t>
            </a:r>
            <a:r>
              <a:rPr lang="en-US" u="sng" dirty="0" smtClean="0"/>
              <a:t>unsupervised learning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Aim of association rules is to identify regular patterns and recurrences within a large set of transactions.</a:t>
            </a:r>
          </a:p>
          <a:p>
            <a:r>
              <a:rPr lang="en-US" dirty="0" smtClean="0"/>
              <a:t>Fairly simple and intuitive.</a:t>
            </a:r>
          </a:p>
          <a:p>
            <a:r>
              <a:rPr lang="en-US" dirty="0" smtClean="0"/>
              <a:t>Frequently used to investigate:</a:t>
            </a:r>
          </a:p>
          <a:p>
            <a:pPr lvl="1"/>
            <a:r>
              <a:rPr lang="en-US" dirty="0" smtClean="0"/>
              <a:t>Sales transactions in </a:t>
            </a:r>
            <a:r>
              <a:rPr lang="en-US" b="1" dirty="0" smtClean="0"/>
              <a:t>market basket analysis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Navigation paths within websites.</a:t>
            </a:r>
            <a:endParaRPr lang="en-US" dirty="0"/>
          </a:p>
        </p:txBody>
      </p:sp>
      <p:pic>
        <p:nvPicPr>
          <p:cNvPr id="459778" name="Picture 2" descr="http://www.mathworks.com/matlabcentral/fileexchange/screenshots/9151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04968"/>
            <a:ext cx="3657600" cy="19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Association Rules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two propositions    and    , which may be true or false, we can state in general terms that a </a:t>
            </a:r>
            <a:r>
              <a:rPr lang="en-US" b="1" dirty="0" smtClean="0"/>
              <a:t>rule</a:t>
            </a:r>
            <a:r>
              <a:rPr lang="en-US" dirty="0" smtClean="0"/>
              <a:t> is an implication of the type             with the following meaning:</a:t>
            </a:r>
          </a:p>
          <a:p>
            <a:pPr lvl="1"/>
            <a:r>
              <a:rPr lang="en-US" dirty="0" smtClean="0"/>
              <a:t>If     is true then      is also true.</a:t>
            </a:r>
          </a:p>
          <a:p>
            <a:pPr lvl="1"/>
            <a:r>
              <a:rPr lang="en-US" dirty="0" smtClean="0"/>
              <a:t>A rule is called </a:t>
            </a:r>
            <a:r>
              <a:rPr lang="en-US" b="1" dirty="0" smtClean="0"/>
              <a:t>probabilistic</a:t>
            </a:r>
            <a:r>
              <a:rPr lang="en-US" dirty="0" smtClean="0"/>
              <a:t> if the validity of     is associated with a probability    .</a:t>
            </a:r>
          </a:p>
          <a:p>
            <a:pPr lvl="1"/>
            <a:r>
              <a:rPr lang="en-US" dirty="0" smtClean="0"/>
              <a:t>That is, if     </a:t>
            </a:r>
            <a:r>
              <a:rPr lang="en-US" dirty="0"/>
              <a:t>is true then      is also </a:t>
            </a:r>
            <a:r>
              <a:rPr lang="en-US" dirty="0" smtClean="0"/>
              <a:t>true with probability    .</a:t>
            </a:r>
            <a:endParaRPr lang="en-US" dirty="0"/>
          </a:p>
          <a:p>
            <a:pPr lvl="1"/>
            <a:r>
              <a:rPr lang="en-US" dirty="0" smtClean="0"/>
              <a:t>The notation       read as “material implication”: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    means </a:t>
            </a:r>
            <a:r>
              <a:rPr lang="en-US" dirty="0"/>
              <a:t>if  </a:t>
            </a:r>
            <a:r>
              <a:rPr lang="en-US" dirty="0" smtClean="0"/>
              <a:t>   is </a:t>
            </a:r>
            <a:r>
              <a:rPr lang="en-US" dirty="0"/>
              <a:t>true </a:t>
            </a:r>
            <a:r>
              <a:rPr lang="en-US" dirty="0" smtClean="0"/>
              <a:t>then     is </a:t>
            </a:r>
            <a:r>
              <a:rPr lang="en-US" dirty="0"/>
              <a:t>also true; </a:t>
            </a:r>
            <a:endParaRPr lang="en-US" dirty="0" smtClean="0"/>
          </a:p>
          <a:p>
            <a:pPr lvl="2"/>
            <a:r>
              <a:rPr lang="en-US" dirty="0" smtClean="0"/>
              <a:t>if     is </a:t>
            </a:r>
            <a:r>
              <a:rPr lang="en-US" dirty="0"/>
              <a:t>false then nothing is said about </a:t>
            </a:r>
            <a:r>
              <a:rPr lang="en-US" dirty="0" smtClean="0"/>
              <a:t>    .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037013" y="1295400"/>
          <a:ext cx="29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7013" y="1295400"/>
                        <a:ext cx="292100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876800" y="1295400"/>
          <a:ext cx="3190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190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921125" y="2081213"/>
          <a:ext cx="9556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name="Equation" r:id="rId7" imgW="457200" imgH="177480" progId="Equation.3">
                  <p:embed/>
                </p:oleObj>
              </mc:Choice>
              <mc:Fallback>
                <p:oleObj name="Equation" r:id="rId7" imgW="457200" imgH="1774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2081213"/>
                        <a:ext cx="9556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308100" y="2895600"/>
          <a:ext cx="29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5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895600"/>
                        <a:ext cx="2921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109912" y="2895600"/>
          <a:ext cx="3190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6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2" y="2895600"/>
                        <a:ext cx="3190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6553200" y="3313112"/>
          <a:ext cx="3190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7" name="Equation" r:id="rId13" imgW="152268" imgH="164957" progId="Equation.3">
                  <p:embed/>
                </p:oleObj>
              </mc:Choice>
              <mc:Fallback>
                <p:oleObj name="Equation" r:id="rId13" imgW="152268" imgH="164957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13112"/>
                        <a:ext cx="31908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186113" y="3733800"/>
          <a:ext cx="3190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8" name="Equation" r:id="rId14" imgW="152280" imgH="164880" progId="Equation.3">
                  <p:embed/>
                </p:oleObj>
              </mc:Choice>
              <mc:Fallback>
                <p:oleObj name="Equation" r:id="rId14" imgW="152280" imgH="1648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3733800"/>
                        <a:ext cx="31908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2222500" y="4075112"/>
          <a:ext cx="29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9" name="Equation" r:id="rId16" imgW="139579" imgH="164957" progId="Equation.3">
                  <p:embed/>
                </p:oleObj>
              </mc:Choice>
              <mc:Fallback>
                <p:oleObj name="Equation" r:id="rId16" imgW="139579" imgH="164957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075112"/>
                        <a:ext cx="2921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024313" y="4075112"/>
          <a:ext cx="3190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0" name="Equation" r:id="rId17" imgW="152268" imgH="164957" progId="Equation.3">
                  <p:embed/>
                </p:oleObj>
              </mc:Choice>
              <mc:Fallback>
                <p:oleObj name="Equation" r:id="rId17" imgW="152268" imgH="164957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075112"/>
                        <a:ext cx="31908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7681913" y="4151312"/>
          <a:ext cx="3190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18" imgW="152280" imgH="164880" progId="Equation.3">
                  <p:embed/>
                </p:oleObj>
              </mc:Choice>
              <mc:Fallback>
                <p:oleObj name="Equation" r:id="rId18" imgW="152280" imgH="1648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913" y="4151312"/>
                        <a:ext cx="31908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743200" y="4557712"/>
          <a:ext cx="3984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20" imgW="190440" imgH="152280" progId="Equation.3">
                  <p:embed/>
                </p:oleObj>
              </mc:Choice>
              <mc:Fallback>
                <p:oleObj name="Equation" r:id="rId20" imgW="190440" imgH="15228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57712"/>
                        <a:ext cx="39846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1308101" y="4928616"/>
          <a:ext cx="825499" cy="31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22" imgW="469800" imgH="177480" progId="Equation.3">
                  <p:embed/>
                </p:oleObj>
              </mc:Choice>
              <mc:Fallback>
                <p:oleObj name="Equation" r:id="rId22" imgW="469800" imgH="17748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1" y="4928616"/>
                        <a:ext cx="825499" cy="313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3084513" y="4910328"/>
          <a:ext cx="2682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24" imgW="152280" imgH="164880" progId="Equation.3">
                  <p:embed/>
                </p:oleObj>
              </mc:Choice>
              <mc:Fallback>
                <p:oleObj name="Equation" r:id="rId24" imgW="152280" imgH="16488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4910328"/>
                        <a:ext cx="2682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648200" y="4910328"/>
          <a:ext cx="2682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26" imgW="152280" imgH="164880" progId="Equation.3">
                  <p:embed/>
                </p:oleObj>
              </mc:Choice>
              <mc:Fallback>
                <p:oleObj name="Equation" r:id="rId26" imgW="152280" imgH="16488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10328"/>
                        <a:ext cx="2682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1524000" y="5294376"/>
          <a:ext cx="2682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Equation" r:id="rId28" imgW="152280" imgH="164880" progId="Equation.3">
                  <p:embed/>
                </p:oleObj>
              </mc:Choice>
              <mc:Fallback>
                <p:oleObj name="Equation" r:id="rId28" imgW="152280" imgH="16488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94376"/>
                        <a:ext cx="2682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5334000" y="5294376"/>
          <a:ext cx="2682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" name="Equation" r:id="rId30" imgW="152280" imgH="164880" progId="Equation.3">
                  <p:embed/>
                </p:oleObj>
              </mc:Choice>
              <mc:Fallback>
                <p:oleObj name="Equation" r:id="rId30" imgW="152280" imgH="16488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294376"/>
                        <a:ext cx="2682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8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CEC2-8442-48C6-B7E0-BFE2311A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Parametric versus Non-parametric (cont.)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0D1CD-33AC-4546-A133-DA6A068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18F7-1492-495C-B3B0-2F11D908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E6D89-E72C-440F-9A50-217DC56871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smtClean="0"/>
              <a:t>Non-parametric ML methods are good when: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have a lot of data and no prior knowledge.</a:t>
            </a:r>
          </a:p>
          <a:p>
            <a:pPr lvl="1"/>
            <a:r>
              <a:rPr lang="en-US" dirty="0"/>
              <a:t>You do not want to worry too much about choosing just the right features.</a:t>
            </a:r>
          </a:p>
          <a:p>
            <a:r>
              <a:rPr lang="en-US" u="sng" dirty="0"/>
              <a:t>Classification</a:t>
            </a:r>
            <a:r>
              <a:rPr lang="en-US" dirty="0"/>
              <a:t> algorithms </a:t>
            </a:r>
            <a:r>
              <a:rPr lang="en-US" dirty="0" smtClean="0"/>
              <a:t>include both parametric and non-parametric:</a:t>
            </a:r>
          </a:p>
          <a:p>
            <a:pPr lvl="1"/>
            <a:r>
              <a:rPr lang="en-US" dirty="0"/>
              <a:t>Parametric – Logistic Regression, Linear Discriminant Analysis, Perceptron, Naive Bayes, Simple 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Non-parametric </a:t>
            </a:r>
            <a:r>
              <a:rPr lang="en-US" dirty="0"/>
              <a:t>– k-Nearest Neighbors, Decision Trees,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5252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</a:t>
            </a:r>
            <a:r>
              <a:rPr lang="en-US" dirty="0"/>
              <a:t>Association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r>
              <a:rPr lang="en-US" dirty="0" smtClean="0"/>
              <a:t>Let                          be a set of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generic subset           is called an </a:t>
            </a:r>
            <a:r>
              <a:rPr lang="en-US" b="1" dirty="0" err="1" smtClean="0"/>
              <a:t>itemset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that contains    objects is called a </a:t>
            </a:r>
            <a:r>
              <a:rPr lang="en-US" b="1" i="1" dirty="0" smtClean="0"/>
              <a:t>k</a:t>
            </a:r>
            <a:r>
              <a:rPr lang="en-US" b="1" dirty="0" smtClean="0"/>
              <a:t>-</a:t>
            </a:r>
            <a:r>
              <a:rPr lang="en-US" b="1" dirty="0" err="1" smtClean="0"/>
              <a:t>itemset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transaction</a:t>
            </a:r>
            <a:r>
              <a:rPr lang="en-US" dirty="0" smtClean="0"/>
              <a:t> represents a generic </a:t>
            </a:r>
            <a:r>
              <a:rPr lang="en-US" dirty="0" err="1" smtClean="0"/>
              <a:t>itemset</a:t>
            </a:r>
            <a:r>
              <a:rPr lang="en-US" dirty="0" smtClean="0"/>
              <a:t> recorded in a database in conjunction with an activity or cycle of activities.</a:t>
            </a:r>
          </a:p>
          <a:p>
            <a:r>
              <a:rPr lang="en-US" dirty="0" smtClean="0"/>
              <a:t>The dataset     is composed of a list of     transactions    , each associated with a unique identifier denoted by   .</a:t>
            </a:r>
          </a:p>
          <a:p>
            <a:pPr lvl="1"/>
            <a:r>
              <a:rPr lang="en-US" dirty="0" smtClean="0"/>
              <a:t>Market basket analysis – The </a:t>
            </a:r>
            <a:r>
              <a:rPr lang="en-US" u="sng" dirty="0" smtClean="0"/>
              <a:t>objects</a:t>
            </a:r>
            <a:r>
              <a:rPr lang="en-US" dirty="0" smtClean="0"/>
              <a:t> represent items from the retailer and each </a:t>
            </a:r>
            <a:r>
              <a:rPr lang="en-US" u="sng" dirty="0" smtClean="0"/>
              <a:t>transaction</a:t>
            </a:r>
            <a:r>
              <a:rPr lang="en-US" dirty="0" smtClean="0"/>
              <a:t> corresponds to items listed in a sales receipt.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377950" y="1276350"/>
          <a:ext cx="2203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276350"/>
                        <a:ext cx="2203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05400" y="1371600"/>
          <a:ext cx="2667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71600"/>
                        <a:ext cx="2667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124200" y="1752600"/>
          <a:ext cx="9017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7" imgW="431640" imgH="190440" progId="Equation.3">
                  <p:embed/>
                </p:oleObj>
              </mc:Choice>
              <mc:Fallback>
                <p:oleObj name="Equation" r:id="rId7" imgW="431640" imgH="1904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9017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152900" y="2240280"/>
          <a:ext cx="2667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240280"/>
                        <a:ext cx="2667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438400" y="3962400"/>
          <a:ext cx="3444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11" imgW="164880" imgH="164880" progId="Equation.3">
                  <p:embed/>
                </p:oleObj>
              </mc:Choice>
              <mc:Fallback>
                <p:oleObj name="Equation" r:id="rId11" imgW="164880" imgH="1648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444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019800" y="4038600"/>
          <a:ext cx="3460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13" imgW="164880" imgH="139680" progId="Equation.3">
                  <p:embed/>
                </p:oleObj>
              </mc:Choice>
              <mc:Fallback>
                <p:oleObj name="Equation" r:id="rId13" imgW="164880" imgH="1396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3460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8077200" y="3962400"/>
          <a:ext cx="292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15" imgW="139680" imgH="228600" progId="Equation.3">
                  <p:embed/>
                </p:oleObj>
              </mc:Choice>
              <mc:Fallback>
                <p:oleObj name="Equation" r:id="rId15" imgW="139680" imgH="2286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962400"/>
                        <a:ext cx="292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7762875" y="4343400"/>
          <a:ext cx="2381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17" imgW="114120" imgH="228600" progId="Equation.3">
                  <p:embed/>
                </p:oleObj>
              </mc:Choice>
              <mc:Fallback>
                <p:oleObj name="Equation" r:id="rId17" imgW="11412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5" y="4343400"/>
                        <a:ext cx="2381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5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Representation of Association </a:t>
            </a:r>
            <a:r>
              <a:rPr lang="en-US" dirty="0" smtClean="0"/>
              <a:t>Rules 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Web mining – The </a:t>
            </a:r>
            <a:r>
              <a:rPr lang="en-US" u="sng" dirty="0" smtClean="0"/>
              <a:t>objects</a:t>
            </a:r>
            <a:r>
              <a:rPr lang="en-US" dirty="0" smtClean="0"/>
              <a:t> represent the web pages in a website and each </a:t>
            </a:r>
            <a:r>
              <a:rPr lang="en-US" u="sng" dirty="0" smtClean="0"/>
              <a:t>transaction</a:t>
            </a:r>
            <a:r>
              <a:rPr lang="en-US" dirty="0" smtClean="0"/>
              <a:t> corresponds to the list of web pages visited by a user during one session.</a:t>
            </a:r>
          </a:p>
          <a:p>
            <a:pPr lvl="1"/>
            <a:r>
              <a:rPr lang="en-US" dirty="0" smtClean="0"/>
              <a:t>Example on market basket analysis:</a:t>
            </a:r>
            <a:endParaRPr lang="en-US" dirty="0"/>
          </a:p>
        </p:txBody>
      </p:sp>
      <p:pic>
        <p:nvPicPr>
          <p:cNvPr id="465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23388"/>
            <a:ext cx="478631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86400" y="6123801"/>
            <a:ext cx="2187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 </a:t>
            </a:r>
            <a:r>
              <a:rPr lang="en-US" sz="1200" dirty="0" err="1"/>
              <a:t>Vercellis</a:t>
            </a:r>
            <a:r>
              <a:rPr lang="en-US" sz="1200" dirty="0"/>
              <a:t> (2009), pp. </a:t>
            </a:r>
            <a:r>
              <a:rPr lang="en-US" sz="1200" dirty="0" smtClean="0"/>
              <a:t>279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279374"/>
            <a:ext cx="33528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This example is for market basket analysis.</a:t>
            </a:r>
          </a:p>
          <a:p>
            <a:pPr marL="173736" indent="-1737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In this example,             and 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                                         .</a:t>
            </a:r>
          </a:p>
          <a:p>
            <a:pPr marL="173736" indent="-173736">
              <a:buFont typeface="Arial" panose="020B0604020202020204" pitchFamily="34" charset="0"/>
              <a:buChar char="•"/>
            </a:pPr>
            <a:r>
              <a:rPr lang="en-US" sz="1400" dirty="0" smtClean="0"/>
              <a:t>Similarly,              and the corresponding                                           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.</a:t>
            </a: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086600" y="4831449"/>
          <a:ext cx="5588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4" imgW="507960" imgH="215640" progId="Equation.3">
                  <p:embed/>
                </p:oleObj>
              </mc:Choice>
              <mc:Fallback>
                <p:oleObj name="Equation" r:id="rId4" imgW="50796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831449"/>
                        <a:ext cx="55880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865812" y="5087164"/>
          <a:ext cx="183038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6" imgW="1663560" imgH="215640" progId="Equation.3">
                  <p:embed/>
                </p:oleObj>
              </mc:Choice>
              <mc:Fallback>
                <p:oleObj name="Equation" r:id="rId6" imgW="1663560" imgH="215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2" y="5087164"/>
                        <a:ext cx="183038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6589712" y="5398377"/>
          <a:ext cx="57308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8" imgW="520560" imgH="228600" progId="Equation.3">
                  <p:embed/>
                </p:oleObj>
              </mc:Choice>
              <mc:Fallback>
                <p:oleObj name="Equation" r:id="rId8" imgW="520560" imgH="2286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2" y="5398377"/>
                        <a:ext cx="573088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867400" y="5612626"/>
          <a:ext cx="17589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10" imgW="1600200" imgH="228600" progId="Equation.3">
                  <p:embed/>
                </p:oleObj>
              </mc:Choice>
              <mc:Fallback>
                <p:oleObj name="Equation" r:id="rId10" imgW="160020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612626"/>
                        <a:ext cx="175895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33400" y="3990202"/>
            <a:ext cx="4724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4447401"/>
            <a:ext cx="4724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" y="3304401"/>
            <a:ext cx="464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Representation of Association Rules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dataset of transactions can be represented by a two-dimensional matrix    :</a:t>
            </a:r>
          </a:p>
          <a:p>
            <a:pPr lvl="1"/>
            <a:r>
              <a:rPr lang="en-US" dirty="0" smtClean="0"/>
              <a:t>The    objects of the set      correspond to the columns of the matrix.</a:t>
            </a:r>
          </a:p>
          <a:p>
            <a:pPr lvl="1"/>
            <a:r>
              <a:rPr lang="en-US" dirty="0" smtClean="0"/>
              <a:t>The      transactions      are the rows.</a:t>
            </a:r>
          </a:p>
          <a:p>
            <a:pPr lvl="1"/>
            <a:r>
              <a:rPr lang="en-US" dirty="0" smtClean="0"/>
              <a:t>The generic element of      is defined as: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29000" y="1676400"/>
          <a:ext cx="3460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3" imgW="164880" imgH="164880" progId="Equation.3">
                  <p:embed/>
                </p:oleObj>
              </mc:Choice>
              <mc:Fallback>
                <p:oleObj name="Equation" r:id="rId3" imgW="164880" imgH="1648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3460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600200" y="2185416"/>
          <a:ext cx="2651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85416"/>
                        <a:ext cx="2651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024313" y="2133600"/>
          <a:ext cx="3190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2133600"/>
                        <a:ext cx="31908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635125" y="2944368"/>
          <a:ext cx="3460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9" imgW="164880" imgH="139680" progId="Equation.3">
                  <p:embed/>
                </p:oleObj>
              </mc:Choice>
              <mc:Fallback>
                <p:oleObj name="Equation" r:id="rId9" imgW="164880" imgH="1396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944368"/>
                        <a:ext cx="3460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581400" y="2834640"/>
          <a:ext cx="292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11" imgW="139680" imgH="228600" progId="Equation.3">
                  <p:embed/>
                </p:oleObj>
              </mc:Choice>
              <mc:Fallback>
                <p:oleObj name="Equation" r:id="rId11" imgW="13968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34640"/>
                        <a:ext cx="292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921125" y="3276600"/>
          <a:ext cx="3460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13" imgW="164880" imgH="164880" progId="Equation.3">
                  <p:embed/>
                </p:oleObj>
              </mc:Choice>
              <mc:Fallback>
                <p:oleObj name="Equation" r:id="rId13" imgW="164880" imgH="1648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276600"/>
                        <a:ext cx="3460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84262" y="3697288"/>
          <a:ext cx="584993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15" imgW="2793960" imgH="457200" progId="Equation.3">
                  <p:embed/>
                </p:oleObj>
              </mc:Choice>
              <mc:Fallback>
                <p:oleObj name="Equation" r:id="rId15" imgW="2793960" imgH="457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2" y="3697288"/>
                        <a:ext cx="584993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3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Representation of Association Rules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Same example on market basket analysis:</a:t>
            </a:r>
            <a:endParaRPr lang="en-US" dirty="0"/>
          </a:p>
        </p:txBody>
      </p:sp>
      <p:pic>
        <p:nvPicPr>
          <p:cNvPr id="6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735157"/>
            <a:ext cx="6107906" cy="30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1094" y="4828401"/>
            <a:ext cx="2187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 </a:t>
            </a:r>
            <a:r>
              <a:rPr lang="en-US" sz="1200" dirty="0" err="1"/>
              <a:t>Vercellis</a:t>
            </a:r>
            <a:r>
              <a:rPr lang="en-US" sz="1200" dirty="0"/>
              <a:t> (2009), pp. </a:t>
            </a:r>
            <a:r>
              <a:rPr lang="en-US" sz="1200" dirty="0" smtClean="0"/>
              <a:t>280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26494" y="5318003"/>
            <a:ext cx="4572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Recall that</a:t>
            </a:r>
          </a:p>
          <a:p>
            <a:pPr marL="173736" indent="-1737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And</a:t>
            </a:r>
            <a:endParaRPr lang="en-US" sz="1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569494" y="5367528"/>
          <a:ext cx="183038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4" imgW="1663560" imgH="215640" progId="Equation.3">
                  <p:embed/>
                </p:oleObj>
              </mc:Choice>
              <mc:Fallback>
                <p:oleObj name="Equation" r:id="rId4" imgW="1663560" imgH="2156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494" y="5367528"/>
                        <a:ext cx="183038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104357" y="5641848"/>
          <a:ext cx="176053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6" imgW="1600200" imgH="228600" progId="Equation.3">
                  <p:embed/>
                </p:oleObj>
              </mc:Choice>
              <mc:Fallback>
                <p:oleObj name="Equation" r:id="rId6" imgW="160020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357" y="5641848"/>
                        <a:ext cx="1760537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054894" y="2438400"/>
            <a:ext cx="6184106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4894" y="2895600"/>
            <a:ext cx="6184106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Representation of Association Rules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representation could be </a:t>
            </a:r>
            <a:r>
              <a:rPr lang="en-US" u="sng" dirty="0" smtClean="0"/>
              <a:t>generalized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Assuming that each object      appearing in a transaction      is associated with a number     .</a:t>
            </a:r>
          </a:p>
          <a:p>
            <a:pPr lvl="1"/>
            <a:r>
              <a:rPr lang="en-US" dirty="0" smtClean="0"/>
              <a:t>     represents the frequency in which     appears in     .</a:t>
            </a:r>
          </a:p>
          <a:p>
            <a:pPr lvl="1"/>
            <a:r>
              <a:rPr lang="en-US" dirty="0" smtClean="0"/>
              <a:t>Possible to fully describe multiple sales of a given item in a single transaction.</a:t>
            </a:r>
          </a:p>
          <a:p>
            <a:r>
              <a:rPr lang="en-US" dirty="0" smtClean="0"/>
              <a:t>Let            be a given set of objects, then transaction    is said to </a:t>
            </a:r>
            <a:r>
              <a:rPr lang="en-US" b="1" dirty="0" smtClean="0"/>
              <a:t>contain</a:t>
            </a:r>
            <a:r>
              <a:rPr lang="en-US" dirty="0" smtClean="0"/>
              <a:t> the set     if          .</a:t>
            </a:r>
          </a:p>
          <a:p>
            <a:pPr lvl="1"/>
            <a:r>
              <a:rPr lang="en-US" dirty="0" smtClean="0"/>
              <a:t>In the market basket analysis example, the 2-itemset                 is </a:t>
            </a:r>
            <a:r>
              <a:rPr lang="en-US" u="sng" dirty="0" smtClean="0"/>
              <a:t>contained</a:t>
            </a:r>
            <a:r>
              <a:rPr lang="en-US" dirty="0" smtClean="0"/>
              <a:t> in the transaction with identifier              .</a:t>
            </a:r>
          </a:p>
          <a:p>
            <a:pPr lvl="1"/>
            <a:r>
              <a:rPr lang="en-US" dirty="0" smtClean="0"/>
              <a:t>But it is </a:t>
            </a:r>
            <a:r>
              <a:rPr lang="en-US" u="sng" dirty="0" smtClean="0"/>
              <a:t>not contained</a:t>
            </a:r>
            <a:r>
              <a:rPr lang="en-US" dirty="0" smtClean="0"/>
              <a:t> in              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302125" y="1691640"/>
          <a:ext cx="346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" name="Equation" r:id="rId3" imgW="164880" imgH="241200" progId="Equation.3">
                  <p:embed/>
                </p:oleObj>
              </mc:Choice>
              <mc:Fallback>
                <p:oleObj name="Equation" r:id="rId3" imgW="16488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1691640"/>
                        <a:ext cx="346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785100" y="1691640"/>
          <a:ext cx="292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2" name="Equation" r:id="rId5" imgW="139700" imgH="228600" progId="Equation.3">
                  <p:embed/>
                </p:oleObj>
              </mc:Choice>
              <mc:Fallback>
                <p:oleObj name="Equation" r:id="rId5" imgW="1397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1691640"/>
                        <a:ext cx="292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124325" y="2057400"/>
          <a:ext cx="3714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3" name="Equation" r:id="rId7" imgW="177480" imgH="241200" progId="Equation.3">
                  <p:embed/>
                </p:oleObj>
              </mc:Choice>
              <mc:Fallback>
                <p:oleObj name="Equation" r:id="rId7" imgW="17748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2057400"/>
                        <a:ext cx="3714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562600" y="2459736"/>
          <a:ext cx="346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" name="Equation" r:id="rId9" imgW="164880" imgH="241200" progId="Equation.3">
                  <p:embed/>
                </p:oleObj>
              </mc:Choice>
              <mc:Fallback>
                <p:oleObj name="Equation" r:id="rId9" imgW="164880" imgH="241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59736"/>
                        <a:ext cx="346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7239000" y="2438400"/>
          <a:ext cx="292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Equation" r:id="rId11" imgW="139700" imgH="228600" progId="Equation.3">
                  <p:embed/>
                </p:oleObj>
              </mc:Choice>
              <mc:Fallback>
                <p:oleObj name="Equation" r:id="rId11" imgW="13970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438400"/>
                        <a:ext cx="292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076325" y="2438400"/>
          <a:ext cx="3714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Equation" r:id="rId12" imgW="177480" imgH="241200" progId="Equation.3">
                  <p:embed/>
                </p:oleObj>
              </mc:Choice>
              <mc:Fallback>
                <p:oleObj name="Equation" r:id="rId12" imgW="177480" imgH="241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438400"/>
                        <a:ext cx="3714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371600" y="3733800"/>
          <a:ext cx="9017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Equation" r:id="rId14" imgW="431640" imgH="190440" progId="Equation.3">
                  <p:embed/>
                </p:oleObj>
              </mc:Choice>
              <mc:Fallback>
                <p:oleObj name="Equation" r:id="rId14" imgW="431640" imgH="1904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9017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7937500" y="3712464"/>
          <a:ext cx="29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8" name="Equation" r:id="rId16" imgW="139680" imgH="164880" progId="Equation.3">
                  <p:embed/>
                </p:oleObj>
              </mc:Choice>
              <mc:Fallback>
                <p:oleObj name="Equation" r:id="rId16" imgW="139680" imgH="1648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3712464"/>
                        <a:ext cx="292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038600" y="4114800"/>
          <a:ext cx="29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" name="Equation" r:id="rId18" imgW="139680" imgH="164880" progId="Equation.3">
                  <p:embed/>
                </p:oleObj>
              </mc:Choice>
              <mc:Fallback>
                <p:oleObj name="Equation" r:id="rId18" imgW="139680" imgH="1648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14800"/>
                        <a:ext cx="292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4648200" y="4114800"/>
          <a:ext cx="8493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0" name="Equation" r:id="rId20" imgW="406080" imgH="190440" progId="Equation.3">
                  <p:embed/>
                </p:oleObj>
              </mc:Choice>
              <mc:Fallback>
                <p:oleObj name="Equation" r:id="rId20" imgW="406080" imgH="1904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8493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7315200" y="4495800"/>
          <a:ext cx="1219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1" name="Equation" r:id="rId22" imgW="583920" imgH="215640" progId="Equation.3">
                  <p:embed/>
                </p:oleObj>
              </mc:Choice>
              <mc:Fallback>
                <p:oleObj name="Equation" r:id="rId22" imgW="583920" imgH="2156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95800"/>
                        <a:ext cx="1219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6483350" y="4857750"/>
          <a:ext cx="1060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2" name="Equation" r:id="rId24" imgW="507960" imgH="228600" progId="Equation.3">
                  <p:embed/>
                </p:oleObj>
              </mc:Choice>
              <mc:Fallback>
                <p:oleObj name="Equation" r:id="rId24" imgW="507960" imgH="2286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4857750"/>
                        <a:ext cx="1060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4114800" y="5257800"/>
          <a:ext cx="1060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3" name="Equation" r:id="rId26" imgW="507960" imgH="228600" progId="Equation.3">
                  <p:embed/>
                </p:oleObj>
              </mc:Choice>
              <mc:Fallback>
                <p:oleObj name="Equation" r:id="rId26" imgW="507960" imgH="2286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1060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20" r="10455" b="28480"/>
          <a:stretch/>
        </p:blipFill>
        <p:spPr bwMode="auto">
          <a:xfrm>
            <a:off x="4495800" y="5791200"/>
            <a:ext cx="4285904" cy="437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5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Representation of Association Rules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empirical frequency</a:t>
            </a:r>
            <a:r>
              <a:rPr lang="en-US" dirty="0" smtClean="0"/>
              <a:t>         of an </a:t>
            </a:r>
            <a:r>
              <a:rPr lang="en-US" dirty="0" err="1" smtClean="0"/>
              <a:t>itemset</a:t>
            </a:r>
            <a:r>
              <a:rPr lang="en-US" dirty="0" smtClean="0"/>
              <a:t>     is defined as the number of transactions     existing in the dataset     that contain the set    :</a:t>
            </a:r>
          </a:p>
          <a:p>
            <a:endParaRPr lang="en-US" dirty="0"/>
          </a:p>
          <a:p>
            <a:r>
              <a:rPr lang="en-US" dirty="0" smtClean="0"/>
              <a:t>For a large sample (i.e., as     increases), the ratio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approximate the </a:t>
            </a:r>
            <a:r>
              <a:rPr lang="en-US" b="1" dirty="0" smtClean="0"/>
              <a:t>probability</a:t>
            </a:r>
            <a:r>
              <a:rPr lang="en-US" dirty="0" smtClean="0"/>
              <a:t>          of occurrence of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itemset</a:t>
            </a:r>
            <a:r>
              <a:rPr lang="en-US" dirty="0" smtClean="0"/>
              <a:t>    :</a:t>
            </a:r>
            <a:endParaRPr lang="en-US" dirty="0"/>
          </a:p>
          <a:p>
            <a:pPr lvl="1"/>
            <a:r>
              <a:rPr lang="en-US" dirty="0" smtClean="0"/>
              <a:t>That is, the probability that     is contained in a new transaction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 smtClean="0"/>
              <a:t>       recorded in the database.</a:t>
            </a:r>
          </a:p>
          <a:p>
            <a:pPr lvl="1"/>
            <a:r>
              <a:rPr lang="en-US" dirty="0"/>
              <a:t>In the market basket analysis </a:t>
            </a:r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The set of objects                  has a frequency               .</a:t>
            </a:r>
          </a:p>
          <a:p>
            <a:pPr lvl="2"/>
            <a:r>
              <a:rPr lang="en-US" dirty="0" smtClean="0"/>
              <a:t>Probability of occurrence is estimated as                               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541837" y="1295400"/>
          <a:ext cx="715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name="Equation" r:id="rId3" imgW="342720" imgH="215640" progId="Equation.3">
                  <p:embed/>
                </p:oleObj>
              </mc:Choice>
              <mc:Fallback>
                <p:oleObj name="Equation" r:id="rId3" imgW="34272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7" y="1295400"/>
                        <a:ext cx="7159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162800" y="1295400"/>
          <a:ext cx="292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295400"/>
                        <a:ext cx="292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943600" y="1676400"/>
          <a:ext cx="292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1" name="Equation" r:id="rId7" imgW="139700" imgH="228600" progId="Equation.3">
                  <p:embed/>
                </p:oleObj>
              </mc:Choice>
              <mc:Fallback>
                <p:oleObj name="Equation" r:id="rId7" imgW="1397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76400"/>
                        <a:ext cx="292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863725" y="2095500"/>
          <a:ext cx="346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2" name="Equation" r:id="rId9" imgW="164880" imgH="164880" progId="Equation.3">
                  <p:embed/>
                </p:oleObj>
              </mc:Choice>
              <mc:Fallback>
                <p:oleObj name="Equation" r:id="rId9" imgW="164880" imgH="164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2095500"/>
                        <a:ext cx="3460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953000" y="2075688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3"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75688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286000" y="2514600"/>
          <a:ext cx="45069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Equation" r:id="rId13" imgW="2158920" imgH="228600" progId="Equation.3">
                  <p:embed/>
                </p:oleObj>
              </mc:Choice>
              <mc:Fallback>
                <p:oleObj name="Equation" r:id="rId13" imgW="2158920" imgH="2286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45069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302125" y="3108960"/>
          <a:ext cx="346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Equation" r:id="rId15" imgW="164880" imgH="139680" progId="Equation.3">
                  <p:embed/>
                </p:oleObj>
              </mc:Choice>
              <mc:Fallback>
                <p:oleObj name="Equation" r:id="rId15" imgW="164880" imgH="1396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108960"/>
                        <a:ext cx="3460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7394575" y="2990088"/>
          <a:ext cx="1139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6" name="Equation" r:id="rId17" imgW="545760" imgH="215640" progId="Equation.3">
                  <p:embed/>
                </p:oleObj>
              </mc:Choice>
              <mc:Fallback>
                <p:oleObj name="Equation" r:id="rId17" imgW="545760" imgH="2156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2990088"/>
                        <a:ext cx="11398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4843463" y="3392424"/>
          <a:ext cx="7953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Equation" r:id="rId19" imgW="380880" imgH="215640" progId="Equation.3">
                  <p:embed/>
                </p:oleObj>
              </mc:Choice>
              <mc:Fallback>
                <p:oleObj name="Equation" r:id="rId19" imgW="380880" imgH="215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3392424"/>
                        <a:ext cx="7953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905000" y="381000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Equation" r:id="rId21" imgW="139680" imgH="164880" progId="Equation.3">
                  <p:embed/>
                </p:oleObj>
              </mc:Choice>
              <mc:Fallback>
                <p:oleObj name="Equation" r:id="rId21" imgW="139680" imgH="16488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4343400" y="426720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Equation" r:id="rId22" imgW="139579" imgH="164957" progId="Equation.3">
                  <p:embed/>
                </p:oleObj>
              </mc:Choice>
              <mc:Fallback>
                <p:oleObj name="Equation" r:id="rId22" imgW="139579" imgH="164957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6720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066800" y="4590288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Equation" r:id="rId23" imgW="139680" imgH="164880" progId="Equation.3">
                  <p:embed/>
                </p:oleObj>
              </mc:Choice>
              <mc:Fallback>
                <p:oleObj name="Equation" r:id="rId23" imgW="139680" imgH="16488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90288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276600" y="5390269"/>
          <a:ext cx="1066800" cy="38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Equation" r:id="rId25" imgW="583920" imgH="215640" progId="Equation.3">
                  <p:embed/>
                </p:oleObj>
              </mc:Choice>
              <mc:Fallback>
                <p:oleObj name="Equation" r:id="rId25" imgW="583920" imgH="21564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90269"/>
                        <a:ext cx="1066800" cy="389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6096000" y="5410200"/>
          <a:ext cx="1066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Equation" r:id="rId27" imgW="571320" imgH="215640" progId="Equation.3">
                  <p:embed/>
                </p:oleObj>
              </mc:Choice>
              <mc:Fallback>
                <p:oleObj name="Equation" r:id="rId27" imgW="571320" imgH="21564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10200"/>
                        <a:ext cx="1066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5594350" y="5791200"/>
          <a:ext cx="21018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3" name="Equation" r:id="rId29" imgW="1168200" imgH="215640" progId="Equation.3">
                  <p:embed/>
                </p:oleObj>
              </mc:Choice>
              <mc:Fallback>
                <p:oleObj name="Equation" r:id="rId29" imgW="1168200" imgH="215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5791200"/>
                        <a:ext cx="21018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8" b="10166"/>
          <a:stretch/>
        </p:blipFill>
        <p:spPr bwMode="auto">
          <a:xfrm>
            <a:off x="7162800" y="4572000"/>
            <a:ext cx="1981200" cy="99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150894" y="4724400"/>
            <a:ext cx="1916906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50894" y="5105400"/>
            <a:ext cx="1916906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50894" y="5295900"/>
            <a:ext cx="1916906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0894" y="5486400"/>
            <a:ext cx="1916906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Single-dimension Association Rules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two items            and            such that                 and a transaction    , the </a:t>
            </a:r>
            <a:r>
              <a:rPr lang="en-US" b="1" dirty="0" smtClean="0"/>
              <a:t>association rule</a:t>
            </a:r>
            <a:r>
              <a:rPr lang="en-US" dirty="0" smtClean="0"/>
              <a:t> is a </a:t>
            </a:r>
            <a:r>
              <a:rPr lang="en-US" u="sng" dirty="0" smtClean="0"/>
              <a:t>probabilistic implication</a:t>
            </a:r>
            <a:r>
              <a:rPr lang="en-US" dirty="0" smtClean="0"/>
              <a:t> denoted by            with the following meaning:</a:t>
            </a:r>
          </a:p>
          <a:p>
            <a:pPr lvl="1"/>
            <a:r>
              <a:rPr lang="en-US" dirty="0" smtClean="0"/>
              <a:t>If     is contained in    , then      is also contained in     with a given probability    .</a:t>
            </a:r>
          </a:p>
          <a:p>
            <a:pPr lvl="1"/>
            <a:r>
              <a:rPr lang="en-US" dirty="0" smtClean="0"/>
              <a:t>    is termed the </a:t>
            </a:r>
            <a:r>
              <a:rPr lang="en-US" b="1" dirty="0" smtClean="0"/>
              <a:t>confidence </a:t>
            </a:r>
            <a:r>
              <a:rPr lang="en-US" dirty="0" smtClean="0"/>
              <a:t>of the rule in      and defined as: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dirty="0" smtClean="0"/>
              <a:t>The set     is called the </a:t>
            </a:r>
            <a:r>
              <a:rPr lang="en-US" b="1" dirty="0" smtClean="0"/>
              <a:t>antecedent</a:t>
            </a:r>
            <a:r>
              <a:rPr lang="en-US" dirty="0" smtClean="0"/>
              <a:t> or </a:t>
            </a:r>
            <a:r>
              <a:rPr lang="en-US" b="1" dirty="0" smtClean="0"/>
              <a:t>body</a:t>
            </a:r>
            <a:r>
              <a:rPr lang="en-US" dirty="0" smtClean="0"/>
              <a:t> of the rule.</a:t>
            </a:r>
          </a:p>
          <a:p>
            <a:pPr lvl="1"/>
            <a:r>
              <a:rPr lang="en-US" dirty="0" smtClean="0"/>
              <a:t>     is the </a:t>
            </a:r>
            <a:r>
              <a:rPr lang="en-US" b="1" dirty="0" smtClean="0"/>
              <a:t>consequent</a:t>
            </a:r>
            <a:r>
              <a:rPr lang="en-US" dirty="0" smtClean="0"/>
              <a:t> or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135312" y="1298448"/>
          <a:ext cx="9032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3" name="Equation" r:id="rId3" imgW="431640" imgH="177480" progId="Equation.3">
                  <p:embed/>
                </p:oleObj>
              </mc:Choice>
              <mc:Fallback>
                <p:oleObj name="Equation" r:id="rId3" imgW="431640" imgH="177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2" y="1298448"/>
                        <a:ext cx="9032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656137" y="1295400"/>
          <a:ext cx="9826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4" name="Equation" r:id="rId5" imgW="469800" imgH="177480" progId="Equation.3">
                  <p:embed/>
                </p:oleObj>
              </mc:Choice>
              <mc:Fallback>
                <p:oleObj name="Equation" r:id="rId5" imgW="469800" imgH="177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7" y="1295400"/>
                        <a:ext cx="9826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010400" y="1295400"/>
          <a:ext cx="1406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" name="Equation" r:id="rId7" imgW="672840" imgH="203040" progId="Equation.3">
                  <p:embed/>
                </p:oleObj>
              </mc:Choice>
              <mc:Fallback>
                <p:oleObj name="Equation" r:id="rId7" imgW="672840" imgH="2030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95400"/>
                        <a:ext cx="14065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200400" y="169164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9164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670550" y="2070100"/>
          <a:ext cx="1035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" name="Equation" r:id="rId11" imgW="495000" imgH="177480" progId="Equation.3">
                  <p:embed/>
                </p:oleObj>
              </mc:Choice>
              <mc:Fallback>
                <p:oleObj name="Equation" r:id="rId11" imgW="495000" imgH="1774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2070100"/>
                        <a:ext cx="1035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308100" y="2916936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8" name="Equation" r:id="rId13" imgW="139680" imgH="164880" progId="Equation.3">
                  <p:embed/>
                </p:oleObj>
              </mc:Choice>
              <mc:Fallback>
                <p:oleObj name="Equation" r:id="rId13" imgW="139680" imgH="1648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916936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441700" y="289560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9" name="Equation" r:id="rId15" imgW="139680" imgH="164880" progId="Equation.3">
                  <p:embed/>
                </p:oleObj>
              </mc:Choice>
              <mc:Fallback>
                <p:oleObj name="Equation" r:id="rId15" imgW="139680" imgH="1648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89560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379913" y="2895600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" name="Equation" r:id="rId17" imgW="177480" imgH="164880" progId="Equation.3">
                  <p:embed/>
                </p:oleObj>
              </mc:Choice>
              <mc:Fallback>
                <p:oleObj name="Equation" r:id="rId17" imgW="177480" imgH="1648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2895600"/>
                        <a:ext cx="3714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7162800" y="289560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1" name="Equation" r:id="rId19" imgW="139579" imgH="164957" progId="Equation.3">
                  <p:embed/>
                </p:oleObj>
              </mc:Choice>
              <mc:Fallback>
                <p:oleObj name="Equation" r:id="rId19" imgW="139579" imgH="164957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89560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048000" y="3316287"/>
          <a:ext cx="3190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Equation" r:id="rId20" imgW="152280" imgH="164880" progId="Equation.3">
                  <p:embed/>
                </p:oleObj>
              </mc:Choice>
              <mc:Fallback>
                <p:oleObj name="Equation" r:id="rId20" imgW="152280" imgH="16488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16287"/>
                        <a:ext cx="3190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052512" y="3733800"/>
          <a:ext cx="3190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Equation" r:id="rId22" imgW="152280" imgH="164880" progId="Equation.3">
                  <p:embed/>
                </p:oleObj>
              </mc:Choice>
              <mc:Fallback>
                <p:oleObj name="Equation" r:id="rId22" imgW="152280" imgH="16488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2" y="3733800"/>
                        <a:ext cx="31908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6248400" y="3657600"/>
          <a:ext cx="3460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name="Equation" r:id="rId24" imgW="164880" imgH="164880" progId="Equation.3">
                  <p:embed/>
                </p:oleObj>
              </mc:Choice>
              <mc:Fallback>
                <p:oleObj name="Equation" r:id="rId24" imgW="164880" imgH="1648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657600"/>
                        <a:ext cx="3460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590800" y="4160838"/>
          <a:ext cx="39576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name="Equation" r:id="rId26" imgW="1892160" imgH="419040" progId="Equation.3">
                  <p:embed/>
                </p:oleObj>
              </mc:Choice>
              <mc:Fallback>
                <p:oleObj name="Equation" r:id="rId26" imgW="1892160" imgH="4190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60838"/>
                        <a:ext cx="39576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070100" y="5068888"/>
          <a:ext cx="292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name="Equation" r:id="rId28" imgW="139680" imgH="164880" progId="Equation.3">
                  <p:embed/>
                </p:oleObj>
              </mc:Choice>
              <mc:Fallback>
                <p:oleObj name="Equation" r:id="rId28" imgW="139680" imgH="16488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068888"/>
                        <a:ext cx="292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1066800" y="5486400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" name="Equation" r:id="rId30" imgW="177480" imgH="164880" progId="Equation.3">
                  <p:embed/>
                </p:oleObj>
              </mc:Choice>
              <mc:Fallback>
                <p:oleObj name="Equation" r:id="rId30" imgW="177480" imgH="16488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6400"/>
                        <a:ext cx="3714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8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Single-dimension Association </a:t>
            </a:r>
            <a:r>
              <a:rPr lang="en-US" dirty="0" smtClean="0"/>
              <a:t>Rules 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confidence of the rule indicates the proportion of transactions containing the set     among those that include    .</a:t>
            </a:r>
          </a:p>
          <a:p>
            <a:pPr lvl="1"/>
            <a:r>
              <a:rPr lang="en-US" dirty="0" smtClean="0"/>
              <a:t>This refers to the </a:t>
            </a:r>
            <a:r>
              <a:rPr lang="en-US" b="1" dirty="0" smtClean="0"/>
              <a:t>inferential reliability</a:t>
            </a:r>
            <a:r>
              <a:rPr lang="en-US" dirty="0" smtClean="0"/>
              <a:t> of the rule.</a:t>
            </a:r>
          </a:p>
          <a:p>
            <a:r>
              <a:rPr lang="en-US" dirty="0" smtClean="0"/>
              <a:t>As the number of     transactions increases, the </a:t>
            </a:r>
            <a:r>
              <a:rPr lang="en-US" u="sng" dirty="0" smtClean="0"/>
              <a:t>confidence</a:t>
            </a:r>
            <a:r>
              <a:rPr lang="en-US" dirty="0" smtClean="0"/>
              <a:t> approximates the </a:t>
            </a:r>
            <a:r>
              <a:rPr lang="en-US" u="sng" dirty="0" smtClean="0"/>
              <a:t>conditional probability</a:t>
            </a:r>
            <a:r>
              <a:rPr lang="en-US" dirty="0" smtClean="0"/>
              <a:t> that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belongs to a transaction     given that     does belong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to    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Higher confidence</a:t>
            </a:r>
            <a:r>
              <a:rPr lang="en-US" dirty="0" smtClean="0"/>
              <a:t> thus corresponds to </a:t>
            </a:r>
            <a:r>
              <a:rPr lang="en-US" u="sng" dirty="0" smtClean="0"/>
              <a:t>greater probability</a:t>
            </a:r>
            <a:r>
              <a:rPr lang="en-US" dirty="0" smtClean="0"/>
              <a:t> that </a:t>
            </a:r>
            <a:r>
              <a:rPr lang="en-US" dirty="0" err="1" smtClean="0"/>
              <a:t>itemset</a:t>
            </a:r>
            <a:r>
              <a:rPr lang="en-US" dirty="0" smtClean="0"/>
              <a:t>     exists in a transaction that also contains the </a:t>
            </a:r>
            <a:r>
              <a:rPr lang="en-US" dirty="0" err="1" smtClean="0"/>
              <a:t>itemset</a:t>
            </a:r>
            <a:r>
              <a:rPr lang="en-US" dirty="0" smtClean="0"/>
              <a:t>    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76600" y="2551176"/>
          <a:ext cx="3444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3" imgW="164880" imgH="139680" progId="Equation.3">
                  <p:embed/>
                </p:oleObj>
              </mc:Choice>
              <mc:Fallback>
                <p:oleObj name="Equation" r:id="rId3" imgW="164880" imgH="139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51176"/>
                        <a:ext cx="3444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733925" y="1600200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3" name="Equation" r:id="rId5" imgW="177480" imgH="164880" progId="Equation.3">
                  <p:embed/>
                </p:oleObj>
              </mc:Choice>
              <mc:Fallback>
                <p:oleObj name="Equation" r:id="rId5" imgW="177480" imgH="1648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1600200"/>
                        <a:ext cx="3714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8153400" y="160020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60020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62000" y="3276600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5" name="Equation" r:id="rId9" imgW="177492" imgH="164814" progId="Equation.3">
                  <p:embed/>
                </p:oleObj>
              </mc:Choice>
              <mc:Fallback>
                <p:oleObj name="Equation" r:id="rId9" imgW="177492" imgH="164814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3714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508500" y="327660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6" name="Equation" r:id="rId10" imgW="139680" imgH="164880" progId="Equation.3">
                  <p:embed/>
                </p:oleObj>
              </mc:Choice>
              <mc:Fallback>
                <p:oleObj name="Equation" r:id="rId10" imgW="139680" imgH="1648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27660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288088" y="3276600"/>
          <a:ext cx="2905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7" name="Equation" r:id="rId12" imgW="139680" imgH="164880" progId="Equation.3">
                  <p:embed/>
                </p:oleObj>
              </mc:Choice>
              <mc:Fallback>
                <p:oleObj name="Equation" r:id="rId12" imgW="139680" imgH="1648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3276600"/>
                        <a:ext cx="2905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19200" y="365760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14" imgW="139680" imgH="164880" progId="Equation.3">
                  <p:embed/>
                </p:oleObj>
              </mc:Choice>
              <mc:Fallback>
                <p:oleObj name="Equation" r:id="rId14" imgW="139680" imgH="1648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766888" y="4038600"/>
          <a:ext cx="56038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16" imgW="2679480" imgH="419040" progId="Equation.3">
                  <p:embed/>
                </p:oleObj>
              </mc:Choice>
              <mc:Fallback>
                <p:oleObj name="Equation" r:id="rId16" imgW="2679480" imgH="4190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4038600"/>
                        <a:ext cx="56038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962400" y="5486400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18" imgW="177492" imgH="164814" progId="Equation.3">
                  <p:embed/>
                </p:oleObj>
              </mc:Choice>
              <mc:Fallback>
                <p:oleObj name="Equation" r:id="rId18" imgW="177492" imgH="164814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86400"/>
                        <a:ext cx="3714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594100" y="5893233"/>
          <a:ext cx="292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893233"/>
                        <a:ext cx="292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Single-dimension Association Rules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rule            is said to have a </a:t>
            </a:r>
            <a:r>
              <a:rPr lang="en-US" b="1" dirty="0" smtClean="0"/>
              <a:t>support</a:t>
            </a:r>
            <a:r>
              <a:rPr lang="en-US" dirty="0" smtClean="0"/>
              <a:t>    in     if the proportion of transactions containing both     and     is equal to   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support of the rule expresses the proportion of transactions containing both the body and head of the rule.</a:t>
            </a:r>
          </a:p>
          <a:p>
            <a:pPr lvl="1"/>
            <a:r>
              <a:rPr lang="en-US" dirty="0" smtClean="0"/>
              <a:t>Measures the frequency with which an antecedent-consequent pair appears together in the transactions of a dataset.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low support</a:t>
            </a:r>
            <a:r>
              <a:rPr lang="en-US" dirty="0" smtClean="0"/>
              <a:t> suggests that a rule may have occurred occasionally, of little interest to decision maker and is typically discarded.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012950" y="1295400"/>
          <a:ext cx="1035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" name="Equation" r:id="rId3" imgW="495000" imgH="177480" progId="Equation.3">
                  <p:embed/>
                </p:oleObj>
              </mc:Choice>
              <mc:Fallback>
                <p:oleObj name="Equation" r:id="rId3" imgW="495000" imgH="177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295400"/>
                        <a:ext cx="1035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53200" y="1371600"/>
          <a:ext cx="2397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5" imgW="114120" imgH="139680" progId="Equation.3">
                  <p:embed/>
                </p:oleObj>
              </mc:Choice>
              <mc:Fallback>
                <p:oleObj name="Equation" r:id="rId5" imgW="114120" imgH="1396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371600"/>
                        <a:ext cx="2397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123113" y="1295400"/>
          <a:ext cx="3444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7" imgW="164880" imgH="164880" progId="Equation.3">
                  <p:embed/>
                </p:oleObj>
              </mc:Choice>
              <mc:Fallback>
                <p:oleObj name="Equation" r:id="rId7" imgW="164880" imgH="1648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1295400"/>
                        <a:ext cx="3444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629400" y="1676400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76400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7516813" y="1676400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Equation" r:id="rId11" imgW="177480" imgH="164880" progId="Equation.3">
                  <p:embed/>
                </p:oleObj>
              </mc:Choice>
              <mc:Fallback>
                <p:oleObj name="Equation" r:id="rId11" imgW="177480" imgH="1648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3" y="1676400"/>
                        <a:ext cx="3714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981200" y="2149475"/>
          <a:ext cx="2397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Equation" r:id="rId13" imgW="114120" imgH="139680" progId="Equation.3">
                  <p:embed/>
                </p:oleObj>
              </mc:Choice>
              <mc:Fallback>
                <p:oleObj name="Equation" r:id="rId13" imgW="114120" imgH="1396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49475"/>
                        <a:ext cx="2397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590800" y="2133600"/>
          <a:ext cx="38877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Equation" r:id="rId15" imgW="1854000" imgH="393480" progId="Equation.3">
                  <p:embed/>
                </p:oleObj>
              </mc:Choice>
              <mc:Fallback>
                <p:oleObj name="Equation" r:id="rId15" imgW="1854000" imgH="3934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38877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8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Single-dimension Association Rules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/>
          <a:lstStyle/>
          <a:p>
            <a:r>
              <a:rPr lang="en-US" dirty="0"/>
              <a:t>As     increases, the </a:t>
            </a:r>
            <a:r>
              <a:rPr lang="en-US" u="sng" dirty="0"/>
              <a:t>support</a:t>
            </a:r>
            <a:r>
              <a:rPr lang="en-US" dirty="0"/>
              <a:t> approximates the </a:t>
            </a:r>
            <a:r>
              <a:rPr lang="en-US" u="sng" dirty="0"/>
              <a:t>probability</a:t>
            </a:r>
            <a:r>
              <a:rPr lang="en-US" dirty="0"/>
              <a:t> that both     and     are contained in some future </a:t>
            </a:r>
            <a:r>
              <a:rPr lang="en-US" dirty="0" smtClean="0"/>
              <a:t>transactions.</a:t>
            </a:r>
            <a:endParaRPr lang="en-US" dirty="0"/>
          </a:p>
          <a:p>
            <a:r>
              <a:rPr lang="en-US" dirty="0" smtClean="0"/>
              <a:t>In the market basket analysis example:</a:t>
            </a:r>
          </a:p>
          <a:p>
            <a:pPr lvl="1"/>
            <a:r>
              <a:rPr lang="en-US" dirty="0" smtClean="0"/>
              <a:t>Given the </a:t>
            </a:r>
            <a:r>
              <a:rPr lang="en-US" dirty="0" err="1" smtClean="0"/>
              <a:t>itemsets</a:t>
            </a:r>
            <a:r>
              <a:rPr lang="en-US" dirty="0" smtClean="0"/>
              <a:t>                 and               for the rule            .</a:t>
            </a:r>
          </a:p>
          <a:p>
            <a:pPr lvl="1"/>
            <a:r>
              <a:rPr lang="en-US" dirty="0" smtClean="0"/>
              <a:t>We have: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19200" y="1371600"/>
          <a:ext cx="344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3" imgW="164957" imgH="139579" progId="Equation.3">
                  <p:embed/>
                </p:oleObj>
              </mc:Choice>
              <mc:Fallback>
                <p:oleObj name="Equation" r:id="rId3" imgW="164957" imgH="139579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344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133600" y="1703387"/>
          <a:ext cx="292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03387"/>
                        <a:ext cx="292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021013" y="1703387"/>
          <a:ext cx="371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7" imgW="177492" imgH="164814" progId="Equation.3">
                  <p:embed/>
                </p:oleObj>
              </mc:Choice>
              <mc:Fallback>
                <p:oleObj name="Equation" r:id="rId7" imgW="177492" imgH="164814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1703387"/>
                        <a:ext cx="3714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7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/>
          <a:stretch/>
        </p:blipFill>
        <p:spPr bwMode="auto">
          <a:xfrm>
            <a:off x="5611316" y="4648200"/>
            <a:ext cx="348899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352800" y="2971800"/>
          <a:ext cx="12207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10" imgW="583920" imgH="215640" progId="Equation.3">
                  <p:embed/>
                </p:oleObj>
              </mc:Choice>
              <mc:Fallback>
                <p:oleObj name="Equation" r:id="rId10" imgW="583920" imgH="2156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12207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181600" y="2971800"/>
          <a:ext cx="10620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Equation" r:id="rId12" imgW="507960" imgH="215640" progId="Equation.3">
                  <p:embed/>
                </p:oleObj>
              </mc:Choice>
              <mc:Fallback>
                <p:oleObj name="Equation" r:id="rId12" imgW="507960" imgH="2156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10620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7727950" y="2971800"/>
          <a:ext cx="1035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Equation" r:id="rId14" imgW="494870" imgH="177646" progId="Equation.3">
                  <p:embed/>
                </p:oleObj>
              </mc:Choice>
              <mc:Fallback>
                <p:oleObj name="Equation" r:id="rId14" imgW="494870" imgH="177646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0" y="2971800"/>
                        <a:ext cx="1035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52400" y="3733800"/>
          <a:ext cx="57324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Equation" r:id="rId16" imgW="2743200" imgH="419040" progId="Equation.3">
                  <p:embed/>
                </p:oleObj>
              </mc:Choice>
              <mc:Fallback>
                <p:oleObj name="Equation" r:id="rId16" imgW="2743200" imgH="4190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33800"/>
                        <a:ext cx="573246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231775" y="4719638"/>
          <a:ext cx="52546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Equation" r:id="rId18" imgW="2514600" imgH="393480" progId="Equation.3">
                  <p:embed/>
                </p:oleObj>
              </mc:Choice>
              <mc:Fallback>
                <p:oleObj name="Equation" r:id="rId18" imgW="2514600" imgH="39348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719638"/>
                        <a:ext cx="52546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626894" y="4876800"/>
            <a:ext cx="2374106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26894" y="5410200"/>
            <a:ext cx="2374106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26894" y="5905500"/>
            <a:ext cx="2374106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26894" y="5638800"/>
            <a:ext cx="2374106" cy="114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34474" y="5457286"/>
            <a:ext cx="152400" cy="1905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10200" y="5981700"/>
            <a:ext cx="152400" cy="1905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Goes to Hollywood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 scenario – Predicting the box-office receipt (i.e., financial success) of a particular movie.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Traditional approach:</a:t>
            </a:r>
          </a:p>
          <a:p>
            <a:pPr lvl="2"/>
            <a:r>
              <a:rPr lang="en-US" dirty="0" smtClean="0"/>
              <a:t>Frames it as a forecasting (or regression) problem.</a:t>
            </a:r>
          </a:p>
          <a:p>
            <a:pPr lvl="2"/>
            <a:r>
              <a:rPr lang="en-US" dirty="0" smtClean="0"/>
              <a:t>Attempts to predict the point estimate of a movie’s box-office receipt.</a:t>
            </a:r>
          </a:p>
          <a:p>
            <a:pPr lvl="1"/>
            <a:r>
              <a:rPr lang="en-US" dirty="0" err="1" smtClean="0"/>
              <a:t>Sharda</a:t>
            </a:r>
            <a:r>
              <a:rPr lang="en-US" dirty="0" smtClean="0"/>
              <a:t> and </a:t>
            </a:r>
            <a:r>
              <a:rPr lang="en-US" dirty="0" err="1" smtClean="0"/>
              <a:t>Delen’s</a:t>
            </a:r>
            <a:r>
              <a:rPr lang="en-US" dirty="0" smtClean="0"/>
              <a:t> (2006) approach:</a:t>
            </a:r>
          </a:p>
          <a:p>
            <a:pPr lvl="2"/>
            <a:r>
              <a:rPr lang="en-US" dirty="0" smtClean="0"/>
              <a:t>Convert the regression problem into a </a:t>
            </a:r>
            <a:r>
              <a:rPr lang="en-US" dirty="0"/>
              <a:t>multinomial </a:t>
            </a:r>
            <a:r>
              <a:rPr lang="en-US" dirty="0" smtClean="0"/>
              <a:t>classification problem.</a:t>
            </a:r>
          </a:p>
          <a:p>
            <a:pPr lvl="2"/>
            <a:r>
              <a:rPr lang="en-US" dirty="0" smtClean="0"/>
              <a:t>Classify a movie based on its box-office receipts into one of nine categories, ranging from “flop” to “blockbuster”.</a:t>
            </a:r>
          </a:p>
          <a:p>
            <a:pPr lvl="2"/>
            <a:r>
              <a:rPr lang="en-US" dirty="0" smtClean="0"/>
              <a:t>Use variables representing different characteristics of a movie to train various classification models.</a:t>
            </a:r>
          </a:p>
        </p:txBody>
      </p:sp>
      <p:pic>
        <p:nvPicPr>
          <p:cNvPr id="10242" name="Picture 2" descr="http://t2.gstatic.com/images?q=tbn:ANd9GcRLKNy6f2-TV2CjGzorCuZBqFtnz1ParwR6caKu29dGS33SKBoHz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36" y="76200"/>
            <a:ext cx="176155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Strong Association Rules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Once a dataset      of     transactions has been assigned:</a:t>
            </a:r>
          </a:p>
          <a:p>
            <a:pPr lvl="1"/>
            <a:r>
              <a:rPr lang="en-US" dirty="0" smtClean="0"/>
              <a:t>Determine minimum threshold value         for the support.</a:t>
            </a:r>
          </a:p>
          <a:p>
            <a:pPr lvl="1"/>
            <a:r>
              <a:rPr lang="en-US" dirty="0"/>
              <a:t>Determine minimum threshold value         for the </a:t>
            </a:r>
            <a:r>
              <a:rPr lang="en-US" dirty="0" smtClean="0"/>
              <a:t>confidence.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b="1" dirty="0" smtClean="0"/>
              <a:t>strong association rules</a:t>
            </a:r>
            <a:r>
              <a:rPr lang="en-US" dirty="0" smtClean="0"/>
              <a:t> should be determined, characterized by:</a:t>
            </a:r>
          </a:p>
          <a:p>
            <a:pPr lvl="1"/>
            <a:r>
              <a:rPr lang="en-US" dirty="0" smtClean="0"/>
              <a:t>A support              ; and</a:t>
            </a:r>
          </a:p>
          <a:p>
            <a:pPr lvl="1"/>
            <a:r>
              <a:rPr lang="en-US" dirty="0" smtClean="0"/>
              <a:t>A confidence              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932112" y="1295400"/>
          <a:ext cx="3444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3" imgW="164880" imgH="164880" progId="Equation.3">
                  <p:embed/>
                </p:oleObj>
              </mc:Choice>
              <mc:Fallback>
                <p:oleObj name="Equation" r:id="rId3" imgW="164880" imgH="1648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1295400"/>
                        <a:ext cx="3444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733800" y="1371600"/>
          <a:ext cx="346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Equation" r:id="rId5" imgW="164880" imgH="139680" progId="Equation.3">
                  <p:embed/>
                </p:oleObj>
              </mc:Choice>
              <mc:Fallback>
                <p:oleObj name="Equation" r:id="rId5" imgW="164880" imgH="1396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71600"/>
                        <a:ext cx="3460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565775" y="1687513"/>
          <a:ext cx="5302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Equation" r:id="rId7" imgW="253800" imgH="215640" progId="Equation.3">
                  <p:embed/>
                </p:oleObj>
              </mc:Choice>
              <mc:Fallback>
                <p:oleObj name="Equation" r:id="rId7" imgW="253800" imgH="215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1687513"/>
                        <a:ext cx="5302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522913" y="2084832"/>
          <a:ext cx="609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9" imgW="291960" imgH="215640" progId="Equation.3">
                  <p:embed/>
                </p:oleObj>
              </mc:Choice>
              <mc:Fallback>
                <p:oleObj name="Equation" r:id="rId9" imgW="291960" imgH="215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2084832"/>
                        <a:ext cx="609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447925" y="3374136"/>
          <a:ext cx="9810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11" imgW="469800" imgH="215640" progId="Equation.3">
                  <p:embed/>
                </p:oleObj>
              </mc:Choice>
              <mc:Fallback>
                <p:oleObj name="Equation" r:id="rId11" imgW="469800" imgH="2156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374136"/>
                        <a:ext cx="9810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695575" y="3810000"/>
          <a:ext cx="1114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13" imgW="533160" imgH="215640" progId="Equation.3">
                  <p:embed/>
                </p:oleObj>
              </mc:Choice>
              <mc:Fallback>
                <p:oleObj name="Equation" r:id="rId13" imgW="533160" imgH="2156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810000"/>
                        <a:ext cx="1114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9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dirty="0" err="1" smtClean="0"/>
                  <a:t>Apriori</a:t>
                </a:r>
                <a:r>
                  <a:rPr lang="en-US" b="1" dirty="0" smtClean="0"/>
                  <a:t> algorithm</a:t>
                </a:r>
                <a:r>
                  <a:rPr lang="en-US" dirty="0" smtClean="0"/>
                  <a:t> is a more efficient method of extracting strong rules:</a:t>
                </a:r>
              </a:p>
              <a:p>
                <a:pPr lvl="1"/>
                <a:r>
                  <a:rPr lang="en-US" dirty="0" smtClean="0"/>
                  <a:t>In the first phase, the algorithm generates the </a:t>
                </a:r>
                <a:r>
                  <a:rPr lang="en-US" u="sng" dirty="0" smtClean="0"/>
                  <a:t>frequent </a:t>
                </a:r>
                <a:r>
                  <a:rPr lang="en-US" u="sng" dirty="0" err="1" smtClean="0"/>
                  <a:t>itemsets</a:t>
                </a:r>
                <a:r>
                  <a:rPr lang="en-US" dirty="0" smtClean="0"/>
                  <a:t> in a systematic way, without exploring the space of all candidates:</a:t>
                </a:r>
              </a:p>
              <a:p>
                <a:pPr lvl="2"/>
                <a:r>
                  <a:rPr lang="en-US" dirty="0"/>
                  <a:t>The aim of generating frequent </a:t>
                </a:r>
                <a:r>
                  <a:rPr lang="en-US" dirty="0" err="1"/>
                  <a:t>itemsets</a:t>
                </a:r>
                <a:r>
                  <a:rPr lang="en-US" dirty="0"/>
                  <a:t> is to extract all sets of objects whose relative frequency is greater than the assigned minimum </a:t>
                </a:r>
                <a:r>
                  <a:rPr lang="en-US" dirty="0" smtClean="0"/>
                  <a:t>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In the second phase, it extracts the strong rule.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5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</a:t>
            </a:r>
            <a:r>
              <a:rPr lang="en-US" dirty="0"/>
              <a:t>– Market Basket </a:t>
            </a:r>
            <a:r>
              <a:rPr lang="en-US" dirty="0" smtClean="0"/>
              <a:t>Analysis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 does not support the </a:t>
            </a:r>
            <a:r>
              <a:rPr lang="en-US" dirty="0" err="1" smtClean="0"/>
              <a:t>Apriori</a:t>
            </a:r>
            <a:r>
              <a:rPr lang="en-US" dirty="0" smtClean="0"/>
              <a:t> algorithm.</a:t>
            </a:r>
          </a:p>
          <a:p>
            <a:r>
              <a:rPr lang="en-US" dirty="0" smtClean="0"/>
              <a:t>So </a:t>
            </a:r>
            <a:r>
              <a:rPr lang="en-US" dirty="0"/>
              <a:t>we will use </a:t>
            </a:r>
            <a:r>
              <a:rPr lang="en-US" dirty="0" err="1"/>
              <a:t>Mlxtend</a:t>
            </a:r>
            <a:r>
              <a:rPr lang="en-US" dirty="0"/>
              <a:t> (machine learning </a:t>
            </a:r>
            <a:r>
              <a:rPr lang="en-US" dirty="0" smtClean="0"/>
              <a:t>extensions):</a:t>
            </a:r>
          </a:p>
          <a:p>
            <a:endParaRPr lang="en-US" dirty="0" smtClean="0"/>
          </a:p>
          <a:p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7696200" y="5839968"/>
            <a:ext cx="1246631" cy="408432"/>
            <a:chOff x="1129283" y="1510283"/>
            <a:chExt cx="1246631" cy="408432"/>
          </a:xfrm>
        </p:grpSpPr>
        <p:sp>
          <p:nvSpPr>
            <p:cNvPr id="8" name="object 4"/>
            <p:cNvSpPr/>
            <p:nvPr/>
          </p:nvSpPr>
          <p:spPr>
            <a:xfrm>
              <a:off x="1129283" y="1510283"/>
              <a:ext cx="1246631" cy="408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1268349" y="1572513"/>
              <a:ext cx="96901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15" dirty="0" smtClean="0">
                  <a:solidFill>
                    <a:srgbClr val="0000FF"/>
                  </a:solidFill>
                  <a:latin typeface="Gill Sans MT"/>
                  <a:cs typeface="Gill Sans MT"/>
                </a:rPr>
                <a:t>src</a:t>
              </a:r>
              <a:r>
                <a:rPr lang="en-US" sz="1600" spc="-15" dirty="0" smtClean="0">
                  <a:solidFill>
                    <a:srgbClr val="0000FF"/>
                  </a:solidFill>
                  <a:latin typeface="Gill Sans MT"/>
                  <a:cs typeface="Gill Sans MT"/>
                </a:rPr>
                <a:t>05</a:t>
              </a:r>
              <a:endParaRPr sz="1600" dirty="0">
                <a:latin typeface="Gill Sans MT"/>
                <a:cs typeface="Gill Sans M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284" t="31248" r="38286" b="12495"/>
          <a:stretch/>
        </p:blipFill>
        <p:spPr>
          <a:xfrm>
            <a:off x="1622298" y="2133600"/>
            <a:ext cx="59102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</a:t>
            </a:r>
            <a:r>
              <a:rPr lang="en-US" dirty="0"/>
              <a:t>– Market Basket Analysis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6667" t="39467" r="70642" b="19902"/>
          <a:stretch/>
        </p:blipFill>
        <p:spPr>
          <a:xfrm>
            <a:off x="1905000" y="2111374"/>
            <a:ext cx="1650970" cy="2971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398" t="38542" r="71889" b="11458"/>
          <a:stretch/>
        </p:blipFill>
        <p:spPr>
          <a:xfrm>
            <a:off x="5147117" y="1676400"/>
            <a:ext cx="1524000" cy="365760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862339" y="32628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304453" y="558431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Original transactions dataset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147117" y="5584309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2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</a:t>
            </a:r>
            <a:r>
              <a:rPr lang="en-US" dirty="0"/>
              <a:t>– Market Basket Analysis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14" t="14579" r="25985" b="1035"/>
          <a:stretch/>
        </p:blipFill>
        <p:spPr>
          <a:xfrm>
            <a:off x="1529645" y="1246496"/>
            <a:ext cx="6084709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0E6-8DA8-431E-B211-6920F5C0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Exercise: </a:t>
            </a:r>
            <a:r>
              <a:rPr lang="en-US" dirty="0"/>
              <a:t>PE08-01 to </a:t>
            </a:r>
            <a:r>
              <a:rPr lang="en-US" dirty="0" smtClean="0"/>
              <a:t>PE08-02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C3E4-53F4-48B2-B5BD-5EEC4F73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6385-EE08-47D6-9342-4226AF08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5BDF9-CA53-45D5-ABE6-38BA0E4445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1782762"/>
            <a:ext cx="2085975" cy="3810000"/>
          </a:xfrm>
        </p:spPr>
      </p:pic>
    </p:spTree>
    <p:extLst>
      <p:ext uri="{BB962C8B-B14F-4D97-AF65-F5344CB8AC3E}">
        <p14:creationId xmlns:p14="http://schemas.microsoft.com/office/powerpoint/2010/main" val="10471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</a:t>
            </a:r>
            <a:br>
              <a:rPr lang="en-US" dirty="0" smtClean="0"/>
            </a:br>
            <a:r>
              <a:rPr lang="en-US" dirty="0" smtClean="0"/>
              <a:t>Decision Tree Classifier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5711952" cy="365760"/>
          </a:xfrm>
        </p:spPr>
        <p:txBody>
          <a:bodyPr/>
          <a:lstStyle/>
          <a:p>
            <a:r>
              <a:rPr lang="en-US" smtClean="0"/>
              <a:t>MSBA Python Bootcamp (July 2022) - Lecture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/>
          <a:lstStyle/>
          <a:p>
            <a:r>
              <a:rPr lang="en-US" dirty="0"/>
              <a:t>The best known and most widely used learning methods in data mining </a:t>
            </a:r>
            <a:r>
              <a:rPr lang="en-US" dirty="0" smtClean="0"/>
              <a:t>applications.</a:t>
            </a:r>
            <a:endParaRPr lang="en-US" dirty="0"/>
          </a:p>
          <a:p>
            <a:r>
              <a:rPr lang="en-US" dirty="0"/>
              <a:t>Reasons for its popularity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Conceptual simplicity.</a:t>
            </a:r>
          </a:p>
          <a:p>
            <a:pPr lvl="1"/>
            <a:r>
              <a:rPr lang="en-US" dirty="0" smtClean="0"/>
              <a:t>Ease </a:t>
            </a:r>
            <a:r>
              <a:rPr lang="en-US" dirty="0"/>
              <a:t>of </a:t>
            </a:r>
            <a:r>
              <a:rPr lang="en-US" dirty="0" smtClean="0"/>
              <a:t>usage.</a:t>
            </a:r>
          </a:p>
          <a:p>
            <a:pPr lvl="1"/>
            <a:r>
              <a:rPr lang="en-US" dirty="0" smtClean="0"/>
              <a:t>Computational speed.</a:t>
            </a:r>
          </a:p>
          <a:p>
            <a:pPr lvl="1"/>
            <a:r>
              <a:rPr lang="en-US" dirty="0" smtClean="0"/>
              <a:t>Robustness </a:t>
            </a:r>
            <a:r>
              <a:rPr lang="en-US" dirty="0"/>
              <a:t>with respect to missing data and </a:t>
            </a:r>
            <a:r>
              <a:rPr lang="en-US" dirty="0" smtClean="0"/>
              <a:t>outliers.</a:t>
            </a:r>
          </a:p>
          <a:p>
            <a:pPr lvl="1"/>
            <a:r>
              <a:rPr lang="en-US" dirty="0" smtClean="0"/>
              <a:t>Interpretability </a:t>
            </a:r>
            <a:r>
              <a:rPr lang="en-US" dirty="0"/>
              <a:t>of the generated rules.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2567" name="Picture 39" descr="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58043"/>
            <a:ext cx="3524250" cy="190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development of a decision tree</a:t>
            </a:r>
            <a:r>
              <a:rPr lang="en-US" dirty="0"/>
              <a:t> involves </a:t>
            </a:r>
            <a:r>
              <a:rPr lang="en-US" u="sng" dirty="0"/>
              <a:t>recursive, heuristic, top-down induction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u="sng" dirty="0"/>
              <a:t>Initialization phase</a:t>
            </a:r>
            <a:r>
              <a:rPr lang="en-US" dirty="0"/>
              <a:t> – All observations are placed in the root of the tree. The root is placed in the active node list    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If the list     is empty, stop the procedure. Otherwise, node      is selected, removed from the list and used as the node for analysis.</a:t>
            </a:r>
          </a:p>
          <a:p>
            <a:pPr lvl="1">
              <a:buFont typeface="+mj-lt"/>
              <a:buAutoNum type="arabicPeriod" startAt="3"/>
            </a:pPr>
            <a:r>
              <a:rPr lang="en-US" dirty="0" smtClean="0"/>
              <a:t>The </a:t>
            </a:r>
            <a:r>
              <a:rPr lang="en-US" dirty="0"/>
              <a:t>optimal rule to split the observations in    is then determined, based on an appropriate preset criterion:</a:t>
            </a:r>
          </a:p>
          <a:p>
            <a:pPr lvl="2"/>
            <a:r>
              <a:rPr lang="en-US" dirty="0"/>
              <a:t>If     </a:t>
            </a:r>
            <a:r>
              <a:rPr lang="en-US" dirty="0" smtClean="0"/>
              <a:t>does </a:t>
            </a:r>
            <a:r>
              <a:rPr lang="en-US" dirty="0"/>
              <a:t>not need to be split, node     becomes a leaf, target class is assigned according to </a:t>
            </a:r>
            <a:r>
              <a:rPr lang="en-US" u="sng" dirty="0"/>
              <a:t>majority</a:t>
            </a:r>
            <a:r>
              <a:rPr lang="en-US" dirty="0"/>
              <a:t> </a:t>
            </a:r>
            <a:r>
              <a:rPr lang="en-US" dirty="0" smtClean="0"/>
              <a:t>class of </a:t>
            </a:r>
            <a:r>
              <a:rPr lang="en-US" dirty="0"/>
              <a:t>observations.</a:t>
            </a:r>
          </a:p>
          <a:p>
            <a:pPr lvl="2"/>
            <a:r>
              <a:rPr lang="en-US" dirty="0"/>
              <a:t>Otherwise, split node    </a:t>
            </a:r>
            <a:r>
              <a:rPr lang="en-US" dirty="0" smtClean="0"/>
              <a:t>, </a:t>
            </a:r>
            <a:r>
              <a:rPr lang="en-US" dirty="0"/>
              <a:t>its children are added to the list. </a:t>
            </a:r>
            <a:endParaRPr lang="en-US" dirty="0" smtClean="0"/>
          </a:p>
          <a:p>
            <a:pPr lvl="2"/>
            <a:r>
              <a:rPr lang="en-US" dirty="0" smtClean="0"/>
              <a:t>Go </a:t>
            </a:r>
            <a:r>
              <a:rPr lang="en-US" dirty="0"/>
              <a:t>to Step 2.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600200" y="4772799"/>
          <a:ext cx="23739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3" imgW="139680" imgH="177480" progId="Equation.3">
                  <p:embed/>
                </p:oleObj>
              </mc:Choice>
              <mc:Fallback>
                <p:oleObj name="Equation" r:id="rId3" imgW="139680" imgH="177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72799"/>
                        <a:ext cx="23739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26180" y="4772799"/>
          <a:ext cx="2381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180" y="4772799"/>
                        <a:ext cx="2381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657600" y="5449455"/>
          <a:ext cx="2381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49455"/>
                        <a:ext cx="2381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370637" y="4024745"/>
          <a:ext cx="2587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8" imgW="139680" imgH="177480" progId="Equation.3">
                  <p:embed/>
                </p:oleObj>
              </mc:Choice>
              <mc:Fallback>
                <p:oleObj name="Equation" r:id="rId8" imgW="139680" imgH="177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7" y="4024745"/>
                        <a:ext cx="2587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986588" y="2493098"/>
          <a:ext cx="25876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10" imgW="139680" imgH="164880" progId="Equation.3">
                  <p:embed/>
                </p:oleObj>
              </mc:Choice>
              <mc:Fallback>
                <p:oleObj name="Equation" r:id="rId10" imgW="139680" imgH="1648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2493098"/>
                        <a:ext cx="25876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209800" y="2899295"/>
          <a:ext cx="25876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12" imgW="139680" imgH="164880" progId="Equation.3">
                  <p:embed/>
                </p:oleObj>
              </mc:Choice>
              <mc:Fallback>
                <p:oleObj name="Equation" r:id="rId12" imgW="139680" imgH="1648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9295"/>
                        <a:ext cx="25876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8058150" y="2897910"/>
          <a:ext cx="7048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14" imgW="380880" imgH="177480" progId="Equation.3">
                  <p:embed/>
                </p:oleObj>
              </mc:Choice>
              <mc:Fallback>
                <p:oleObj name="Equation" r:id="rId14" imgW="380880" imgH="1774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50" y="2897910"/>
                        <a:ext cx="7048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Python Bootcamp (July 2022) - 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4562</TotalTime>
  <Words>4487</Words>
  <Application>Microsoft Office PowerPoint</Application>
  <PresentationFormat>On-screen Show (4:3)</PresentationFormat>
  <Paragraphs>686</Paragraphs>
  <Slides>65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2</vt:lpstr>
      <vt:lpstr>Wingdings 3</vt:lpstr>
      <vt:lpstr>Origin</vt:lpstr>
      <vt:lpstr>Equation</vt:lpstr>
      <vt:lpstr>Classification, Clustering and Association Rules Mining  MSBA Python Bootcamp – July 2022</vt:lpstr>
      <vt:lpstr>Learning Objectives</vt:lpstr>
      <vt:lpstr>Limitation of Linear Regression Models</vt:lpstr>
      <vt:lpstr>Parametric versus Non-parametric</vt:lpstr>
      <vt:lpstr>Parametric versus Non-parametric (cont.)</vt:lpstr>
      <vt:lpstr>Data Mining Goes to Hollywood</vt:lpstr>
      <vt:lpstr>Classification with  Decision Tree Classifier</vt:lpstr>
      <vt:lpstr>Decision Trees</vt:lpstr>
      <vt:lpstr>Decision Trees (cont.)</vt:lpstr>
      <vt:lpstr>Components of Decision Trees</vt:lpstr>
      <vt:lpstr>Example of a Decision Tree</vt:lpstr>
      <vt:lpstr>Example of a Decision Tree (cont.)</vt:lpstr>
      <vt:lpstr>Using Gini Index</vt:lpstr>
      <vt:lpstr>Using Gini Index (cont.)</vt:lpstr>
      <vt:lpstr>Using Gini Index (cont.)</vt:lpstr>
      <vt:lpstr>Using Gini Index (cont.)</vt:lpstr>
      <vt:lpstr>Using Gini Index (cont.)</vt:lpstr>
      <vt:lpstr>Using Gini Index (cont.)</vt:lpstr>
      <vt:lpstr>Using Gini Index (cont.)</vt:lpstr>
      <vt:lpstr>Using Gini Index (cont.)</vt:lpstr>
      <vt:lpstr>Using Gini Index (cont.)</vt:lpstr>
      <vt:lpstr>Using Gini Index (cont.)</vt:lpstr>
      <vt:lpstr>Decision Tree in Scikit Lean</vt:lpstr>
      <vt:lpstr>Decision Tree in Scikit Lean (cont.)</vt:lpstr>
      <vt:lpstr>Classification Rule Generation</vt:lpstr>
      <vt:lpstr>Practical Exercise: PE07-01</vt:lpstr>
      <vt:lpstr>Clustering with K-Means</vt:lpstr>
      <vt:lpstr>Overview of Clustering</vt:lpstr>
      <vt:lpstr>Clustering Methods</vt:lpstr>
      <vt:lpstr>Clustering Methods (cont.)</vt:lpstr>
      <vt:lpstr>Taxonomy of Clustering Methods</vt:lpstr>
      <vt:lpstr>Affinity Measures</vt:lpstr>
      <vt:lpstr>Affinity Measures (cont.)</vt:lpstr>
      <vt:lpstr>Affinity Measures (cont.)</vt:lpstr>
      <vt:lpstr>Affinity Measures for Numerical Variables</vt:lpstr>
      <vt:lpstr>Affinity Measures for Numerical Variables (cont.)</vt:lpstr>
      <vt:lpstr>Partition Methods</vt:lpstr>
      <vt:lpstr>Partition Methods (cont.)</vt:lpstr>
      <vt:lpstr>K-means Algorithm</vt:lpstr>
      <vt:lpstr>K-means Algorithm (cont.)</vt:lpstr>
      <vt:lpstr>K-means Algorithm (cont.)</vt:lpstr>
      <vt:lpstr>K-means Algorithm (cont.)</vt:lpstr>
      <vt:lpstr>Clustering Example – K-means</vt:lpstr>
      <vt:lpstr>Clustering Example – K-means (cont.)</vt:lpstr>
      <vt:lpstr>Clustering Example – K-means (cont.)</vt:lpstr>
      <vt:lpstr>Practical Exercise: PE07-02</vt:lpstr>
      <vt:lpstr>Association Rules Mining</vt:lpstr>
      <vt:lpstr>Overview of Association Rules</vt:lpstr>
      <vt:lpstr>Structure of Association Rules</vt:lpstr>
      <vt:lpstr>Representation of Association Rules</vt:lpstr>
      <vt:lpstr>Representation of Association Rules (cont.)</vt:lpstr>
      <vt:lpstr>Representation of Association Rules (cont.)</vt:lpstr>
      <vt:lpstr>Representation of Association Rules (cont.)</vt:lpstr>
      <vt:lpstr>Representation of Association Rules (cont.)</vt:lpstr>
      <vt:lpstr>Representation of Association Rules (cont.)</vt:lpstr>
      <vt:lpstr>Single-dimension Association Rules</vt:lpstr>
      <vt:lpstr>Single-dimension Association Rules (cont.)</vt:lpstr>
      <vt:lpstr>Single-dimension Association Rules (cont.)</vt:lpstr>
      <vt:lpstr>Single-dimension Association Rules (cont.)</vt:lpstr>
      <vt:lpstr>Strong Association Rules</vt:lpstr>
      <vt:lpstr>Apriori Algorithm</vt:lpstr>
      <vt:lpstr>Example – Market Basket Analysis</vt:lpstr>
      <vt:lpstr>Example – Market Basket Analysis (cont.)</vt:lpstr>
      <vt:lpstr>Example – Market Basket Analysis (cont.)</vt:lpstr>
      <vt:lpstr>Practical Exercise: PE08-01 to PE08-02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 Wee Kek</dc:creator>
  <cp:lastModifiedBy>Tan Wee Kek</cp:lastModifiedBy>
  <cp:revision>712</cp:revision>
  <dcterms:created xsi:type="dcterms:W3CDTF">2013-01-03T15:14:11Z</dcterms:created>
  <dcterms:modified xsi:type="dcterms:W3CDTF">2022-07-28T13:39:08Z</dcterms:modified>
</cp:coreProperties>
</file>