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  <p:sldMasterId id="2147483690" r:id="rId2"/>
    <p:sldMasterId id="2147483696" r:id="rId3"/>
  </p:sldMasterIdLst>
  <p:notesMasterIdLst>
    <p:notesMasterId r:id="rId20"/>
  </p:notesMasterIdLst>
  <p:sldIdLst>
    <p:sldId id="256" r:id="rId4"/>
    <p:sldId id="293" r:id="rId5"/>
    <p:sldId id="294" r:id="rId6"/>
    <p:sldId id="318" r:id="rId7"/>
    <p:sldId id="297" r:id="rId8"/>
    <p:sldId id="304" r:id="rId9"/>
    <p:sldId id="317" r:id="rId10"/>
    <p:sldId id="320" r:id="rId11"/>
    <p:sldId id="321" r:id="rId12"/>
    <p:sldId id="323" r:id="rId13"/>
    <p:sldId id="313" r:id="rId14"/>
    <p:sldId id="324" r:id="rId15"/>
    <p:sldId id="319" r:id="rId16"/>
    <p:sldId id="314" r:id="rId17"/>
    <p:sldId id="325" r:id="rId18"/>
    <p:sldId id="322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D23"/>
    <a:srgbClr val="DA4D5C"/>
    <a:srgbClr val="ED2B42"/>
    <a:srgbClr val="FCDB95"/>
    <a:srgbClr val="DCDDDE"/>
    <a:srgbClr val="009900"/>
    <a:srgbClr val="0000CC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54" autoAdjust="0"/>
    <p:restoredTop sz="80404" autoAdjust="0"/>
  </p:normalViewPr>
  <p:slideViewPr>
    <p:cSldViewPr>
      <p:cViewPr>
        <p:scale>
          <a:sx n="100" d="100"/>
          <a:sy n="100" d="100"/>
        </p:scale>
        <p:origin x="-1002" y="-72"/>
      </p:cViewPr>
      <p:guideLst>
        <p:guide orient="horz" pos="164"/>
        <p:guide orient="horz" pos="4156"/>
        <p:guide orient="horz" pos="4065"/>
        <p:guide orient="horz" pos="799"/>
        <p:guide orient="horz" pos="1162"/>
        <p:guide pos="158"/>
        <p:guide pos="5615"/>
        <p:guide pos="4967"/>
        <p:guide pos="11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67AC849-19F6-4005-B03B-2E5B11541F5D}" type="datetimeFigureOut">
              <a:rPr lang="en-US"/>
              <a:pPr>
                <a:defRPr/>
              </a:pPr>
              <a:t>6/2/2013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F095C4C-A269-498F-B608-25A42E521BF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6078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15442F-588A-4C2C-9CD0-BAB78264B88C}" type="slidenum">
              <a:rPr lang="en-AU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 userDrawn="1"/>
        </p:nvSpPr>
        <p:spPr bwMode="black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ltGray">
          <a:xfrm>
            <a:off x="1071563" y="0"/>
            <a:ext cx="8072437" cy="5786438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6332" name="Title Placeholder 1"/>
          <p:cNvSpPr>
            <a:spLocks noGrp="1"/>
          </p:cNvSpPr>
          <p:nvPr>
            <p:ph type="ctrTitle"/>
          </p:nvPr>
        </p:nvSpPr>
        <p:spPr bwMode="black">
          <a:xfrm>
            <a:off x="1331913" y="260350"/>
            <a:ext cx="7581900" cy="1081088"/>
          </a:xfrm>
        </p:spPr>
        <p:txBody>
          <a:bodyPr/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56333" name="Text Placeholder 2"/>
          <p:cNvSpPr>
            <a:spLocks noGrp="1"/>
          </p:cNvSpPr>
          <p:nvPr>
            <p:ph type="subTitle" idx="1"/>
          </p:nvPr>
        </p:nvSpPr>
        <p:spPr bwMode="black">
          <a:xfrm>
            <a:off x="1331913" y="1341438"/>
            <a:ext cx="7581900" cy="503237"/>
          </a:xfrm>
        </p:spPr>
        <p:txBody>
          <a:bodyPr lIns="90000"/>
          <a:lstStyle>
            <a:lvl1pPr marL="0" indent="0">
              <a:buFont typeface="Arial" charset="0"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ltGray">
          <a:xfrm>
            <a:off x="1071563" y="4200525"/>
            <a:ext cx="2303462" cy="2303463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56335" name="Group 20"/>
          <p:cNvGrpSpPr>
            <a:grpSpLocks/>
          </p:cNvGrpSpPr>
          <p:nvPr userDrawn="1"/>
        </p:nvGrpSpPr>
        <p:grpSpPr bwMode="auto">
          <a:xfrm>
            <a:off x="261938" y="5715000"/>
            <a:ext cx="1612900" cy="788988"/>
            <a:chOff x="261938" y="5715016"/>
            <a:chExt cx="1612106" cy="789289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56337" name="Picture 17" descr="USY_MB1_rgb_Reversed_Standard_Logo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Rectangle 18"/>
          <p:cNvSpPr/>
          <p:nvPr userDrawn="1"/>
        </p:nvSpPr>
        <p:spPr>
          <a:xfrm>
            <a:off x="1090613" y="4219575"/>
            <a:ext cx="2266950" cy="822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charset="0"/>
              <a:buNone/>
            </a:pPr>
            <a:r>
              <a:rPr lang="en-US" sz="1200"/>
              <a:t>FACULTY OF</a:t>
            </a:r>
            <a:br>
              <a:rPr lang="en-US" sz="1200"/>
            </a:br>
            <a:r>
              <a:rPr lang="en-US" sz="1200"/>
              <a:t>ENGINEERING &amp;</a:t>
            </a:r>
            <a:br>
              <a:rPr lang="en-US" sz="1200"/>
            </a:br>
            <a:r>
              <a:rPr lang="en-US" sz="1200"/>
              <a:t>INFORMATION TECHNOLOGIES</a:t>
            </a:r>
          </a:p>
        </p:txBody>
      </p:sp>
    </p:spTree>
  </p:cSld>
  <p:clrMapOvr>
    <a:masterClrMapping/>
  </p:clrMapOvr>
  <p:transition>
    <p:pull dir="r"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1E4C1B-89FA-4762-B603-3FB06F7CFCC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3A4029-3F5F-424F-BEA0-687F10274E0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76" name="Picture 9" descr="lecture_theatre.jpg"/>
          <p:cNvPicPr>
            <a:picLocks noChangeAspect="1"/>
          </p:cNvPicPr>
          <p:nvPr userDrawn="1"/>
        </p:nvPicPr>
        <p:blipFill>
          <a:blip r:embed="rId2" cstate="print"/>
          <a:srcRect l="12701" t="6534" r="6001" b="13710"/>
          <a:stretch>
            <a:fillRect/>
          </a:stretch>
        </p:blipFill>
        <p:spPr bwMode="auto">
          <a:xfrm>
            <a:off x="0" y="3357563"/>
            <a:ext cx="9142413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2473" name="Title Placeholder 1"/>
          <p:cNvSpPr>
            <a:spLocks noGrp="1"/>
          </p:cNvSpPr>
          <p:nvPr>
            <p:ph type="ctrTitle"/>
          </p:nvPr>
        </p:nvSpPr>
        <p:spPr bwMode="black">
          <a:xfrm>
            <a:off x="250825" y="260350"/>
            <a:ext cx="8662988" cy="1081088"/>
          </a:xfrm>
        </p:spPr>
        <p:txBody>
          <a:bodyPr/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62474" name="Text Placeholder 2"/>
          <p:cNvSpPr>
            <a:spLocks noGrp="1"/>
          </p:cNvSpPr>
          <p:nvPr>
            <p:ph type="subTitle" idx="1"/>
          </p:nvPr>
        </p:nvSpPr>
        <p:spPr bwMode="black">
          <a:xfrm>
            <a:off x="250825" y="1341438"/>
            <a:ext cx="8662988" cy="503237"/>
          </a:xfrm>
        </p:spPr>
        <p:txBody>
          <a:bodyPr lIns="90000"/>
          <a:lstStyle>
            <a:lvl1pPr marL="0" indent="0">
              <a:buFont typeface="Arial" charset="0"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invGray">
          <a:xfrm>
            <a:off x="1071563" y="4200525"/>
            <a:ext cx="2303462" cy="2303463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62484" name="Group 20"/>
          <p:cNvGrpSpPr>
            <a:grpSpLocks/>
          </p:cNvGrpSpPr>
          <p:nvPr userDrawn="1"/>
        </p:nvGrpSpPr>
        <p:grpSpPr bwMode="auto">
          <a:xfrm>
            <a:off x="261938" y="5715000"/>
            <a:ext cx="1612900" cy="788988"/>
            <a:chOff x="261938" y="5715016"/>
            <a:chExt cx="1612106" cy="789289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2486" name="Picture 17" descr="USY_MB1_rgb_Reversed_Standard_Logo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Rectangle 18"/>
          <p:cNvSpPr/>
          <p:nvPr userDrawn="1"/>
        </p:nvSpPr>
        <p:spPr>
          <a:xfrm>
            <a:off x="1090613" y="4219575"/>
            <a:ext cx="2266950" cy="822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charset="0"/>
              <a:buNone/>
            </a:pPr>
            <a:r>
              <a:rPr lang="en-US" sz="1200"/>
              <a:t>FACULTY OF</a:t>
            </a:r>
            <a:br>
              <a:rPr lang="en-US" sz="1200"/>
            </a:br>
            <a:r>
              <a:rPr lang="en-US" sz="1200"/>
              <a:t>ENGINEERING &amp;</a:t>
            </a:r>
            <a:br>
              <a:rPr lang="en-US" sz="1200"/>
            </a:br>
            <a:r>
              <a:rPr lang="en-US" sz="1200"/>
              <a:t>INFORMATION TECHNOLOGIES</a:t>
            </a:r>
          </a:p>
        </p:txBody>
      </p:sp>
    </p:spTree>
  </p:cSld>
  <p:clrMapOvr>
    <a:masterClrMapping/>
  </p:clrMapOvr>
  <p:transition>
    <p:pull dir="r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AB187F-3B88-431B-B2AC-0056425A5D8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2B3CDA-1FF0-4D37-8902-D7DA16A4493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93DF4C-0FAF-44E1-AF80-F5F32603DC9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0B5EB9-22FA-4548-967D-4FA52B89D91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C4702A-60D6-4C6B-BD8F-D89A4C94729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A4E9A1-3F59-4AD6-AD24-F90C9461FA7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3F91DA-57B7-4138-B53F-CABB7A35EDD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5C958E-F62C-4427-BED2-9F2AD66C62E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A3C57-EF48-4F40-A532-BA73F249FBA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0F2067-C36F-4EF5-B99D-9752818D0A1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368ECD-2EE0-45EB-B94C-41C290E034E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white">
          <a:xfrm flipH="1">
            <a:off x="0" y="5715000"/>
            <a:ext cx="9144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68617" name="Title Placeholder 1"/>
          <p:cNvSpPr>
            <a:spLocks noGrp="1"/>
          </p:cNvSpPr>
          <p:nvPr>
            <p:ph type="ctrTitle"/>
          </p:nvPr>
        </p:nvSpPr>
        <p:spPr bwMode="black">
          <a:xfrm>
            <a:off x="250825" y="1844675"/>
            <a:ext cx="7634288" cy="792163"/>
          </a:xfrm>
        </p:spPr>
        <p:txBody>
          <a:bodyPr anchor="ctr"/>
          <a:lstStyle>
            <a:lvl1pPr algn="l">
              <a:defRPr sz="28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68627" name="Rectangle 1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7885113" y="1844675"/>
            <a:ext cx="1028700" cy="792163"/>
          </a:xfrm>
        </p:spPr>
        <p:txBody>
          <a:bodyPr lIns="91440"/>
          <a:lstStyle>
            <a:lvl1pPr marL="0" indent="0" algn="r">
              <a:buFont typeface="Arial" charset="0"/>
              <a:buNone/>
              <a:defRPr sz="4000" b="1"/>
            </a:lvl1pPr>
          </a:lstStyle>
          <a:p>
            <a:r>
              <a:rPr lang="en-AU"/>
              <a:t>#</a:t>
            </a: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invGray">
          <a:xfrm>
            <a:off x="854075" y="5248275"/>
            <a:ext cx="1360488" cy="1358900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68636" name="Group 14"/>
          <p:cNvGrpSpPr>
            <a:grpSpLocks/>
          </p:cNvGrpSpPr>
          <p:nvPr userDrawn="1"/>
        </p:nvGrpSpPr>
        <p:grpSpPr bwMode="auto">
          <a:xfrm>
            <a:off x="223838" y="5967413"/>
            <a:ext cx="1268412" cy="639762"/>
            <a:chOff x="261938" y="5715016"/>
            <a:chExt cx="1612106" cy="789289"/>
          </a:xfrm>
        </p:grpSpPr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8638" name="Picture 18" descr="USY_MB1_rgb_Reversed_Standard_Logo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pull dir="r"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21748F-8A5B-4697-976E-C4F001CCC4C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C09E00-CBCC-4CFA-84B7-D67B9FA142C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464BF4-A777-42CB-A0EC-4AB935B0A42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F71BE3-0BB0-49DF-83B9-EEAE90C8517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B2881D-72A9-4693-AC14-73A61867298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215E4B-A19F-40DB-B0C1-1876FFF5B0B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88EBFD-2719-4D5B-876A-23461AAFC24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53BE9A-29C3-4007-A896-9BB9E489849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91422E-0723-4865-A87B-86F503C7374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D3FCD4-9CFD-4429-BCC7-475FAFE3E30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CBE89-3739-4BC8-9ABD-E7EE1B42583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D5713E-7A65-426C-8722-E41458A6066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49C794-EA7E-45BB-A3B3-2C2DF2585BB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3C56F3-CB51-44FC-B5BD-A13B9C64DB2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34665D-04FA-42E6-97B2-B78037A2A84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786BFA-43B5-4915-91D5-D9EABB71ABF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04B6A7-9496-437D-8CDE-1F297D3DA6E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5299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553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F4F90A38-9A51-4D76-9442-14E5AF6AE74C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55306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55308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1443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614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4FA1396B-571C-4F99-A55A-A349256ED496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61450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1452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7587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6758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953B6709-D289-4DDC-8FED-2C797522CE5D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67594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7596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Grp="1"/>
          </p:cNvSpPr>
          <p:nvPr>
            <p:ph type="ctrTitle"/>
          </p:nvPr>
        </p:nvSpPr>
        <p:spPr>
          <a:xfrm>
            <a:off x="1331913" y="1347780"/>
            <a:ext cx="7581900" cy="1081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Conditional Random Fields applied to Occupancy Grids in Robot Mapping</a:t>
            </a:r>
            <a:endParaRPr lang="en-AU" dirty="0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414713" y="4665701"/>
            <a:ext cx="5570537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>
                <a:schemeClr val="accent1"/>
              </a:buClr>
              <a:buFont typeface="Arial" charset="0"/>
              <a:buNone/>
            </a:pPr>
            <a:r>
              <a:rPr lang="en-US" sz="1400" dirty="0" smtClean="0"/>
              <a:t>	</a:t>
            </a:r>
            <a:endParaRPr lang="en-US" sz="1400" dirty="0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414713" y="5085184"/>
            <a:ext cx="5570537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/>
            <a:endParaRPr lang="en-US" sz="1400" dirty="0" smtClean="0"/>
          </a:p>
          <a:p>
            <a:pPr algn="r"/>
            <a:r>
              <a:rPr lang="en-US" sz="1400" dirty="0" smtClean="0"/>
              <a:t>School </a:t>
            </a:r>
            <a:r>
              <a:rPr lang="en-US" sz="1400" dirty="0"/>
              <a:t>of Information </a:t>
            </a:r>
            <a:r>
              <a:rPr lang="en-US" sz="1400" dirty="0" smtClean="0"/>
              <a:t>Technologies</a:t>
            </a:r>
          </a:p>
          <a:p>
            <a:pPr algn="r"/>
            <a:r>
              <a:rPr lang="en-US" sz="1400" dirty="0" smtClean="0"/>
              <a:t>The University of Sydney, Sydney, Australia </a:t>
            </a:r>
            <a:endParaRPr lang="en-US" sz="1400" dirty="0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414713" y="4749349"/>
            <a:ext cx="5570537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>
                <a:schemeClr val="accent1"/>
              </a:buClr>
              <a:buFont typeface="Arial" charset="0"/>
              <a:buNone/>
            </a:pPr>
            <a:r>
              <a:rPr lang="en-US" sz="1400" b="1" dirty="0" smtClean="0"/>
              <a:t>David Ye</a:t>
            </a:r>
            <a:r>
              <a:rPr lang="en-US" sz="1400" dirty="0" smtClean="0"/>
              <a:t>	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Precision and recall</a:t>
            </a:r>
          </a:p>
          <a:p>
            <a:pPr lvl="1"/>
            <a:r>
              <a:rPr lang="en-US" dirty="0" smtClean="0"/>
              <a:t>Precision = </a:t>
            </a:r>
            <a:r>
              <a:rPr lang="en-US" dirty="0" err="1" smtClean="0"/>
              <a:t>tp</a:t>
            </a:r>
            <a:r>
              <a:rPr lang="en-US" dirty="0" smtClean="0"/>
              <a:t> / (</a:t>
            </a:r>
            <a:r>
              <a:rPr lang="en-US" dirty="0" err="1" smtClean="0"/>
              <a:t>tp</a:t>
            </a:r>
            <a:r>
              <a:rPr lang="en-US" dirty="0" smtClean="0"/>
              <a:t> + </a:t>
            </a:r>
            <a:r>
              <a:rPr lang="en-US" dirty="0" err="1" smtClean="0"/>
              <a:t>fp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Recall = </a:t>
            </a:r>
            <a:r>
              <a:rPr lang="en-US" dirty="0" err="1" smtClean="0"/>
              <a:t>tp</a:t>
            </a:r>
            <a:r>
              <a:rPr lang="en-US" dirty="0" smtClean="0"/>
              <a:t> / (</a:t>
            </a:r>
            <a:r>
              <a:rPr lang="en-US" dirty="0" err="1" smtClean="0"/>
              <a:t>tp</a:t>
            </a:r>
            <a:r>
              <a:rPr lang="en-US" dirty="0" smtClean="0"/>
              <a:t> + </a:t>
            </a:r>
            <a:r>
              <a:rPr lang="en-US" dirty="0" err="1" smtClean="0"/>
              <a:t>fn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Accuracy = (</a:t>
            </a:r>
            <a:r>
              <a:rPr lang="en-US" dirty="0" err="1"/>
              <a:t>tp</a:t>
            </a:r>
            <a:r>
              <a:rPr lang="en-US" dirty="0"/>
              <a:t> + </a:t>
            </a:r>
            <a:r>
              <a:rPr lang="en-US" dirty="0" err="1"/>
              <a:t>tn</a:t>
            </a:r>
            <a:r>
              <a:rPr lang="en-US" dirty="0"/>
              <a:t>) / (</a:t>
            </a:r>
            <a:r>
              <a:rPr lang="en-US" dirty="0" err="1"/>
              <a:t>tp</a:t>
            </a:r>
            <a:r>
              <a:rPr lang="en-US" dirty="0"/>
              <a:t> + </a:t>
            </a:r>
            <a:r>
              <a:rPr lang="en-US" dirty="0" err="1"/>
              <a:t>tn</a:t>
            </a:r>
            <a:r>
              <a:rPr lang="en-US" dirty="0"/>
              <a:t> + </a:t>
            </a:r>
            <a:r>
              <a:rPr lang="en-US" dirty="0" err="1"/>
              <a:t>fp</a:t>
            </a:r>
            <a:r>
              <a:rPr lang="en-US" dirty="0"/>
              <a:t> + </a:t>
            </a:r>
            <a:r>
              <a:rPr lang="en-US" dirty="0" err="1"/>
              <a:t>fn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10</a:t>
            </a:fld>
            <a:endParaRPr lang="en-AU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365104"/>
            <a:ext cx="3876851" cy="182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65104"/>
            <a:ext cx="1800200" cy="1750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447" y="4331171"/>
            <a:ext cx="1882596" cy="1861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06091" y="6109191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Ground truth</a:t>
            </a:r>
            <a:endParaRPr lang="en-AU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771800" y="6115496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Raw occupancy grid</a:t>
            </a:r>
            <a:endParaRPr lang="en-AU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6100810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After LBP, no learning</a:t>
            </a:r>
            <a:endParaRPr lang="en-AU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04248" y="6122960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After LBP, with learning</a:t>
            </a:r>
            <a:endParaRPr lang="en-AU" sz="1000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24944"/>
            <a:ext cx="569595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260795"/>
      </p:ext>
    </p:extLst>
  </p:cSld>
  <p:clrMapOvr>
    <a:masterClrMapping/>
  </p:clrMapOvr>
  <p:transition>
    <p:pull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</a:t>
            </a:r>
            <a:r>
              <a:rPr lang="en-US" dirty="0" smtClean="0"/>
              <a:t>cells in the occupancy grid are removed and run through the CRF</a:t>
            </a:r>
          </a:p>
          <a:p>
            <a:pPr lvl="1"/>
            <a:r>
              <a:rPr lang="en-US" dirty="0" smtClean="0"/>
              <a:t>CRF performs inference on the grid with the removed </a:t>
            </a:r>
            <a:r>
              <a:rPr lang="en-US" dirty="0" smtClean="0"/>
              <a:t>cell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11</a:t>
            </a:fld>
            <a:endParaRPr lang="en-AU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64904"/>
            <a:ext cx="381462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639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Experimental Results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12</a:t>
            </a:fld>
            <a:endParaRPr lang="en-A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72412"/>
            <a:ext cx="509587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50292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58591" y="524966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Raw occupancy grid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4788024" y="525366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LBP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9075795"/>
      </p:ext>
    </p:extLst>
  </p:cSld>
  <p:clrMapOvr>
    <a:masterClrMapping/>
  </p:clrMapOvr>
  <p:transition>
    <p:pull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De-noising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13</a:t>
            </a:fld>
            <a:endParaRPr lang="en-AU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291730"/>
            <a:ext cx="24384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348880"/>
            <a:ext cx="24003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10780"/>
            <a:ext cx="23622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42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and Analysis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LBP generally improves the accuracy of occupancy grids, this can be verified accurately in simulations with ground truths.</a:t>
            </a:r>
          </a:p>
          <a:p>
            <a:r>
              <a:rPr lang="en-AU" dirty="0" smtClean="0"/>
              <a:t>Visually the end result of LBP generates a closer matching occupancy grid</a:t>
            </a:r>
          </a:p>
          <a:p>
            <a:r>
              <a:rPr lang="en-AU" dirty="0" smtClean="0"/>
              <a:t>Improved MSE but precision and recall worse, this is because cells which are unknown are not included</a:t>
            </a:r>
            <a:endParaRPr lang="en-AU" dirty="0"/>
          </a:p>
          <a:p>
            <a:r>
              <a:rPr lang="en-AU" dirty="0" smtClean="0"/>
              <a:t>Need more here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619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 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Factoring in more variables into the CRF such as the certainty of scans</a:t>
            </a:r>
          </a:p>
          <a:p>
            <a:r>
              <a:rPr lang="en-AU" dirty="0" smtClean="0"/>
              <a:t>Graph cuts</a:t>
            </a:r>
          </a:p>
          <a:p>
            <a:r>
              <a:rPr lang="en-AU" dirty="0" smtClean="0"/>
              <a:t>Optimisations to existing CRF to perform better on very large maps</a:t>
            </a:r>
          </a:p>
          <a:p>
            <a:pPr lvl="1"/>
            <a:r>
              <a:rPr lang="en-AU" dirty="0" smtClean="0"/>
              <a:t>Run in real time </a:t>
            </a:r>
            <a:r>
              <a:rPr lang="en-AU" smtClean="0"/>
              <a:t>on large grids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3978408"/>
      </p:ext>
    </p:extLst>
  </p:cSld>
  <p:clrMapOvr>
    <a:masterClrMapping/>
  </p:clrMapOvr>
  <p:transition>
    <p:pull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[1] Daphne </a:t>
            </a:r>
            <a:r>
              <a:rPr lang="en-US" dirty="0" err="1"/>
              <a:t>Koller</a:t>
            </a:r>
            <a:r>
              <a:rPr lang="en-US" dirty="0"/>
              <a:t> and </a:t>
            </a:r>
            <a:r>
              <a:rPr lang="en-US" dirty="0" err="1"/>
              <a:t>Nir</a:t>
            </a:r>
            <a:r>
              <a:rPr lang="en-US" dirty="0"/>
              <a:t> Friedman. Probabilistic graphical models: principles and techniques. MIT press, 2009</a:t>
            </a:r>
            <a:r>
              <a:rPr lang="en-US" dirty="0" smtClean="0"/>
              <a:t>.</a:t>
            </a:r>
            <a:endParaRPr lang="en-AU" dirty="0" smtClean="0"/>
          </a:p>
          <a:p>
            <a:r>
              <a:rPr lang="en-AU" dirty="0" smtClean="0"/>
              <a:t>[2] Kevin </a:t>
            </a:r>
            <a:r>
              <a:rPr lang="en-AU" dirty="0"/>
              <a:t>P Murphy, Yair Weiss, and Michael I Jordan. Loopy belief </a:t>
            </a:r>
            <a:r>
              <a:rPr lang="en-AU" dirty="0" smtClean="0"/>
              <a:t>propagation </a:t>
            </a:r>
            <a:r>
              <a:rPr lang="en-AU" dirty="0"/>
              <a:t>for approximate inference: An empirical study. In </a:t>
            </a:r>
            <a:r>
              <a:rPr lang="en-AU" dirty="0" smtClean="0"/>
              <a:t>Proceedings </a:t>
            </a:r>
            <a:r>
              <a:rPr lang="en-AU" dirty="0"/>
              <a:t>of the Fifteenth conference on Uncertainty in artificial </a:t>
            </a:r>
            <a:r>
              <a:rPr lang="en-AU" dirty="0" err="1" smtClean="0"/>
              <a:t>intelligence,pages</a:t>
            </a:r>
            <a:r>
              <a:rPr lang="en-AU" dirty="0" smtClean="0"/>
              <a:t> </a:t>
            </a:r>
            <a:r>
              <a:rPr lang="en-AU" dirty="0"/>
              <a:t>467–475. Morgan Kaufmann Publishers Inc., 1999</a:t>
            </a:r>
            <a:r>
              <a:rPr lang="en-AU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8527071"/>
      </p:ext>
    </p:extLst>
  </p:cSld>
  <p:clrMapOvr>
    <a:masterClrMapping/>
  </p:clrMapOvr>
  <p:transition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Navigation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an environment by moving a robot through it</a:t>
            </a:r>
          </a:p>
          <a:p>
            <a:pPr lvl="1"/>
            <a:r>
              <a:rPr lang="en-US" dirty="0" smtClean="0"/>
              <a:t>Robot picks up features via sensors</a:t>
            </a:r>
          </a:p>
          <a:p>
            <a:pPr lvl="1"/>
            <a:r>
              <a:rPr lang="en-US" dirty="0" smtClean="0"/>
              <a:t>Internal sensors for movement tracking</a:t>
            </a:r>
          </a:p>
          <a:p>
            <a:r>
              <a:rPr lang="en-US" dirty="0" smtClean="0"/>
              <a:t>A Map is typically represented through an occupancy grid</a:t>
            </a:r>
          </a:p>
          <a:p>
            <a:pPr lvl="1"/>
            <a:r>
              <a:rPr lang="en-US" dirty="0" smtClean="0"/>
              <a:t>Two dimensional grid</a:t>
            </a:r>
          </a:p>
          <a:p>
            <a:pPr lvl="1"/>
            <a:r>
              <a:rPr lang="en-US" dirty="0" smtClean="0"/>
              <a:t>Each cell has a occupancy probability, defaults to 0.5.</a:t>
            </a:r>
          </a:p>
          <a:p>
            <a:r>
              <a:rPr lang="en-US" dirty="0" smtClean="0"/>
              <a:t>Occupancy grid does not provide an exact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Probabilistic representation of the environment</a:t>
            </a:r>
          </a:p>
          <a:p>
            <a:pPr lvl="1"/>
            <a:r>
              <a:rPr lang="en-US" dirty="0" smtClean="0"/>
              <a:t>Larger maps decrease accuracy in </a:t>
            </a:r>
            <a:r>
              <a:rPr lang="en-US" dirty="0" err="1" smtClean="0"/>
              <a:t>localisation</a:t>
            </a:r>
            <a:endParaRPr lang="en-US" dirty="0" smtClean="0"/>
          </a:p>
          <a:p>
            <a:pPr lvl="1"/>
            <a:r>
              <a:rPr lang="en-US" dirty="0" smtClean="0"/>
              <a:t>Robot needs greater certainty to make accurate inference</a:t>
            </a:r>
          </a:p>
          <a:p>
            <a:r>
              <a:rPr lang="en-US" dirty="0" smtClean="0"/>
              <a:t>Object occlusion</a:t>
            </a:r>
          </a:p>
          <a:p>
            <a:r>
              <a:rPr lang="en-US" dirty="0" smtClean="0"/>
              <a:t>Independency assumptions on cells in the occupancy grid</a:t>
            </a:r>
          </a:p>
          <a:p>
            <a:pPr lvl="1"/>
            <a:r>
              <a:rPr lang="en-US" dirty="0" smtClean="0"/>
              <a:t>Limits the information the system can work with</a:t>
            </a:r>
          </a:p>
          <a:p>
            <a:pPr lvl="1"/>
            <a:r>
              <a:rPr lang="en-US" dirty="0" smtClean="0"/>
              <a:t>System has no context or adaptability for each environment</a:t>
            </a:r>
          </a:p>
          <a:p>
            <a:r>
              <a:rPr lang="en-US" dirty="0" smtClean="0"/>
              <a:t>Noisy sensor scans</a:t>
            </a:r>
            <a:endParaRPr lang="en-AU" dirty="0"/>
          </a:p>
          <a:p>
            <a:r>
              <a:rPr lang="en-US" dirty="0" smtClean="0"/>
              <a:t>Sensor scans </a:t>
            </a:r>
            <a:r>
              <a:rPr lang="en-US" dirty="0" smtClean="0"/>
              <a:t>disperse at longer distances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225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4</a:t>
            </a:fld>
            <a:endParaRPr lang="en-AU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156470"/>
            <a:ext cx="3096344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51" y="2167533"/>
            <a:ext cx="3096344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8206860"/>
      </p:ext>
    </p:extLst>
  </p:cSld>
  <p:clrMapOvr>
    <a:masterClrMapping/>
  </p:clrMapOvr>
  <p:transition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ROS (Robot Operating System)</a:t>
            </a:r>
          </a:p>
          <a:p>
            <a:r>
              <a:rPr lang="en-US" dirty="0" smtClean="0"/>
              <a:t>ROS provides libraries and tools to interact with a robot</a:t>
            </a:r>
          </a:p>
          <a:p>
            <a:r>
              <a:rPr lang="en-US" dirty="0" smtClean="0"/>
              <a:t>The goal is to create a modular system which ROS can use in its processes</a:t>
            </a:r>
          </a:p>
          <a:p>
            <a:r>
              <a:rPr lang="en-US" dirty="0" smtClean="0"/>
              <a:t>A simulation was created before integration with ROS to test potential algorithms used for </a:t>
            </a:r>
            <a:r>
              <a:rPr lang="en-US" dirty="0" smtClean="0"/>
              <a:t>inference</a:t>
            </a:r>
          </a:p>
          <a:p>
            <a:r>
              <a:rPr lang="en-US" dirty="0" smtClean="0"/>
              <a:t>Simulation was created so a ground truth could be created for comparison with results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8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– probably remove this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Ray casting</a:t>
            </a:r>
          </a:p>
          <a:p>
            <a:r>
              <a:rPr lang="en-US" dirty="0" err="1" smtClean="0"/>
              <a:t>Discretisation</a:t>
            </a:r>
            <a:r>
              <a:rPr lang="en-US" dirty="0" smtClean="0"/>
              <a:t> of observations through geometry</a:t>
            </a:r>
          </a:p>
          <a:p>
            <a:pPr lvl="1"/>
            <a:r>
              <a:rPr lang="en-US" dirty="0" smtClean="0"/>
              <a:t>Observations are an angle and distance pair</a:t>
            </a:r>
          </a:p>
          <a:p>
            <a:pPr lvl="1"/>
            <a:r>
              <a:rPr lang="en-US" dirty="0" smtClean="0"/>
              <a:t>Sensors have a upper bound on range</a:t>
            </a:r>
          </a:p>
          <a:p>
            <a:pPr lvl="1"/>
            <a:r>
              <a:rPr lang="en-US" dirty="0" smtClean="0"/>
              <a:t>An </a:t>
            </a:r>
            <a:r>
              <a:rPr lang="en-US" dirty="0" smtClean="0"/>
              <a:t>occupancy grid is created from compiled observation</a:t>
            </a:r>
          </a:p>
          <a:p>
            <a:pPr lvl="1"/>
            <a:r>
              <a:rPr lang="en-US" dirty="0" smtClean="0"/>
              <a:t>Multiple observations of the same area increases the certainty of what is observed</a:t>
            </a:r>
          </a:p>
          <a:p>
            <a:pPr lvl="1"/>
            <a:r>
              <a:rPr lang="en-US" dirty="0" smtClean="0"/>
              <a:t>Factors in real life variables such as noise</a:t>
            </a:r>
          </a:p>
          <a:p>
            <a:pPr marL="1778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778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Random Fields (CRFs)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</a:t>
            </a:r>
            <a:r>
              <a:rPr lang="en-US" dirty="0"/>
              <a:t>random fields </a:t>
            </a:r>
            <a:r>
              <a:rPr lang="en-US" dirty="0" smtClean="0"/>
              <a:t>are </a:t>
            </a:r>
            <a:r>
              <a:rPr lang="en-US" dirty="0"/>
              <a:t>a tool that allows modeling of dependencies in the occupancy </a:t>
            </a:r>
            <a:r>
              <a:rPr lang="en-US" dirty="0" smtClean="0"/>
              <a:t>grid</a:t>
            </a:r>
            <a:endParaRPr lang="en-US" dirty="0"/>
          </a:p>
          <a:p>
            <a:r>
              <a:rPr lang="en-US" dirty="0"/>
              <a:t>Used for prediction and inference </a:t>
            </a:r>
            <a:r>
              <a:rPr lang="en-US" dirty="0" smtClean="0"/>
              <a:t>of </a:t>
            </a:r>
            <a:r>
              <a:rPr lang="en-US" dirty="0"/>
              <a:t>cells based on existing knowledge on known </a:t>
            </a:r>
            <a:r>
              <a:rPr lang="en-US" dirty="0" smtClean="0"/>
              <a:t>cells</a:t>
            </a:r>
            <a:endParaRPr lang="en-US" dirty="0"/>
          </a:p>
          <a:p>
            <a:r>
              <a:rPr lang="en-US" dirty="0" smtClean="0"/>
              <a:t>Pairwise potentials encode influence cells have on each </a:t>
            </a:r>
            <a:r>
              <a:rPr lang="en-US" dirty="0" smtClean="0"/>
              <a:t>other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Loopy </a:t>
            </a:r>
            <a:r>
              <a:rPr lang="en-US" dirty="0"/>
              <a:t>belief propagation allows probabilities in the occupancy grid to propagate throughout all the cells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7</a:t>
            </a:fld>
            <a:endParaRPr lang="en-A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12976"/>
            <a:ext cx="12096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284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Loopy Belief Propagation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 product algorithm</a:t>
            </a:r>
          </a:p>
          <a:p>
            <a:r>
              <a:rPr lang="en-US" dirty="0" smtClean="0"/>
              <a:t>Message Definition: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graphs with cycles belief propagation is only an approximation [2]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Repeat </a:t>
            </a:r>
            <a:r>
              <a:rPr lang="en-US" dirty="0" smtClean="0"/>
              <a:t>until convergence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8</a:t>
            </a:fld>
            <a:endParaRPr lang="en-A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38576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97150"/>
            <a:ext cx="334327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390593"/>
      </p:ext>
    </p:extLst>
  </p:cSld>
  <p:clrMapOvr>
    <a:masterClrMapping/>
  </p:clrMapOvr>
  <p:transition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Squared Error and Learning Parameters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squared error (MSE)</a:t>
            </a:r>
          </a:p>
          <a:p>
            <a:pPr lvl="1"/>
            <a:r>
              <a:rPr lang="en-US" dirty="0" smtClean="0"/>
              <a:t>Calculated by taking the different between inferred occupancy and ground truth occupancy</a:t>
            </a:r>
          </a:p>
          <a:p>
            <a:r>
              <a:rPr lang="en-US" dirty="0" smtClean="0"/>
              <a:t>Parameters learnt using gradient descent and MSE</a:t>
            </a:r>
          </a:p>
          <a:p>
            <a:r>
              <a:rPr lang="en-US" dirty="0" err="1" smtClean="0"/>
              <a:t>Psuedo</a:t>
            </a:r>
            <a:r>
              <a:rPr lang="en-US" dirty="0"/>
              <a:t>-</a:t>
            </a:r>
            <a:r>
              <a:rPr lang="en-US" dirty="0" smtClean="0"/>
              <a:t>likelihood function</a:t>
            </a:r>
          </a:p>
          <a:p>
            <a:pPr lvl="1"/>
            <a:r>
              <a:rPr lang="en-US" dirty="0" smtClean="0"/>
              <a:t>Describes probabilities of events occurring</a:t>
            </a:r>
          </a:p>
          <a:p>
            <a:pPr lvl="1"/>
            <a:r>
              <a:rPr lang="en-US" dirty="0" smtClean="0"/>
              <a:t>Is a convex </a:t>
            </a:r>
            <a:r>
              <a:rPr lang="en-US" dirty="0" smtClean="0"/>
              <a:t>function [1]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1544613"/>
      </p:ext>
    </p:extLst>
  </p:cSld>
  <p:clrMapOvr>
    <a:masterClrMapping/>
  </p:clrMapOvr>
  <p:transition>
    <p:pull dir="r"/>
  </p:transition>
</p:sld>
</file>

<file path=ppt/theme/theme1.xml><?xml version="1.0" encoding="utf-8"?>
<a:theme xmlns:a="http://schemas.openxmlformats.org/drawingml/2006/main" name="8_UNIS Master">
  <a:themeElements>
    <a:clrScheme name="8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8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UNIS Master">
  <a:themeElements>
    <a:clrScheme name="10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10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UNIS Master">
  <a:themeElements>
    <a:clrScheme name="13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13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4142</TotalTime>
  <Words>644</Words>
  <Application>Microsoft Office PowerPoint</Application>
  <PresentationFormat>On-screen Show (4:3)</PresentationFormat>
  <Paragraphs>110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8_UNIS Master</vt:lpstr>
      <vt:lpstr>10_UNIS Master</vt:lpstr>
      <vt:lpstr>13_UNIS Master</vt:lpstr>
      <vt:lpstr>Conditional Random Fields applied to Occupancy Grids in Robot Mapping</vt:lpstr>
      <vt:lpstr>Robot Navigation</vt:lpstr>
      <vt:lpstr>Problem Statement</vt:lpstr>
      <vt:lpstr>PowerPoint Presentation</vt:lpstr>
      <vt:lpstr>ROS</vt:lpstr>
      <vt:lpstr>Simulation – probably remove this slide</vt:lpstr>
      <vt:lpstr>Conditional Random Fields (CRFs)</vt:lpstr>
      <vt:lpstr>Loopy Belief Propagation</vt:lpstr>
      <vt:lpstr>Mean Squared Error and Learning Parameters</vt:lpstr>
      <vt:lpstr>Simulation Results</vt:lpstr>
      <vt:lpstr>Experimental Results</vt:lpstr>
      <vt:lpstr>Experimental Results</vt:lpstr>
      <vt:lpstr>De-noising</vt:lpstr>
      <vt:lpstr>Discussion and Analysis</vt:lpstr>
      <vt:lpstr>Future Work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UNIS Template</dc:title>
  <dc:subject>Engineering</dc:subject>
  <dc:creator>PresentationStudio.com</dc:creator>
  <cp:lastModifiedBy> </cp:lastModifiedBy>
  <cp:revision>370</cp:revision>
  <dcterms:created xsi:type="dcterms:W3CDTF">2010-09-21T23:48:57Z</dcterms:created>
  <dcterms:modified xsi:type="dcterms:W3CDTF">2013-06-02T01:39:06Z</dcterms:modified>
</cp:coreProperties>
</file>