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189216-3E22-4AFC-B1BE-F7ECCB1C65D5}">
  <a:tblStyle styleId="{70189216-3E22-4AFC-B1BE-F7ECCB1C65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93aa871b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93aa871b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bea6af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bea6af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bea6af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bea6af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bea6af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bea6af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65e4c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65e4c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bea6af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bea6af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600101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600101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65e4c0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65e4c0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a4d8876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a4d8876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&amp; Erik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HIFLD - Homeland Infrastructure Foundation Level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Geopy to find distances, create a lookup table between location &amp; turnstile data, clean up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Paul will be back to discuss distance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bea6af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bea6af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&amp; Erik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HIFLD - Homeland Infrastructure Foundation Level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Geopy to find distances, create a lookup table between location &amp; turnstile data, clean up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Paul will be back to discuss distance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bea6af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bea6af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bea6af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bea6af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93aa87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93aa87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bea6af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bea6af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&amp; Erik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HIFLD - Homeland Infrastructure Foundation Level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Geopy to find distances, create a lookup table between location &amp; turnstile data, clean up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Paul will be back to discuss distance data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oardgamegeek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Board Game Ranking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1500" y="4583650"/>
            <a:ext cx="896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Natalie Paley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Informational Slides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1597925"/>
            <a:ext cx="4217900" cy="285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125" y="1597925"/>
            <a:ext cx="4308369" cy="285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50" y="858375"/>
            <a:ext cx="5588725" cy="3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8713"/>
            <a:ext cx="4215025" cy="31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 rot="-3257727">
            <a:off x="6200488" y="3881170"/>
            <a:ext cx="1221373" cy="183579"/>
          </a:xfrm>
          <a:prstGeom prst="rightArrow">
            <a:avLst>
              <a:gd fmla="val 50000" name="adj1"/>
              <a:gd fmla="val 4787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rot="-3258226">
            <a:off x="6738443" y="3118965"/>
            <a:ext cx="541914" cy="183579"/>
          </a:xfrm>
          <a:prstGeom prst="rightArrow">
            <a:avLst>
              <a:gd fmla="val 50000" name="adj1"/>
              <a:gd fmla="val 4787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5"/>
          <p:cNvCxnSpPr/>
          <p:nvPr/>
        </p:nvCxnSpPr>
        <p:spPr>
          <a:xfrm flipH="1">
            <a:off x="7179573" y="3070498"/>
            <a:ext cx="485400" cy="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5"/>
          <p:cNvCxnSpPr/>
          <p:nvPr/>
        </p:nvCxnSpPr>
        <p:spPr>
          <a:xfrm flipH="1">
            <a:off x="7179573" y="3484348"/>
            <a:ext cx="485400" cy="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Resources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https://www.boardgamegeek.com/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Scraped 1162 pages for the initial data set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Scraped 7667 pages for additional features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</a:t>
            </a:r>
            <a:r>
              <a:rPr lang="en"/>
              <a:t>ources: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BeautifulSoup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Selenium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Requests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Pickle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Pandas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Numpy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Matplotlib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Seaborn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Sklearn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50" y="1354825"/>
            <a:ext cx="7428799" cy="318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Board Game Geek is the most popular resource for people planning to buy their next game.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Getting a higher ranking on boardgamegeek.com will enable more people to see a designer’s game, leading to more purchases of that game.</a:t>
            </a:r>
            <a:endParaRPr sz="180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3764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Board game designers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BGG tracks metrics on a large variety of features: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297225" y="1820775"/>
            <a:ext cx="24696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BGG Rating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User Rating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Release Year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Number of Ratings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Min players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Max players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Min play time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Max play time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Min age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Complexity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614675" y="1820775"/>
            <a:ext cx="25293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Artist(s)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Publishers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Categories (Genres)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Mechanisms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Scraped 8829 pages of BGG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1162 pages of Ranked board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7667 individual pages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32092" l="12937" r="15270" t="31125"/>
          <a:stretch/>
        </p:blipFill>
        <p:spPr>
          <a:xfrm>
            <a:off x="550300" y="2193200"/>
            <a:ext cx="8204624" cy="26273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30874" l="13909" r="15875" t="32716"/>
          <a:stretch/>
        </p:blipFill>
        <p:spPr>
          <a:xfrm>
            <a:off x="112300" y="1492300"/>
            <a:ext cx="8919398" cy="2890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4437375" y="8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{70189216-3E22-4AFC-B1BE-F7ECCB1C65D5}</a:tableStyleId>
              </a:tblPr>
              <a:tblGrid>
                <a:gridCol w="2826150"/>
                <a:gridCol w="826950"/>
                <a:gridCol w="852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R^2 Train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R^2 Test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Features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0.74244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0.74018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with Polynomials (2)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0.91846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0.91289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with Polynomials (3)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0.87270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0.64241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Designer Features only (min players, complexity, min play time, min age)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0.03647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0.02996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with Polynomials (2)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0.05116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0.05929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with Polynomials (3)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0.06057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0.02566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Dummy Variables (players, play time, age, complexity)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Terrible across the board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Top Ten Features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4474125" y="544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{70189216-3E22-4AFC-B1BE-F7ECCB1C65D5}</a:tableStyleId>
              </a:tblPr>
              <a:tblGrid>
                <a:gridCol w="2574125"/>
                <a:gridCol w="1875025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Feature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Coefficient</a:t>
                      </a:r>
                      <a:endParaRPr b="1"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BGG Rating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-57203.20974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BGG Rating^2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4585.739281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 Rating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2157.08032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</a:t>
                      </a:r>
                      <a:r>
                        <a:rPr lang="en" sz="1800"/>
                        <a:t>omplexity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1264.206467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BGG Rating User Rating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-531.9626727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r>
                        <a:rPr lang="en" sz="1800"/>
                        <a:t>in players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-362.8132045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BGG Rating complexity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-165.6045744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r>
                        <a:rPr lang="en" sz="1800"/>
                        <a:t>in age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-117.5021748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 Rating^2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88.55779934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 Rating complexity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-73.48209437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and Refinements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Additional Features: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15132" l="14442" r="52102" t="21736"/>
          <a:stretch/>
        </p:blipFill>
        <p:spPr>
          <a:xfrm>
            <a:off x="5145025" y="929750"/>
            <a:ext cx="3165699" cy="3733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