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cee596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cee596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Deactivate idea is simple in theory (column on a db, right?), but tricky in execution, only when you realise your sitewide select_all is literally everywhere, And you need to refactor and consider how to create new repo functions and select active only, and then use them along with a “show all” button, routes management and arguments.  Also this has to be replicated in to edit drop down menus and in the new Orphan page, which was spun out of deactivating Owners!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1cee596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1cee596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I’m pretty proud of how i have nested a few jinja blocks together to create dynamic pages, such as treatments in aminals, and the logic behind checking if something can be done before doing it, or catching edge cases such as disallowing animals with deactivated owners.  These all required new functions and SQL calls referencing the deactivated attribute, which runs a lot deeper than you’d think!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website is fully functional, and you are welcome to give it a try and point out all the things i’ve missed and how broken it 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1d239711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1d239711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can show you code you might want to see and talk it through quick or later.</a:t>
            </a:r>
            <a:br>
              <a:rPr lang="en-GB"/>
            </a:br>
            <a:endParaRPr/>
          </a:p>
          <a:p>
            <a:pPr indent="0" lvl="0" marL="0" rtl="0" algn="l">
              <a:spcBef>
                <a:spcPts val="0"/>
              </a:spcBef>
              <a:spcAft>
                <a:spcPts val="0"/>
              </a:spcAft>
              <a:buNone/>
            </a:pPr>
            <a:r>
              <a:rPr lang="en-GB"/>
              <a:t>I can get my site up live quickly.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can show you my figma prototype.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1cee596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1cee596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can’t stress how much i focussed on the MVP only, and drew out the diagrams even though I thought I won’t need them...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1cee596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1cee596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sitemap, was especially hard to </a:t>
            </a:r>
            <a:r>
              <a:rPr lang="en-GB"/>
              <a:t>conceive</a:t>
            </a:r>
            <a:r>
              <a:rPr lang="en-GB"/>
              <a:t> in my head before i’d built anything, but i later proved invaluable writing routes, and templates.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1cee596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1cee596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i took these and my initial thoughts a put together an interactive wireframe with figma, to give me a feel for what I should try and show where, and how it all might interact, site map helped this along too.  Now could my css skills match this masterpiece?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cee596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cee596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Figma looks complicated but so long as you dont try and go mad you can get a clicky working pretend app up in probably comparable time, i’ll post my link on slack, i’m certainly no expert though!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1cee5961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1cee5961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Like all our previous projects I set up a basic file and folder structure without flask or controllers yet, that would be later and got to work, referencing my db and models diagrams.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Writing tests, and using the console to test all my CRUD to the terminal, and populate the database for now and later resets in testing I imported flask and set it up.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it came to flask, creating blueprints, controller routes and jinja templates this is where my figma prototype and my site-map became priceless.  I had offloaded all the thinking involved in what to do where and most of the basic questions of html/css/layout.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 created a basic html document with lots of puke coloured boxes to test out my css skills and layout, and when i was happy with that, i sliced up the layout and transferred then relevant parts to their templates files.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all worked remarkably well, yet I still feel I went through a lot of css-pain.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cee5961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1cee596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At this stage two things I was proud of: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message system i had running site wide to feedback CRUD operations and more.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That my app recognised there were no vets in a new db instance yet, and wouldn’t let you create animals (hid the button) until this was fixed.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1cee596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1cee596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On monday I spent a lot of time implementing a treatments csv list which lived on the animal table, with methods and all sorts of crazy things, and whilst it worked, it wasnt as flexible or as easy to code around as i’d wanted.  So it was a tough decision but i scrapped all of 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1cee596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1cee596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implemented two new tables, one to track treatments against vets and animals, and one to track owners of the animals, so the animals could be grouped, finally added deactivated to all tables because if i’m going to break it, i might as well go out in style?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TDD and this console style of pseudo TDD has really clicked with me, and its allowed me to take much bigger jumps in code knowing that i’ve got my own back assuming I wrote my tests correct and </a:t>
            </a:r>
            <a:r>
              <a:rPr lang="en-GB"/>
              <a:t>thoroughly</a:t>
            </a:r>
            <a:r>
              <a:rPr lang="en-GB"/>
              <a:t> originally.  I couldn’t have even begun considering adding two tables, and changing the two existing without this, and branching!  It was a long time before I essentially on the website had a working app with apparently no extra features, but i knew they worked under the hood, and it was a case of methodically fixing and adding routes, and templates to reflect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www.figma.com/proto/OxInHW89YpirF3j5rPIjyr/Vetinary-Management-Wireframe?node-id=2%3A2&amp;viewport=143%2C301%2C0.3050602376461029&amp;scaling=scale-down" TargetMode="External"/><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image" Target="../media/image2.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4C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 y="1983875"/>
            <a:ext cx="3159625" cy="3159625"/>
          </a:xfrm>
          <a:prstGeom prst="rect">
            <a:avLst/>
          </a:prstGeom>
          <a:noFill/>
          <a:ln>
            <a:noFill/>
          </a:ln>
        </p:spPr>
      </p:pic>
      <p:sp>
        <p:nvSpPr>
          <p:cNvPr id="55" name="Google Shape;55;p13"/>
          <p:cNvSpPr txBox="1"/>
          <p:nvPr>
            <p:ph type="ctrTitle"/>
          </p:nvPr>
        </p:nvSpPr>
        <p:spPr>
          <a:xfrm>
            <a:off x="311700" y="744575"/>
            <a:ext cx="8520600" cy="109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Vet Practice Management</a:t>
            </a:r>
            <a:endParaRPr/>
          </a:p>
        </p:txBody>
      </p:sp>
      <p:sp>
        <p:nvSpPr>
          <p:cNvPr id="56" name="Google Shape;56;p13"/>
          <p:cNvSpPr txBox="1"/>
          <p:nvPr>
            <p:ph idx="1" type="subTitle"/>
          </p:nvPr>
        </p:nvSpPr>
        <p:spPr>
          <a:xfrm>
            <a:off x="7185000" y="4493050"/>
            <a:ext cx="1959000" cy="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Alex Dodd</a:t>
            </a:r>
            <a:endParaRPr/>
          </a:p>
        </p:txBody>
      </p:sp>
      <p:sp>
        <p:nvSpPr>
          <p:cNvPr id="57" name="Google Shape;57;p13"/>
          <p:cNvSpPr txBox="1"/>
          <p:nvPr>
            <p:ph idx="1" type="subTitle"/>
          </p:nvPr>
        </p:nvSpPr>
        <p:spPr>
          <a:xfrm>
            <a:off x="3159650" y="2609988"/>
            <a:ext cx="3450300" cy="19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a:t>
            </a:r>
            <a:endParaRPr/>
          </a:p>
          <a:p>
            <a:pPr indent="-342900" lvl="0" marL="457200" rtl="0" algn="l">
              <a:spcBef>
                <a:spcPts val="0"/>
              </a:spcBef>
              <a:spcAft>
                <a:spcPts val="0"/>
              </a:spcAft>
              <a:buSzPts val="1800"/>
              <a:buChar char="●"/>
            </a:pPr>
            <a:r>
              <a:rPr lang="en-GB" sz="1800"/>
              <a:t>f</a:t>
            </a:r>
            <a:r>
              <a:rPr lang="en-GB" sz="1800"/>
              <a:t>lask</a:t>
            </a:r>
            <a:endParaRPr sz="1800"/>
          </a:p>
          <a:p>
            <a:pPr indent="-342900" lvl="0" marL="457200" rtl="0" algn="l">
              <a:spcBef>
                <a:spcPts val="0"/>
              </a:spcBef>
              <a:spcAft>
                <a:spcPts val="0"/>
              </a:spcAft>
              <a:buSzPts val="1800"/>
              <a:buChar char="●"/>
            </a:pPr>
            <a:r>
              <a:rPr lang="en-GB" sz="1800"/>
              <a:t>psycopg2</a:t>
            </a:r>
            <a:endParaRPr sz="1800"/>
          </a:p>
          <a:p>
            <a:pPr indent="-342900" lvl="0" marL="457200" rtl="0" algn="l">
              <a:spcBef>
                <a:spcPts val="0"/>
              </a:spcBef>
              <a:spcAft>
                <a:spcPts val="0"/>
              </a:spcAft>
              <a:buSzPts val="1800"/>
              <a:buChar char="●"/>
            </a:pPr>
            <a:r>
              <a:rPr lang="en-GB" sz="1800"/>
              <a:t>Postgres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3901863" y="1123263"/>
            <a:ext cx="6760325" cy="4506875"/>
          </a:xfrm>
          <a:prstGeom prst="rect">
            <a:avLst/>
          </a:prstGeom>
          <a:noFill/>
          <a:ln>
            <a:noFill/>
          </a:ln>
        </p:spPr>
      </p:pic>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Refactoring &amp; small ideas, big changes</a:t>
            </a:r>
            <a:endParaRPr/>
          </a:p>
        </p:txBody>
      </p:sp>
      <p:sp>
        <p:nvSpPr>
          <p:cNvPr id="143" name="Google Shape;143;p22"/>
          <p:cNvSpPr txBox="1"/>
          <p:nvPr/>
        </p:nvSpPr>
        <p:spPr>
          <a:xfrm>
            <a:off x="4322400" y="1065363"/>
            <a:ext cx="43899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Logic was changed to create a No Owner concept.</a:t>
            </a:r>
            <a:endParaRPr sz="1600"/>
          </a:p>
        </p:txBody>
      </p:sp>
      <p:sp>
        <p:nvSpPr>
          <p:cNvPr id="144" name="Google Shape;144;p22"/>
          <p:cNvSpPr txBox="1"/>
          <p:nvPr/>
        </p:nvSpPr>
        <p:spPr>
          <a:xfrm>
            <a:off x="141125" y="1122413"/>
            <a:ext cx="303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I worked on a deactivate button</a:t>
            </a:r>
            <a:endParaRPr sz="1600"/>
          </a:p>
        </p:txBody>
      </p:sp>
      <p:sp>
        <p:nvSpPr>
          <p:cNvPr id="145" name="Google Shape;145;p22"/>
          <p:cNvSpPr txBox="1"/>
          <p:nvPr/>
        </p:nvSpPr>
        <p:spPr>
          <a:xfrm>
            <a:off x="459975" y="1930775"/>
            <a:ext cx="3441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Which lead to a show all / active view site wide.</a:t>
            </a:r>
            <a:endParaRPr sz="1600"/>
          </a:p>
        </p:txBody>
      </p:sp>
      <p:sp>
        <p:nvSpPr>
          <p:cNvPr id="146" name="Google Shape;146;p22"/>
          <p:cNvSpPr txBox="1"/>
          <p:nvPr/>
        </p:nvSpPr>
        <p:spPr>
          <a:xfrm>
            <a:off x="361025" y="4004425"/>
            <a:ext cx="481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t>Don’t underestimate that </a:t>
            </a:r>
            <a:r>
              <a:rPr i="1" lang="en-GB" sz="2000"/>
              <a:t>little</a:t>
            </a:r>
            <a:r>
              <a:rPr lang="en-GB" sz="2000"/>
              <a:t> idea!</a:t>
            </a:r>
            <a:endParaRPr sz="2300"/>
          </a:p>
        </p:txBody>
      </p:sp>
      <p:sp>
        <p:nvSpPr>
          <p:cNvPr id="147" name="Google Shape;147;p22"/>
          <p:cNvSpPr txBox="1"/>
          <p:nvPr/>
        </p:nvSpPr>
        <p:spPr>
          <a:xfrm>
            <a:off x="5036550" y="1752925"/>
            <a:ext cx="37164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Now new animals start with no owner, and deactivated owners move animals to no owner.</a:t>
            </a:r>
            <a:endParaRPr sz="1600"/>
          </a:p>
        </p:txBody>
      </p:sp>
      <p:sp>
        <p:nvSpPr>
          <p:cNvPr id="148" name="Google Shape;148;p22"/>
          <p:cNvSpPr txBox="1"/>
          <p:nvPr/>
        </p:nvSpPr>
        <p:spPr>
          <a:xfrm>
            <a:off x="5253900" y="3045800"/>
            <a:ext cx="35784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So an</a:t>
            </a:r>
            <a:r>
              <a:rPr lang="en-GB" sz="1600"/>
              <a:t> orphan section was created for these animals to be assigned</a:t>
            </a:r>
            <a:endParaRPr sz="1600"/>
          </a:p>
        </p:txBody>
      </p:sp>
      <p:sp>
        <p:nvSpPr>
          <p:cNvPr id="149" name="Google Shape;149;p22"/>
          <p:cNvSpPr txBox="1"/>
          <p:nvPr/>
        </p:nvSpPr>
        <p:spPr>
          <a:xfrm>
            <a:off x="648300" y="2856475"/>
            <a:ext cx="36741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And logic</a:t>
            </a:r>
            <a:r>
              <a:rPr lang="en-GB" sz="1600"/>
              <a:t> to stop vets </a:t>
            </a:r>
            <a:r>
              <a:rPr lang="en-GB" sz="1600"/>
              <a:t>deactivating</a:t>
            </a:r>
            <a:r>
              <a:rPr lang="en-GB" sz="1600"/>
              <a:t> with animals assigned</a:t>
            </a:r>
            <a:endParaRPr sz="1600"/>
          </a:p>
        </p:txBody>
      </p:sp>
      <p:sp>
        <p:nvSpPr>
          <p:cNvPr id="150" name="Google Shape;150;p22"/>
          <p:cNvSpPr/>
          <p:nvPr/>
        </p:nvSpPr>
        <p:spPr>
          <a:xfrm flipH="1" rot="-8900245">
            <a:off x="91850" y="1612747"/>
            <a:ext cx="531514" cy="501050"/>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flipH="1" rot="-8900245">
            <a:off x="179375" y="2550147"/>
            <a:ext cx="531514" cy="501050"/>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flipH="1" rot="-9937116">
            <a:off x="4247453" y="1811114"/>
            <a:ext cx="531454" cy="501038"/>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flipH="1" rot="-9541651">
            <a:off x="4793583" y="2820832"/>
            <a:ext cx="531404" cy="501100"/>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blip>
          <a:stretch>
            <a:fillRect/>
          </a:stretch>
        </p:blipFill>
        <p:spPr>
          <a:xfrm>
            <a:off x="4596694" y="-155950"/>
            <a:ext cx="4547307" cy="5143499"/>
          </a:xfrm>
          <a:prstGeom prst="rect">
            <a:avLst/>
          </a:prstGeom>
          <a:noFill/>
          <a:ln>
            <a:noFill/>
          </a:ln>
        </p:spPr>
      </p:pic>
      <p:sp>
        <p:nvSpPr>
          <p:cNvPr id="159" name="Google Shape;159;p23"/>
          <p:cNvSpPr/>
          <p:nvPr/>
        </p:nvSpPr>
        <p:spPr>
          <a:xfrm rot="10800000">
            <a:off x="5092650" y="1230925"/>
            <a:ext cx="1314600" cy="769500"/>
          </a:xfrm>
          <a:prstGeom prst="rect">
            <a:avLst/>
          </a:prstGeom>
          <a:gradFill>
            <a:gsLst>
              <a:gs pos="0">
                <a:srgbClr val="FFFFFF">
                  <a:alpha val="0"/>
                </a:srgbClr>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10800000">
            <a:off x="4874275" y="2102475"/>
            <a:ext cx="2873100" cy="769500"/>
          </a:xfrm>
          <a:prstGeom prst="rect">
            <a:avLst/>
          </a:prstGeom>
          <a:gradFill>
            <a:gsLst>
              <a:gs pos="0">
                <a:srgbClr val="FFFFFF">
                  <a:alpha val="0"/>
                </a:srgbClr>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10800000">
            <a:off x="4874275" y="3062300"/>
            <a:ext cx="1314600" cy="769500"/>
          </a:xfrm>
          <a:prstGeom prst="rect">
            <a:avLst/>
          </a:prstGeom>
          <a:gradFill>
            <a:gsLst>
              <a:gs pos="0">
                <a:srgbClr val="FFFFFF">
                  <a:alpha val="0"/>
                </a:srgbClr>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10800000">
            <a:off x="4808850" y="4022125"/>
            <a:ext cx="1314600" cy="769500"/>
          </a:xfrm>
          <a:prstGeom prst="rect">
            <a:avLst/>
          </a:prstGeom>
          <a:gradFill>
            <a:gsLst>
              <a:gs pos="0">
                <a:srgbClr val="FFFFFF">
                  <a:alpha val="0"/>
                </a:srgbClr>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10800000">
            <a:off x="5092650" y="359375"/>
            <a:ext cx="1314600" cy="769500"/>
          </a:xfrm>
          <a:prstGeom prst="rect">
            <a:avLst/>
          </a:prstGeom>
          <a:gradFill>
            <a:gsLst>
              <a:gs pos="0">
                <a:srgbClr val="FFFFFF">
                  <a:alpha val="0"/>
                </a:srgbClr>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87300" y="1430350"/>
            <a:ext cx="66099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Sensible and obvious logic allowing correct use and displayed objects</a:t>
            </a:r>
            <a:endParaRPr/>
          </a:p>
        </p:txBody>
      </p:sp>
      <p:sp>
        <p:nvSpPr>
          <p:cNvPr id="165" name="Google Shape;165;p23"/>
          <p:cNvSpPr txBox="1"/>
          <p:nvPr/>
        </p:nvSpPr>
        <p:spPr>
          <a:xfrm>
            <a:off x="387300" y="1075650"/>
            <a:ext cx="4745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Nested Jinja blocks, and less repeated code</a:t>
            </a:r>
            <a:endParaRPr/>
          </a:p>
        </p:txBody>
      </p:sp>
      <p:sp>
        <p:nvSpPr>
          <p:cNvPr id="166" name="Google Shape;166;p23"/>
          <p:cNvSpPr txBox="1"/>
          <p:nvPr/>
        </p:nvSpPr>
        <p:spPr>
          <a:xfrm>
            <a:off x="387300" y="1785033"/>
            <a:ext cx="59055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Some interesting use of Routes, with many GET and POST requests</a:t>
            </a:r>
            <a:endParaRPr/>
          </a:p>
        </p:txBody>
      </p:sp>
      <p:sp>
        <p:nvSpPr>
          <p:cNvPr id="167" name="Google Shape;167;p23"/>
          <p:cNvSpPr txBox="1"/>
          <p:nvPr>
            <p:ph type="title"/>
          </p:nvPr>
        </p:nvSpPr>
        <p:spPr>
          <a:xfrm>
            <a:off x="214375" y="2213613"/>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chemeClr val="lt1"/>
                </a:highlight>
              </a:rPr>
              <a:t>Things that could be better now its working...</a:t>
            </a:r>
            <a:endParaRPr>
              <a:highlight>
                <a:schemeClr val="lt1"/>
              </a:highlight>
            </a:endParaRPr>
          </a:p>
        </p:txBody>
      </p:sp>
      <p:sp>
        <p:nvSpPr>
          <p:cNvPr id="168" name="Google Shape;168;p23"/>
          <p:cNvSpPr txBox="1"/>
          <p:nvPr/>
        </p:nvSpPr>
        <p:spPr>
          <a:xfrm>
            <a:off x="387300" y="2796350"/>
            <a:ext cx="4745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Overuse of if elif in many Routes</a:t>
            </a:r>
            <a:endParaRPr/>
          </a:p>
        </p:txBody>
      </p:sp>
      <p:sp>
        <p:nvSpPr>
          <p:cNvPr id="169" name="Google Shape;169;p23"/>
          <p:cNvSpPr txBox="1"/>
          <p:nvPr/>
        </p:nvSpPr>
        <p:spPr>
          <a:xfrm>
            <a:off x="387300" y="3288200"/>
            <a:ext cx="66099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Layout UX hints and styles such as colours on nav bar buttons etc...</a:t>
            </a:r>
            <a:endParaRPr/>
          </a:p>
        </p:txBody>
      </p:sp>
      <p:sp>
        <p:nvSpPr>
          <p:cNvPr id="170" name="Google Shape;170;p23"/>
          <p:cNvSpPr txBox="1"/>
          <p:nvPr/>
        </p:nvSpPr>
        <p:spPr>
          <a:xfrm>
            <a:off x="387300" y="3761825"/>
            <a:ext cx="66099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Implement dates in the db and across the site properly</a:t>
            </a:r>
            <a:endParaRPr/>
          </a:p>
        </p:txBody>
      </p:sp>
      <p:sp>
        <p:nvSpPr>
          <p:cNvPr id="171" name="Google Shape;171;p23"/>
          <p:cNvSpPr txBox="1"/>
          <p:nvPr/>
        </p:nvSpPr>
        <p:spPr>
          <a:xfrm>
            <a:off x="387300" y="4235450"/>
            <a:ext cx="66099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Tracking and plotting the weight of the animals from the treatments</a:t>
            </a:r>
            <a:endParaRPr/>
          </a:p>
        </p:txBody>
      </p:sp>
      <p:sp>
        <p:nvSpPr>
          <p:cNvPr id="172" name="Google Shape;172;p23"/>
          <p:cNvSpPr txBox="1"/>
          <p:nvPr/>
        </p:nvSpPr>
        <p:spPr>
          <a:xfrm>
            <a:off x="387300" y="4709075"/>
            <a:ext cx="66099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Filters in the treatments page</a:t>
            </a:r>
            <a:endParaRPr/>
          </a:p>
        </p:txBody>
      </p:sp>
      <p:sp>
        <p:nvSpPr>
          <p:cNvPr id="173" name="Google Shape;17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Things i’m pretty happy with now...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flipH="1">
            <a:off x="5102400" y="-748800"/>
            <a:ext cx="5143500" cy="5143500"/>
          </a:xfrm>
          <a:prstGeom prst="rect">
            <a:avLst/>
          </a:prstGeom>
          <a:noFill/>
          <a:ln>
            <a:noFill/>
          </a:ln>
        </p:spPr>
      </p:pic>
      <p:sp>
        <p:nvSpPr>
          <p:cNvPr id="179" name="Google Shape;17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Questions?</a:t>
            </a:r>
            <a:endParaRPr/>
          </a:p>
        </p:txBody>
      </p:sp>
      <p:sp>
        <p:nvSpPr>
          <p:cNvPr id="180" name="Google Shape;180;p24"/>
          <p:cNvSpPr txBox="1"/>
          <p:nvPr>
            <p:ph idx="1" type="body"/>
          </p:nvPr>
        </p:nvSpPr>
        <p:spPr>
          <a:xfrm>
            <a:off x="311700" y="2155425"/>
            <a:ext cx="8520600" cy="24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particular feature you’d like to see in code?</a:t>
            </a:r>
            <a:endParaRPr/>
          </a:p>
          <a:p>
            <a:pPr indent="0" lvl="0" marL="0" rtl="0" algn="l">
              <a:spcBef>
                <a:spcPts val="1600"/>
              </a:spcBef>
              <a:spcAft>
                <a:spcPts val="0"/>
              </a:spcAft>
              <a:buNone/>
            </a:pPr>
            <a:r>
              <a:rPr lang="en-GB"/>
              <a:t>Questions about logic?</a:t>
            </a:r>
            <a:endParaRPr/>
          </a:p>
          <a:p>
            <a:pPr indent="0" lvl="0" marL="0" rtl="0" algn="l">
              <a:spcBef>
                <a:spcPts val="1600"/>
              </a:spcBef>
              <a:spcAft>
                <a:spcPts val="0"/>
              </a:spcAft>
              <a:buNone/>
            </a:pPr>
            <a:r>
              <a:rPr lang="en-GB"/>
              <a:t>Jinja Templates?</a:t>
            </a:r>
            <a:endParaRPr/>
          </a:p>
          <a:p>
            <a:pPr indent="0" lvl="0" marL="0" rtl="0" algn="l">
              <a:spcBef>
                <a:spcPts val="1600"/>
              </a:spcBef>
              <a:spcAft>
                <a:spcPts val="0"/>
              </a:spcAft>
              <a:buNone/>
            </a:pPr>
            <a:r>
              <a:rPr lang="en-GB"/>
              <a:t>Anything obvious i’ve missed?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Started with a brief</a:t>
            </a:r>
            <a:r>
              <a:rPr lang="en-GB"/>
              <a:t>...</a:t>
            </a:r>
            <a:r>
              <a:rPr lang="en-GB"/>
              <a: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0" y="1097411"/>
            <a:ext cx="5049950" cy="2948675"/>
          </a:xfrm>
          <a:prstGeom prst="rect">
            <a:avLst/>
          </a:prstGeom>
          <a:noFill/>
          <a:ln>
            <a:noFill/>
          </a:ln>
        </p:spPr>
      </p:pic>
      <p:pic>
        <p:nvPicPr>
          <p:cNvPr id="65" name="Google Shape;65;p14"/>
          <p:cNvPicPr preferRelativeResize="0"/>
          <p:nvPr/>
        </p:nvPicPr>
        <p:blipFill>
          <a:blip r:embed="rId4">
            <a:alphaModFix/>
          </a:blip>
          <a:stretch>
            <a:fillRect/>
          </a:stretch>
        </p:blipFill>
        <p:spPr>
          <a:xfrm>
            <a:off x="4907817" y="143175"/>
            <a:ext cx="415436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Sitemap proved more helpful than expected</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2199225" y="1017725"/>
            <a:ext cx="4745545" cy="410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4976814" y="449175"/>
            <a:ext cx="2897747" cy="5143501"/>
          </a:xfrm>
          <a:prstGeom prst="rect">
            <a:avLst/>
          </a:prstGeom>
          <a:noFill/>
          <a:ln>
            <a:noFill/>
          </a:ln>
        </p:spPr>
      </p:pic>
      <p:sp>
        <p:nvSpPr>
          <p:cNvPr id="78" name="Google Shape;78;p16"/>
          <p:cNvSpPr txBox="1"/>
          <p:nvPr>
            <p:ph type="title"/>
          </p:nvPr>
        </p:nvSpPr>
        <p:spPr>
          <a:xfrm>
            <a:off x="623400" y="6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MVP - Wireframed with Figma: </a:t>
            </a:r>
            <a:r>
              <a:rPr lang="en-GB" sz="1800" u="sng">
                <a:solidFill>
                  <a:schemeClr val="accent5"/>
                </a:solidFill>
                <a:hlinkClick r:id="rId4">
                  <a:extLst>
                    <a:ext uri="{A12FA001-AC4F-418D-AE19-62706E023703}">
                      <ahyp:hlinkClr val="tx"/>
                    </a:ext>
                  </a:extLst>
                </a:hlinkClick>
              </a:rPr>
              <a:t>Live wireframe</a:t>
            </a:r>
            <a:endParaRPr/>
          </a:p>
        </p:txBody>
      </p:sp>
      <p:pic>
        <p:nvPicPr>
          <p:cNvPr id="79" name="Google Shape;79;p16"/>
          <p:cNvPicPr preferRelativeResize="0"/>
          <p:nvPr/>
        </p:nvPicPr>
        <p:blipFill>
          <a:blip r:embed="rId5">
            <a:alphaModFix/>
          </a:blip>
          <a:stretch>
            <a:fillRect/>
          </a:stretch>
        </p:blipFill>
        <p:spPr>
          <a:xfrm>
            <a:off x="60702" y="449175"/>
            <a:ext cx="2897747" cy="5143501"/>
          </a:xfrm>
          <a:prstGeom prst="rect">
            <a:avLst/>
          </a:prstGeom>
          <a:noFill/>
          <a:ln>
            <a:noFill/>
          </a:ln>
        </p:spPr>
      </p:pic>
      <p:pic>
        <p:nvPicPr>
          <p:cNvPr id="80" name="Google Shape;80;p16"/>
          <p:cNvPicPr preferRelativeResize="0"/>
          <p:nvPr/>
        </p:nvPicPr>
        <p:blipFill>
          <a:blip r:embed="rId6">
            <a:alphaModFix/>
          </a:blip>
          <a:stretch>
            <a:fillRect/>
          </a:stretch>
        </p:blipFill>
        <p:spPr>
          <a:xfrm>
            <a:off x="1373502" y="1611175"/>
            <a:ext cx="2897747" cy="5143501"/>
          </a:xfrm>
          <a:prstGeom prst="rect">
            <a:avLst/>
          </a:prstGeom>
          <a:noFill/>
          <a:ln>
            <a:noFill/>
          </a:ln>
        </p:spPr>
      </p:pic>
      <p:pic>
        <p:nvPicPr>
          <p:cNvPr id="81" name="Google Shape;81;p16"/>
          <p:cNvPicPr preferRelativeResize="0"/>
          <p:nvPr/>
        </p:nvPicPr>
        <p:blipFill>
          <a:blip r:embed="rId7">
            <a:alphaModFix/>
          </a:blip>
          <a:stretch>
            <a:fillRect/>
          </a:stretch>
        </p:blipFill>
        <p:spPr>
          <a:xfrm>
            <a:off x="2713052" y="3165525"/>
            <a:ext cx="2897747" cy="5143501"/>
          </a:xfrm>
          <a:prstGeom prst="rect">
            <a:avLst/>
          </a:prstGeom>
          <a:noFill/>
          <a:ln>
            <a:noFill/>
          </a:ln>
        </p:spPr>
      </p:pic>
      <p:sp>
        <p:nvSpPr>
          <p:cNvPr id="82" name="Google Shape;82;p16"/>
          <p:cNvSpPr txBox="1"/>
          <p:nvPr/>
        </p:nvSpPr>
        <p:spPr>
          <a:xfrm>
            <a:off x="7125000" y="9375"/>
            <a:ext cx="20190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t>Vet Admin Tab</a:t>
            </a:r>
            <a:endParaRPr sz="2000"/>
          </a:p>
        </p:txBody>
      </p:sp>
      <p:pic>
        <p:nvPicPr>
          <p:cNvPr id="83" name="Google Shape;83;p16"/>
          <p:cNvPicPr preferRelativeResize="0"/>
          <p:nvPr/>
        </p:nvPicPr>
        <p:blipFill>
          <a:blip r:embed="rId8">
            <a:alphaModFix/>
          </a:blip>
          <a:stretch>
            <a:fillRect/>
          </a:stretch>
        </p:blipFill>
        <p:spPr>
          <a:xfrm>
            <a:off x="6308900" y="2029450"/>
            <a:ext cx="2726029" cy="4838701"/>
          </a:xfrm>
          <a:prstGeom prst="rect">
            <a:avLst/>
          </a:prstGeom>
          <a:noFill/>
          <a:ln>
            <a:noFill/>
          </a:ln>
        </p:spPr>
      </p:pic>
      <p:sp>
        <p:nvSpPr>
          <p:cNvPr id="84" name="Google Shape;84;p16"/>
          <p:cNvSpPr/>
          <p:nvPr/>
        </p:nvSpPr>
        <p:spPr>
          <a:xfrm flipH="1" rot="-9504169">
            <a:off x="1114686" y="2849532"/>
            <a:ext cx="531408" cy="501102"/>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rot="-9504169">
            <a:off x="2443061" y="4474407"/>
            <a:ext cx="531408" cy="501102"/>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rot="-9504169">
            <a:off x="6082386" y="3133857"/>
            <a:ext cx="531408" cy="501102"/>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flipH="1" rot="5400000">
            <a:off x="4961672" y="2914687"/>
            <a:ext cx="531300" cy="501000"/>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6246252" y="559450"/>
            <a:ext cx="2897747" cy="5143501"/>
          </a:xfrm>
          <a:prstGeom prst="rect">
            <a:avLst/>
          </a:prstGeom>
          <a:noFill/>
          <a:ln>
            <a:noFill/>
          </a:ln>
        </p:spPr>
      </p:pic>
      <p:pic>
        <p:nvPicPr>
          <p:cNvPr id="93" name="Google Shape;93;p17"/>
          <p:cNvPicPr preferRelativeResize="0"/>
          <p:nvPr/>
        </p:nvPicPr>
        <p:blipFill>
          <a:blip r:embed="rId4">
            <a:alphaModFix/>
          </a:blip>
          <a:stretch>
            <a:fillRect/>
          </a:stretch>
        </p:blipFill>
        <p:spPr>
          <a:xfrm>
            <a:off x="4" y="0"/>
            <a:ext cx="2726029" cy="4838701"/>
          </a:xfrm>
          <a:prstGeom prst="rect">
            <a:avLst/>
          </a:prstGeom>
          <a:noFill/>
          <a:ln>
            <a:noFill/>
          </a:ln>
        </p:spPr>
      </p:pic>
      <p:pic>
        <p:nvPicPr>
          <p:cNvPr id="94" name="Google Shape;94;p17"/>
          <p:cNvPicPr preferRelativeResize="0"/>
          <p:nvPr/>
        </p:nvPicPr>
        <p:blipFill>
          <a:blip r:embed="rId5">
            <a:alphaModFix/>
          </a:blip>
          <a:stretch>
            <a:fillRect/>
          </a:stretch>
        </p:blipFill>
        <p:spPr>
          <a:xfrm>
            <a:off x="2911395" y="66675"/>
            <a:ext cx="2726029" cy="4838701"/>
          </a:xfrm>
          <a:prstGeom prst="rect">
            <a:avLst/>
          </a:prstGeom>
          <a:noFill/>
          <a:ln>
            <a:noFill/>
          </a:ln>
        </p:spPr>
      </p:pic>
      <p:pic>
        <p:nvPicPr>
          <p:cNvPr id="95" name="Google Shape;95;p17"/>
          <p:cNvPicPr preferRelativeResize="0"/>
          <p:nvPr/>
        </p:nvPicPr>
        <p:blipFill>
          <a:blip r:embed="rId6">
            <a:alphaModFix/>
          </a:blip>
          <a:stretch>
            <a:fillRect/>
          </a:stretch>
        </p:blipFill>
        <p:spPr>
          <a:xfrm>
            <a:off x="3671002" y="2061125"/>
            <a:ext cx="2897747" cy="5143501"/>
          </a:xfrm>
          <a:prstGeom prst="rect">
            <a:avLst/>
          </a:prstGeom>
          <a:noFill/>
          <a:ln>
            <a:noFill/>
          </a:ln>
        </p:spPr>
      </p:pic>
      <p:pic>
        <p:nvPicPr>
          <p:cNvPr id="96" name="Google Shape;96;p17"/>
          <p:cNvPicPr preferRelativeResize="0"/>
          <p:nvPr/>
        </p:nvPicPr>
        <p:blipFill>
          <a:blip r:embed="rId7">
            <a:alphaModFix/>
          </a:blip>
          <a:stretch>
            <a:fillRect/>
          </a:stretch>
        </p:blipFill>
        <p:spPr>
          <a:xfrm>
            <a:off x="600400" y="1171025"/>
            <a:ext cx="2726026" cy="4838690"/>
          </a:xfrm>
          <a:prstGeom prst="rect">
            <a:avLst/>
          </a:prstGeom>
          <a:noFill/>
          <a:ln>
            <a:noFill/>
          </a:ln>
        </p:spPr>
      </p:pic>
      <p:sp>
        <p:nvSpPr>
          <p:cNvPr id="97" name="Google Shape;97;p17"/>
          <p:cNvSpPr txBox="1"/>
          <p:nvPr/>
        </p:nvSpPr>
        <p:spPr>
          <a:xfrm>
            <a:off x="6778200" y="0"/>
            <a:ext cx="23658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t>Animal</a:t>
            </a:r>
            <a:r>
              <a:rPr lang="en-GB" sz="2000"/>
              <a:t> Admin Tab</a:t>
            </a:r>
            <a:endParaRPr sz="2000"/>
          </a:p>
        </p:txBody>
      </p:sp>
      <p:sp>
        <p:nvSpPr>
          <p:cNvPr id="98" name="Google Shape;98;p17"/>
          <p:cNvSpPr/>
          <p:nvPr/>
        </p:nvSpPr>
        <p:spPr>
          <a:xfrm flipH="1" rot="-9848608">
            <a:off x="397780" y="2168791"/>
            <a:ext cx="531421" cy="501133"/>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flipH="1" rot="8251043">
            <a:off x="3086181" y="1131615"/>
            <a:ext cx="531267" cy="501117"/>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flipH="1" rot="-9358110">
            <a:off x="3709030" y="1764623"/>
            <a:ext cx="531138" cy="501044"/>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rot="8251043">
            <a:off x="6080306" y="3256590"/>
            <a:ext cx="531267" cy="501117"/>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183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MVP </a:t>
            </a:r>
            <a:r>
              <a:rPr lang="en-GB"/>
              <a:t>😂</a:t>
            </a:r>
            <a:endParaRPr/>
          </a:p>
        </p:txBody>
      </p:sp>
      <p:pic>
        <p:nvPicPr>
          <p:cNvPr id="107" name="Google Shape;107;p18"/>
          <p:cNvPicPr preferRelativeResize="0"/>
          <p:nvPr/>
        </p:nvPicPr>
        <p:blipFill rotWithShape="1">
          <a:blip r:embed="rId3">
            <a:alphaModFix/>
          </a:blip>
          <a:srcRect b="0" l="0" r="0" t="2008"/>
          <a:stretch/>
        </p:blipFill>
        <p:spPr>
          <a:xfrm>
            <a:off x="2211050" y="510325"/>
            <a:ext cx="5314950" cy="4209300"/>
          </a:xfrm>
          <a:prstGeom prst="rect">
            <a:avLst/>
          </a:prstGeom>
          <a:noFill/>
          <a:ln>
            <a:noFill/>
          </a:ln>
        </p:spPr>
      </p:pic>
      <p:sp>
        <p:nvSpPr>
          <p:cNvPr id="108" name="Google Shape;108;p18"/>
          <p:cNvSpPr txBox="1"/>
          <p:nvPr/>
        </p:nvSpPr>
        <p:spPr>
          <a:xfrm>
            <a:off x="1408825" y="1279500"/>
            <a:ext cx="685800" cy="7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900"/>
              <a:t>🎉</a:t>
            </a:r>
            <a:endParaRPr sz="2900"/>
          </a:p>
        </p:txBody>
      </p:sp>
      <p:sp>
        <p:nvSpPr>
          <p:cNvPr id="109" name="Google Shape;109;p18"/>
          <p:cNvSpPr txBox="1"/>
          <p:nvPr/>
        </p:nvSpPr>
        <p:spPr>
          <a:xfrm>
            <a:off x="8025875" y="1752175"/>
            <a:ext cx="5838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900">
                <a:solidFill>
                  <a:schemeClr val="dk1"/>
                </a:solidFil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Small wins.</a:t>
            </a:r>
            <a:endParaRPr/>
          </a:p>
        </p:txBody>
      </p:sp>
      <p:pic>
        <p:nvPicPr>
          <p:cNvPr id="115" name="Google Shape;115;p19"/>
          <p:cNvPicPr preferRelativeResize="0"/>
          <p:nvPr/>
        </p:nvPicPr>
        <p:blipFill>
          <a:blip r:embed="rId3">
            <a:alphaModFix/>
          </a:blip>
          <a:stretch>
            <a:fillRect/>
          </a:stretch>
        </p:blipFill>
        <p:spPr>
          <a:xfrm>
            <a:off x="87525" y="2115425"/>
            <a:ext cx="5509896" cy="3820975"/>
          </a:xfrm>
          <a:prstGeom prst="rect">
            <a:avLst/>
          </a:prstGeom>
          <a:noFill/>
          <a:ln>
            <a:noFill/>
          </a:ln>
        </p:spPr>
      </p:pic>
      <p:pic>
        <p:nvPicPr>
          <p:cNvPr id="116" name="Google Shape;116;p19"/>
          <p:cNvPicPr preferRelativeResize="0"/>
          <p:nvPr/>
        </p:nvPicPr>
        <p:blipFill rotWithShape="1">
          <a:blip r:embed="rId4">
            <a:alphaModFix/>
          </a:blip>
          <a:srcRect b="0" l="1713" r="3084" t="0"/>
          <a:stretch/>
        </p:blipFill>
        <p:spPr>
          <a:xfrm>
            <a:off x="3725875" y="178500"/>
            <a:ext cx="5199100" cy="3436450"/>
          </a:xfrm>
          <a:prstGeom prst="rect">
            <a:avLst/>
          </a:prstGeom>
          <a:noFill/>
          <a:ln>
            <a:noFill/>
          </a:ln>
        </p:spPr>
      </p:pic>
      <p:sp>
        <p:nvSpPr>
          <p:cNvPr id="117" name="Google Shape;117;p19"/>
          <p:cNvSpPr txBox="1"/>
          <p:nvPr/>
        </p:nvSpPr>
        <p:spPr>
          <a:xfrm>
            <a:off x="1381000" y="1455600"/>
            <a:ext cx="21501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Site wide message bar</a:t>
            </a:r>
            <a:endParaRPr/>
          </a:p>
        </p:txBody>
      </p:sp>
      <p:sp>
        <p:nvSpPr>
          <p:cNvPr id="118" name="Google Shape;118;p19"/>
          <p:cNvSpPr txBox="1"/>
          <p:nvPr/>
        </p:nvSpPr>
        <p:spPr>
          <a:xfrm>
            <a:off x="6088950" y="4284025"/>
            <a:ext cx="15249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Guiding the user</a:t>
            </a:r>
            <a:endParaRPr/>
          </a:p>
        </p:txBody>
      </p:sp>
      <p:sp>
        <p:nvSpPr>
          <p:cNvPr id="119" name="Google Shape;119;p19"/>
          <p:cNvSpPr/>
          <p:nvPr/>
        </p:nvSpPr>
        <p:spPr>
          <a:xfrm flipH="1" rot="10456013">
            <a:off x="3170607" y="1798044"/>
            <a:ext cx="531559" cy="501111"/>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flipH="1" rot="-1137995">
            <a:off x="5528528" y="3865556"/>
            <a:ext cx="531665" cy="501211"/>
          </a:xfrm>
          <a:prstGeom prst="bentArrow">
            <a:avLst>
              <a:gd fmla="val 38782" name="adj1"/>
              <a:gd fmla="val 41841" name="adj2"/>
              <a:gd fmla="val 44875" name="adj3"/>
              <a:gd fmla="val 73478" name="adj4"/>
            </a:avLst>
          </a:prstGeom>
          <a:solidFill>
            <a:srgbClr val="4CA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It’s good to know when to change tracks</a:t>
            </a:r>
            <a:endParaRPr/>
          </a:p>
        </p:txBody>
      </p:sp>
      <p:pic>
        <p:nvPicPr>
          <p:cNvPr id="126" name="Google Shape;126;p20"/>
          <p:cNvPicPr preferRelativeResize="0"/>
          <p:nvPr/>
        </p:nvPicPr>
        <p:blipFill>
          <a:blip r:embed="rId3">
            <a:alphaModFix/>
          </a:blip>
          <a:stretch>
            <a:fillRect/>
          </a:stretch>
        </p:blipFill>
        <p:spPr>
          <a:xfrm>
            <a:off x="2622925" y="1682851"/>
            <a:ext cx="6345050" cy="3100100"/>
          </a:xfrm>
          <a:prstGeom prst="rect">
            <a:avLst/>
          </a:prstGeom>
          <a:noFill/>
          <a:ln>
            <a:noFill/>
          </a:ln>
        </p:spPr>
      </p:pic>
      <p:pic>
        <p:nvPicPr>
          <p:cNvPr id="127" name="Google Shape;127;p20"/>
          <p:cNvPicPr preferRelativeResize="0"/>
          <p:nvPr/>
        </p:nvPicPr>
        <p:blipFill>
          <a:blip r:embed="rId4">
            <a:alphaModFix/>
          </a:blip>
          <a:stretch>
            <a:fillRect/>
          </a:stretch>
        </p:blipFill>
        <p:spPr>
          <a:xfrm>
            <a:off x="1341463" y="1178013"/>
            <a:ext cx="4886325" cy="504825"/>
          </a:xfrm>
          <a:prstGeom prst="rect">
            <a:avLst/>
          </a:prstGeom>
          <a:noFill/>
          <a:ln>
            <a:noFill/>
          </a:ln>
        </p:spPr>
      </p:pic>
      <p:pic>
        <p:nvPicPr>
          <p:cNvPr id="128" name="Google Shape;128;p20"/>
          <p:cNvPicPr preferRelativeResize="0"/>
          <p:nvPr/>
        </p:nvPicPr>
        <p:blipFill>
          <a:blip r:embed="rId5">
            <a:alphaModFix/>
          </a:blip>
          <a:stretch>
            <a:fillRect/>
          </a:stretch>
        </p:blipFill>
        <p:spPr>
          <a:xfrm>
            <a:off x="131950" y="1682850"/>
            <a:ext cx="4044982" cy="310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139100" y="0"/>
            <a:ext cx="64086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my mayhem with the console was key to trusting it in the front end.</a:t>
            </a:r>
            <a:endParaRPr/>
          </a:p>
        </p:txBody>
      </p:sp>
      <p:pic>
        <p:nvPicPr>
          <p:cNvPr id="134" name="Google Shape;134;p21"/>
          <p:cNvPicPr preferRelativeResize="0"/>
          <p:nvPr/>
        </p:nvPicPr>
        <p:blipFill>
          <a:blip r:embed="rId3">
            <a:alphaModFix/>
          </a:blip>
          <a:stretch>
            <a:fillRect/>
          </a:stretch>
        </p:blipFill>
        <p:spPr>
          <a:xfrm>
            <a:off x="2139101" y="1585648"/>
            <a:ext cx="12196577" cy="3278574"/>
          </a:xfrm>
          <a:prstGeom prst="rect">
            <a:avLst/>
          </a:prstGeom>
          <a:noFill/>
          <a:ln>
            <a:noFill/>
          </a:ln>
        </p:spPr>
      </p:pic>
      <p:pic>
        <p:nvPicPr>
          <p:cNvPr id="135" name="Google Shape;135;p21"/>
          <p:cNvPicPr preferRelativeResize="0"/>
          <p:nvPr/>
        </p:nvPicPr>
        <p:blipFill>
          <a:blip r:embed="rId4">
            <a:alphaModFix/>
          </a:blip>
          <a:stretch>
            <a:fillRect/>
          </a:stretch>
        </p:blipFill>
        <p:spPr>
          <a:xfrm>
            <a:off x="-10" y="0"/>
            <a:ext cx="2139119" cy="5143500"/>
          </a:xfrm>
          <a:prstGeom prst="rect">
            <a:avLst/>
          </a:prstGeom>
          <a:noFill/>
          <a:ln>
            <a:noFill/>
          </a:ln>
        </p:spPr>
      </p:pic>
      <p:pic>
        <p:nvPicPr>
          <p:cNvPr id="136" name="Google Shape;136;p21"/>
          <p:cNvPicPr preferRelativeResize="0"/>
          <p:nvPr/>
        </p:nvPicPr>
        <p:blipFill>
          <a:blip r:embed="rId5">
            <a:alphaModFix/>
          </a:blip>
          <a:stretch>
            <a:fillRect/>
          </a:stretch>
        </p:blipFill>
        <p:spPr>
          <a:xfrm>
            <a:off x="5779259" y="946200"/>
            <a:ext cx="336473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