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6" r:id="rId5"/>
  </p:sldMasterIdLst>
  <p:notesMasterIdLst>
    <p:notesMasterId r:id="rId24"/>
  </p:notesMasterIdLst>
  <p:handoutMasterIdLst>
    <p:handoutMasterId r:id="rId25"/>
  </p:handoutMasterIdLst>
  <p:sldIdLst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05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 	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857011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869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360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6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50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6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3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1978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4639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5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078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5645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2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5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4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2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29583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39913"/>
            <a:ext cx="9144000" cy="8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DB2</a:t>
            </a: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Lesson 00: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3: Data Query Language</a:t>
            </a:r>
          </a:p>
          <a:p>
            <a:pPr lvl="1"/>
            <a:r>
              <a:rPr lang="en-US" dirty="0"/>
              <a:t>The SELECT statement</a:t>
            </a:r>
          </a:p>
          <a:p>
            <a:pPr lvl="1"/>
            <a:r>
              <a:rPr lang="en-US" dirty="0"/>
              <a:t>The WHERE clause</a:t>
            </a:r>
          </a:p>
          <a:p>
            <a:pPr lvl="1"/>
            <a:r>
              <a:rPr lang="en-US" dirty="0"/>
              <a:t>The DISTINCT clause</a:t>
            </a:r>
          </a:p>
          <a:p>
            <a:pPr lvl="1"/>
            <a:r>
              <a:rPr lang="en-US" dirty="0"/>
              <a:t>The Comparison, Arithmetic, and Logical operators</a:t>
            </a:r>
          </a:p>
          <a:p>
            <a:pPr lvl="1"/>
            <a:r>
              <a:rPr lang="en-US" dirty="0"/>
              <a:t>The ORDER BY clause</a:t>
            </a:r>
          </a:p>
          <a:p>
            <a:endParaRPr lang="en-US" dirty="0"/>
          </a:p>
          <a:p>
            <a:r>
              <a:rPr lang="en-US" dirty="0"/>
              <a:t>Lesson 4: Aggregate (GROUP) Functions</a:t>
            </a:r>
          </a:p>
          <a:p>
            <a:pPr lvl="1"/>
            <a:r>
              <a:rPr lang="en-US" dirty="0"/>
              <a:t>Aggregate (Group) functions:</a:t>
            </a:r>
          </a:p>
          <a:p>
            <a:pPr lvl="1"/>
            <a:r>
              <a:rPr lang="en-US" dirty="0"/>
              <a:t>GROUP BY clause</a:t>
            </a:r>
          </a:p>
          <a:p>
            <a:pPr lvl="1"/>
            <a:r>
              <a:rPr lang="en-US" dirty="0"/>
              <a:t>HAVING clause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5: SQL (Single-row) Functions</a:t>
            </a:r>
          </a:p>
          <a:p>
            <a:pPr lvl="1"/>
            <a:r>
              <a:rPr lang="en-US" dirty="0"/>
              <a:t>Number functions</a:t>
            </a:r>
          </a:p>
          <a:p>
            <a:pPr lvl="2"/>
            <a:r>
              <a:rPr lang="en-US" dirty="0"/>
              <a:t>Character functions</a:t>
            </a:r>
          </a:p>
          <a:p>
            <a:pPr lvl="2"/>
            <a:r>
              <a:rPr lang="en-US" dirty="0"/>
              <a:t>Date functions</a:t>
            </a:r>
          </a:p>
          <a:p>
            <a:pPr lvl="2"/>
            <a:r>
              <a:rPr lang="en-US" dirty="0"/>
              <a:t>Conversion functions</a:t>
            </a:r>
          </a:p>
          <a:p>
            <a:endParaRPr lang="en-US" dirty="0"/>
          </a:p>
          <a:p>
            <a:r>
              <a:rPr lang="en-US" dirty="0"/>
              <a:t>Lesson 6: Joins and </a:t>
            </a:r>
            <a:r>
              <a:rPr lang="en-US" dirty="0" err="1"/>
              <a:t>Subqueries</a:t>
            </a:r>
            <a:endParaRPr lang="en-US" dirty="0"/>
          </a:p>
          <a:p>
            <a:pPr lvl="1"/>
            <a:r>
              <a:rPr lang="en-US" dirty="0"/>
              <a:t>Join</a:t>
            </a:r>
          </a:p>
          <a:p>
            <a:pPr lvl="2"/>
            <a:r>
              <a:rPr lang="en-US" dirty="0"/>
              <a:t>Inner Join</a:t>
            </a:r>
          </a:p>
          <a:p>
            <a:pPr lvl="2"/>
            <a:r>
              <a:rPr lang="en-US" dirty="0"/>
              <a:t>Outer join</a:t>
            </a:r>
          </a:p>
          <a:p>
            <a:pPr lvl="2"/>
            <a:r>
              <a:rPr lang="en-US" dirty="0"/>
              <a:t>Self Join</a:t>
            </a:r>
          </a:p>
          <a:p>
            <a:pPr lvl="2"/>
            <a:r>
              <a:rPr lang="en-US" dirty="0"/>
              <a:t>Sub-queries</a:t>
            </a:r>
          </a:p>
          <a:p>
            <a:pPr lvl="2"/>
            <a:r>
              <a:rPr lang="en-US" dirty="0"/>
              <a:t>UNION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DB2 Objects</a:t>
            </a:r>
          </a:p>
          <a:p>
            <a:pPr lvl="1"/>
            <a:r>
              <a:rPr lang="en-US" dirty="0"/>
              <a:t>Storage structure:</a:t>
            </a:r>
          </a:p>
          <a:p>
            <a:pPr lvl="2"/>
            <a:r>
              <a:rPr lang="en-US" dirty="0"/>
              <a:t>Storage groups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Index space</a:t>
            </a:r>
          </a:p>
          <a:p>
            <a:pPr lvl="2"/>
            <a:r>
              <a:rPr lang="en-US" dirty="0"/>
              <a:t>Index</a:t>
            </a:r>
          </a:p>
          <a:p>
            <a:pPr lvl="2"/>
            <a:r>
              <a:rPr lang="en-US" dirty="0"/>
              <a:t>Synonym</a:t>
            </a:r>
          </a:p>
          <a:p>
            <a:pPr lvl="2"/>
            <a:r>
              <a:rPr lang="en-US" dirty="0"/>
              <a:t>View</a:t>
            </a:r>
          </a:p>
          <a:p>
            <a:pPr lvl="2"/>
            <a:r>
              <a:rPr lang="en-US" dirty="0"/>
              <a:t>Alias</a:t>
            </a:r>
          </a:p>
          <a:p>
            <a:pPr lvl="2"/>
            <a:r>
              <a:rPr lang="en-US" dirty="0"/>
              <a:t>Catalog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8: Data Manipulation Language</a:t>
            </a:r>
          </a:p>
          <a:p>
            <a:pPr lvl="1"/>
            <a:r>
              <a:rPr lang="en-US" dirty="0"/>
              <a:t>Concept of Data Manipulation Language</a:t>
            </a:r>
          </a:p>
          <a:p>
            <a:pPr lvl="1"/>
            <a:r>
              <a:rPr lang="en-US" dirty="0"/>
              <a:t>Inserting rows into a table</a:t>
            </a:r>
          </a:p>
          <a:p>
            <a:pPr lvl="1"/>
            <a:r>
              <a:rPr lang="en-US" dirty="0"/>
              <a:t>Deleting rows from a table</a:t>
            </a:r>
          </a:p>
          <a:p>
            <a:pPr lvl="1"/>
            <a:r>
              <a:rPr lang="en-US" dirty="0"/>
              <a:t>Updating rows in a table</a:t>
            </a:r>
          </a:p>
          <a:p>
            <a:endParaRPr lang="en-US" dirty="0"/>
          </a:p>
          <a:p>
            <a:r>
              <a:rPr lang="en-US" dirty="0"/>
              <a:t>Lesson 9: Components of DB2</a:t>
            </a:r>
          </a:p>
          <a:p>
            <a:pPr lvl="1"/>
            <a:r>
              <a:rPr lang="en-US" dirty="0"/>
              <a:t>System structure</a:t>
            </a:r>
          </a:p>
          <a:p>
            <a:pPr lvl="1"/>
            <a:r>
              <a:rPr lang="en-US" dirty="0"/>
              <a:t>System services</a:t>
            </a:r>
          </a:p>
          <a:p>
            <a:pPr lvl="1"/>
            <a:r>
              <a:rPr lang="en-US" dirty="0"/>
              <a:t>Locking services</a:t>
            </a:r>
          </a:p>
          <a:p>
            <a:pPr lvl="1"/>
            <a:r>
              <a:rPr lang="en-US" dirty="0"/>
              <a:t>Database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10: Embedded SQL</a:t>
            </a:r>
          </a:p>
          <a:p>
            <a:pPr lvl="1"/>
            <a:r>
              <a:rPr lang="en-US" dirty="0"/>
              <a:t>Static SQL</a:t>
            </a:r>
          </a:p>
          <a:p>
            <a:pPr lvl="1"/>
            <a:r>
              <a:rPr lang="en-US" dirty="0"/>
              <a:t>Dynamic SQL</a:t>
            </a:r>
          </a:p>
          <a:p>
            <a:pPr lvl="1"/>
            <a:r>
              <a:rPr lang="en-US" dirty="0"/>
              <a:t>Embedded SQL</a:t>
            </a:r>
          </a:p>
          <a:p>
            <a:pPr lvl="1"/>
            <a:r>
              <a:rPr lang="en-US" dirty="0"/>
              <a:t>Host variables</a:t>
            </a:r>
          </a:p>
          <a:p>
            <a:endParaRPr lang="en-US" dirty="0"/>
          </a:p>
          <a:p>
            <a:r>
              <a:rPr lang="en-US" dirty="0"/>
              <a:t>Lesson 11: Indicator Variable</a:t>
            </a:r>
          </a:p>
          <a:p>
            <a:pPr lvl="1"/>
            <a:r>
              <a:rPr lang="en-US" dirty="0"/>
              <a:t>Indicator variable</a:t>
            </a:r>
          </a:p>
          <a:p>
            <a:endParaRPr lang="en-US" dirty="0"/>
          </a:p>
          <a:p>
            <a:r>
              <a:rPr lang="en-US" dirty="0"/>
              <a:t>Lesson 12: DB2 Interactive Interface</a:t>
            </a:r>
          </a:p>
          <a:p>
            <a:pPr lvl="1"/>
            <a:r>
              <a:rPr lang="en-US" dirty="0"/>
              <a:t>DCLGEN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13: Cursors	</a:t>
            </a:r>
          </a:p>
          <a:p>
            <a:pPr lvl="1"/>
            <a:r>
              <a:rPr lang="en-US" dirty="0"/>
              <a:t>What are cursors?</a:t>
            </a:r>
          </a:p>
          <a:p>
            <a:pPr lvl="1"/>
            <a:r>
              <a:rPr lang="en-US" dirty="0"/>
              <a:t>Declaring a cursor</a:t>
            </a:r>
          </a:p>
          <a:p>
            <a:pPr lvl="1"/>
            <a:r>
              <a:rPr lang="en-US" dirty="0"/>
              <a:t>Fetching a row from cursor</a:t>
            </a:r>
          </a:p>
          <a:p>
            <a:pPr lvl="1"/>
            <a:r>
              <a:rPr lang="en-US" dirty="0"/>
              <a:t>Closing a cursor</a:t>
            </a:r>
          </a:p>
          <a:p>
            <a:endParaRPr lang="en-US" dirty="0"/>
          </a:p>
          <a:p>
            <a:r>
              <a:rPr lang="en-US" dirty="0"/>
              <a:t>Lesson 14: Errors / Exception Handling	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SQL Communication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15: Transaction Processing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COMMIT and ROLLBACK</a:t>
            </a:r>
          </a:p>
          <a:p>
            <a:endParaRPr lang="en-US" dirty="0"/>
          </a:p>
          <a:p>
            <a:r>
              <a:rPr lang="en-US" dirty="0"/>
              <a:t>Lesson 16: Concurrency and Locking</a:t>
            </a:r>
          </a:p>
          <a:p>
            <a:pPr lvl="1"/>
            <a:r>
              <a:rPr lang="en-US" dirty="0"/>
              <a:t>Concurrency problems: </a:t>
            </a:r>
          </a:p>
          <a:p>
            <a:pPr lvl="1"/>
            <a:r>
              <a:rPr lang="en-US" dirty="0"/>
              <a:t>Lost update problem. </a:t>
            </a:r>
          </a:p>
          <a:p>
            <a:pPr lvl="1"/>
            <a:r>
              <a:rPr lang="en-US" dirty="0"/>
              <a:t>Uncommitted  dependency problem. </a:t>
            </a:r>
          </a:p>
          <a:p>
            <a:pPr lvl="1"/>
            <a:r>
              <a:rPr lang="en-US" dirty="0"/>
              <a:t>Inconsistent analysis problem.</a:t>
            </a:r>
          </a:p>
          <a:p>
            <a:pPr lvl="1"/>
            <a:r>
              <a:rPr lang="en-US" dirty="0"/>
              <a:t>How DB2 solves these problems.</a:t>
            </a:r>
          </a:p>
          <a:p>
            <a:pPr lvl="1"/>
            <a:r>
              <a:rPr lang="en-US" dirty="0"/>
              <a:t>Deadlocks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17: Stored procedure</a:t>
            </a:r>
          </a:p>
          <a:p>
            <a:pPr lvl="1"/>
            <a:r>
              <a:rPr lang="en-US" dirty="0"/>
              <a:t>Introduction to stored procedure </a:t>
            </a:r>
          </a:p>
          <a:p>
            <a:pPr lvl="1"/>
            <a:r>
              <a:rPr lang="en-US" dirty="0"/>
              <a:t>Implementing DB2 Stored Procedures</a:t>
            </a:r>
          </a:p>
          <a:p>
            <a:pPr lvl="1"/>
            <a:r>
              <a:rPr lang="en-US" dirty="0"/>
              <a:t>Creating Stored Procedures</a:t>
            </a:r>
          </a:p>
          <a:p>
            <a:pPr lvl="1"/>
            <a:r>
              <a:rPr lang="en-US" dirty="0"/>
              <a:t>Executing a Stored Procedure</a:t>
            </a:r>
          </a:p>
          <a:p>
            <a:endParaRPr lang="en-US" dirty="0"/>
          </a:p>
          <a:p>
            <a:r>
              <a:rPr lang="en-US" dirty="0"/>
              <a:t>Lesson 18: Utilities and tools for DB2</a:t>
            </a:r>
          </a:p>
          <a:p>
            <a:pPr lvl="1"/>
            <a:r>
              <a:rPr lang="en-US" dirty="0"/>
              <a:t>Loading of DB2 tables</a:t>
            </a:r>
          </a:p>
          <a:p>
            <a:pPr lvl="1"/>
            <a:r>
              <a:rPr lang="en-US" dirty="0"/>
              <a:t>Unloading of DB2 tables</a:t>
            </a:r>
          </a:p>
          <a:p>
            <a:pPr lvl="1"/>
            <a:r>
              <a:rPr lang="en-US" dirty="0"/>
              <a:t>File Aid for DB2</a:t>
            </a:r>
          </a:p>
          <a:p>
            <a:pPr lvl="1"/>
            <a:r>
              <a:rPr lang="en-US" dirty="0"/>
              <a:t>File manager for DB2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Guide to DB2; by C.J. Date</a:t>
            </a:r>
          </a:p>
          <a:p>
            <a:r>
              <a:rPr lang="en-US" dirty="0"/>
              <a:t>The DB2 Experts Guide; by Bruce Larson</a:t>
            </a:r>
          </a:p>
          <a:p>
            <a:r>
              <a:rPr lang="en-US" dirty="0"/>
              <a:t>IBM DB2 Application Programming &amp; SQL Guide</a:t>
            </a:r>
          </a:p>
          <a:p>
            <a:r>
              <a:rPr lang="en-US" dirty="0"/>
              <a:t>IBM Database 2 General Information</a:t>
            </a:r>
          </a:p>
          <a:p>
            <a:r>
              <a:rPr lang="en-US" dirty="0"/>
              <a:t>DB2 Developers Guide; by Craig  Mullins</a:t>
            </a:r>
          </a:p>
          <a:p>
            <a:r>
              <a:rPr lang="en-US" dirty="0"/>
              <a:t>DB2 for the COBOL programmer; by Curtis Garvin, Steve </a:t>
            </a:r>
            <a:r>
              <a:rPr lang="en-US" dirty="0" err="1"/>
              <a:t>Eckols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179347" name="Group 1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77412"/>
              </p:ext>
            </p:extLst>
          </p:nvPr>
        </p:nvGraphicFramePr>
        <p:xfrm>
          <a:off x="298450" y="1628800"/>
          <a:ext cx="8686800" cy="4404304"/>
        </p:xfrm>
        <a:graphic>
          <a:graphicData uri="http://schemas.openxmlformats.org/drawingml/2006/table">
            <a:tbl>
              <a:tblPr/>
              <a:tblGrid>
                <a:gridCol w="1085850"/>
                <a:gridCol w="1567244"/>
                <a:gridCol w="1851375"/>
                <a:gridCol w="1768125"/>
                <a:gridCol w="2414206"/>
              </a:tblGrid>
              <a:tr h="737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05-Nov-2009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Arjun Singh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Revamp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11-Nov-2009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1.1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09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30th June’11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Rajita Dhumal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Revamp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09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en-US" sz="13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Aug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2016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2.1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Sarika Katyare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Revamp Post integration</a:t>
                      </a:r>
                    </a:p>
                  </a:txBody>
                  <a:tcPr marL="106147" marR="1061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2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understand the DB2 relational database management system</a:t>
            </a:r>
          </a:p>
          <a:p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COBOL</a:t>
            </a:r>
          </a:p>
          <a:p>
            <a:r>
              <a:rPr lang="en-US" dirty="0"/>
              <a:t>MVS</a:t>
            </a:r>
          </a:p>
          <a:p>
            <a:r>
              <a:rPr lang="en-US" dirty="0"/>
              <a:t>JCL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Getting Started with Database</a:t>
            </a:r>
          </a:p>
          <a:p>
            <a:pPr lvl="1"/>
            <a:r>
              <a:rPr lang="en-US" dirty="0"/>
              <a:t>Lesson 2: Basics of SQL</a:t>
            </a:r>
          </a:p>
          <a:p>
            <a:pPr lvl="1"/>
            <a:r>
              <a:rPr lang="en-US" dirty="0"/>
              <a:t>Lesson 3: Data Query Language</a:t>
            </a:r>
          </a:p>
          <a:p>
            <a:pPr lvl="1"/>
            <a:r>
              <a:rPr lang="en-US" dirty="0"/>
              <a:t>Lesson 4: Aggregate (GROUP) Functions</a:t>
            </a:r>
          </a:p>
          <a:p>
            <a:pPr lvl="1"/>
            <a:endParaRPr lang="en-US" dirty="0"/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5: SQL (Single-row)</a:t>
            </a:r>
          </a:p>
          <a:p>
            <a:pPr lvl="1"/>
            <a:r>
              <a:rPr lang="en-US" dirty="0"/>
              <a:t>Lesson 6: Joins and </a:t>
            </a:r>
            <a:r>
              <a:rPr lang="en-US" dirty="0" err="1"/>
              <a:t>Subqueries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  <a:p>
            <a:pPr lvl="1"/>
            <a:r>
              <a:rPr lang="en-US" dirty="0"/>
              <a:t>Lesson 7: DB2 Objects</a:t>
            </a:r>
          </a:p>
          <a:p>
            <a:pPr lvl="1"/>
            <a:r>
              <a:rPr lang="en-US" dirty="0"/>
              <a:t>Lesson 8: Data Manipulation Language</a:t>
            </a:r>
          </a:p>
          <a:p>
            <a:endParaRPr lang="en-US" dirty="0"/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Lesson 9: Components of DB2</a:t>
            </a:r>
          </a:p>
          <a:p>
            <a:pPr lvl="1"/>
            <a:r>
              <a:rPr lang="en-US" dirty="0"/>
              <a:t>Lesson 10: Embedded SQL</a:t>
            </a:r>
          </a:p>
          <a:p>
            <a:pPr lvl="1"/>
            <a:r>
              <a:rPr lang="en-US" dirty="0"/>
              <a:t>Lesson 11: Indicator Variable</a:t>
            </a:r>
          </a:p>
          <a:p>
            <a:pPr lvl="1"/>
            <a:r>
              <a:rPr lang="en-US" dirty="0"/>
              <a:t>Lesson 12: DB2 Interactive 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  <a:p>
            <a:pPr lvl="1"/>
            <a:r>
              <a:rPr lang="en-US" dirty="0"/>
              <a:t>Lesson 13: Cursors </a:t>
            </a:r>
          </a:p>
          <a:p>
            <a:pPr lvl="1"/>
            <a:r>
              <a:rPr lang="en-US" dirty="0"/>
              <a:t>Lesson 14: Errors / Exception Handling</a:t>
            </a:r>
          </a:p>
          <a:p>
            <a:pPr lvl="1"/>
            <a:r>
              <a:rPr lang="en-US" dirty="0"/>
              <a:t>Lesson 15: Transaction Processing</a:t>
            </a:r>
          </a:p>
          <a:p>
            <a:pPr lvl="1"/>
            <a:r>
              <a:rPr lang="en-US" dirty="0"/>
              <a:t>Lesson 16: Concurrency and Locking</a:t>
            </a:r>
          </a:p>
          <a:p>
            <a:pPr lvl="1"/>
            <a:r>
              <a:rPr lang="en-US" dirty="0"/>
              <a:t>Lesson 17: Stored procedure</a:t>
            </a:r>
          </a:p>
          <a:p>
            <a:pPr lvl="1"/>
            <a:r>
              <a:rPr lang="en-US" dirty="0"/>
              <a:t>Lesson 18: Tools and Utilities for DB2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Getting Started with Database</a:t>
            </a:r>
          </a:p>
          <a:p>
            <a:pPr lvl="1"/>
            <a:r>
              <a:rPr lang="en-US" dirty="0"/>
              <a:t>About Database</a:t>
            </a:r>
          </a:p>
          <a:p>
            <a:pPr lvl="1"/>
            <a:r>
              <a:rPr lang="en-US" dirty="0"/>
              <a:t>Characteristics of DBMS</a:t>
            </a:r>
          </a:p>
          <a:p>
            <a:pPr lvl="1"/>
            <a:r>
              <a:rPr lang="en-US" dirty="0"/>
              <a:t>DBMS models</a:t>
            </a:r>
          </a:p>
          <a:p>
            <a:pPr lvl="1"/>
            <a:r>
              <a:rPr lang="en-US" dirty="0"/>
              <a:t>Relational DBMS</a:t>
            </a:r>
          </a:p>
          <a:p>
            <a:pPr lvl="1"/>
            <a:r>
              <a:rPr lang="en-US" dirty="0"/>
              <a:t>Introduction to DB2</a:t>
            </a:r>
          </a:p>
          <a:p>
            <a:pPr lvl="1"/>
            <a:r>
              <a:rPr lang="en-US" dirty="0"/>
              <a:t>How does DB2 organize and access information?</a:t>
            </a:r>
          </a:p>
          <a:p>
            <a:endParaRPr lang="en-US" dirty="0"/>
          </a:p>
          <a:p>
            <a:r>
              <a:rPr lang="en-US" dirty="0"/>
              <a:t>Lesson 2: Basics of SQL</a:t>
            </a:r>
          </a:p>
          <a:p>
            <a:pPr lvl="1"/>
            <a:r>
              <a:rPr lang="en-US" dirty="0"/>
              <a:t>SQL, rules for SQL Statements, standard SQL Statement groups</a:t>
            </a:r>
          </a:p>
          <a:p>
            <a:pPr lvl="1"/>
            <a:r>
              <a:rPr lang="en-US" dirty="0"/>
              <a:t>SPUFI- DB2 Interactive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9F34DF-2B74-457D-AA35-47520E57D7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586</Words>
  <Application>Microsoft Office PowerPoint</Application>
  <PresentationFormat>On-screen Show (4:3)</PresentationFormat>
  <Paragraphs>206</Paragraphs>
  <Slides>18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Wingdings</vt:lpstr>
      <vt:lpstr>Candara</vt:lpstr>
      <vt:lpstr>Calibri</vt:lpstr>
      <vt:lpstr>Helvetica Light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Day Wise Schedules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Nande, Satyen</cp:lastModifiedBy>
  <cp:revision>87</cp:revision>
  <dcterms:created xsi:type="dcterms:W3CDTF">2014-04-28T11:21:39Z</dcterms:created>
  <dcterms:modified xsi:type="dcterms:W3CDTF">2016-08-31T06:45:20Z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</Properties>
</file>