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4"/>
  </p:sldMasterIdLst>
  <p:notesMasterIdLst>
    <p:notesMasterId r:id="rId38"/>
  </p:notesMasterIdLst>
  <p:handoutMasterIdLst>
    <p:handoutMasterId r:id="rId3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embeddedFontLst>
    <p:embeddedFont>
      <p:font typeface="Candara" panose="020E0502030303020204" pitchFamily="34" charset="0"/>
      <p:regular r:id="rId40"/>
      <p:bold r:id="rId41"/>
      <p:italic r:id="rId42"/>
      <p:boldItalic r:id="rId43"/>
    </p:embeddedFont>
    <p:embeddedFont>
      <p:font typeface="MS PGothic" panose="020B0600070205080204" pitchFamily="34" charset="-128"/>
      <p:regular r:id="rId44"/>
    </p:embeddedFont>
    <p:embeddedFont>
      <p:font typeface="Calibri" panose="020F0502020204030204" pitchFamily="34"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6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840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810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9250" y="590057"/>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a:t>
            </a:r>
            <a:r>
              <a:rPr lang="en-US" sz="1200" b="1" dirty="0">
                <a:latin typeface="Candara" panose="020E0502030303020204" pitchFamily="34" charset="0"/>
                <a:cs typeface="Arial" pitchFamily="34" charset="0"/>
              </a:rPr>
              <a:t>Notes</a:t>
            </a:r>
            <a:r>
              <a:rPr lang="en-US" sz="1200" b="1" dirty="0">
                <a:latin typeface="Arial" pitchFamily="34" charset="0"/>
                <a:cs typeface="Arial" pitchFamily="34" charset="0"/>
              </a:rPr>
              <a:t>:</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anose="020B0604020202020204" pitchFamily="34" charset="0"/>
                <a:ea typeface="ＭＳ Ｐゴシック"/>
                <a:cs typeface="Arial" panose="020B0604020202020204" pitchFamily="34" charset="0"/>
              </a:rPr>
              <a:t>DB2</a:t>
            </a:r>
            <a:r>
              <a:rPr lang="en-US" sz="1200" b="0" dirty="0" smtClean="0">
                <a:latin typeface="Arial" panose="020B0604020202020204" pitchFamily="34" charset="0"/>
                <a:cs typeface="Arial" panose="020B0604020202020204" pitchFamily="34" charset="0"/>
              </a:rPr>
              <a:t>				</a:t>
            </a:r>
            <a:r>
              <a:rPr lang="en-US" sz="1200" b="0" dirty="0" smtClean="0">
                <a:latin typeface="Arial" panose="020B0604020202020204" pitchFamily="34" charset="0"/>
                <a:cs typeface="Arial" panose="020B0604020202020204" pitchFamily="34" charset="0"/>
              </a:rPr>
              <a:t>         </a:t>
            </a:r>
            <a:r>
              <a:rPr lang="en-US" sz="1200" b="0" dirty="0" smtClean="0">
                <a:latin typeface="Arial" panose="020B0604020202020204" pitchFamily="34" charset="0"/>
                <a:ea typeface="ＭＳ Ｐゴシック"/>
                <a:cs typeface="Arial" panose="020B0604020202020204" pitchFamily="34" charset="0"/>
              </a:rPr>
              <a:t>Getting </a:t>
            </a:r>
            <a:r>
              <a:rPr lang="en-US" sz="1200" b="0" dirty="0" smtClean="0">
                <a:latin typeface="Arial" panose="020B0604020202020204" pitchFamily="34" charset="0"/>
                <a:ea typeface="ＭＳ Ｐゴシック"/>
                <a:cs typeface="Arial" panose="020B0604020202020204" pitchFamily="34" charset="0"/>
              </a:rPr>
              <a:t>Started with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ftware_progra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smtClean="0">
                <a:latin typeface="Candara" panose="020E0502030303020204" pitchFamily="34" charset="0"/>
                <a:cs typeface="Arial" pitchFamily="34" charset="0"/>
              </a:rPr>
              <a:t>Add instructor notes here. </a:t>
            </a:r>
            <a:endParaRPr lang="en-US" sz="1000" b="0" dirty="0">
              <a:latin typeface="Candara" panose="020E0502030303020204"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Rot="1" noChangeAspect="1" noChangeArrowheads="1" noTextEdit="1"/>
          </p:cNvSpPr>
          <p:nvPr>
            <p:ph type="sldImg"/>
          </p:nvPr>
        </p:nvSpPr>
        <p:spPr>
          <a:xfrm>
            <a:off x="1970088" y="839788"/>
            <a:ext cx="4670425" cy="3503612"/>
          </a:xfrm>
          <a:ln/>
        </p:spPr>
      </p:sp>
      <p:sp>
        <p:nvSpPr>
          <p:cNvPr id="417795" name="Rectangle 3"/>
          <p:cNvSpPr>
            <a:spLocks noGrp="1" noChangeArrowheads="1"/>
          </p:cNvSpPr>
          <p:nvPr>
            <p:ph type="body" idx="1"/>
          </p:nvPr>
        </p:nvSpPr>
        <p:spPr>
          <a:xfrm>
            <a:off x="1981200" y="4572000"/>
            <a:ext cx="4648200" cy="3963988"/>
          </a:xfrm>
        </p:spPr>
        <p:txBody>
          <a:bodyPr/>
          <a:lstStyle/>
          <a:p>
            <a:endParaRPr lang="en-US"/>
          </a:p>
        </p:txBody>
      </p:sp>
      <p:sp>
        <p:nvSpPr>
          <p:cNvPr id="417796" name="Text Box 4"/>
          <p:cNvSpPr txBox="1">
            <a:spLocks noChangeArrowheads="1"/>
          </p:cNvSpPr>
          <p:nvPr/>
        </p:nvSpPr>
        <p:spPr bwMode="auto">
          <a:xfrm>
            <a:off x="152400" y="1295400"/>
            <a:ext cx="1676400" cy="854075"/>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The Hierarchical model:</a:t>
            </a:r>
          </a:p>
          <a:p>
            <a:r>
              <a:rPr lang="en-US" sz="1000" dirty="0">
                <a:latin typeface="Candara" panose="020E0502030303020204" pitchFamily="34" charset="0"/>
              </a:rPr>
              <a:t>The most recognized example of Hierarchical model database is an IMS designed by IBM.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Rot="1" noChangeAspect="1" noChangeArrowheads="1" noTextEdit="1"/>
          </p:cNvSpPr>
          <p:nvPr>
            <p:ph type="sldImg"/>
          </p:nvPr>
        </p:nvSpPr>
        <p:spPr>
          <a:xfrm>
            <a:off x="1970088" y="839788"/>
            <a:ext cx="4670425" cy="3503612"/>
          </a:xfrm>
          <a:ln/>
        </p:spPr>
      </p:sp>
      <p:sp>
        <p:nvSpPr>
          <p:cNvPr id="419843" name="Rectangle 3"/>
          <p:cNvSpPr>
            <a:spLocks noGrp="1" noChangeArrowheads="1"/>
          </p:cNvSpPr>
          <p:nvPr>
            <p:ph type="body" idx="1"/>
          </p:nvPr>
        </p:nvSpPr>
        <p:spPr>
          <a:xfrm>
            <a:off x="1981200" y="4572000"/>
            <a:ext cx="4648200" cy="3963988"/>
          </a:xfrm>
        </p:spPr>
        <p:txBody>
          <a:bodyPr/>
          <a:lstStyle/>
          <a:p>
            <a:pPr marL="225425" indent="-225425"/>
            <a:r>
              <a:rPr lang="en-US" b="1" u="sng"/>
              <a:t>Example of a Hierarchical model</a:t>
            </a:r>
            <a:r>
              <a:rPr lang="en-US" b="1"/>
              <a:t>:</a:t>
            </a:r>
          </a:p>
          <a:p>
            <a:pPr marL="225425" indent="-225425"/>
            <a:r>
              <a:rPr lang="en-US"/>
              <a:t>Consider a student course - marks database. In the Hierarchical model a student can register for many courses, and get marks for each course.</a:t>
            </a:r>
          </a:p>
          <a:p>
            <a:pPr marL="225425" indent="-225425"/>
            <a:r>
              <a:rPr lang="en-US"/>
              <a:t>The student record is called as “root”. It has got a course - marks record that is called as “child record”. </a:t>
            </a:r>
          </a:p>
          <a:p>
            <a:pPr marL="225425" indent="-225425"/>
            <a:r>
              <a:rPr lang="en-US"/>
              <a:t>In general: </a:t>
            </a:r>
          </a:p>
          <a:p>
            <a:pPr marL="688975" lvl="1" indent="-231775">
              <a:buFont typeface="Wingdings" pitchFamily="2" charset="2"/>
              <a:buNone/>
            </a:pPr>
            <a:r>
              <a:rPr lang="en-US"/>
              <a:t>A parent can have many children. </a:t>
            </a:r>
          </a:p>
          <a:p>
            <a:pPr marL="688975" lvl="1" indent="-231775">
              <a:buFont typeface="Wingdings" pitchFamily="2" charset="2"/>
              <a:buNone/>
            </a:pPr>
            <a:r>
              <a:rPr lang="en-US"/>
              <a:t>A child cannot have more than one parent. </a:t>
            </a:r>
          </a:p>
          <a:p>
            <a:pPr marL="688975" lvl="1" indent="-231775">
              <a:buFont typeface="Wingdings" pitchFamily="2" charset="2"/>
              <a:buNone/>
            </a:pPr>
            <a:r>
              <a:rPr lang="en-US"/>
              <a:t>No child can exist without its parent. </a:t>
            </a:r>
          </a:p>
          <a:p>
            <a:pPr marL="225425" indent="-225425"/>
            <a:endParaRPr lang="en-US"/>
          </a:p>
        </p:txBody>
      </p:sp>
      <p:sp>
        <p:nvSpPr>
          <p:cNvPr id="419844"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noTextEdit="1"/>
          </p:cNvSpPr>
          <p:nvPr>
            <p:ph type="sldImg"/>
          </p:nvPr>
        </p:nvSpPr>
        <p:spPr>
          <a:xfrm>
            <a:off x="1970088" y="839788"/>
            <a:ext cx="4670425" cy="3503612"/>
          </a:xfrm>
          <a:ln/>
        </p:spPr>
      </p:sp>
      <p:sp>
        <p:nvSpPr>
          <p:cNvPr id="421891" name="Rectangle 3"/>
          <p:cNvSpPr>
            <a:spLocks noGrp="1" noChangeArrowheads="1"/>
          </p:cNvSpPr>
          <p:nvPr>
            <p:ph type="body" idx="1"/>
          </p:nvPr>
        </p:nvSpPr>
        <p:spPr>
          <a:xfrm>
            <a:off x="1981200" y="4572000"/>
            <a:ext cx="4648200" cy="3963988"/>
          </a:xfrm>
        </p:spPr>
        <p:txBody>
          <a:bodyPr/>
          <a:lstStyle/>
          <a:p>
            <a:pPr marL="225425" indent="-225425"/>
            <a:r>
              <a:rPr lang="en-US" b="1" u="sng"/>
              <a:t>Possibilities in a Hierarchical model</a:t>
            </a:r>
            <a:r>
              <a:rPr lang="en-US" b="1"/>
              <a:t>:</a:t>
            </a:r>
          </a:p>
          <a:p>
            <a:pPr marL="225425" indent="-225425"/>
            <a:r>
              <a:rPr lang="en-US"/>
              <a:t>In the Hierarchical model, following possibilities exist:</a:t>
            </a:r>
          </a:p>
          <a:p>
            <a:pPr marL="225425" indent="-225425"/>
            <a:r>
              <a:rPr lang="en-US"/>
              <a:t>INSERT</a:t>
            </a:r>
          </a:p>
          <a:p>
            <a:pPr marL="688975" lvl="1" indent="-231775">
              <a:buFont typeface="Wingdings" pitchFamily="2" charset="2"/>
              <a:buNone/>
            </a:pPr>
            <a:r>
              <a:rPr lang="en-US"/>
              <a:t>Since no child record can exist without it’s parent, it is not possible to insert  the new course details without introducing a dummy student record.</a:t>
            </a:r>
          </a:p>
          <a:p>
            <a:pPr marL="225425" indent="-225425"/>
            <a:r>
              <a:rPr lang="en-US"/>
              <a:t>DELETE</a:t>
            </a:r>
          </a:p>
          <a:p>
            <a:pPr marL="688975" lvl="1" indent="-231775">
              <a:buFont typeface="Wingdings" pitchFamily="2" charset="2"/>
              <a:buNone/>
            </a:pPr>
            <a:r>
              <a:rPr lang="en-US"/>
              <a:t>If a course is selected by only one student, then deleting that student will automatically delete all information about the course.</a:t>
            </a:r>
          </a:p>
          <a:p>
            <a:pPr marL="225425" indent="-225425"/>
            <a:r>
              <a:rPr lang="en-US"/>
              <a:t>UPDATE</a:t>
            </a:r>
          </a:p>
          <a:p>
            <a:pPr marL="688975" lvl="1" indent="-231775">
              <a:buFont typeface="Wingdings" pitchFamily="2" charset="2"/>
              <a:buNone/>
            </a:pPr>
            <a:r>
              <a:rPr lang="en-US"/>
              <a:t>To change the course name of one course, the whole database has to be searched. This may result in data inconsistency.</a:t>
            </a:r>
          </a:p>
        </p:txBody>
      </p:sp>
      <p:sp>
        <p:nvSpPr>
          <p:cNvPr id="421892"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Rot="1" noChangeAspect="1" noChangeArrowheads="1" noTextEdit="1"/>
          </p:cNvSpPr>
          <p:nvPr>
            <p:ph type="sldImg"/>
          </p:nvPr>
        </p:nvSpPr>
        <p:spPr>
          <a:xfrm>
            <a:off x="1970088" y="839788"/>
            <a:ext cx="4670425" cy="3503612"/>
          </a:xfrm>
          <a:ln/>
        </p:spPr>
      </p:sp>
      <p:sp>
        <p:nvSpPr>
          <p:cNvPr id="423939" name="Rectangle 3"/>
          <p:cNvSpPr>
            <a:spLocks noGrp="1" noChangeArrowheads="1"/>
          </p:cNvSpPr>
          <p:nvPr>
            <p:ph type="body" idx="1"/>
          </p:nvPr>
        </p:nvSpPr>
        <p:spPr>
          <a:xfrm>
            <a:off x="1981200" y="4572000"/>
            <a:ext cx="4648200" cy="3963988"/>
          </a:xfrm>
        </p:spPr>
        <p:txBody>
          <a:bodyPr/>
          <a:lstStyle/>
          <a:p>
            <a:endParaRPr lang="en-US"/>
          </a:p>
        </p:txBody>
      </p:sp>
      <p:sp>
        <p:nvSpPr>
          <p:cNvPr id="423940" name="Text Box 4"/>
          <p:cNvSpPr txBox="1">
            <a:spLocks noChangeArrowheads="1"/>
          </p:cNvSpPr>
          <p:nvPr/>
        </p:nvSpPr>
        <p:spPr bwMode="auto">
          <a:xfrm>
            <a:off x="152400" y="1295400"/>
            <a:ext cx="1676400" cy="7171194"/>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The Network model:</a:t>
            </a:r>
          </a:p>
          <a:p>
            <a:r>
              <a:rPr lang="en-US" sz="1000" dirty="0">
                <a:latin typeface="Candara" panose="020E0502030303020204" pitchFamily="34" charset="0"/>
              </a:rPr>
              <a:t>It is a database model conceived as a flexible way of representing objects and their relationships. Its original inventor was Charles Bachman, and it was developed into a standard specification published in 1969 by the CODASYL Consortium. The Hierarchical model structures data as a tree of records, with each record having one parent record and many children, whereas the </a:t>
            </a:r>
            <a:r>
              <a:rPr lang="en-US" sz="1000" b="1" dirty="0">
                <a:latin typeface="Candara" panose="020E0502030303020204" pitchFamily="34" charset="0"/>
              </a:rPr>
              <a:t>Network model</a:t>
            </a:r>
            <a:r>
              <a:rPr lang="en-US" sz="1000" dirty="0">
                <a:latin typeface="Candara" panose="020E0502030303020204" pitchFamily="34" charset="0"/>
              </a:rPr>
              <a:t> allows “each record to have multiple parent and child records, forming a lattice structure”. </a:t>
            </a:r>
          </a:p>
          <a:p>
            <a:endParaRPr lang="en-US" sz="1000" dirty="0">
              <a:latin typeface="Candara" panose="020E0502030303020204" pitchFamily="34" charset="0"/>
            </a:endParaRPr>
          </a:p>
          <a:p>
            <a:r>
              <a:rPr lang="en-US" sz="1000" dirty="0">
                <a:latin typeface="Candara" panose="020E0502030303020204" pitchFamily="34" charset="0"/>
              </a:rPr>
              <a:t>The chief argument in favor of the </a:t>
            </a:r>
            <a:r>
              <a:rPr lang="en-US" sz="1000" b="1" dirty="0">
                <a:latin typeface="Candara" panose="020E0502030303020204" pitchFamily="34" charset="0"/>
              </a:rPr>
              <a:t>Network model</a:t>
            </a:r>
            <a:r>
              <a:rPr lang="en-US" sz="1000" dirty="0">
                <a:latin typeface="Candara" panose="020E0502030303020204" pitchFamily="34" charset="0"/>
              </a:rPr>
              <a:t>, in comparison to the Hierarchical model, was that it allowed a more natural modeling of relationships between entities. Although the model was widely implemented and used, it failed to become dominant for two main reasons: </a:t>
            </a:r>
          </a:p>
          <a:p>
            <a:r>
              <a:rPr lang="en-US" sz="1000" dirty="0">
                <a:latin typeface="Candara" panose="020E0502030303020204" pitchFamily="34" charset="0"/>
              </a:rPr>
              <a:t>Firstly, IBM chose to stick to the Hierarchical model with semi-network extensions in their established products such as IMS and DL/I. </a:t>
            </a:r>
          </a:p>
          <a:p>
            <a:r>
              <a:rPr lang="en-US" sz="1000" dirty="0">
                <a:latin typeface="Candara" panose="020E0502030303020204" pitchFamily="34" charset="0"/>
              </a:rPr>
              <a:t>Secondly, it was eventually displaced by the Relational model, which offered a higher-level, more declarative interface. </a:t>
            </a:r>
          </a:p>
          <a:p>
            <a:pPr algn="r"/>
            <a:r>
              <a:rPr lang="en-US" sz="1000" dirty="0">
                <a:latin typeface="Candara" panose="020E0502030303020204" pitchFamily="34" charset="0"/>
              </a:rPr>
              <a:t>contd.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ChangeArrowheads="1" noTextEdit="1"/>
          </p:cNvSpPr>
          <p:nvPr>
            <p:ph type="sldImg"/>
          </p:nvPr>
        </p:nvSpPr>
        <p:spPr>
          <a:xfrm>
            <a:off x="1970088" y="839788"/>
            <a:ext cx="4670425" cy="3503612"/>
          </a:xfrm>
          <a:ln/>
        </p:spPr>
      </p:sp>
      <p:sp>
        <p:nvSpPr>
          <p:cNvPr id="425987" name="Rectangle 3"/>
          <p:cNvSpPr>
            <a:spLocks noGrp="1" noChangeArrowheads="1"/>
          </p:cNvSpPr>
          <p:nvPr>
            <p:ph type="body" idx="1"/>
          </p:nvPr>
        </p:nvSpPr>
        <p:spPr>
          <a:xfrm>
            <a:off x="1981200" y="4572000"/>
            <a:ext cx="4648200" cy="3963988"/>
          </a:xfrm>
        </p:spPr>
        <p:txBody>
          <a:bodyPr/>
          <a:lstStyle/>
          <a:p>
            <a:endParaRPr lang="en-US"/>
          </a:p>
        </p:txBody>
      </p:sp>
      <p:sp>
        <p:nvSpPr>
          <p:cNvPr id="425988" name="Text Box 4"/>
          <p:cNvSpPr txBox="1">
            <a:spLocks noChangeArrowheads="1"/>
          </p:cNvSpPr>
          <p:nvPr/>
        </p:nvSpPr>
        <p:spPr bwMode="auto">
          <a:xfrm>
            <a:off x="152400" y="1295400"/>
            <a:ext cx="1676400" cy="3444875"/>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The Network model (contd.)</a:t>
            </a:r>
          </a:p>
          <a:p>
            <a:endParaRPr lang="en-US" sz="1000" dirty="0">
              <a:latin typeface="Candara" panose="020E0502030303020204" pitchFamily="34" charset="0"/>
            </a:endParaRPr>
          </a:p>
          <a:p>
            <a:r>
              <a:rPr lang="en-US" sz="1000" dirty="0">
                <a:latin typeface="Candara" panose="020E0502030303020204" pitchFamily="34" charset="0"/>
              </a:rPr>
              <a:t>Until the early 1980s the performance benefits of the low-level navigational interfaces offered by Hierarchical and Network databases were persuasive for many large-scale applications. </a:t>
            </a:r>
          </a:p>
          <a:p>
            <a:endParaRPr lang="en-US" sz="1000" dirty="0">
              <a:latin typeface="Candara" panose="020E0502030303020204" pitchFamily="34" charset="0"/>
            </a:endParaRPr>
          </a:p>
          <a:p>
            <a:r>
              <a:rPr lang="en-US" sz="1000" dirty="0">
                <a:latin typeface="Candara" panose="020E0502030303020204" pitchFamily="34" charset="0"/>
              </a:rPr>
              <a:t>However, as hardware became faster, the extra productivity and flexibility of the Relational model led to the gradual obsolescence of the Network model in corporate enterprise usage. </a:t>
            </a:r>
          </a:p>
          <a:p>
            <a:pPr algn="r"/>
            <a:r>
              <a:rPr lang="en-US" sz="1000" dirty="0">
                <a:latin typeface="Candara" panose="020E0502030303020204" pitchFamily="34" charset="0"/>
              </a:rPr>
              <a:t>contd.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ChangeArrowheads="1" noTextEdit="1"/>
          </p:cNvSpPr>
          <p:nvPr>
            <p:ph type="sldImg"/>
          </p:nvPr>
        </p:nvSpPr>
        <p:spPr>
          <a:xfrm>
            <a:off x="1970088" y="839788"/>
            <a:ext cx="4670425" cy="3503612"/>
          </a:xfrm>
          <a:ln/>
        </p:spPr>
      </p:sp>
      <p:sp>
        <p:nvSpPr>
          <p:cNvPr id="428035" name="Rectangle 3"/>
          <p:cNvSpPr>
            <a:spLocks noGrp="1" noChangeArrowheads="1"/>
          </p:cNvSpPr>
          <p:nvPr>
            <p:ph type="body" idx="1"/>
          </p:nvPr>
        </p:nvSpPr>
        <p:spPr>
          <a:xfrm>
            <a:off x="1981200" y="4572000"/>
            <a:ext cx="4648200" cy="3963988"/>
          </a:xfrm>
        </p:spPr>
        <p:txBody>
          <a:bodyPr/>
          <a:lstStyle/>
          <a:p>
            <a:pPr marL="225425" indent="-225425"/>
            <a:r>
              <a:rPr lang="en-US" b="1" u="sng" dirty="0"/>
              <a:t>Example of Network model</a:t>
            </a:r>
            <a:r>
              <a:rPr lang="en-US" b="1" dirty="0"/>
              <a:t>:</a:t>
            </a:r>
          </a:p>
          <a:p>
            <a:pPr marL="225425" indent="-225425"/>
            <a:r>
              <a:rPr lang="en-US" dirty="0"/>
              <a:t>In the Network model, the “student record” and “course record” is linked together through a “marks record”. </a:t>
            </a:r>
          </a:p>
          <a:p>
            <a:pPr marL="225425" indent="-225425"/>
            <a:r>
              <a:rPr lang="en-US" dirty="0"/>
              <a:t>There are no restrictions on number of parents. </a:t>
            </a:r>
          </a:p>
          <a:p>
            <a:pPr marL="225425" indent="-225425"/>
            <a:r>
              <a:rPr lang="en-US" dirty="0"/>
              <a:t>A record type can have any number of “parent” and “child” record types. </a:t>
            </a:r>
          </a:p>
          <a:p>
            <a:pPr marL="225425" indent="-225425"/>
            <a:r>
              <a:rPr lang="en-US" dirty="0"/>
              <a:t>The Network model is more complex than the Hierarchical model because of it’s links. </a:t>
            </a:r>
          </a:p>
          <a:p>
            <a:pPr marL="225425" indent="-225425"/>
            <a:r>
              <a:rPr lang="en-US" dirty="0"/>
              <a:t>The Network model can represent any structure that is designed in the Hierarchical model. Hence, it is a superset of the Hierarchical model. </a:t>
            </a:r>
          </a:p>
        </p:txBody>
      </p:sp>
      <p:sp>
        <p:nvSpPr>
          <p:cNvPr id="428036" name="Text Box 4"/>
          <p:cNvSpPr txBox="1">
            <a:spLocks noChangeArrowheads="1"/>
          </p:cNvSpPr>
          <p:nvPr/>
        </p:nvSpPr>
        <p:spPr bwMode="auto">
          <a:xfrm>
            <a:off x="152400" y="1295400"/>
            <a:ext cx="1676400" cy="1311275"/>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The Network model (contd.)</a:t>
            </a:r>
          </a:p>
          <a:p>
            <a:r>
              <a:rPr lang="en-US" sz="1000" dirty="0">
                <a:latin typeface="Candara" panose="020E0502030303020204" pitchFamily="34" charset="0"/>
              </a:rPr>
              <a:t>Some well-known Network databases:</a:t>
            </a:r>
          </a:p>
          <a:p>
            <a:pPr>
              <a:buFontTx/>
              <a:buChar char="•"/>
            </a:pPr>
            <a:r>
              <a:rPr lang="en-US" sz="1000" dirty="0" err="1">
                <a:latin typeface="Candara" panose="020E0502030303020204" pitchFamily="34" charset="0"/>
              </a:rPr>
              <a:t>TurboIMAGE</a:t>
            </a:r>
            <a:r>
              <a:rPr lang="en-US" sz="1000" dirty="0">
                <a:latin typeface="Candara" panose="020E0502030303020204" pitchFamily="34" charset="0"/>
              </a:rPr>
              <a:t> </a:t>
            </a:r>
          </a:p>
          <a:p>
            <a:pPr>
              <a:buFontTx/>
              <a:buChar char="•"/>
            </a:pPr>
            <a:r>
              <a:rPr lang="en-US" sz="1000" dirty="0">
                <a:latin typeface="Candara" panose="020E0502030303020204" pitchFamily="34" charset="0"/>
              </a:rPr>
              <a:t>IDMS </a:t>
            </a:r>
          </a:p>
          <a:p>
            <a:pPr>
              <a:buFontTx/>
              <a:buChar char="•"/>
            </a:pPr>
            <a:r>
              <a:rPr lang="en-US" sz="1000" dirty="0">
                <a:latin typeface="Candara" panose="020E0502030303020204" pitchFamily="34" charset="0"/>
              </a:rPr>
              <a:t>RDM Embedded </a:t>
            </a:r>
          </a:p>
          <a:p>
            <a:pPr>
              <a:buFontTx/>
              <a:buChar char="•"/>
            </a:pPr>
            <a:r>
              <a:rPr lang="en-US" sz="1000" dirty="0">
                <a:latin typeface="Candara" panose="020E0502030303020204" pitchFamily="34" charset="0"/>
              </a:rPr>
              <a:t>RDM Server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xfrm>
            <a:off x="1970088" y="839788"/>
            <a:ext cx="4670425" cy="3503612"/>
          </a:xfrm>
          <a:ln/>
        </p:spPr>
      </p:sp>
      <p:sp>
        <p:nvSpPr>
          <p:cNvPr id="430083" name="Rectangle 3"/>
          <p:cNvSpPr>
            <a:spLocks noGrp="1" noChangeArrowheads="1"/>
          </p:cNvSpPr>
          <p:nvPr>
            <p:ph type="body" idx="1"/>
          </p:nvPr>
        </p:nvSpPr>
        <p:spPr>
          <a:xfrm>
            <a:off x="1981200" y="4572000"/>
            <a:ext cx="4648200" cy="3963988"/>
          </a:xfrm>
        </p:spPr>
        <p:txBody>
          <a:bodyPr/>
          <a:lstStyle/>
          <a:p>
            <a:pPr marL="225425" indent="-225425"/>
            <a:r>
              <a:rPr lang="en-US" b="1" u="sng"/>
              <a:t>Possibilities in a Network model</a:t>
            </a:r>
            <a:r>
              <a:rPr lang="en-US" b="1"/>
              <a:t>:</a:t>
            </a:r>
          </a:p>
          <a:p>
            <a:pPr marL="225425" indent="-225425"/>
            <a:r>
              <a:rPr lang="en-US"/>
              <a:t>In Network model,  following possibilities exist:</a:t>
            </a:r>
          </a:p>
          <a:p>
            <a:pPr marL="225425" indent="-225425"/>
            <a:r>
              <a:rPr lang="en-US"/>
              <a:t>INSERT</a:t>
            </a:r>
          </a:p>
          <a:p>
            <a:pPr marL="688975" lvl="1" indent="-231775">
              <a:buFont typeface="Wingdings" pitchFamily="2" charset="2"/>
              <a:buNone/>
            </a:pPr>
            <a:r>
              <a:rPr lang="en-US"/>
              <a:t>Inserting a course record or student record poses no problems, as they can exist without any connectors till a student takes the course.</a:t>
            </a:r>
          </a:p>
          <a:p>
            <a:pPr marL="225425" indent="-225425"/>
            <a:r>
              <a:rPr lang="en-US"/>
              <a:t>DELETE</a:t>
            </a:r>
          </a:p>
          <a:p>
            <a:pPr marL="688975" lvl="1" indent="-231775">
              <a:buFont typeface="Wingdings" pitchFamily="2" charset="2"/>
              <a:buNone/>
            </a:pPr>
            <a:r>
              <a:rPr lang="en-US"/>
              <a:t>Deleting any record automatically adjusts the chain.</a:t>
            </a:r>
          </a:p>
          <a:p>
            <a:pPr marL="225425" indent="-225425"/>
            <a:r>
              <a:rPr lang="en-US"/>
              <a:t>UPDATE</a:t>
            </a:r>
          </a:p>
          <a:p>
            <a:pPr marL="688975" lvl="1" indent="-231775">
              <a:buFont typeface="Wingdings" pitchFamily="2" charset="2"/>
              <a:buNone/>
            </a:pPr>
            <a:r>
              <a:rPr lang="en-US"/>
              <a:t>Update can be done only to a particular child record.</a:t>
            </a:r>
          </a:p>
        </p:txBody>
      </p:sp>
      <p:sp>
        <p:nvSpPr>
          <p:cNvPr id="430084"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xfrm>
            <a:off x="1970088" y="839788"/>
            <a:ext cx="4670425" cy="3503612"/>
          </a:xfrm>
          <a:ln/>
        </p:spPr>
      </p:sp>
      <p:sp>
        <p:nvSpPr>
          <p:cNvPr id="432131" name="Rectangle 3"/>
          <p:cNvSpPr>
            <a:spLocks noGrp="1" noChangeArrowheads="1"/>
          </p:cNvSpPr>
          <p:nvPr>
            <p:ph type="body" idx="1"/>
          </p:nvPr>
        </p:nvSpPr>
        <p:spPr>
          <a:xfrm>
            <a:off x="1981200" y="4572000"/>
            <a:ext cx="4648200" cy="3963988"/>
          </a:xfrm>
        </p:spPr>
        <p:txBody>
          <a:bodyPr/>
          <a:lstStyle/>
          <a:p>
            <a:endParaRPr lang="en-US"/>
          </a:p>
        </p:txBody>
      </p:sp>
      <p:sp>
        <p:nvSpPr>
          <p:cNvPr id="432132"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ChangeArrowheads="1" noTextEdit="1"/>
          </p:cNvSpPr>
          <p:nvPr>
            <p:ph type="sldImg"/>
          </p:nvPr>
        </p:nvSpPr>
        <p:spPr>
          <a:xfrm>
            <a:off x="1970088" y="839788"/>
            <a:ext cx="4670425" cy="3503612"/>
          </a:xfrm>
          <a:ln/>
        </p:spPr>
      </p:sp>
      <p:sp>
        <p:nvSpPr>
          <p:cNvPr id="434179" name="Rectangle 3"/>
          <p:cNvSpPr>
            <a:spLocks noGrp="1" noChangeArrowheads="1"/>
          </p:cNvSpPr>
          <p:nvPr>
            <p:ph type="body" idx="1"/>
          </p:nvPr>
        </p:nvSpPr>
        <p:spPr>
          <a:xfrm>
            <a:off x="1981200" y="4572000"/>
            <a:ext cx="4648200" cy="3963988"/>
          </a:xfrm>
        </p:spPr>
        <p:txBody>
          <a:bodyPr/>
          <a:lstStyle/>
          <a:p>
            <a:endParaRPr lang="en-US"/>
          </a:p>
        </p:txBody>
      </p:sp>
      <p:sp>
        <p:nvSpPr>
          <p:cNvPr id="434180"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ChangeArrowheads="1" noTextEdit="1"/>
          </p:cNvSpPr>
          <p:nvPr>
            <p:ph type="sldImg"/>
          </p:nvPr>
        </p:nvSpPr>
        <p:spPr>
          <a:xfrm>
            <a:off x="1970088" y="839788"/>
            <a:ext cx="4670425" cy="3503612"/>
          </a:xfrm>
          <a:ln/>
        </p:spPr>
      </p:sp>
      <p:sp>
        <p:nvSpPr>
          <p:cNvPr id="436227" name="Rectangle 3"/>
          <p:cNvSpPr>
            <a:spLocks noGrp="1" noChangeArrowheads="1"/>
          </p:cNvSpPr>
          <p:nvPr>
            <p:ph type="body" idx="1"/>
          </p:nvPr>
        </p:nvSpPr>
        <p:spPr>
          <a:xfrm>
            <a:off x="1981200" y="4572000"/>
            <a:ext cx="4648200" cy="3963988"/>
          </a:xfrm>
        </p:spPr>
        <p:txBody>
          <a:bodyPr/>
          <a:lstStyle/>
          <a:p>
            <a:endParaRPr lang="en-US"/>
          </a:p>
        </p:txBody>
      </p:sp>
      <p:sp>
        <p:nvSpPr>
          <p:cNvPr id="436228"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970088" y="839788"/>
            <a:ext cx="4670425" cy="3503612"/>
          </a:xfrm>
          <a:ln/>
        </p:spPr>
      </p:sp>
      <p:sp>
        <p:nvSpPr>
          <p:cNvPr id="195588" name="Rectangle 4"/>
          <p:cNvSpPr>
            <a:spLocks noGrp="1" noChangeArrowheads="1"/>
          </p:cNvSpPr>
          <p:nvPr>
            <p:ph type="body" idx="1"/>
          </p:nvPr>
        </p:nvSpPr>
        <p:spPr>
          <a:xfrm>
            <a:off x="1981200" y="4572000"/>
            <a:ext cx="4648200" cy="3963988"/>
          </a:xfrm>
          <a:ln/>
        </p:spPr>
        <p:txBody>
          <a:bodyPr/>
          <a:lstStyle/>
          <a:p>
            <a:endParaRPr lang="en-US"/>
          </a:p>
        </p:txBody>
      </p:sp>
      <p:sp>
        <p:nvSpPr>
          <p:cNvPr id="195589" name="Text Box 5"/>
          <p:cNvSpPr txBox="1">
            <a:spLocks noChangeArrowheads="1"/>
          </p:cNvSpPr>
          <p:nvPr/>
        </p:nvSpPr>
        <p:spPr bwMode="auto">
          <a:xfrm>
            <a:off x="152400" y="1295400"/>
            <a:ext cx="1676400" cy="396875"/>
          </a:xfrm>
          <a:prstGeom prst="rect">
            <a:avLst/>
          </a:prstGeom>
          <a:noFill/>
          <a:ln w="9525">
            <a:noFill/>
            <a:miter lim="800000"/>
            <a:headEnd/>
            <a:tailEnd/>
          </a:ln>
          <a:effectLst/>
        </p:spPr>
        <p:txBody>
          <a:bodyPr>
            <a:spAutoFit/>
          </a:bodyPr>
          <a:lstStyle/>
          <a:p>
            <a:r>
              <a:rPr lang="en-US" sz="1000"/>
              <a:t>Explain the lesson coverage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ChangeArrowheads="1" noTextEdit="1"/>
          </p:cNvSpPr>
          <p:nvPr>
            <p:ph type="sldImg"/>
          </p:nvPr>
        </p:nvSpPr>
        <p:spPr>
          <a:xfrm>
            <a:off x="1970088" y="839788"/>
            <a:ext cx="4670425" cy="3503612"/>
          </a:xfrm>
          <a:ln/>
        </p:spPr>
      </p:sp>
      <p:sp>
        <p:nvSpPr>
          <p:cNvPr id="438275" name="Rectangle 3"/>
          <p:cNvSpPr>
            <a:spLocks noGrp="1" noChangeArrowheads="1"/>
          </p:cNvSpPr>
          <p:nvPr>
            <p:ph type="body" idx="1"/>
          </p:nvPr>
        </p:nvSpPr>
        <p:spPr>
          <a:xfrm>
            <a:off x="1981200" y="4572000"/>
            <a:ext cx="4648200" cy="3963988"/>
          </a:xfrm>
        </p:spPr>
        <p:txBody>
          <a:bodyPr/>
          <a:lstStyle/>
          <a:p>
            <a:pPr marL="225425" indent="-225425"/>
            <a:r>
              <a:rPr lang="en-US" b="1" u="sng"/>
              <a:t>Relational DBMS (RDBMS)</a:t>
            </a:r>
            <a:r>
              <a:rPr lang="en-US" b="1"/>
              <a:t>:</a:t>
            </a:r>
          </a:p>
          <a:p>
            <a:pPr marL="225425" indent="-225425"/>
            <a:r>
              <a:rPr lang="en-US"/>
              <a:t>The Relational model presents an orderly, predictable, and intuitive approach for: </a:t>
            </a:r>
          </a:p>
          <a:p>
            <a:pPr marL="688975" lvl="1" indent="-231775">
              <a:buFontTx/>
              <a:buChar char="•"/>
            </a:pPr>
            <a:r>
              <a:rPr lang="en-US"/>
              <a:t>Organizing data, </a:t>
            </a:r>
          </a:p>
          <a:p>
            <a:pPr marL="688975" lvl="1" indent="-231775">
              <a:buFontTx/>
              <a:buChar char="•"/>
            </a:pPr>
            <a:r>
              <a:rPr lang="en-US"/>
              <a:t>Manipulating data, and </a:t>
            </a:r>
          </a:p>
          <a:p>
            <a:pPr marL="688975" lvl="1" indent="-231775">
              <a:buFontTx/>
              <a:buChar char="•"/>
            </a:pPr>
            <a:r>
              <a:rPr lang="en-US"/>
              <a:t>Viewing data </a:t>
            </a:r>
          </a:p>
          <a:p>
            <a:pPr marL="225425" indent="-225425"/>
            <a:endParaRPr lang="en-US"/>
          </a:p>
          <a:p>
            <a:pPr marL="225425" indent="-225425"/>
            <a:r>
              <a:rPr lang="en-US" b="1"/>
              <a:t>RDBMS Terminology</a:t>
            </a:r>
          </a:p>
          <a:p>
            <a:pPr marL="225425" indent="-225425"/>
            <a:r>
              <a:rPr lang="en-US"/>
              <a:t>Relational data consists of relations. </a:t>
            </a:r>
          </a:p>
          <a:p>
            <a:pPr marL="688975" lvl="1" indent="-231775">
              <a:buFont typeface="Wingdings" pitchFamily="2" charset="2"/>
              <a:buNone/>
            </a:pPr>
            <a:r>
              <a:rPr lang="en-US"/>
              <a:t>A relation (or relational table) is a “two dimensional” table with special properties. </a:t>
            </a:r>
          </a:p>
          <a:p>
            <a:pPr marL="225425" indent="-225425"/>
            <a:r>
              <a:rPr lang="en-US"/>
              <a:t>A relational table consists of: </a:t>
            </a:r>
          </a:p>
          <a:p>
            <a:pPr marL="688975" lvl="1" indent="-231775">
              <a:buFontTx/>
              <a:buChar char="•"/>
            </a:pPr>
            <a:r>
              <a:rPr lang="en-US"/>
              <a:t>a set of named columns, and </a:t>
            </a:r>
          </a:p>
          <a:p>
            <a:pPr marL="688975" lvl="1" indent="-231775">
              <a:buFontTx/>
              <a:buChar char="•"/>
            </a:pPr>
            <a:r>
              <a:rPr lang="en-US"/>
              <a:t>an arbitrary number of rows </a:t>
            </a:r>
          </a:p>
          <a:p>
            <a:pPr marL="225425" indent="-225425"/>
            <a:r>
              <a:rPr lang="en-US"/>
              <a:t>The columns are called as “attributes” or “fields”. The rows are called as “tuples” or “records”. </a:t>
            </a:r>
          </a:p>
          <a:p>
            <a:pPr marL="225425" indent="-225425"/>
            <a:r>
              <a:rPr lang="en-US"/>
              <a:t>Each “attribute” is associated with a “domain”. </a:t>
            </a:r>
          </a:p>
          <a:p>
            <a:pPr marL="688975" lvl="1" indent="-231775">
              <a:buFont typeface="Wingdings" pitchFamily="2" charset="2"/>
              <a:buNone/>
            </a:pPr>
            <a:r>
              <a:rPr lang="en-US"/>
              <a:t>A “domain” is a set of values that may appear in one or more columns.</a:t>
            </a:r>
          </a:p>
        </p:txBody>
      </p:sp>
      <p:sp>
        <p:nvSpPr>
          <p:cNvPr id="438276" name="Text Box 4"/>
          <p:cNvSpPr txBox="1">
            <a:spLocks noChangeArrowheads="1"/>
          </p:cNvSpPr>
          <p:nvPr/>
        </p:nvSpPr>
        <p:spPr bwMode="auto">
          <a:xfrm>
            <a:off x="152400" y="1295400"/>
            <a:ext cx="1676400" cy="3292475"/>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Relational DBMS:</a:t>
            </a:r>
          </a:p>
          <a:p>
            <a:endParaRPr lang="en-US" sz="1000" dirty="0">
              <a:latin typeface="Candara" panose="020E0502030303020204" pitchFamily="34" charset="0"/>
            </a:endParaRPr>
          </a:p>
          <a:p>
            <a:r>
              <a:rPr lang="en-US" sz="1000" dirty="0">
                <a:latin typeface="Candara" panose="020E0502030303020204" pitchFamily="34" charset="0"/>
              </a:rPr>
              <a:t>Well-known Relational Database: DB2</a:t>
            </a:r>
          </a:p>
          <a:p>
            <a:endParaRPr lang="en-US" sz="1000" dirty="0">
              <a:latin typeface="Candara" panose="020E0502030303020204" pitchFamily="34" charset="0"/>
            </a:endParaRPr>
          </a:p>
          <a:p>
            <a:r>
              <a:rPr lang="en-US" sz="1000" dirty="0">
                <a:latin typeface="Candara" panose="020E0502030303020204" pitchFamily="34" charset="0"/>
              </a:rPr>
              <a:t>ORDBMS Databases: Oracle Database, Microsoft SQL Server</a:t>
            </a:r>
          </a:p>
          <a:p>
            <a:endParaRPr lang="en-US" sz="1000" dirty="0">
              <a:latin typeface="Candara" panose="020E0502030303020204" pitchFamily="34" charset="0"/>
            </a:endParaRPr>
          </a:p>
          <a:p>
            <a:r>
              <a:rPr lang="en-US" sz="1000" b="1" dirty="0">
                <a:latin typeface="Candara" panose="020E0502030303020204" pitchFamily="34" charset="0"/>
              </a:rPr>
              <a:t>Links / References:</a:t>
            </a:r>
            <a:endParaRPr lang="en-US" sz="1000" dirty="0">
              <a:latin typeface="Candara" panose="020E0502030303020204" pitchFamily="34" charset="0"/>
            </a:endParaRPr>
          </a:p>
          <a:p>
            <a:pPr>
              <a:buFontTx/>
              <a:buChar char="•"/>
            </a:pPr>
            <a:r>
              <a:rPr lang="en-US" sz="1000" dirty="0">
                <a:latin typeface="Candara" panose="020E0502030303020204" pitchFamily="34" charset="0"/>
              </a:rPr>
              <a:t>http://www.edumax.com/database-basics-network-vs.-hierarchical-databases.html </a:t>
            </a:r>
          </a:p>
          <a:p>
            <a:pPr>
              <a:buFontTx/>
              <a:buChar char="•"/>
            </a:pPr>
            <a:r>
              <a:rPr lang="en-US" sz="1000" dirty="0">
                <a:latin typeface="Candara" panose="020E0502030303020204" pitchFamily="34" charset="0"/>
              </a:rPr>
              <a:t>http://www.comphist.org/computing_history/new_page_9.htm</a:t>
            </a:r>
          </a:p>
          <a:p>
            <a:pPr>
              <a:buFontTx/>
              <a:buChar char="•"/>
            </a:pPr>
            <a:r>
              <a:rPr lang="en-US" sz="1000" dirty="0">
                <a:latin typeface="Candara" panose="020E0502030303020204" pitchFamily="34" charset="0"/>
              </a:rPr>
              <a:t>http://www.unixspace.com/context/databases.html</a:t>
            </a:r>
          </a:p>
          <a:p>
            <a:pPr>
              <a:buFontTx/>
              <a:buChar char="•"/>
            </a:pPr>
            <a:r>
              <a:rPr lang="en-US" sz="1000" dirty="0">
                <a:latin typeface="Candara" panose="020E0502030303020204" pitchFamily="34" charset="0"/>
              </a:rPr>
              <a:t>http://www.answers.com/topic/hierarchical-model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spect="1" noChangeArrowheads="1" noTextEdit="1"/>
          </p:cNvSpPr>
          <p:nvPr>
            <p:ph type="sldImg"/>
          </p:nvPr>
        </p:nvSpPr>
        <p:spPr>
          <a:xfrm>
            <a:off x="1970088" y="839788"/>
            <a:ext cx="4670425" cy="3503612"/>
          </a:xfrm>
          <a:ln/>
        </p:spPr>
      </p:sp>
      <p:sp>
        <p:nvSpPr>
          <p:cNvPr id="440323" name="Rectangle 3"/>
          <p:cNvSpPr>
            <a:spLocks noGrp="1" noChangeArrowheads="1"/>
          </p:cNvSpPr>
          <p:nvPr>
            <p:ph type="body" idx="1"/>
          </p:nvPr>
        </p:nvSpPr>
        <p:spPr>
          <a:xfrm>
            <a:off x="1981200" y="4572000"/>
            <a:ext cx="4648200" cy="3963988"/>
          </a:xfrm>
        </p:spPr>
        <p:txBody>
          <a:bodyPr/>
          <a:lstStyle/>
          <a:p>
            <a:pPr marL="190500" indent="-190500"/>
            <a:r>
              <a:rPr lang="en-US" b="1" u="sng"/>
              <a:t>Properties of Relational Data Entities</a:t>
            </a:r>
            <a:r>
              <a:rPr lang="en-US" b="1"/>
              <a:t>:</a:t>
            </a:r>
          </a:p>
          <a:p>
            <a:pPr marL="190500" indent="-190500"/>
            <a:r>
              <a:rPr lang="en-US"/>
              <a:t>Relational tables have six properties, which must be satisfied for any table to be classified as Relational. These are :</a:t>
            </a:r>
          </a:p>
          <a:p>
            <a:pPr marL="190500" indent="-190500">
              <a:buFontTx/>
              <a:buAutoNum type="arabicPeriod"/>
            </a:pPr>
            <a:r>
              <a:rPr lang="en-US"/>
              <a:t>Entries of attributes are single valued:</a:t>
            </a:r>
          </a:p>
          <a:p>
            <a:pPr marL="190500" indent="-190500"/>
            <a:r>
              <a:rPr lang="en-US"/>
              <a:t>	Entry in every row and column position in a table must be single-valued. This means columns do not contain repeating groups.</a:t>
            </a:r>
          </a:p>
          <a:p>
            <a:pPr marL="190500" indent="-190500">
              <a:buFontTx/>
              <a:buAutoNum type="arabicPeriod" startAt="2"/>
            </a:pPr>
            <a:r>
              <a:rPr lang="en-US"/>
              <a:t>Entries of attribute are of the same kind:</a:t>
            </a:r>
          </a:p>
          <a:p>
            <a:pPr marL="190500" indent="-190500"/>
            <a:r>
              <a:rPr lang="en-US"/>
              <a:t>	Entries in a column must be of same kind. A column supposed to store “sal” of a employee should not store “comm”.</a:t>
            </a:r>
          </a:p>
          <a:p>
            <a:pPr marL="190500" indent="-190500">
              <a:buFontTx/>
              <a:buAutoNum type="arabicPeriod" startAt="3"/>
            </a:pPr>
            <a:r>
              <a:rPr lang="en-US"/>
              <a:t>No two rows are identical:</a:t>
            </a:r>
          </a:p>
          <a:p>
            <a:pPr marL="190500" indent="-190500"/>
            <a:r>
              <a:rPr lang="en-US"/>
              <a:t>	Each row should be unique. This uniqueness is ensured by the values in a specific set of columns called the “Primary key”.</a:t>
            </a:r>
          </a:p>
          <a:p>
            <a:pPr marL="190500" indent="-190500">
              <a:buFontTx/>
              <a:buAutoNum type="arabicPeriod" startAt="4"/>
            </a:pPr>
            <a:r>
              <a:rPr lang="en-US"/>
              <a:t>The order of attributes is unimportant:</a:t>
            </a:r>
          </a:p>
          <a:p>
            <a:pPr marL="190500" indent="-190500"/>
            <a:r>
              <a:rPr lang="en-US"/>
              <a:t>	There is no significance attached to order in which columns are stored in the table. A user can retrieve columns in any order.</a:t>
            </a:r>
          </a:p>
          <a:p>
            <a:pPr marL="190500" indent="-190500">
              <a:buFontTx/>
              <a:buAutoNum type="arabicPeriod" startAt="5"/>
            </a:pPr>
            <a:r>
              <a:rPr lang="en-US"/>
              <a:t>The order of rows is unimportant:</a:t>
            </a:r>
          </a:p>
          <a:p>
            <a:pPr marL="190500" indent="-190500"/>
            <a:r>
              <a:rPr lang="en-US"/>
              <a:t>	There is no significance attached to the order in which rows are stored in the table. A user can retrieve rows in any order.</a:t>
            </a:r>
          </a:p>
          <a:p>
            <a:pPr marL="190500" indent="-190500">
              <a:buFontTx/>
              <a:buAutoNum type="arabicPeriod" startAt="6"/>
            </a:pPr>
            <a:r>
              <a:rPr lang="en-US"/>
              <a:t>Every column can be uniquely identified:</a:t>
            </a:r>
          </a:p>
          <a:p>
            <a:pPr marL="190500" indent="-190500"/>
            <a:r>
              <a:rPr lang="en-US"/>
              <a:t>	Each column is identified by it’s “name” and not it’s “position”. A column name should be unique in the table.</a:t>
            </a:r>
          </a:p>
        </p:txBody>
      </p:sp>
      <p:sp>
        <p:nvSpPr>
          <p:cNvPr id="440324"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spect="1" noChangeArrowheads="1" noTextEdit="1"/>
          </p:cNvSpPr>
          <p:nvPr>
            <p:ph type="sldImg"/>
          </p:nvPr>
        </p:nvSpPr>
        <p:spPr>
          <a:xfrm>
            <a:off x="1970088" y="839788"/>
            <a:ext cx="4670425" cy="3503612"/>
          </a:xfrm>
          <a:ln/>
        </p:spPr>
      </p:sp>
      <p:sp>
        <p:nvSpPr>
          <p:cNvPr id="442371" name="Rectangle 3"/>
          <p:cNvSpPr>
            <a:spLocks noGrp="1" noChangeArrowheads="1"/>
          </p:cNvSpPr>
          <p:nvPr>
            <p:ph type="body" idx="1"/>
          </p:nvPr>
        </p:nvSpPr>
        <p:spPr>
          <a:xfrm>
            <a:off x="1981200" y="4572000"/>
            <a:ext cx="4648200" cy="3963988"/>
          </a:xfrm>
        </p:spPr>
        <p:txBody>
          <a:bodyPr/>
          <a:lstStyle/>
          <a:p>
            <a:pPr marL="225425" indent="-225425"/>
            <a:r>
              <a:rPr lang="en-US" b="1" u="sng"/>
              <a:t>Data Integrity</a:t>
            </a:r>
            <a:r>
              <a:rPr lang="en-US" b="1"/>
              <a:t>:</a:t>
            </a:r>
          </a:p>
          <a:p>
            <a:pPr marL="225425" indent="-225425"/>
            <a:r>
              <a:rPr lang="en-US"/>
              <a:t>Data Integrity refers to the wholeness and soundness of the database. </a:t>
            </a:r>
          </a:p>
        </p:txBody>
      </p:sp>
      <p:sp>
        <p:nvSpPr>
          <p:cNvPr id="442372"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Rot="1" noChangeAspect="1" noChangeArrowheads="1" noTextEdit="1"/>
          </p:cNvSpPr>
          <p:nvPr>
            <p:ph type="sldImg"/>
          </p:nvPr>
        </p:nvSpPr>
        <p:spPr>
          <a:xfrm>
            <a:off x="1970088" y="839788"/>
            <a:ext cx="4670425" cy="3503612"/>
          </a:xfrm>
          <a:ln/>
        </p:spPr>
      </p:sp>
      <p:sp>
        <p:nvSpPr>
          <p:cNvPr id="444419" name="Rectangle 3"/>
          <p:cNvSpPr>
            <a:spLocks noGrp="1" noChangeArrowheads="1"/>
          </p:cNvSpPr>
          <p:nvPr>
            <p:ph type="body" idx="1"/>
          </p:nvPr>
        </p:nvSpPr>
        <p:spPr>
          <a:xfrm>
            <a:off x="1981200" y="4572000"/>
            <a:ext cx="4648200" cy="3963988"/>
          </a:xfrm>
        </p:spPr>
        <p:txBody>
          <a:bodyPr>
            <a:normAutofit lnSpcReduction="10000"/>
          </a:bodyPr>
          <a:lstStyle/>
          <a:p>
            <a:pPr marL="225425" indent="-225425"/>
            <a:r>
              <a:rPr lang="en-US" b="1" u="sng" dirty="0"/>
              <a:t>Data Integrity</a:t>
            </a:r>
            <a:r>
              <a:rPr lang="en-US" b="1" dirty="0"/>
              <a:t>:</a:t>
            </a:r>
          </a:p>
          <a:p>
            <a:pPr marL="225425" indent="-225425"/>
            <a:r>
              <a:rPr lang="en-US" dirty="0"/>
              <a:t>Some of the most important integrities are given below.</a:t>
            </a:r>
          </a:p>
          <a:p>
            <a:pPr marL="225425" indent="-225425"/>
            <a:r>
              <a:rPr lang="en-US" b="1" dirty="0"/>
              <a:t>Domain Constraints</a:t>
            </a:r>
          </a:p>
          <a:p>
            <a:pPr marL="688975" lvl="1" indent="-231775">
              <a:buFont typeface="Wingdings" pitchFamily="2" charset="2"/>
              <a:buNone/>
            </a:pPr>
            <a:r>
              <a:rPr lang="en-US" dirty="0"/>
              <a:t>A “domain” is a set of values that are permitted to appear in one or more columns. Once a “domain” is specified and a “column” is associated with the “domain”, then the “column” can take only those values that are permitted by the “domain”.</a:t>
            </a:r>
          </a:p>
          <a:p>
            <a:pPr marL="225425" indent="-225425"/>
            <a:r>
              <a:rPr lang="en-US" b="1" dirty="0"/>
              <a:t>Primary Key and Entity Integrity</a:t>
            </a:r>
          </a:p>
          <a:p>
            <a:pPr marL="688975" lvl="1" indent="-231775">
              <a:buFont typeface="Wingdings" pitchFamily="2" charset="2"/>
              <a:buNone/>
            </a:pPr>
            <a:r>
              <a:rPr lang="en-US" dirty="0"/>
              <a:t>“Primary key” is a “column” or “set of columns” in a table which uniquely identifies a “row” in a table. </a:t>
            </a:r>
          </a:p>
          <a:p>
            <a:pPr marL="1139825" lvl="2" indent="-225425">
              <a:buFont typeface="Wingdings" pitchFamily="2" charset="2"/>
              <a:buNone/>
            </a:pPr>
            <a:r>
              <a:rPr lang="en-US" dirty="0"/>
              <a:t>No two rows of the table can have the same values for the Primary key. </a:t>
            </a:r>
          </a:p>
          <a:p>
            <a:pPr marL="1139825" lvl="2" indent="-225425">
              <a:buFont typeface="Wingdings" pitchFamily="2" charset="2"/>
              <a:buNone/>
            </a:pPr>
            <a:r>
              <a:rPr lang="en-US" dirty="0"/>
              <a:t>Entity integrity is maintained by ensuring that none of the columns that make up the Primary key can take "NULL" (unknown) values.</a:t>
            </a:r>
          </a:p>
          <a:p>
            <a:pPr marL="225425" indent="-225425"/>
            <a:r>
              <a:rPr lang="en-US" b="1" dirty="0"/>
              <a:t>Foreign Key and Referential Integrity</a:t>
            </a:r>
          </a:p>
          <a:p>
            <a:pPr marL="688975" lvl="1" indent="-231775">
              <a:buFont typeface="Wingdings" pitchFamily="2" charset="2"/>
              <a:buNone/>
            </a:pPr>
            <a:r>
              <a:rPr lang="en-US" dirty="0"/>
              <a:t>In the EMP table the </a:t>
            </a:r>
            <a:r>
              <a:rPr lang="en-US" dirty="0" err="1"/>
              <a:t>deptno</a:t>
            </a:r>
            <a:r>
              <a:rPr lang="en-US" dirty="0"/>
              <a:t> field can be considered as a 'foreign key'. This means that the EMP table cannot contain a value for the </a:t>
            </a:r>
            <a:r>
              <a:rPr lang="en-US" dirty="0" err="1"/>
              <a:t>deptno</a:t>
            </a:r>
            <a:r>
              <a:rPr lang="en-US" dirty="0"/>
              <a:t>, which does not exist in the table DEPT.</a:t>
            </a:r>
          </a:p>
          <a:p>
            <a:pPr marL="688975" lvl="1" indent="-231775">
              <a:buFont typeface="Wingdings" pitchFamily="2" charset="2"/>
              <a:buNone/>
            </a:pPr>
            <a:r>
              <a:rPr lang="en-US" dirty="0"/>
              <a:t>The Referential Integrity rule specifies that if a Foreign key in table A refers to the Primary key in table B, then every value of the Foreign key in table A must be NULL or must be available in table B. </a:t>
            </a:r>
          </a:p>
        </p:txBody>
      </p:sp>
      <p:sp>
        <p:nvSpPr>
          <p:cNvPr id="444420"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ChangeArrowheads="1" noTextEdit="1"/>
          </p:cNvSpPr>
          <p:nvPr>
            <p:ph type="sldImg"/>
          </p:nvPr>
        </p:nvSpPr>
        <p:spPr>
          <a:xfrm>
            <a:off x="1970088" y="839788"/>
            <a:ext cx="4670425" cy="3503612"/>
          </a:xfrm>
          <a:ln/>
        </p:spPr>
      </p:sp>
      <p:sp>
        <p:nvSpPr>
          <p:cNvPr id="479235" name="Rectangle 3"/>
          <p:cNvSpPr>
            <a:spLocks noGrp="1" noChangeArrowheads="1"/>
          </p:cNvSpPr>
          <p:nvPr>
            <p:ph type="body" idx="1"/>
          </p:nvPr>
        </p:nvSpPr>
        <p:spPr>
          <a:xfrm>
            <a:off x="1981200" y="4572000"/>
            <a:ext cx="4648200" cy="3963988"/>
          </a:xfrm>
        </p:spPr>
        <p:txBody>
          <a:bodyPr/>
          <a:lstStyle/>
          <a:p>
            <a:r>
              <a:rPr lang="en-US" b="1" u="sng"/>
              <a:t>Data Integrity (contd.)</a:t>
            </a:r>
            <a:r>
              <a:rPr lang="en-US" b="1"/>
              <a:t>:</a:t>
            </a:r>
          </a:p>
          <a:p>
            <a:r>
              <a:rPr lang="en-US" b="1"/>
              <a:t>Delete Restrict referential integrity</a:t>
            </a:r>
          </a:p>
          <a:p>
            <a:pPr lvl="1">
              <a:buFont typeface="Wingdings" pitchFamily="2" charset="2"/>
              <a:buNone/>
            </a:pPr>
            <a:r>
              <a:rPr lang="en-US"/>
              <a:t>This means that no Primary key value can be deleted if there are some Foreign key values dependent on it. That is to say, Dept no  10 cannot be deleted because there are some employees assigned to deptno 10.  	</a:t>
            </a:r>
          </a:p>
          <a:p>
            <a:r>
              <a:rPr lang="en-US" b="1"/>
              <a:t>Delete Cascade referential integrity</a:t>
            </a:r>
          </a:p>
          <a:p>
            <a:pPr lvl="1">
              <a:buFont typeface="Wingdings" pitchFamily="2" charset="2"/>
              <a:buNone/>
            </a:pPr>
            <a:r>
              <a:rPr lang="en-US"/>
              <a:t>This means that if a Primary key value is deleted, then all Foreign key values dependent on it will be deleted. That is to say, if Dept no 10 is deleted, then all rows (employees) having dept no 10 will be deleted.</a:t>
            </a:r>
          </a:p>
          <a:p>
            <a:r>
              <a:rPr lang="en-US" b="1"/>
              <a:t>Update Cascade referential Integrity</a:t>
            </a:r>
          </a:p>
          <a:p>
            <a:pPr lvl="1">
              <a:buFont typeface="Wingdings" pitchFamily="2" charset="2"/>
              <a:buNone/>
            </a:pPr>
            <a:r>
              <a:rPr lang="en-US"/>
              <a:t>This means that if a Primary key value is updated, then all Foreign key values dependent on it will be updated to the new value of Primary key. That is to say, if we change the deptno 10 to 50, then all the employees in deptno 10 will be shifted, as well, to deptno 50 (column deptno will be automatically updated).</a:t>
            </a:r>
          </a:p>
          <a:p>
            <a:r>
              <a:rPr lang="en-US" b="1"/>
              <a:t>Column Constraints</a:t>
            </a:r>
          </a:p>
          <a:p>
            <a:pPr lvl="1">
              <a:buFont typeface="Wingdings" pitchFamily="2" charset="2"/>
              <a:buNone/>
            </a:pPr>
            <a:r>
              <a:rPr lang="en-US"/>
              <a:t>These are the constraints, which specify restrictions on the values that can be taken by a column. These restrictions may be defined with or without other values in the same row.</a:t>
            </a:r>
          </a:p>
          <a:p>
            <a:endParaRPr lang="en-US"/>
          </a:p>
        </p:txBody>
      </p:sp>
      <p:sp>
        <p:nvSpPr>
          <p:cNvPr id="479236"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Rot="1" noChangeAspect="1" noChangeArrowheads="1" noTextEdit="1"/>
          </p:cNvSpPr>
          <p:nvPr>
            <p:ph type="sldImg"/>
          </p:nvPr>
        </p:nvSpPr>
        <p:spPr>
          <a:xfrm>
            <a:off x="1970088" y="839788"/>
            <a:ext cx="4670425" cy="3503612"/>
          </a:xfrm>
          <a:ln/>
        </p:spPr>
      </p:sp>
      <p:sp>
        <p:nvSpPr>
          <p:cNvPr id="448515" name="Rectangle 3"/>
          <p:cNvSpPr>
            <a:spLocks noGrp="1" noChangeArrowheads="1"/>
          </p:cNvSpPr>
          <p:nvPr>
            <p:ph type="body" idx="1"/>
          </p:nvPr>
        </p:nvSpPr>
        <p:spPr>
          <a:xfrm>
            <a:off x="1981200" y="4572000"/>
            <a:ext cx="4648200" cy="3963988"/>
          </a:xfrm>
        </p:spPr>
        <p:txBody>
          <a:bodyPr/>
          <a:lstStyle/>
          <a:p>
            <a:endParaRPr lang="en-US"/>
          </a:p>
        </p:txBody>
      </p:sp>
      <p:sp>
        <p:nvSpPr>
          <p:cNvPr id="448516"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Rot="1" noChangeAspect="1" noChangeArrowheads="1" noTextEdit="1"/>
          </p:cNvSpPr>
          <p:nvPr>
            <p:ph type="sldImg"/>
          </p:nvPr>
        </p:nvSpPr>
        <p:spPr>
          <a:xfrm>
            <a:off x="1970088" y="839788"/>
            <a:ext cx="4670425" cy="3503612"/>
          </a:xfrm>
          <a:ln/>
        </p:spPr>
      </p:sp>
      <p:sp>
        <p:nvSpPr>
          <p:cNvPr id="464899" name="Rectangle 3"/>
          <p:cNvSpPr>
            <a:spLocks noGrp="1" noChangeArrowheads="1"/>
          </p:cNvSpPr>
          <p:nvPr>
            <p:ph type="body" idx="1"/>
          </p:nvPr>
        </p:nvSpPr>
        <p:spPr>
          <a:xfrm>
            <a:off x="1981200" y="4572000"/>
            <a:ext cx="4648200" cy="3963988"/>
          </a:xfrm>
        </p:spPr>
        <p:txBody>
          <a:bodyPr/>
          <a:lstStyle/>
          <a:p>
            <a:r>
              <a:rPr lang="en-US" b="1" u="sng"/>
              <a:t>Introduction to DB2</a:t>
            </a:r>
            <a:r>
              <a:rPr lang="en-US" b="1"/>
              <a:t>:</a:t>
            </a:r>
          </a:p>
          <a:p>
            <a:r>
              <a:rPr lang="en-US"/>
              <a:t>DB2 is a Relational Database Management System (RDBMS) for mainframe operating system. It is a system that allows </a:t>
            </a:r>
            <a:r>
              <a:rPr lang="en-US" b="1"/>
              <a:t>MVS </a:t>
            </a:r>
            <a:r>
              <a:rPr lang="en-US"/>
              <a:t>users to build, access, and maintain relational databases, using the well-known relational language </a:t>
            </a:r>
            <a:r>
              <a:rPr lang="en-US" b="1"/>
              <a:t>SQL </a:t>
            </a:r>
            <a:r>
              <a:rPr lang="en-US"/>
              <a:t>(“Structured Query Language).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Rot="1" noChangeAspect="1" noChangeArrowheads="1" noTextEdit="1"/>
          </p:cNvSpPr>
          <p:nvPr>
            <p:ph type="sldImg"/>
          </p:nvPr>
        </p:nvSpPr>
        <p:spPr>
          <a:xfrm>
            <a:off x="1970088" y="839788"/>
            <a:ext cx="4670425" cy="3503612"/>
          </a:xfrm>
          <a:ln/>
        </p:spPr>
      </p:sp>
      <p:sp>
        <p:nvSpPr>
          <p:cNvPr id="466947" name="Rectangle 3"/>
          <p:cNvSpPr>
            <a:spLocks noGrp="1" noChangeArrowheads="1"/>
          </p:cNvSpPr>
          <p:nvPr>
            <p:ph type="body" idx="1"/>
          </p:nvPr>
        </p:nvSpPr>
        <p:spPr>
          <a:xfrm>
            <a:off x="2000250" y="4572000"/>
            <a:ext cx="4784725" cy="3887788"/>
          </a:xfrm>
        </p:spPr>
        <p:txBody>
          <a:bodyPr>
            <a:normAutofit fontScale="92500"/>
          </a:bodyPr>
          <a:lstStyle/>
          <a:p>
            <a:pPr marL="228600" indent="-228600"/>
            <a:r>
              <a:rPr lang="en-US" b="1" u="sng"/>
              <a:t>Introduction to DB2</a:t>
            </a:r>
            <a:r>
              <a:rPr lang="en-US" b="1"/>
              <a:t>:</a:t>
            </a:r>
          </a:p>
          <a:p>
            <a:pPr marL="228600" indent="-228600"/>
            <a:r>
              <a:rPr lang="en-US"/>
              <a:t>IBM’s product line prior to DB2 included a non relational DBMS for MVS, namely </a:t>
            </a:r>
            <a:r>
              <a:rPr lang="en-US" b="1"/>
              <a:t>IMS</a:t>
            </a:r>
            <a:r>
              <a:rPr lang="en-US"/>
              <a:t>, and a relational DBMS for VM and VSE, namely </a:t>
            </a:r>
            <a:r>
              <a:rPr lang="en-US" b="1"/>
              <a:t>SQL/DS. </a:t>
            </a:r>
            <a:r>
              <a:rPr lang="en-US"/>
              <a:t>However, it did not include a relational offering for MVS.</a:t>
            </a:r>
          </a:p>
          <a:p>
            <a:pPr marL="228600" indent="-228600"/>
            <a:r>
              <a:rPr lang="en-US"/>
              <a:t>In June 1983, however, the MVS relational product DB2 was announced.</a:t>
            </a:r>
          </a:p>
          <a:p>
            <a:pPr marL="228600" indent="-228600"/>
            <a:endParaRPr lang="en-US" b="1"/>
          </a:p>
          <a:p>
            <a:pPr marL="228600" indent="-228600"/>
            <a:r>
              <a:rPr lang="en-US" b="1"/>
              <a:t>How does DB2 organize and access information?</a:t>
            </a:r>
          </a:p>
          <a:p>
            <a:pPr marL="228600" indent="-228600"/>
            <a:r>
              <a:rPr lang="en-US"/>
              <a:t>DB2 is a Database Management System. A more complete description is that DB2 is a Relational Database Management System that uses the industry standard </a:t>
            </a:r>
            <a:r>
              <a:rPr lang="en-US" b="1"/>
              <a:t>Structured Query Language (SQL) </a:t>
            </a:r>
            <a:r>
              <a:rPr lang="en-US"/>
              <a:t>as a central component. </a:t>
            </a:r>
          </a:p>
          <a:p>
            <a:pPr marL="228600" indent="-228600"/>
            <a:r>
              <a:rPr lang="en-US"/>
              <a:t>A relational database system presents all information in the form of tables. A </a:t>
            </a:r>
            <a:r>
              <a:rPr lang="en-US" b="1"/>
              <a:t>table </a:t>
            </a:r>
            <a:r>
              <a:rPr lang="en-US"/>
              <a:t>is just a </a:t>
            </a:r>
            <a:r>
              <a:rPr lang="en-US" b="1"/>
              <a:t>two dimensional array </a:t>
            </a:r>
            <a:r>
              <a:rPr lang="en-US"/>
              <a:t>with horizontal rows and vertical columns. The intersection of a row and a column is a </a:t>
            </a:r>
            <a:r>
              <a:rPr lang="en-US" b="1"/>
              <a:t>value</a:t>
            </a:r>
            <a:r>
              <a:rPr lang="en-US"/>
              <a:t>. A value may be a text string, a number, or nothing (null value).</a:t>
            </a:r>
          </a:p>
          <a:p>
            <a:pPr marL="228600" indent="-228600"/>
            <a:r>
              <a:rPr lang="en-US"/>
              <a:t>The name </a:t>
            </a:r>
            <a:r>
              <a:rPr lang="en-US" b="1"/>
              <a:t>relational database </a:t>
            </a:r>
            <a:r>
              <a:rPr lang="en-US"/>
              <a:t>comes from the technical term for a table, namely a </a:t>
            </a:r>
            <a:r>
              <a:rPr lang="en-US" b="1"/>
              <a:t>relation</a:t>
            </a:r>
            <a:r>
              <a:rPr lang="en-US"/>
              <a:t>. In addition, the formal names for the elements of  a relation are </a:t>
            </a:r>
            <a:r>
              <a:rPr lang="en-US" b="1"/>
              <a:t>tuple </a:t>
            </a:r>
            <a:r>
              <a:rPr lang="en-US"/>
              <a:t>(row) and </a:t>
            </a:r>
            <a:r>
              <a:rPr lang="en-US" b="1"/>
              <a:t>attribute </a:t>
            </a:r>
            <a:r>
              <a:rPr lang="en-US"/>
              <a:t>(column). However, these are not the only terms. A row is called a </a:t>
            </a:r>
            <a:r>
              <a:rPr lang="en-US" b="1"/>
              <a:t>record, </a:t>
            </a:r>
            <a:r>
              <a:rPr lang="en-US"/>
              <a:t>and a column is called a </a:t>
            </a:r>
            <a:r>
              <a:rPr lang="en-US" b="1"/>
              <a:t>field</a:t>
            </a:r>
            <a:r>
              <a:rPr lang="en-US"/>
              <a:t>.</a:t>
            </a:r>
          </a:p>
          <a:p>
            <a:pPr marL="228600" indent="-228600"/>
            <a:r>
              <a:rPr lang="en-US"/>
              <a:t>Although </a:t>
            </a:r>
            <a:r>
              <a:rPr lang="en-US" b="1"/>
              <a:t>files </a:t>
            </a:r>
            <a:r>
              <a:rPr lang="en-US"/>
              <a:t>and </a:t>
            </a:r>
            <a:r>
              <a:rPr lang="en-US" b="1"/>
              <a:t>tables </a:t>
            </a:r>
            <a:r>
              <a:rPr lang="en-US"/>
              <a:t>have similar structures, they are processed differently. </a:t>
            </a:r>
          </a:p>
          <a:p>
            <a:pPr marL="685800" lvl="1" indent="-228600">
              <a:buFont typeface="Wingdings" pitchFamily="2" charset="2"/>
              <a:buNone/>
            </a:pPr>
            <a:r>
              <a:rPr lang="en-US"/>
              <a:t>In standard file processing, the unit of processing is an </a:t>
            </a:r>
            <a:r>
              <a:rPr lang="en-US" b="1"/>
              <a:t>individual record. </a:t>
            </a:r>
          </a:p>
          <a:p>
            <a:pPr marL="685800" lvl="1" indent="-228600">
              <a:buFont typeface="Wingdings" pitchFamily="2" charset="2"/>
              <a:buNone/>
            </a:pPr>
            <a:r>
              <a:rPr lang="en-US"/>
              <a:t>In DB2, the unit of processing is an </a:t>
            </a:r>
            <a:r>
              <a:rPr lang="en-US" b="1"/>
              <a:t>entire table</a:t>
            </a:r>
            <a:r>
              <a:rPr lang="en-US"/>
              <a:t>, which may have one, many, or no rows.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ChangeArrowheads="1" noTextEdit="1"/>
          </p:cNvSpPr>
          <p:nvPr>
            <p:ph type="sldImg"/>
          </p:nvPr>
        </p:nvSpPr>
        <p:spPr>
          <a:xfrm>
            <a:off x="1970088" y="839788"/>
            <a:ext cx="4670425" cy="3503612"/>
          </a:xfrm>
          <a:ln/>
        </p:spPr>
      </p:sp>
      <p:sp>
        <p:nvSpPr>
          <p:cNvPr id="468995" name="Rectangle 3"/>
          <p:cNvSpPr>
            <a:spLocks noGrp="1" noChangeArrowheads="1"/>
          </p:cNvSpPr>
          <p:nvPr>
            <p:ph type="body" idx="1"/>
          </p:nvPr>
        </p:nvSpPr>
        <p:spPr>
          <a:xfrm>
            <a:off x="2039550" y="4572000"/>
            <a:ext cx="4586881" cy="3778626"/>
          </a:xfrm>
        </p:spPr>
        <p:txBody>
          <a:bodyPr/>
          <a:lstStyle/>
          <a:p>
            <a:pPr marL="228600" indent="-228600"/>
            <a:r>
              <a:rPr lang="en-US" b="1" u="sng" dirty="0"/>
              <a:t>DB2 as Perceived by an Individual User</a:t>
            </a:r>
            <a:r>
              <a:rPr lang="en-US" b="1" dirty="0"/>
              <a:t>:</a:t>
            </a:r>
          </a:p>
          <a:p>
            <a:pPr marL="228600" indent="-228600"/>
            <a:r>
              <a:rPr lang="en-US" dirty="0"/>
              <a:t>The figure demonstrates a pictorial representation of DB2 as it is visible to the users.</a:t>
            </a:r>
          </a:p>
          <a:p>
            <a:pPr marL="228600" indent="-228600"/>
            <a:r>
              <a:rPr lang="en-US" dirty="0"/>
              <a:t>Users can be either an </a:t>
            </a:r>
            <a:r>
              <a:rPr lang="en-US" b="1" dirty="0"/>
              <a:t>end-user </a:t>
            </a:r>
            <a:r>
              <a:rPr lang="en-US" dirty="0"/>
              <a:t>at an online terminal, or an </a:t>
            </a:r>
            <a:r>
              <a:rPr lang="en-US" b="1" dirty="0"/>
              <a:t>application programmer </a:t>
            </a:r>
            <a:r>
              <a:rPr lang="en-US" dirty="0"/>
              <a:t>writing in one of the DB2-supported host languages.</a:t>
            </a:r>
          </a:p>
          <a:p>
            <a:pPr marL="228600" indent="-228600"/>
            <a:r>
              <a:rPr lang="en-US" dirty="0"/>
              <a:t>There will be many users all operating on the database at the same time.</a:t>
            </a:r>
          </a:p>
          <a:p>
            <a:pPr marL="228600" indent="-228600"/>
            <a:r>
              <a:rPr lang="en-US" dirty="0"/>
              <a:t>DB2 will ensure that one user’s update cannot cause another user’s operations to produce an incorrect result.</a:t>
            </a:r>
          </a:p>
          <a:p>
            <a:pPr marL="228600" indent="-228600"/>
            <a:r>
              <a:rPr lang="en-US" dirty="0"/>
              <a:t>A </a:t>
            </a:r>
            <a:r>
              <a:rPr lang="en-US" b="1" dirty="0"/>
              <a:t>base table </a:t>
            </a:r>
            <a:r>
              <a:rPr lang="en-US" dirty="0"/>
              <a:t>is a real table that physically exists, in the sense that there exits physically stored records, and possibly physical indexes, in one or more MVS files.</a:t>
            </a:r>
          </a:p>
          <a:p>
            <a:pPr marL="228600" indent="-228600"/>
            <a:r>
              <a:rPr lang="en-US" dirty="0"/>
              <a:t>A </a:t>
            </a:r>
            <a:r>
              <a:rPr lang="en-US" b="1" dirty="0"/>
              <a:t>view </a:t>
            </a:r>
            <a:r>
              <a:rPr lang="en-US" dirty="0"/>
              <a:t>is a virtual table, that is  a table that does not physically exist, but is visible to the user as if it did. Views act as different ways of looking at base tables.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Rot="1" noChangeAspect="1" noChangeArrowheads="1" noTextEdit="1"/>
          </p:cNvSpPr>
          <p:nvPr>
            <p:ph type="sldImg"/>
          </p:nvPr>
        </p:nvSpPr>
        <p:spPr>
          <a:xfrm>
            <a:off x="1970088" y="839788"/>
            <a:ext cx="4670425" cy="3503612"/>
          </a:xfrm>
          <a:ln/>
        </p:spPr>
      </p:sp>
      <p:sp>
        <p:nvSpPr>
          <p:cNvPr id="450563" name="Rectangle 3"/>
          <p:cNvSpPr>
            <a:spLocks noGrp="1" noChangeArrowheads="1"/>
          </p:cNvSpPr>
          <p:nvPr>
            <p:ph type="body" idx="1"/>
          </p:nvPr>
        </p:nvSpPr>
        <p:spPr>
          <a:xfrm>
            <a:off x="1981200" y="4572000"/>
            <a:ext cx="4648200" cy="3963988"/>
          </a:xfrm>
        </p:spPr>
        <p:txBody>
          <a:bodyPr/>
          <a:lstStyle/>
          <a:p>
            <a:pPr marL="228600" indent="-228600"/>
            <a:r>
              <a:rPr lang="en-US" b="1" u="sng"/>
              <a:t>Database Administrator (DBA)</a:t>
            </a:r>
          </a:p>
          <a:p>
            <a:pPr marL="228600" indent="-228600"/>
            <a:r>
              <a:rPr lang="en-US"/>
              <a:t>The database is centrally managed by a person known as the “Database Administrator” or the “DBA”. </a:t>
            </a:r>
          </a:p>
          <a:p>
            <a:pPr marL="228600" indent="-228600"/>
            <a:r>
              <a:rPr lang="en-US"/>
              <a:t>The DBA initially studies the System. He decides accordingly the types of data to be used, then the structures to be used to hold the data, and the interrelationships between the data structures. He then defines data to the DBMS. </a:t>
            </a:r>
          </a:p>
          <a:p>
            <a:pPr marL="228600" indent="-228600"/>
            <a:r>
              <a:rPr lang="en-US"/>
              <a:t>The DBA also ensures the security of the database. The DBA usually controls access to the data: </a:t>
            </a:r>
          </a:p>
          <a:p>
            <a:pPr marL="685800" lvl="1" indent="-228600">
              <a:buFont typeface="Wingdings" pitchFamily="2" charset="2"/>
              <a:buNone/>
            </a:pPr>
            <a:r>
              <a:rPr lang="en-US"/>
              <a:t>by using the user codes and passwords, and </a:t>
            </a:r>
          </a:p>
          <a:p>
            <a:pPr marL="685800" lvl="1" indent="-228600">
              <a:buFont typeface="Wingdings" pitchFamily="2" charset="2"/>
              <a:buNone/>
            </a:pPr>
            <a:r>
              <a:rPr lang="en-US"/>
              <a:t>by restricting the views or operations that the users can perform on the database</a:t>
            </a:r>
          </a:p>
          <a:p>
            <a:pPr marL="228600" indent="-228600">
              <a:buFont typeface="Wingdings" pitchFamily="2" charset="2"/>
              <a:buNone/>
            </a:pPr>
            <a:endParaRPr lang="en-US"/>
          </a:p>
        </p:txBody>
      </p:sp>
      <p:sp>
        <p:nvSpPr>
          <p:cNvPr id="450564"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Rot="1" noChangeAspect="1" noChangeArrowheads="1" noTextEdit="1"/>
          </p:cNvSpPr>
          <p:nvPr>
            <p:ph type="sldImg"/>
          </p:nvPr>
        </p:nvSpPr>
        <p:spPr>
          <a:xfrm>
            <a:off x="1970088" y="839788"/>
            <a:ext cx="4670425" cy="3503612"/>
          </a:xfrm>
          <a:ln/>
        </p:spPr>
      </p:sp>
      <p:sp>
        <p:nvSpPr>
          <p:cNvPr id="403459" name="Rectangle 3"/>
          <p:cNvSpPr>
            <a:spLocks noGrp="1" noChangeArrowheads="1"/>
          </p:cNvSpPr>
          <p:nvPr>
            <p:ph type="body" idx="1"/>
          </p:nvPr>
        </p:nvSpPr>
        <p:spPr>
          <a:xfrm>
            <a:off x="1981200" y="4572000"/>
            <a:ext cx="4648200" cy="3963988"/>
          </a:xfrm>
        </p:spPr>
        <p:txBody>
          <a:bodyPr/>
          <a:lstStyle/>
          <a:p>
            <a:pPr marL="228600" indent="-228600"/>
            <a:r>
              <a:rPr lang="en-US" b="1" u="sng" dirty="0"/>
              <a:t>Introduction to Database</a:t>
            </a:r>
            <a:r>
              <a:rPr lang="en-US" b="1" dirty="0"/>
              <a:t>:</a:t>
            </a:r>
          </a:p>
          <a:p>
            <a:pPr marL="228600" indent="-228600"/>
            <a:r>
              <a:rPr lang="en-US" dirty="0"/>
              <a:t>A set of inter-related data is known as “database”. The software that manages the database is known as “Database Management System” or “DBMS”. </a:t>
            </a:r>
          </a:p>
          <a:p>
            <a:pPr marL="228600" indent="-228600"/>
            <a:r>
              <a:rPr lang="en-US" dirty="0"/>
              <a:t>Hence DBMS can be described as "a computer-based record keeping system which consists of software for processing a collection of interrelated data". </a:t>
            </a:r>
          </a:p>
          <a:p>
            <a:pPr marL="228600" indent="-228600"/>
            <a:r>
              <a:rPr lang="en-US" dirty="0"/>
              <a:t>A set of structures and relationships that meet a specific need is called as a “schema”.</a:t>
            </a:r>
          </a:p>
          <a:p>
            <a:pPr marL="228600" indent="-228600"/>
            <a:endParaRPr lang="en-US" dirty="0"/>
          </a:p>
        </p:txBody>
      </p:sp>
      <p:sp>
        <p:nvSpPr>
          <p:cNvPr id="403460" name="Text Box 4"/>
          <p:cNvSpPr txBox="1">
            <a:spLocks noChangeArrowheads="1"/>
          </p:cNvSpPr>
          <p:nvPr/>
        </p:nvSpPr>
        <p:spPr bwMode="auto">
          <a:xfrm>
            <a:off x="165100" y="1311275"/>
            <a:ext cx="1663700" cy="2886075"/>
          </a:xfrm>
          <a:prstGeom prst="rect">
            <a:avLst/>
          </a:prstGeom>
          <a:noFill/>
          <a:ln w="9525">
            <a:noFill/>
            <a:miter lim="800000"/>
            <a:headEnd/>
            <a:tailEnd/>
          </a:ln>
          <a:effectLst/>
        </p:spPr>
        <p:txBody>
          <a:bodyPr>
            <a:spAutoFit/>
          </a:bodyPr>
          <a:lstStyle/>
          <a:p>
            <a:pPr>
              <a:lnSpc>
                <a:spcPts val="1100"/>
              </a:lnSpc>
            </a:pPr>
            <a:r>
              <a:rPr lang="en-US" sz="1000" dirty="0">
                <a:latin typeface="Candara" panose="020E0502030303020204" pitchFamily="34" charset="0"/>
              </a:rPr>
              <a:t>Data is unprocessed raw information. Data is normally stored in a database or a file.</a:t>
            </a:r>
            <a:br>
              <a:rPr lang="en-US" sz="1000" dirty="0">
                <a:latin typeface="Candara" panose="020E0502030303020204" pitchFamily="34" charset="0"/>
              </a:rPr>
            </a:br>
            <a:r>
              <a:rPr lang="en-US" sz="1000" dirty="0">
                <a:latin typeface="Candara" panose="020E0502030303020204" pitchFamily="34" charset="0"/>
              </a:rPr>
              <a:t>Information is the result of processing, manipulating and organizing data in a way that adds to the knowledge of the person receiving it. A database is a collection of information that is organized in such a way that it can easily be accessed, managed, and updated. A DBMS is a set of software</a:t>
            </a:r>
            <a:r>
              <a:rPr lang="en-US" sz="1000" dirty="0">
                <a:latin typeface="Candara" panose="020E0502030303020204" pitchFamily="34" charset="0"/>
                <a:hlinkClick r:id="rId3" tooltip="Software program"/>
              </a:rPr>
              <a:t> </a:t>
            </a:r>
            <a:r>
              <a:rPr lang="en-US" sz="1000" dirty="0">
                <a:latin typeface="Candara" panose="020E0502030303020204" pitchFamily="34" charset="0"/>
              </a:rPr>
              <a:t>programs that controls the organization, storage, management, and retrieval of data in a database.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Rot="1" noChangeAspect="1" noChangeArrowheads="1" noTextEdit="1"/>
          </p:cNvSpPr>
          <p:nvPr>
            <p:ph type="sldImg"/>
          </p:nvPr>
        </p:nvSpPr>
        <p:spPr>
          <a:xfrm>
            <a:off x="1970088" y="839788"/>
            <a:ext cx="4670425" cy="3503612"/>
          </a:xfrm>
          <a:ln/>
        </p:spPr>
      </p:sp>
      <p:sp>
        <p:nvSpPr>
          <p:cNvPr id="452611" name="Rectangle 3"/>
          <p:cNvSpPr>
            <a:spLocks noGrp="1" noChangeArrowheads="1"/>
          </p:cNvSpPr>
          <p:nvPr>
            <p:ph type="body" idx="1"/>
          </p:nvPr>
        </p:nvSpPr>
        <p:spPr>
          <a:xfrm>
            <a:off x="1981200" y="4572000"/>
            <a:ext cx="4648200" cy="3963988"/>
          </a:xfrm>
        </p:spPr>
        <p:txBody>
          <a:bodyPr/>
          <a:lstStyle/>
          <a:p>
            <a:endParaRPr lang="en-US"/>
          </a:p>
        </p:txBody>
      </p:sp>
      <p:sp>
        <p:nvSpPr>
          <p:cNvPr id="452612"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Rot="1" noChangeAspect="1" noChangeArrowheads="1" noTextEdit="1"/>
          </p:cNvSpPr>
          <p:nvPr>
            <p:ph type="sldImg"/>
          </p:nvPr>
        </p:nvSpPr>
        <p:spPr>
          <a:xfrm>
            <a:off x="1970088" y="839788"/>
            <a:ext cx="4670425" cy="3503612"/>
          </a:xfrm>
          <a:ln/>
        </p:spPr>
      </p:sp>
      <p:sp>
        <p:nvSpPr>
          <p:cNvPr id="454659" name="Rectangle 3"/>
          <p:cNvSpPr>
            <a:spLocks noGrp="1" noChangeArrowheads="1"/>
          </p:cNvSpPr>
          <p:nvPr>
            <p:ph type="body" idx="1"/>
          </p:nvPr>
        </p:nvSpPr>
        <p:spPr>
          <a:xfrm>
            <a:off x="1981200" y="4572000"/>
            <a:ext cx="4648200" cy="3963988"/>
          </a:xfrm>
        </p:spPr>
        <p:txBody>
          <a:bodyPr/>
          <a:lstStyle/>
          <a:p>
            <a:endParaRPr lang="en-US">
              <a:solidFill>
                <a:srgbClr val="CC0000"/>
              </a:solidFill>
            </a:endParaRPr>
          </a:p>
        </p:txBody>
      </p:sp>
      <p:sp>
        <p:nvSpPr>
          <p:cNvPr id="454660" name="Text Box 4"/>
          <p:cNvSpPr txBox="1">
            <a:spLocks noChangeArrowheads="1"/>
          </p:cNvSpPr>
          <p:nvPr/>
        </p:nvSpPr>
        <p:spPr bwMode="auto">
          <a:xfrm>
            <a:off x="152400" y="1295400"/>
            <a:ext cx="1676400" cy="1311275"/>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Answers for Review Questions:</a:t>
            </a:r>
          </a:p>
          <a:p>
            <a:r>
              <a:rPr lang="en-US" sz="1000" b="1" dirty="0">
                <a:latin typeface="Candara" panose="020E0502030303020204" pitchFamily="34" charset="0"/>
              </a:rPr>
              <a:t>Question 1:</a:t>
            </a:r>
          </a:p>
          <a:p>
            <a:r>
              <a:rPr lang="en-US" sz="1000" dirty="0">
                <a:latin typeface="Candara" panose="020E0502030303020204" pitchFamily="34" charset="0"/>
              </a:rPr>
              <a:t>Answer: Option 2  and Option 3.</a:t>
            </a:r>
          </a:p>
          <a:p>
            <a:r>
              <a:rPr lang="en-US" sz="1000" b="1" dirty="0">
                <a:latin typeface="Candara" panose="020E0502030303020204" pitchFamily="34" charset="0"/>
              </a:rPr>
              <a:t>Question 2:</a:t>
            </a:r>
          </a:p>
          <a:p>
            <a:r>
              <a:rPr lang="en-US" sz="1000" dirty="0">
                <a:latin typeface="Candara" panose="020E0502030303020204" pitchFamily="34" charset="0"/>
              </a:rPr>
              <a:t>Answer: Option 2.</a:t>
            </a:r>
          </a:p>
          <a:p>
            <a:endParaRPr lang="en-US" sz="1000" dirty="0">
              <a:latin typeface="Candara" panose="020E0502030303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Rot="1" noChangeAspect="1" noChangeArrowheads="1" noTextEdit="1"/>
          </p:cNvSpPr>
          <p:nvPr>
            <p:ph type="sldImg"/>
          </p:nvPr>
        </p:nvSpPr>
        <p:spPr>
          <a:xfrm>
            <a:off x="1970088" y="839788"/>
            <a:ext cx="4670425" cy="3503612"/>
          </a:xfrm>
          <a:ln/>
        </p:spPr>
      </p:sp>
      <p:sp>
        <p:nvSpPr>
          <p:cNvPr id="456707" name="Rectangle 3"/>
          <p:cNvSpPr>
            <a:spLocks noGrp="1" noChangeArrowheads="1"/>
          </p:cNvSpPr>
          <p:nvPr>
            <p:ph type="body" idx="1"/>
          </p:nvPr>
        </p:nvSpPr>
        <p:spPr>
          <a:xfrm>
            <a:off x="1981200" y="4572000"/>
            <a:ext cx="4648200" cy="3963988"/>
          </a:xfrm>
        </p:spPr>
        <p:txBody>
          <a:bodyPr/>
          <a:lstStyle/>
          <a:p>
            <a:endParaRPr lang="en-US"/>
          </a:p>
        </p:txBody>
      </p:sp>
      <p:sp>
        <p:nvSpPr>
          <p:cNvPr id="456708" name="Text Box 4"/>
          <p:cNvSpPr txBox="1">
            <a:spLocks noChangeArrowheads="1"/>
          </p:cNvSpPr>
          <p:nvPr/>
        </p:nvSpPr>
        <p:spPr bwMode="auto">
          <a:xfrm>
            <a:off x="152400" y="1295400"/>
            <a:ext cx="1676400" cy="1768475"/>
          </a:xfrm>
          <a:prstGeom prst="rect">
            <a:avLst/>
          </a:prstGeom>
          <a:noFill/>
          <a:ln w="9525">
            <a:noFill/>
            <a:miter lim="800000"/>
            <a:headEnd/>
            <a:tailEnd/>
          </a:ln>
          <a:effectLst/>
        </p:spPr>
        <p:txBody>
          <a:bodyPr>
            <a:spAutoFit/>
          </a:bodyPr>
          <a:lstStyle/>
          <a:p>
            <a:r>
              <a:rPr lang="en-US" sz="1000" b="1"/>
              <a:t>Answers for Review Questions:</a:t>
            </a:r>
          </a:p>
          <a:p>
            <a:r>
              <a:rPr lang="en-US" sz="1000" b="1"/>
              <a:t>Question 3:</a:t>
            </a:r>
          </a:p>
          <a:p>
            <a:r>
              <a:rPr lang="en-US" sz="1000"/>
              <a:t>Answer: HDS, NDS, Relational model</a:t>
            </a:r>
          </a:p>
          <a:p>
            <a:r>
              <a:rPr lang="en-US" sz="1000" b="1"/>
              <a:t>Question 4:</a:t>
            </a:r>
          </a:p>
          <a:p>
            <a:r>
              <a:rPr lang="en-US" sz="1000"/>
              <a:t>Answer: True</a:t>
            </a:r>
          </a:p>
          <a:p>
            <a:r>
              <a:rPr lang="en-US" sz="1000" b="1"/>
              <a:t>Question 5:</a:t>
            </a:r>
          </a:p>
          <a:p>
            <a:r>
              <a:rPr lang="en-US" sz="1000"/>
              <a:t>Answer: True</a:t>
            </a:r>
          </a:p>
          <a:p>
            <a:endParaRPr lang="en-US" sz="1000"/>
          </a:p>
          <a:p>
            <a:endParaRPr lang="en-US"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Rot="1" noChangeAspect="1" noChangeArrowheads="1" noTextEdit="1"/>
          </p:cNvSpPr>
          <p:nvPr>
            <p:ph type="sldImg"/>
          </p:nvPr>
        </p:nvSpPr>
        <p:spPr>
          <a:xfrm>
            <a:off x="1970088" y="839788"/>
            <a:ext cx="4670425" cy="3503612"/>
          </a:xfrm>
          <a:ln/>
        </p:spPr>
      </p:sp>
      <p:sp>
        <p:nvSpPr>
          <p:cNvPr id="458755" name="Rectangle 3"/>
          <p:cNvSpPr>
            <a:spLocks noGrp="1" noChangeArrowheads="1"/>
          </p:cNvSpPr>
          <p:nvPr>
            <p:ph type="body" idx="1"/>
          </p:nvPr>
        </p:nvSpPr>
        <p:spPr>
          <a:xfrm>
            <a:off x="1981200" y="4572000"/>
            <a:ext cx="4648200" cy="3963988"/>
          </a:xfrm>
        </p:spPr>
        <p:txBody>
          <a:bodyPr/>
          <a:lstStyle/>
          <a:p>
            <a:endParaRPr lang="en-US"/>
          </a:p>
        </p:txBody>
      </p:sp>
      <p:sp>
        <p:nvSpPr>
          <p:cNvPr id="458756" name="Text Box 4"/>
          <p:cNvSpPr txBox="1">
            <a:spLocks noChangeArrowheads="1"/>
          </p:cNvSpPr>
          <p:nvPr/>
        </p:nvSpPr>
        <p:spPr bwMode="auto">
          <a:xfrm>
            <a:off x="152400" y="1295400"/>
            <a:ext cx="1676400" cy="1006475"/>
          </a:xfrm>
          <a:prstGeom prst="rect">
            <a:avLst/>
          </a:prstGeom>
          <a:noFill/>
          <a:ln w="9525">
            <a:noFill/>
            <a:miter lim="800000"/>
            <a:headEnd/>
            <a:tailEnd/>
          </a:ln>
          <a:effectLst/>
        </p:spPr>
        <p:txBody>
          <a:bodyPr>
            <a:spAutoFit/>
          </a:bodyPr>
          <a:lstStyle/>
          <a:p>
            <a:r>
              <a:rPr lang="en-US" sz="1000" b="1" dirty="0">
                <a:latin typeface="Candara" panose="020E0502030303020204" pitchFamily="34" charset="0"/>
              </a:rPr>
              <a:t>Answers for Match the Following: </a:t>
            </a:r>
          </a:p>
          <a:p>
            <a:r>
              <a:rPr lang="en-US" sz="1000" dirty="0">
                <a:latin typeface="Candara" panose="020E0502030303020204" pitchFamily="34" charset="0"/>
              </a:rPr>
              <a:t>1 – b</a:t>
            </a:r>
          </a:p>
          <a:p>
            <a:r>
              <a:rPr lang="en-US" sz="1000" dirty="0">
                <a:latin typeface="Candara" panose="020E0502030303020204" pitchFamily="34" charset="0"/>
              </a:rPr>
              <a:t>2 – c</a:t>
            </a:r>
          </a:p>
          <a:p>
            <a:r>
              <a:rPr lang="en-US" sz="1000" dirty="0">
                <a:latin typeface="Candara" panose="020E0502030303020204" pitchFamily="34" charset="0"/>
              </a:rPr>
              <a:t>3 – a</a:t>
            </a:r>
          </a:p>
          <a:p>
            <a:r>
              <a:rPr lang="en-US" sz="1000" dirty="0">
                <a:latin typeface="Candara" panose="020E0502030303020204" pitchFamily="34" charset="0"/>
              </a:rPr>
              <a:t>4 - 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1970088" y="839788"/>
            <a:ext cx="4670425" cy="3503612"/>
          </a:xfrm>
          <a:ln/>
        </p:spPr>
      </p:sp>
      <p:sp>
        <p:nvSpPr>
          <p:cNvPr id="405507" name="Rectangle 3"/>
          <p:cNvSpPr>
            <a:spLocks noGrp="1" noChangeArrowheads="1"/>
          </p:cNvSpPr>
          <p:nvPr>
            <p:ph type="body" idx="1"/>
          </p:nvPr>
        </p:nvSpPr>
        <p:spPr>
          <a:xfrm>
            <a:off x="1981200" y="4419600"/>
            <a:ext cx="4648200" cy="4191000"/>
          </a:xfrm>
        </p:spPr>
        <p:txBody>
          <a:bodyPr/>
          <a:lstStyle/>
          <a:p>
            <a:pPr marL="225425" indent="-225425">
              <a:lnSpc>
                <a:spcPct val="80000"/>
              </a:lnSpc>
            </a:pPr>
            <a:r>
              <a:rPr lang="en-US" b="1" u="sng"/>
              <a:t>Characteristics of DBMS</a:t>
            </a:r>
            <a:r>
              <a:rPr lang="en-US" b="1"/>
              <a:t>:</a:t>
            </a:r>
          </a:p>
          <a:p>
            <a:pPr marL="225425" indent="-225425">
              <a:lnSpc>
                <a:spcPct val="80000"/>
              </a:lnSpc>
            </a:pPr>
            <a:r>
              <a:rPr lang="en-US"/>
              <a:t>Some of the characteristics of the DBMS are given below:</a:t>
            </a:r>
          </a:p>
          <a:p>
            <a:pPr marL="225425" indent="-225425">
              <a:lnSpc>
                <a:spcPct val="80000"/>
              </a:lnSpc>
            </a:pPr>
            <a:r>
              <a:rPr lang="en-US" b="1"/>
              <a:t>Control of Data Redundancy</a:t>
            </a:r>
          </a:p>
          <a:p>
            <a:pPr marL="688975" lvl="1" indent="-231775">
              <a:lnSpc>
                <a:spcPct val="80000"/>
              </a:lnSpc>
              <a:buFont typeface="Wingdings" pitchFamily="2" charset="2"/>
              <a:buNone/>
            </a:pPr>
            <a:r>
              <a:rPr lang="en-US"/>
              <a:t>When the same data is stored in a number of files, it results in data redundancy. In such cases, if the data is changed at one place, the change has to be duplicated in each of the files.</a:t>
            </a:r>
          </a:p>
          <a:p>
            <a:pPr marL="688975" lvl="1" indent="-231775">
              <a:lnSpc>
                <a:spcPct val="80000"/>
              </a:lnSpc>
              <a:buFont typeface="Wingdings" pitchFamily="2" charset="2"/>
              <a:buNone/>
            </a:pPr>
            <a:r>
              <a:rPr lang="en-US"/>
              <a:t>The main disadvantages of data redundancy are:</a:t>
            </a:r>
          </a:p>
          <a:p>
            <a:pPr marL="1139825" lvl="2" indent="-225425">
              <a:lnSpc>
                <a:spcPct val="80000"/>
              </a:lnSpc>
              <a:buFontTx/>
              <a:buChar char="•"/>
            </a:pPr>
            <a:r>
              <a:rPr lang="en-US"/>
              <a:t>Storage space is wasted.</a:t>
            </a:r>
          </a:p>
          <a:p>
            <a:pPr marL="1139825" lvl="2" indent="-225425">
              <a:lnSpc>
                <a:spcPct val="80000"/>
              </a:lnSpc>
              <a:buFontTx/>
              <a:buChar char="•"/>
            </a:pPr>
            <a:r>
              <a:rPr lang="en-US"/>
              <a:t>Processing time may be wasted as more data needs to be handled.</a:t>
            </a:r>
          </a:p>
          <a:p>
            <a:pPr marL="1139825" lvl="2" indent="-225425">
              <a:lnSpc>
                <a:spcPct val="80000"/>
              </a:lnSpc>
              <a:buFontTx/>
              <a:buChar char="•"/>
            </a:pPr>
            <a:r>
              <a:rPr lang="en-US"/>
              <a:t>Inconsistencies may creep in.</a:t>
            </a:r>
          </a:p>
          <a:p>
            <a:pPr marL="688975" lvl="1" indent="-231775">
              <a:lnSpc>
                <a:spcPct val="80000"/>
              </a:lnSpc>
              <a:buFont typeface="Wingdings" pitchFamily="2" charset="2"/>
              <a:buNone/>
            </a:pPr>
            <a:r>
              <a:rPr lang="en-US"/>
              <a:t>DBMS helps in removing redundancies by providing means of integration. </a:t>
            </a:r>
          </a:p>
          <a:p>
            <a:pPr marL="225425" indent="-225425">
              <a:lnSpc>
                <a:spcPct val="80000"/>
              </a:lnSpc>
            </a:pPr>
            <a:r>
              <a:rPr lang="en-US" b="1"/>
              <a:t>Sharing of Data</a:t>
            </a:r>
          </a:p>
          <a:p>
            <a:pPr marL="688975" lvl="1" indent="-231775">
              <a:lnSpc>
                <a:spcPct val="80000"/>
              </a:lnSpc>
              <a:buFont typeface="Wingdings" pitchFamily="2" charset="2"/>
              <a:buNone/>
            </a:pPr>
            <a:r>
              <a:rPr lang="en-US"/>
              <a:t>DBMS allows many applications to share the data. </a:t>
            </a:r>
          </a:p>
          <a:p>
            <a:pPr marL="225425" indent="-225425">
              <a:lnSpc>
                <a:spcPct val="80000"/>
              </a:lnSpc>
            </a:pPr>
            <a:r>
              <a:rPr lang="en-US" b="1"/>
              <a:t>Maintenance of Integrity</a:t>
            </a:r>
          </a:p>
          <a:p>
            <a:pPr marL="688975" lvl="1" indent="-231775">
              <a:lnSpc>
                <a:spcPct val="80000"/>
              </a:lnSpc>
              <a:buFont typeface="Wingdings" pitchFamily="2" charset="2"/>
              <a:buNone/>
            </a:pPr>
            <a:r>
              <a:rPr lang="en-US"/>
              <a:t>Integrity of data refers to the correctness, consistency and interrelationship of data with respect to the application that uses the data. Some of the aspects of data integrity are:</a:t>
            </a:r>
          </a:p>
          <a:p>
            <a:pPr marL="1139825" lvl="2" indent="-225425">
              <a:lnSpc>
                <a:spcPct val="80000"/>
              </a:lnSpc>
              <a:buFontTx/>
              <a:buChar char="•"/>
            </a:pPr>
            <a:r>
              <a:rPr lang="en-US"/>
              <a:t>Many data items can only take a restricted set of values.</a:t>
            </a:r>
          </a:p>
          <a:p>
            <a:pPr marL="1139825" lvl="2" indent="-225425">
              <a:lnSpc>
                <a:spcPct val="80000"/>
              </a:lnSpc>
              <a:buFontTx/>
              <a:buChar char="•"/>
            </a:pPr>
            <a:r>
              <a:rPr lang="en-US"/>
              <a:t>Certain field values cannot be duplicated across records. Such restrictions, called primary key constraints, can be defined to the DBMS.</a:t>
            </a:r>
          </a:p>
          <a:p>
            <a:pPr marL="1139825" lvl="2" indent="-225425">
              <a:lnSpc>
                <a:spcPct val="80000"/>
              </a:lnSpc>
              <a:buFontTx/>
              <a:buChar char="•"/>
            </a:pPr>
            <a:r>
              <a:rPr lang="en-US"/>
              <a:t>Data integrity, which defines the relationships between different files, is called referential integrity rule, which can also be specified to the DBMS.</a:t>
            </a:r>
          </a:p>
          <a:p>
            <a:pPr marL="1139825" lvl="2" indent="-225425" algn="r">
              <a:lnSpc>
                <a:spcPct val="80000"/>
              </a:lnSpc>
              <a:buFont typeface="Wingdings" pitchFamily="2" charset="2"/>
              <a:buNone/>
            </a:pPr>
            <a:r>
              <a:rPr lang="en-US"/>
              <a:t>contd.</a:t>
            </a:r>
          </a:p>
        </p:txBody>
      </p:sp>
      <p:sp>
        <p:nvSpPr>
          <p:cNvPr id="405508"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noTextEdit="1"/>
          </p:cNvSpPr>
          <p:nvPr>
            <p:ph type="sldImg"/>
          </p:nvPr>
        </p:nvSpPr>
        <p:spPr>
          <a:xfrm>
            <a:off x="1970088" y="839788"/>
            <a:ext cx="4670425" cy="3503612"/>
          </a:xfrm>
          <a:ln/>
        </p:spPr>
      </p:sp>
      <p:sp>
        <p:nvSpPr>
          <p:cNvPr id="407555" name="Rectangle 3"/>
          <p:cNvSpPr>
            <a:spLocks noGrp="1" noChangeArrowheads="1"/>
          </p:cNvSpPr>
          <p:nvPr>
            <p:ph type="body" idx="1"/>
          </p:nvPr>
        </p:nvSpPr>
        <p:spPr>
          <a:xfrm>
            <a:off x="1981200" y="4572000"/>
            <a:ext cx="4648200" cy="3963988"/>
          </a:xfrm>
        </p:spPr>
        <p:txBody>
          <a:bodyPr/>
          <a:lstStyle/>
          <a:p>
            <a:pPr marL="225425" indent="-225425"/>
            <a:r>
              <a:rPr lang="en-US" b="1" u="sng"/>
              <a:t>Characteristics of DBMS (contd.)</a:t>
            </a:r>
            <a:r>
              <a:rPr lang="en-US" b="1"/>
              <a:t>:</a:t>
            </a:r>
          </a:p>
          <a:p>
            <a:pPr marL="225425" indent="-225425"/>
            <a:r>
              <a:rPr lang="en-US" b="1"/>
              <a:t>Support for Transaction Control and Recovery</a:t>
            </a:r>
          </a:p>
          <a:p>
            <a:pPr marL="688975" lvl="1" indent="-231775">
              <a:buFont typeface="Wingdings" pitchFamily="2" charset="2"/>
              <a:buNone/>
            </a:pPr>
            <a:r>
              <a:rPr lang="en-US"/>
              <a:t>Multiple changes to the database can be clubbed together as a single “logical transaction”. </a:t>
            </a:r>
          </a:p>
          <a:p>
            <a:pPr marL="688975" lvl="1" indent="-231775">
              <a:buFont typeface="Wingdings" pitchFamily="2" charset="2"/>
              <a:buNone/>
            </a:pPr>
            <a:r>
              <a:rPr lang="en-US"/>
              <a:t>The DBMS ensures that the updates take place physically, only when the logical transaction is complete. </a:t>
            </a:r>
          </a:p>
          <a:p>
            <a:pPr marL="225425" indent="-225425"/>
            <a:r>
              <a:rPr lang="en-US" b="1"/>
              <a:t>Data Independence</a:t>
            </a:r>
          </a:p>
          <a:p>
            <a:pPr marL="688975" lvl="1" indent="-231775">
              <a:buFont typeface="Wingdings" pitchFamily="2" charset="2"/>
              <a:buNone/>
            </a:pPr>
            <a:r>
              <a:rPr lang="en-US"/>
              <a:t>In conventional file based applications, programs need to know the “data organization” and “access technique” to be able to access the data. </a:t>
            </a:r>
          </a:p>
          <a:p>
            <a:pPr marL="688975" lvl="1" indent="-231775">
              <a:buFont typeface="Wingdings" pitchFamily="2" charset="2"/>
              <a:buNone/>
            </a:pPr>
            <a:r>
              <a:rPr lang="en-US"/>
              <a:t>This means that if you make any change in the manner the data is organized, then you have to make changes to the application programs that apply to the data. </a:t>
            </a:r>
          </a:p>
          <a:p>
            <a:pPr marL="688975" lvl="1" indent="-231775">
              <a:buFont typeface="Wingdings" pitchFamily="2" charset="2"/>
              <a:buNone/>
            </a:pPr>
            <a:r>
              <a:rPr lang="en-US"/>
              <a:t>In DBMS, the application programs are transparent to the “physical organization” and “access techniques”.</a:t>
            </a:r>
          </a:p>
          <a:p>
            <a:pPr marL="225425" indent="-225425"/>
            <a:r>
              <a:rPr lang="en-US" b="1"/>
              <a:t>Availability of Productivity Tools</a:t>
            </a:r>
          </a:p>
          <a:p>
            <a:pPr marL="688975" lvl="1" indent="-231775">
              <a:buFont typeface="Wingdings" pitchFamily="2" charset="2"/>
              <a:buNone/>
            </a:pPr>
            <a:r>
              <a:rPr lang="en-US"/>
              <a:t>Tools like query language, screen and report painter, and other 4GL tools are available. </a:t>
            </a:r>
          </a:p>
          <a:p>
            <a:pPr marL="688975" lvl="1" indent="-231775">
              <a:buFont typeface="Wingdings" pitchFamily="2" charset="2"/>
              <a:buNone/>
            </a:pPr>
            <a:r>
              <a:rPr lang="en-US"/>
              <a:t>These tools can be utilized by the end-users to query, print reports, etc. SQL is one such language, which has emerged as standard.</a:t>
            </a:r>
          </a:p>
          <a:p>
            <a:pPr marL="688975" lvl="1" indent="-231775" algn="r">
              <a:buFont typeface="Wingdings" pitchFamily="2" charset="2"/>
              <a:buNone/>
            </a:pPr>
            <a:r>
              <a:rPr lang="en-US"/>
              <a:t>contd.</a:t>
            </a:r>
          </a:p>
        </p:txBody>
      </p:sp>
      <p:sp>
        <p:nvSpPr>
          <p:cNvPr id="407556"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a:t>
            </a:r>
            <a:r>
              <a:rPr lang="en-US" sz="1000">
                <a:latin typeface="Trebuchet MS" pitchFamily="34"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Rot="1" noChangeAspect="1" noChangeArrowheads="1" noTextEdit="1"/>
          </p:cNvSpPr>
          <p:nvPr>
            <p:ph type="sldImg"/>
          </p:nvPr>
        </p:nvSpPr>
        <p:spPr>
          <a:xfrm>
            <a:off x="1970088" y="839788"/>
            <a:ext cx="4670425" cy="3503612"/>
          </a:xfrm>
          <a:ln/>
        </p:spPr>
      </p:sp>
      <p:sp>
        <p:nvSpPr>
          <p:cNvPr id="409603" name="Rectangle 3"/>
          <p:cNvSpPr>
            <a:spLocks noGrp="1" noChangeArrowheads="1"/>
          </p:cNvSpPr>
          <p:nvPr>
            <p:ph type="body" idx="1"/>
          </p:nvPr>
        </p:nvSpPr>
        <p:spPr>
          <a:xfrm>
            <a:off x="1981200" y="4572000"/>
            <a:ext cx="4648200" cy="3963988"/>
          </a:xfrm>
        </p:spPr>
        <p:txBody>
          <a:bodyPr/>
          <a:lstStyle/>
          <a:p>
            <a:pPr marL="225425" indent="-225425"/>
            <a:r>
              <a:rPr lang="en-US" b="1" u="sng"/>
              <a:t>Characteristics of DBMS (contd.)</a:t>
            </a:r>
            <a:r>
              <a:rPr lang="en-US" b="1"/>
              <a:t>:</a:t>
            </a:r>
          </a:p>
          <a:p>
            <a:pPr marL="225425" indent="-225425"/>
            <a:r>
              <a:rPr lang="en-US" b="1"/>
              <a:t>Security</a:t>
            </a:r>
          </a:p>
          <a:p>
            <a:pPr marL="688975" lvl="1" indent="-231775">
              <a:buFont typeface="Wingdings" pitchFamily="2" charset="2"/>
              <a:buNone/>
            </a:pPr>
            <a:r>
              <a:rPr lang="en-US"/>
              <a:t>DBMSes provide tools, which can be used by the DBA to ensure security of the database.</a:t>
            </a:r>
          </a:p>
          <a:p>
            <a:pPr marL="225425" indent="-225425"/>
            <a:r>
              <a:rPr lang="en-US" b="1"/>
              <a:t>Hardware Independence</a:t>
            </a:r>
          </a:p>
          <a:p>
            <a:pPr marL="688975" lvl="1" indent="-231775">
              <a:buFont typeface="Wingdings" pitchFamily="2" charset="2"/>
              <a:buNone/>
            </a:pPr>
            <a:r>
              <a:rPr lang="en-US"/>
              <a:t>Most DBMSes are available across hardware platforms and operating systems. </a:t>
            </a:r>
          </a:p>
          <a:p>
            <a:pPr marL="688975" lvl="1" indent="-231775">
              <a:buFont typeface="Wingdings" pitchFamily="2" charset="2"/>
              <a:buNone/>
            </a:pPr>
            <a:r>
              <a:rPr lang="en-US"/>
              <a:t>Thus the application programs need not be changed or rewritten when the “hardware platform” or “operating system” is changed or upgraded.</a:t>
            </a:r>
          </a:p>
        </p:txBody>
      </p:sp>
      <p:sp>
        <p:nvSpPr>
          <p:cNvPr id="409604"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Rot="1" noChangeAspect="1" noChangeArrowheads="1" noTextEdit="1"/>
          </p:cNvSpPr>
          <p:nvPr>
            <p:ph type="sldImg"/>
          </p:nvPr>
        </p:nvSpPr>
        <p:spPr>
          <a:xfrm>
            <a:off x="1970088" y="839788"/>
            <a:ext cx="4670425" cy="3503612"/>
          </a:xfrm>
          <a:ln/>
        </p:spPr>
      </p:sp>
      <p:sp>
        <p:nvSpPr>
          <p:cNvPr id="411651" name="Rectangle 3"/>
          <p:cNvSpPr>
            <a:spLocks noGrp="1" noChangeArrowheads="1"/>
          </p:cNvSpPr>
          <p:nvPr>
            <p:ph type="body" idx="1"/>
          </p:nvPr>
        </p:nvSpPr>
        <p:spPr>
          <a:xfrm>
            <a:off x="1981200" y="4572000"/>
            <a:ext cx="4648200" cy="3963988"/>
          </a:xfrm>
        </p:spPr>
        <p:txBody>
          <a:bodyPr/>
          <a:lstStyle/>
          <a:p>
            <a:endParaRPr lang="en-US"/>
          </a:p>
        </p:txBody>
      </p:sp>
      <p:sp>
        <p:nvSpPr>
          <p:cNvPr id="411652"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Rot="1" noChangeAspect="1" noChangeArrowheads="1" noTextEdit="1"/>
          </p:cNvSpPr>
          <p:nvPr>
            <p:ph type="sldImg"/>
          </p:nvPr>
        </p:nvSpPr>
        <p:spPr>
          <a:xfrm>
            <a:off x="1970088" y="839788"/>
            <a:ext cx="4670425" cy="3503612"/>
          </a:xfrm>
          <a:ln/>
        </p:spPr>
      </p:sp>
      <p:sp>
        <p:nvSpPr>
          <p:cNvPr id="413699" name="Rectangle 3"/>
          <p:cNvSpPr>
            <a:spLocks noGrp="1" noChangeArrowheads="1"/>
          </p:cNvSpPr>
          <p:nvPr>
            <p:ph type="body" idx="1"/>
          </p:nvPr>
        </p:nvSpPr>
        <p:spPr>
          <a:xfrm>
            <a:off x="1981200" y="4572000"/>
            <a:ext cx="4648200" cy="3963988"/>
          </a:xfrm>
        </p:spPr>
        <p:txBody>
          <a:bodyPr/>
          <a:lstStyle/>
          <a:p>
            <a:pPr marL="225425" indent="-225425"/>
            <a:r>
              <a:rPr lang="en-US" b="1" u="sng"/>
              <a:t>What is a Data Model? </a:t>
            </a:r>
          </a:p>
          <a:p>
            <a:pPr marL="225425" indent="-225425"/>
            <a:r>
              <a:rPr lang="en-US"/>
              <a:t>A “Data model” is a conceptual representation of the data structures that are required by a database. The data structures include: </a:t>
            </a:r>
          </a:p>
          <a:p>
            <a:pPr marL="688975" lvl="1" indent="-231775">
              <a:buFontTx/>
              <a:buChar char="•"/>
            </a:pPr>
            <a:r>
              <a:rPr lang="en-US"/>
              <a:t>the data objects </a:t>
            </a:r>
          </a:p>
          <a:p>
            <a:pPr marL="688975" lvl="1" indent="-231775">
              <a:buFontTx/>
              <a:buChar char="•"/>
            </a:pPr>
            <a:r>
              <a:rPr lang="en-US"/>
              <a:t>the associations between data objects, and </a:t>
            </a:r>
          </a:p>
          <a:p>
            <a:pPr marL="688975" lvl="1" indent="-231775">
              <a:buFontTx/>
              <a:buChar char="•"/>
            </a:pPr>
            <a:r>
              <a:rPr lang="en-US"/>
              <a:t>the rules which govern operations on the objects </a:t>
            </a:r>
          </a:p>
          <a:p>
            <a:pPr marL="225425" indent="-225425"/>
            <a:r>
              <a:rPr lang="en-US"/>
              <a:t>As the name implies, the “Data model” focuses on the data that is required, and how it should be organized rather than the operations that will be performed on the data. </a:t>
            </a:r>
          </a:p>
          <a:p>
            <a:pPr marL="225425" indent="-225425"/>
            <a:r>
              <a:rPr lang="en-US" b="1"/>
              <a:t>The DBMS MODELS</a:t>
            </a:r>
          </a:p>
          <a:p>
            <a:pPr marL="688975" lvl="1" indent="-231775">
              <a:buFont typeface="Wingdings" pitchFamily="2" charset="2"/>
              <a:buNone/>
            </a:pPr>
            <a:r>
              <a:rPr lang="en-US"/>
              <a:t>The range of “data structures” that are supported, and the availability of data handling languages depend on the model of DBMS on which it is based. The models are:</a:t>
            </a:r>
          </a:p>
          <a:p>
            <a:pPr marL="1104900" lvl="2" indent="-190500">
              <a:buFontTx/>
              <a:buChar char="•"/>
            </a:pPr>
            <a:r>
              <a:rPr lang="en-US"/>
              <a:t>The hierarchical model</a:t>
            </a:r>
          </a:p>
          <a:p>
            <a:pPr marL="1104900" lvl="2" indent="-190500">
              <a:buFontTx/>
              <a:buChar char="•"/>
            </a:pPr>
            <a:r>
              <a:rPr lang="en-US"/>
              <a:t>The network model</a:t>
            </a:r>
          </a:p>
          <a:p>
            <a:pPr marL="1104900" lvl="2" indent="-190500">
              <a:buFontTx/>
              <a:buChar char="•"/>
            </a:pPr>
            <a:r>
              <a:rPr lang="en-US"/>
              <a:t>The relational model</a:t>
            </a:r>
          </a:p>
        </p:txBody>
      </p:sp>
      <p:sp>
        <p:nvSpPr>
          <p:cNvPr id="413700" name="Text Box 4"/>
          <p:cNvSpPr txBox="1">
            <a:spLocks noChangeArrowheads="1"/>
          </p:cNvSpPr>
          <p:nvPr/>
        </p:nvSpPr>
        <p:spPr bwMode="auto">
          <a:xfrm>
            <a:off x="152400" y="1295400"/>
            <a:ext cx="1676400" cy="3902075"/>
          </a:xfrm>
          <a:prstGeom prst="rect">
            <a:avLst/>
          </a:prstGeom>
          <a:noFill/>
          <a:ln w="9525">
            <a:noFill/>
            <a:miter lim="800000"/>
            <a:headEnd/>
            <a:tailEnd/>
          </a:ln>
          <a:effectLst/>
        </p:spPr>
        <p:txBody>
          <a:bodyPr>
            <a:spAutoFit/>
          </a:bodyPr>
          <a:lstStyle/>
          <a:p>
            <a:pPr marL="114300" indent="-114300">
              <a:buFontTx/>
              <a:buChar char="•"/>
            </a:pPr>
            <a:r>
              <a:rPr lang="en-US" sz="1000" dirty="0">
                <a:latin typeface="Candara" panose="020E0502030303020204" pitchFamily="34" charset="0"/>
              </a:rPr>
              <a:t>To use a common analogy, the “data model” is equivalent to the building plans of an architect. </a:t>
            </a:r>
          </a:p>
          <a:p>
            <a:pPr marL="114300" indent="-114300">
              <a:buFontTx/>
              <a:buChar char="•"/>
            </a:pPr>
            <a:r>
              <a:rPr lang="en-US" sz="1000" dirty="0">
                <a:latin typeface="Candara" panose="020E0502030303020204" pitchFamily="34" charset="0"/>
              </a:rPr>
              <a:t>A data model is independent of hardware or software constraints. Rather than representing the data as a database will see it, the “data model” focuses on representing the data as the user will see it in the “real world”. </a:t>
            </a:r>
          </a:p>
          <a:p>
            <a:pPr marL="114300" indent="-114300">
              <a:buFontTx/>
              <a:buChar char="•"/>
            </a:pPr>
            <a:r>
              <a:rPr lang="en-US" sz="1000" dirty="0">
                <a:latin typeface="Candara" panose="020E0502030303020204" pitchFamily="34" charset="0"/>
              </a:rPr>
              <a:t>It serves as a “bridge” between: </a:t>
            </a:r>
          </a:p>
          <a:p>
            <a:pPr marL="342900" lvl="1" indent="-114300">
              <a:buFont typeface="Wingdings" pitchFamily="2" charset="2"/>
              <a:buChar char="Ø"/>
            </a:pPr>
            <a:r>
              <a:rPr lang="en-US" sz="1000" dirty="0">
                <a:latin typeface="Candara" panose="020E0502030303020204" pitchFamily="34" charset="0"/>
              </a:rPr>
              <a:t>The concepts that make up real-world events and processes</a:t>
            </a:r>
          </a:p>
          <a:p>
            <a:pPr marL="342900" lvl="1" indent="-114300">
              <a:buFont typeface="Wingdings" pitchFamily="2" charset="2"/>
              <a:buChar char="Ø"/>
            </a:pPr>
            <a:r>
              <a:rPr lang="en-US" sz="1000" dirty="0">
                <a:latin typeface="Candara" panose="020E0502030303020204" pitchFamily="34" charset="0"/>
              </a:rPr>
              <a:t>The physical representation of those concepts in a database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ChangeArrowheads="1" noTextEdit="1"/>
          </p:cNvSpPr>
          <p:nvPr>
            <p:ph type="sldImg"/>
          </p:nvPr>
        </p:nvSpPr>
        <p:spPr>
          <a:xfrm>
            <a:off x="1970088" y="839788"/>
            <a:ext cx="4670425" cy="3503612"/>
          </a:xfrm>
          <a:ln/>
        </p:spPr>
      </p:sp>
      <p:sp>
        <p:nvSpPr>
          <p:cNvPr id="415747" name="Rectangle 3"/>
          <p:cNvSpPr>
            <a:spLocks noGrp="1" noChangeArrowheads="1"/>
          </p:cNvSpPr>
          <p:nvPr>
            <p:ph type="body" idx="1"/>
          </p:nvPr>
        </p:nvSpPr>
        <p:spPr>
          <a:xfrm>
            <a:off x="1981200" y="4572000"/>
            <a:ext cx="4648200" cy="3963988"/>
          </a:xfrm>
        </p:spPr>
        <p:txBody>
          <a:bodyPr/>
          <a:lstStyle/>
          <a:p>
            <a:pPr marL="190500" indent="-190500"/>
            <a:r>
              <a:rPr lang="en-US" b="1" u="sng"/>
              <a:t>Why is Data Modeling Important</a:t>
            </a:r>
            <a:r>
              <a:rPr lang="en-US" b="1"/>
              <a:t>?</a:t>
            </a:r>
          </a:p>
          <a:p>
            <a:pPr marL="190500" indent="-190500"/>
            <a:r>
              <a:rPr lang="en-US"/>
              <a:t>The “data model” is also detailed enough to be used, by the database developers, as a “blueprint” for building the physical databases. The information contained in the “data model” will be used to define the relational tables, primary and foreign keys, stored procedures, and triggers. </a:t>
            </a:r>
          </a:p>
          <a:p>
            <a:pPr marL="190500" indent="-190500"/>
            <a:r>
              <a:rPr lang="en-US"/>
              <a:t>Poorly designed databases require more time in the long-term. Without careful planning you may create a database that: </a:t>
            </a:r>
          </a:p>
          <a:p>
            <a:pPr marL="647700" lvl="1" indent="-190500"/>
            <a:r>
              <a:rPr lang="en-US"/>
              <a:t>Omits data required to create critical reports. </a:t>
            </a:r>
          </a:p>
          <a:p>
            <a:pPr marL="647700" lvl="1" indent="-190500"/>
            <a:r>
              <a:rPr lang="en-US"/>
              <a:t>Produces results that are incorrect or inconsistent. </a:t>
            </a:r>
          </a:p>
          <a:p>
            <a:pPr marL="647700" lvl="1" indent="-190500"/>
            <a:r>
              <a:rPr lang="en-US"/>
              <a:t>Is unable to accommodate changes in the user requirements.</a:t>
            </a:r>
            <a:endParaRPr lang="en-US">
              <a:solidFill>
                <a:srgbClr val="CC0000"/>
              </a:solidFill>
            </a:endParaRPr>
          </a:p>
        </p:txBody>
      </p:sp>
      <p:sp>
        <p:nvSpPr>
          <p:cNvPr id="415748" name="Text Box 4"/>
          <p:cNvSpPr txBox="1">
            <a:spLocks noChangeArrowheads="1"/>
          </p:cNvSpPr>
          <p:nvPr/>
        </p:nvSpPr>
        <p:spPr bwMode="auto">
          <a:xfrm>
            <a:off x="152400" y="1295400"/>
            <a:ext cx="1676400" cy="244475"/>
          </a:xfrm>
          <a:prstGeom prst="rect">
            <a:avLst/>
          </a:prstGeom>
          <a:noFill/>
          <a:ln w="9525">
            <a:noFill/>
            <a:miter lim="800000"/>
            <a:headEnd/>
            <a:tailEnd/>
          </a:ln>
          <a:effectLst/>
        </p:spPr>
        <p:txBody>
          <a:bodyPr>
            <a:spAutoFit/>
          </a:bodyPr>
          <a:lstStyle/>
          <a:p>
            <a:r>
              <a:rPr lang="en-US" sz="1000"/>
              <a:t>None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2930669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05080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197586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121631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308414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93241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2749764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502754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29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2399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2625" y="1214438"/>
            <a:ext cx="4038600" cy="4525962"/>
          </a:xfrm>
        </p:spPr>
        <p:txBody>
          <a:bodyPr/>
          <a:lstStyle/>
          <a:p>
            <a:endParaRPr lang="en-US"/>
          </a:p>
        </p:txBody>
      </p:sp>
    </p:spTree>
    <p:extLst>
      <p:ext uri="{BB962C8B-B14F-4D97-AF65-F5344CB8AC3E}">
        <p14:creationId xmlns:p14="http://schemas.microsoft.com/office/powerpoint/2010/main" val="2419389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2625"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438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1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885564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1625" y="1214438"/>
            <a:ext cx="8229600" cy="4525962"/>
          </a:xfrm>
        </p:spPr>
        <p:txBody>
          <a:bodyPr/>
          <a:lstStyle/>
          <a:p>
            <a:endParaRPr lang="en-US"/>
          </a:p>
        </p:txBody>
      </p:sp>
    </p:spTree>
    <p:extLst>
      <p:ext uri="{BB962C8B-B14F-4D97-AF65-F5344CB8AC3E}">
        <p14:creationId xmlns:p14="http://schemas.microsoft.com/office/powerpoint/2010/main" val="1288281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4194511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3635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026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8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5548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95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261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4.xml"/><Relationship Id="rId30"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31" imgW="360" imgH="360" progId="">
                  <p:embed/>
                </p:oleObj>
              </mc:Choice>
              <mc:Fallback>
                <p:oleObj name="think-cell Slide" r:id="rId31" imgW="360" imgH="360"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3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874858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DB2</a:t>
            </a:r>
          </a:p>
        </p:txBody>
      </p:sp>
      <p:sp>
        <p:nvSpPr>
          <p:cNvPr id="3" name="Subtitle 2"/>
          <p:cNvSpPr>
            <a:spLocks noGrp="1"/>
          </p:cNvSpPr>
          <p:nvPr>
            <p:ph type="subTitle" idx="1"/>
          </p:nvPr>
        </p:nvSpPr>
        <p:spPr/>
        <p:txBody>
          <a:bodyPr/>
          <a:lstStyle/>
          <a:p>
            <a:r>
              <a:rPr lang="en-US" dirty="0"/>
              <a:t>Lesson 1: Getting Started with Database</a:t>
            </a:r>
          </a:p>
          <a:p>
            <a:endParaRPr lang="en-US" dirty="0"/>
          </a:p>
        </p:txBody>
      </p:sp>
    </p:spTree>
    <p:extLst>
      <p:ext uri="{BB962C8B-B14F-4D97-AF65-F5344CB8AC3E}">
        <p14:creationId xmlns:p14="http://schemas.microsoft.com/office/powerpoint/2010/main" val="4171957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p:cNvSpPr>
          <p:nvPr>
            <p:ph type="title"/>
          </p:nvPr>
        </p:nvSpPr>
        <p:spPr/>
        <p:txBody>
          <a:bodyPr/>
          <a:lstStyle/>
          <a:p>
            <a:r>
              <a:rPr lang="en-US" sz="1200" dirty="0"/>
              <a:t>1.5: The Hierarchical Model</a:t>
            </a:r>
            <a:br>
              <a:rPr lang="en-US" sz="1200" dirty="0"/>
            </a:br>
            <a:r>
              <a:rPr lang="en-US" dirty="0"/>
              <a:t>Explanation</a:t>
            </a:r>
          </a:p>
        </p:txBody>
      </p:sp>
      <p:sp>
        <p:nvSpPr>
          <p:cNvPr id="416771" name="Rectangle 3"/>
          <p:cNvSpPr>
            <a:spLocks noGrp="1"/>
          </p:cNvSpPr>
          <p:nvPr>
            <p:ph idx="1"/>
          </p:nvPr>
        </p:nvSpPr>
        <p:spPr/>
        <p:txBody>
          <a:bodyPr/>
          <a:lstStyle/>
          <a:p>
            <a:r>
              <a:rPr lang="en-US" dirty="0"/>
              <a:t>The Hierarchical model:</a:t>
            </a:r>
          </a:p>
          <a:p>
            <a:pPr marL="685800" lvl="1" indent="-228600"/>
            <a:r>
              <a:rPr lang="en-US" dirty="0"/>
              <a:t>In this model, data is represented by a simple tree-structure.</a:t>
            </a:r>
          </a:p>
          <a:p>
            <a:pPr lvl="2"/>
            <a:r>
              <a:rPr lang="en-US" dirty="0"/>
              <a:t>Relationships between entities are represented as parent-child.</a:t>
            </a:r>
          </a:p>
          <a:p>
            <a:pPr lvl="2"/>
            <a:r>
              <a:rPr lang="en-US" dirty="0"/>
              <a:t>Many-to-many relationships are not allowed.</a:t>
            </a:r>
          </a:p>
          <a:p>
            <a:pPr lvl="2"/>
            <a:r>
              <a:rPr lang="en-US" dirty="0"/>
              <a:t>Parents and children are tied together by links called “pointers”.</a:t>
            </a:r>
          </a:p>
        </p:txBody>
      </p:sp>
      <p:grpSp>
        <p:nvGrpSpPr>
          <p:cNvPr id="2" name="Group 4"/>
          <p:cNvGrpSpPr>
            <a:grpSpLocks noChangeAspect="1"/>
          </p:cNvGrpSpPr>
          <p:nvPr/>
        </p:nvGrpSpPr>
        <p:grpSpPr bwMode="auto">
          <a:xfrm>
            <a:off x="1609725" y="3337467"/>
            <a:ext cx="4000500" cy="2628900"/>
            <a:chOff x="2772" y="-100"/>
            <a:chExt cx="6300" cy="4140"/>
          </a:xfrm>
        </p:grpSpPr>
        <p:sp>
          <p:nvSpPr>
            <p:cNvPr id="416773" name="AutoShape 5"/>
            <p:cNvSpPr>
              <a:spLocks noChangeAspect="1" noChangeArrowheads="1"/>
            </p:cNvSpPr>
            <p:nvPr/>
          </p:nvSpPr>
          <p:spPr bwMode="auto">
            <a:xfrm>
              <a:off x="2772" y="-100"/>
              <a:ext cx="6300" cy="4140"/>
            </a:xfrm>
            <a:prstGeom prst="rect">
              <a:avLst/>
            </a:prstGeom>
            <a:noFill/>
            <a:ln w="9525">
              <a:solidFill>
                <a:schemeClr val="tx2"/>
              </a:solidFill>
              <a:miter lim="800000"/>
              <a:headEnd/>
              <a:tailEnd/>
            </a:ln>
          </p:spPr>
          <p:txBody>
            <a:bodyPr/>
            <a:lstStyle/>
            <a:p>
              <a:endParaRPr lang="en-US"/>
            </a:p>
          </p:txBody>
        </p:sp>
        <p:grpSp>
          <p:nvGrpSpPr>
            <p:cNvPr id="3" name="Group 6"/>
            <p:cNvGrpSpPr>
              <a:grpSpLocks/>
            </p:cNvGrpSpPr>
            <p:nvPr/>
          </p:nvGrpSpPr>
          <p:grpSpPr bwMode="auto">
            <a:xfrm>
              <a:off x="2952" y="65"/>
              <a:ext cx="5940" cy="3795"/>
              <a:chOff x="2952" y="65"/>
              <a:chExt cx="5940" cy="3795"/>
            </a:xfrm>
          </p:grpSpPr>
          <p:sp>
            <p:nvSpPr>
              <p:cNvPr id="416775" name="Line 6"/>
              <p:cNvSpPr>
                <a:spLocks noChangeShapeType="1"/>
              </p:cNvSpPr>
              <p:nvPr/>
            </p:nvSpPr>
            <p:spPr bwMode="auto">
              <a:xfrm>
                <a:off x="6264" y="620"/>
                <a:ext cx="1404" cy="1584"/>
              </a:xfrm>
              <a:prstGeom prst="line">
                <a:avLst/>
              </a:prstGeom>
              <a:noFill/>
              <a:ln w="9525">
                <a:solidFill>
                  <a:schemeClr val="tx2"/>
                </a:solidFill>
                <a:round/>
                <a:headEnd/>
                <a:tailEnd/>
              </a:ln>
            </p:spPr>
            <p:txBody>
              <a:bodyPr/>
              <a:lstStyle/>
              <a:p>
                <a:endParaRPr lang="en-US"/>
              </a:p>
            </p:txBody>
          </p:sp>
          <p:sp>
            <p:nvSpPr>
              <p:cNvPr id="416776" name="Text Box 4"/>
              <p:cNvSpPr txBox="1">
                <a:spLocks noChangeArrowheads="1"/>
              </p:cNvSpPr>
              <p:nvPr/>
            </p:nvSpPr>
            <p:spPr bwMode="auto">
              <a:xfrm>
                <a:off x="5292" y="65"/>
                <a:ext cx="1080" cy="620"/>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Root</a:t>
                </a:r>
                <a:endParaRPr lang="en-US"/>
              </a:p>
            </p:txBody>
          </p:sp>
          <p:sp>
            <p:nvSpPr>
              <p:cNvPr id="416777" name="Line 5"/>
              <p:cNvSpPr>
                <a:spLocks noChangeShapeType="1"/>
              </p:cNvSpPr>
              <p:nvPr/>
            </p:nvSpPr>
            <p:spPr bwMode="auto">
              <a:xfrm flipH="1">
                <a:off x="4032" y="695"/>
                <a:ext cx="1440" cy="1440"/>
              </a:xfrm>
              <a:prstGeom prst="line">
                <a:avLst/>
              </a:prstGeom>
              <a:noFill/>
              <a:ln w="9525">
                <a:solidFill>
                  <a:schemeClr val="tx2"/>
                </a:solidFill>
                <a:round/>
                <a:headEnd/>
                <a:tailEnd/>
              </a:ln>
            </p:spPr>
            <p:txBody>
              <a:bodyPr/>
              <a:lstStyle/>
              <a:p>
                <a:endParaRPr lang="en-US"/>
              </a:p>
            </p:txBody>
          </p:sp>
          <p:sp>
            <p:nvSpPr>
              <p:cNvPr id="416778" name="Text Box 7"/>
              <p:cNvSpPr txBox="1">
                <a:spLocks noChangeArrowheads="1"/>
              </p:cNvSpPr>
              <p:nvPr/>
            </p:nvSpPr>
            <p:spPr bwMode="auto">
              <a:xfrm>
                <a:off x="3507" y="2147"/>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Level 1</a:t>
                </a:r>
              </a:p>
              <a:p>
                <a:pPr algn="ctr"/>
                <a:r>
                  <a:rPr lang="en-US" sz="1200" b="1">
                    <a:solidFill>
                      <a:srgbClr val="000000"/>
                    </a:solidFill>
                  </a:rPr>
                  <a:t>Child</a:t>
                </a:r>
                <a:endParaRPr lang="en-US"/>
              </a:p>
            </p:txBody>
          </p:sp>
          <p:sp>
            <p:nvSpPr>
              <p:cNvPr id="416779" name="Text Box 8"/>
              <p:cNvSpPr txBox="1">
                <a:spLocks noChangeArrowheads="1"/>
              </p:cNvSpPr>
              <p:nvPr/>
            </p:nvSpPr>
            <p:spPr bwMode="auto">
              <a:xfrm>
                <a:off x="7107" y="2225"/>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Level 1</a:t>
                </a:r>
              </a:p>
              <a:p>
                <a:pPr algn="ctr"/>
                <a:r>
                  <a:rPr lang="en-US" sz="1200" b="1">
                    <a:solidFill>
                      <a:srgbClr val="000000"/>
                    </a:solidFill>
                  </a:rPr>
                  <a:t>Child</a:t>
                </a:r>
                <a:endParaRPr lang="en-US"/>
              </a:p>
            </p:txBody>
          </p:sp>
          <p:sp>
            <p:nvSpPr>
              <p:cNvPr id="416780" name="Line 9"/>
              <p:cNvSpPr>
                <a:spLocks noChangeShapeType="1"/>
              </p:cNvSpPr>
              <p:nvPr/>
            </p:nvSpPr>
            <p:spPr bwMode="auto">
              <a:xfrm flipH="1">
                <a:off x="3485" y="2810"/>
                <a:ext cx="288" cy="288"/>
              </a:xfrm>
              <a:prstGeom prst="line">
                <a:avLst/>
              </a:prstGeom>
              <a:noFill/>
              <a:ln w="9525">
                <a:solidFill>
                  <a:schemeClr val="tx2"/>
                </a:solidFill>
                <a:round/>
                <a:headEnd/>
                <a:tailEnd/>
              </a:ln>
            </p:spPr>
            <p:txBody>
              <a:bodyPr/>
              <a:lstStyle/>
              <a:p>
                <a:endParaRPr lang="en-US"/>
              </a:p>
            </p:txBody>
          </p:sp>
          <p:sp>
            <p:nvSpPr>
              <p:cNvPr id="416781" name="Line 10"/>
              <p:cNvSpPr>
                <a:spLocks noChangeShapeType="1"/>
              </p:cNvSpPr>
              <p:nvPr/>
            </p:nvSpPr>
            <p:spPr bwMode="auto">
              <a:xfrm>
                <a:off x="4257" y="2810"/>
                <a:ext cx="288" cy="288"/>
              </a:xfrm>
              <a:prstGeom prst="line">
                <a:avLst/>
              </a:prstGeom>
              <a:noFill/>
              <a:ln w="9525">
                <a:solidFill>
                  <a:schemeClr val="tx2"/>
                </a:solidFill>
                <a:round/>
                <a:headEnd/>
                <a:tailEnd/>
              </a:ln>
            </p:spPr>
            <p:txBody>
              <a:bodyPr/>
              <a:lstStyle/>
              <a:p>
                <a:endParaRPr lang="en-US"/>
              </a:p>
            </p:txBody>
          </p:sp>
          <p:sp>
            <p:nvSpPr>
              <p:cNvPr id="416782" name="Line 11"/>
              <p:cNvSpPr>
                <a:spLocks noChangeShapeType="1"/>
              </p:cNvSpPr>
              <p:nvPr/>
            </p:nvSpPr>
            <p:spPr bwMode="auto">
              <a:xfrm flipH="1">
                <a:off x="7107" y="2900"/>
                <a:ext cx="288" cy="288"/>
              </a:xfrm>
              <a:prstGeom prst="line">
                <a:avLst/>
              </a:prstGeom>
              <a:noFill/>
              <a:ln w="9525">
                <a:solidFill>
                  <a:schemeClr val="tx2"/>
                </a:solidFill>
                <a:round/>
                <a:headEnd/>
                <a:tailEnd/>
              </a:ln>
            </p:spPr>
            <p:txBody>
              <a:bodyPr/>
              <a:lstStyle/>
              <a:p>
                <a:endParaRPr lang="en-US"/>
              </a:p>
            </p:txBody>
          </p:sp>
          <p:sp>
            <p:nvSpPr>
              <p:cNvPr id="416783" name="Line 12"/>
              <p:cNvSpPr>
                <a:spLocks noChangeShapeType="1"/>
              </p:cNvSpPr>
              <p:nvPr/>
            </p:nvSpPr>
            <p:spPr bwMode="auto">
              <a:xfrm>
                <a:off x="8049" y="2915"/>
                <a:ext cx="288" cy="288"/>
              </a:xfrm>
              <a:prstGeom prst="line">
                <a:avLst/>
              </a:prstGeom>
              <a:noFill/>
              <a:ln w="9525">
                <a:solidFill>
                  <a:schemeClr val="tx2"/>
                </a:solidFill>
                <a:round/>
                <a:headEnd/>
                <a:tailEnd/>
              </a:ln>
            </p:spPr>
            <p:txBody>
              <a:bodyPr/>
              <a:lstStyle/>
              <a:p>
                <a:endParaRPr lang="en-US"/>
              </a:p>
            </p:txBody>
          </p:sp>
          <p:sp>
            <p:nvSpPr>
              <p:cNvPr id="416784" name="Text Box 13"/>
              <p:cNvSpPr txBox="1">
                <a:spLocks noChangeArrowheads="1"/>
              </p:cNvSpPr>
              <p:nvPr/>
            </p:nvSpPr>
            <p:spPr bwMode="auto">
              <a:xfrm>
                <a:off x="2952" y="3140"/>
                <a:ext cx="1081"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Level 2</a:t>
                </a:r>
              </a:p>
              <a:p>
                <a:pPr algn="ctr"/>
                <a:r>
                  <a:rPr lang="en-US" sz="1200" b="1">
                    <a:solidFill>
                      <a:srgbClr val="000000"/>
                    </a:solidFill>
                  </a:rPr>
                  <a:t>Child</a:t>
                </a:r>
                <a:endParaRPr lang="en-US"/>
              </a:p>
            </p:txBody>
          </p:sp>
          <p:sp>
            <p:nvSpPr>
              <p:cNvPr id="416785" name="Text Box 14"/>
              <p:cNvSpPr txBox="1">
                <a:spLocks noChangeArrowheads="1"/>
              </p:cNvSpPr>
              <p:nvPr/>
            </p:nvSpPr>
            <p:spPr bwMode="auto">
              <a:xfrm>
                <a:off x="4212" y="3140"/>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Level 2</a:t>
                </a:r>
              </a:p>
              <a:p>
                <a:pPr algn="ctr"/>
                <a:r>
                  <a:rPr lang="en-US" sz="1200" b="1">
                    <a:solidFill>
                      <a:srgbClr val="000000"/>
                    </a:solidFill>
                  </a:rPr>
                  <a:t>Child</a:t>
                </a:r>
                <a:endParaRPr lang="en-US"/>
              </a:p>
            </p:txBody>
          </p:sp>
          <p:sp>
            <p:nvSpPr>
              <p:cNvPr id="416786" name="Text Box 15"/>
              <p:cNvSpPr txBox="1">
                <a:spLocks noChangeArrowheads="1"/>
              </p:cNvSpPr>
              <p:nvPr/>
            </p:nvSpPr>
            <p:spPr bwMode="auto">
              <a:xfrm>
                <a:off x="6603"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Level 2</a:t>
                </a:r>
              </a:p>
              <a:p>
                <a:pPr algn="ctr"/>
                <a:r>
                  <a:rPr lang="en-US" sz="1200" b="1">
                    <a:solidFill>
                      <a:srgbClr val="000000"/>
                    </a:solidFill>
                  </a:rPr>
                  <a:t>Child</a:t>
                </a:r>
                <a:endParaRPr lang="en-US"/>
              </a:p>
            </p:txBody>
          </p:sp>
          <p:sp>
            <p:nvSpPr>
              <p:cNvPr id="416787" name="Text Box 16"/>
              <p:cNvSpPr txBox="1">
                <a:spLocks noChangeArrowheads="1"/>
              </p:cNvSpPr>
              <p:nvPr/>
            </p:nvSpPr>
            <p:spPr bwMode="auto">
              <a:xfrm>
                <a:off x="7812" y="3212"/>
                <a:ext cx="1080" cy="648"/>
              </a:xfrm>
              <a:prstGeom prst="rect">
                <a:avLst/>
              </a:prstGeom>
              <a:solidFill>
                <a:srgbClr val="FFFFFF"/>
              </a:solidFill>
              <a:ln w="9525">
                <a:solidFill>
                  <a:schemeClr val="tx2"/>
                </a:solidFill>
                <a:miter lim="800000"/>
                <a:headEnd/>
                <a:tailEnd/>
              </a:ln>
            </p:spPr>
            <p:txBody>
              <a:bodyPr lIns="77724" tIns="38862" rIns="77724" bIns="38862"/>
              <a:lstStyle/>
              <a:p>
                <a:pPr algn="ctr"/>
                <a:r>
                  <a:rPr lang="en-US" sz="1200" b="1">
                    <a:solidFill>
                      <a:srgbClr val="000000"/>
                    </a:solidFill>
                  </a:rPr>
                  <a:t>Level 2</a:t>
                </a:r>
              </a:p>
              <a:p>
                <a:pPr algn="ctr"/>
                <a:r>
                  <a:rPr lang="en-US" sz="1200" b="1">
                    <a:solidFill>
                      <a:srgbClr val="000000"/>
                    </a:solidFill>
                  </a:rPr>
                  <a:t>Child</a:t>
                </a:r>
                <a:endParaRPr lang="en-US"/>
              </a:p>
            </p:txBody>
          </p:sp>
        </p:grpSp>
      </p:grpSp>
    </p:spTree>
    <p:extLst>
      <p:ext uri="{BB962C8B-B14F-4D97-AF65-F5344CB8AC3E}">
        <p14:creationId xmlns:p14="http://schemas.microsoft.com/office/powerpoint/2010/main" val="499007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91" name="Rectangle 75"/>
          <p:cNvSpPr>
            <a:spLocks noGrp="1"/>
          </p:cNvSpPr>
          <p:nvPr>
            <p:ph type="title"/>
          </p:nvPr>
        </p:nvSpPr>
        <p:spPr>
          <a:noFill/>
          <a:ln/>
        </p:spPr>
        <p:txBody>
          <a:bodyPr/>
          <a:lstStyle/>
          <a:p>
            <a:r>
              <a:rPr lang="en-US" sz="1200" dirty="0"/>
              <a:t>1.5: The Hierarchical Model</a:t>
            </a:r>
            <a:r>
              <a:rPr lang="en-US" dirty="0"/>
              <a:t/>
            </a:r>
            <a:br>
              <a:rPr lang="en-US" dirty="0"/>
            </a:br>
            <a:r>
              <a:rPr lang="en-US" dirty="0"/>
              <a:t>Example</a:t>
            </a:r>
          </a:p>
        </p:txBody>
      </p:sp>
      <p:graphicFrame>
        <p:nvGraphicFramePr>
          <p:cNvPr id="418889" name="Group 73"/>
          <p:cNvGraphicFramePr>
            <a:graphicFrameLocks noGrp="1"/>
          </p:cNvGraphicFramePr>
          <p:nvPr>
            <p:ph idx="1"/>
            <p:extLst>
              <p:ext uri="{D42A27DB-BD31-4B8C-83A1-F6EECF244321}">
                <p14:modId xmlns:p14="http://schemas.microsoft.com/office/powerpoint/2010/main" val="2223416585"/>
              </p:ext>
            </p:extLst>
          </p:nvPr>
        </p:nvGraphicFramePr>
        <p:xfrm>
          <a:off x="225424" y="3411310"/>
          <a:ext cx="8845551" cy="1392239"/>
        </p:xfrm>
        <a:graphic>
          <a:graphicData uri="http://schemas.openxmlformats.org/drawingml/2006/table">
            <a:tbl>
              <a:tblPr/>
              <a:tblGrid>
                <a:gridCol w="2610162"/>
                <a:gridCol w="3763331"/>
                <a:gridCol w="2472058"/>
              </a:tblGrid>
              <a:tr h="2651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Cname</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Marks</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C1</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Physics</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65</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C2</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Chemistry</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78</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C3</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83</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C4</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Biology</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85</a:t>
                      </a:r>
                    </a:p>
                  </a:txBody>
                  <a:tcPr marL="397739" marR="397739"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18819" name="Rectangle 3"/>
          <p:cNvSpPr>
            <a:spLocks noGrp="1"/>
          </p:cNvSpPr>
          <p:nvPr>
            <p:ph type="body" sz="half" idx="4294967295"/>
          </p:nvPr>
        </p:nvSpPr>
        <p:spPr>
          <a:xfrm>
            <a:off x="624115" y="1403124"/>
            <a:ext cx="4038600" cy="4525962"/>
          </a:xfrm>
        </p:spPr>
        <p:txBody>
          <a:bodyPr/>
          <a:lstStyle/>
          <a:p>
            <a:r>
              <a:rPr lang="en-US" dirty="0"/>
              <a:t>Example:</a:t>
            </a:r>
          </a:p>
          <a:p>
            <a:pPr marL="685800" lvl="1" indent="-228600"/>
            <a:r>
              <a:rPr lang="en-US" dirty="0"/>
              <a:t>Consider a  student  course - marks database.</a:t>
            </a:r>
          </a:p>
          <a:p>
            <a:pPr marL="685800" lvl="1" indent="-228600"/>
            <a:r>
              <a:rPr lang="en-US" dirty="0"/>
              <a:t>In the Hierarchical  model  a student can  register for many courses and gets marks for each course.</a:t>
            </a:r>
          </a:p>
        </p:txBody>
      </p:sp>
      <p:sp>
        <p:nvSpPr>
          <p:cNvPr id="418820" name="AutoShape 3075"/>
          <p:cNvSpPr>
            <a:spLocks noChangeArrowheads="1"/>
          </p:cNvSpPr>
          <p:nvPr/>
        </p:nvSpPr>
        <p:spPr bwMode="auto">
          <a:xfrm>
            <a:off x="4982028" y="1618343"/>
            <a:ext cx="3886200" cy="1295400"/>
          </a:xfrm>
          <a:prstGeom prst="roundRect">
            <a:avLst>
              <a:gd name="adj" fmla="val 16667"/>
            </a:avLst>
          </a:prstGeom>
          <a:solidFill>
            <a:srgbClr val="EAEAEA"/>
          </a:solidFill>
          <a:ln w="9525">
            <a:solidFill>
              <a:schemeClr val="tx2"/>
            </a:solidFill>
            <a:round/>
            <a:headEnd/>
            <a:tailEnd/>
          </a:ln>
        </p:spPr>
        <p:txBody>
          <a:bodyPr wrap="none" anchor="ctr"/>
          <a:lstStyle/>
          <a:p>
            <a:pPr marL="228600" indent="-228600">
              <a:lnSpc>
                <a:spcPct val="115000"/>
              </a:lnSpc>
              <a:buClr>
                <a:srgbClr val="00A1E4"/>
              </a:buClr>
              <a:buFontTx/>
              <a:buChar char="•"/>
            </a:pPr>
            <a:r>
              <a:rPr lang="en-GB" sz="1400" dirty="0">
                <a:latin typeface="+mj-lt"/>
              </a:rPr>
              <a:t>A parent can have many children</a:t>
            </a:r>
          </a:p>
          <a:p>
            <a:pPr marL="228600" indent="-228600">
              <a:lnSpc>
                <a:spcPct val="115000"/>
              </a:lnSpc>
              <a:buClr>
                <a:srgbClr val="00A1E4"/>
              </a:buClr>
              <a:buFontTx/>
              <a:buChar char="•"/>
            </a:pPr>
            <a:r>
              <a:rPr lang="en-GB" sz="1400" dirty="0">
                <a:latin typeface="+mj-lt"/>
              </a:rPr>
              <a:t>A child cannot have more than one parent </a:t>
            </a:r>
          </a:p>
          <a:p>
            <a:pPr marL="228600" indent="-228600">
              <a:lnSpc>
                <a:spcPct val="115000"/>
              </a:lnSpc>
              <a:buClr>
                <a:srgbClr val="00A1E4"/>
              </a:buClr>
              <a:buFontTx/>
              <a:buChar char="•"/>
            </a:pPr>
            <a:r>
              <a:rPr lang="en-GB" sz="1400" dirty="0">
                <a:latin typeface="+mj-lt"/>
              </a:rPr>
              <a:t>No child can exist without its parent</a:t>
            </a:r>
            <a:endParaRPr lang="en-US" sz="1400" dirty="0">
              <a:latin typeface="+mj-lt"/>
            </a:endParaRPr>
          </a:p>
        </p:txBody>
      </p:sp>
      <p:graphicFrame>
        <p:nvGraphicFramePr>
          <p:cNvPr id="418894" name="Group 78"/>
          <p:cNvGraphicFramePr>
            <a:graphicFrameLocks noGrp="1"/>
          </p:cNvGraphicFramePr>
          <p:nvPr>
            <p:extLst>
              <p:ext uri="{D42A27DB-BD31-4B8C-83A1-F6EECF244321}">
                <p14:modId xmlns:p14="http://schemas.microsoft.com/office/powerpoint/2010/main" val="1125355113"/>
              </p:ext>
            </p:extLst>
          </p:nvPr>
        </p:nvGraphicFramePr>
        <p:xfrm>
          <a:off x="6805613" y="4802188"/>
          <a:ext cx="2033587" cy="825818"/>
        </p:xfrm>
        <a:graphic>
          <a:graphicData uri="http://schemas.openxmlformats.org/drawingml/2006/table">
            <a:tbl>
              <a:tblPr/>
              <a:tblGrid>
                <a:gridCol w="600075"/>
                <a:gridCol w="865187"/>
                <a:gridCol w="568325"/>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Cname</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Marks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Maths</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83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85</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18892" name="Group 76"/>
          <p:cNvGraphicFramePr>
            <a:graphicFrameLocks noGrp="1"/>
          </p:cNvGraphicFramePr>
          <p:nvPr>
            <p:extLst>
              <p:ext uri="{D42A27DB-BD31-4B8C-83A1-F6EECF244321}">
                <p14:modId xmlns:p14="http://schemas.microsoft.com/office/powerpoint/2010/main" val="1618994587"/>
              </p:ext>
            </p:extLst>
          </p:nvPr>
        </p:nvGraphicFramePr>
        <p:xfrm>
          <a:off x="4648200" y="3505200"/>
          <a:ext cx="1465263" cy="581978"/>
        </p:xfrm>
        <a:graphic>
          <a:graphicData uri="http://schemas.openxmlformats.org/drawingml/2006/table">
            <a:tbl>
              <a:tblPr/>
              <a:tblGrid>
                <a:gridCol w="600075"/>
                <a:gridCol w="865188"/>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Sname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18893" name="Group 77"/>
          <p:cNvGraphicFramePr>
            <a:graphicFrameLocks noGrp="1"/>
          </p:cNvGraphicFramePr>
          <p:nvPr>
            <p:extLst>
              <p:ext uri="{D42A27DB-BD31-4B8C-83A1-F6EECF244321}">
                <p14:modId xmlns:p14="http://schemas.microsoft.com/office/powerpoint/2010/main" val="3945515252"/>
              </p:ext>
            </p:extLst>
          </p:nvPr>
        </p:nvGraphicFramePr>
        <p:xfrm>
          <a:off x="6788150" y="4038600"/>
          <a:ext cx="1465263" cy="581978"/>
        </p:xfrm>
        <a:graphic>
          <a:graphicData uri="http://schemas.openxmlformats.org/drawingml/2006/table">
            <a:tbl>
              <a:tblPr/>
              <a:tblGrid>
                <a:gridCol w="600075"/>
                <a:gridCol w="865188"/>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1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Sname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383219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9" name="Rectangle 5"/>
          <p:cNvSpPr>
            <a:spLocks noGrp="1"/>
          </p:cNvSpPr>
          <p:nvPr>
            <p:ph type="title"/>
          </p:nvPr>
        </p:nvSpPr>
        <p:spPr>
          <a:noFill/>
          <a:ln/>
        </p:spPr>
        <p:txBody>
          <a:bodyPr/>
          <a:lstStyle/>
          <a:p>
            <a:r>
              <a:rPr lang="en-US" sz="1200" dirty="0"/>
              <a:t>1.5: The Hierarchical Model</a:t>
            </a:r>
            <a:r>
              <a:rPr lang="en-US" dirty="0"/>
              <a:t/>
            </a:r>
            <a:br>
              <a:rPr lang="en-US" dirty="0"/>
            </a:br>
            <a:r>
              <a:rPr lang="en-US" dirty="0"/>
              <a:t>Possibilities</a:t>
            </a:r>
          </a:p>
        </p:txBody>
      </p:sp>
      <p:sp>
        <p:nvSpPr>
          <p:cNvPr id="420867" name="Rectangle 3"/>
          <p:cNvSpPr>
            <a:spLocks noGrp="1"/>
          </p:cNvSpPr>
          <p:nvPr>
            <p:ph idx="1"/>
          </p:nvPr>
        </p:nvSpPr>
        <p:spPr/>
        <p:txBody>
          <a:bodyPr/>
          <a:lstStyle/>
          <a:p>
            <a:r>
              <a:rPr lang="en-US" dirty="0"/>
              <a:t>Possibilities in a Hierarchical model:</a:t>
            </a:r>
          </a:p>
          <a:p>
            <a:pPr lvl="1"/>
            <a:r>
              <a:rPr lang="en-US" dirty="0"/>
              <a:t>INSERT</a:t>
            </a:r>
          </a:p>
          <a:p>
            <a:pPr lvl="2"/>
            <a:r>
              <a:rPr lang="en-US" dirty="0"/>
              <a:t>Insertion of Dummy student is required to introduce a new course.          </a:t>
            </a:r>
          </a:p>
          <a:p>
            <a:pPr lvl="1"/>
            <a:r>
              <a:rPr lang="en-US" dirty="0"/>
              <a:t>DELETE</a:t>
            </a:r>
          </a:p>
          <a:p>
            <a:pPr lvl="2"/>
            <a:r>
              <a:rPr lang="en-US" dirty="0"/>
              <a:t>Deleting a student - the only one to take the course deletes course information.         </a:t>
            </a:r>
          </a:p>
          <a:p>
            <a:pPr lvl="1"/>
            <a:r>
              <a:rPr lang="en-US" dirty="0"/>
              <a:t>UPDATE</a:t>
            </a:r>
          </a:p>
          <a:p>
            <a:pPr lvl="2"/>
            <a:r>
              <a:rPr lang="en-US" dirty="0"/>
              <a:t>To change the course name of one  course, the whole database has to be searched. This may result in data inconsistency.</a:t>
            </a:r>
          </a:p>
        </p:txBody>
      </p:sp>
    </p:spTree>
    <p:extLst>
      <p:ext uri="{BB962C8B-B14F-4D97-AF65-F5344CB8AC3E}">
        <p14:creationId xmlns:p14="http://schemas.microsoft.com/office/powerpoint/2010/main" val="4520815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p:cNvSpPr>
          <p:nvPr>
            <p:ph type="title"/>
          </p:nvPr>
        </p:nvSpPr>
        <p:spPr/>
        <p:txBody>
          <a:bodyPr/>
          <a:lstStyle/>
          <a:p>
            <a:r>
              <a:rPr lang="en-US" sz="1200" dirty="0"/>
              <a:t>1.6: The Network Model</a:t>
            </a:r>
            <a:br>
              <a:rPr lang="en-US" sz="1200" dirty="0"/>
            </a:br>
            <a:r>
              <a:rPr lang="en-US" dirty="0"/>
              <a:t>Explanation</a:t>
            </a:r>
          </a:p>
        </p:txBody>
      </p:sp>
      <p:sp>
        <p:nvSpPr>
          <p:cNvPr id="422915" name="Rectangle 3"/>
          <p:cNvSpPr>
            <a:spLocks noGrp="1"/>
          </p:cNvSpPr>
          <p:nvPr>
            <p:ph idx="1"/>
          </p:nvPr>
        </p:nvSpPr>
        <p:spPr/>
        <p:txBody>
          <a:bodyPr/>
          <a:lstStyle/>
          <a:p>
            <a:r>
              <a:rPr lang="en-US" dirty="0"/>
              <a:t>The Network model:</a:t>
            </a:r>
          </a:p>
          <a:p>
            <a:pPr lvl="1"/>
            <a:r>
              <a:rPr lang="en-US" dirty="0"/>
              <a:t>The Network model solves the problem of data redundancy by representing relationships in terms of “sets” rather than “hierarchy”.</a:t>
            </a:r>
          </a:p>
          <a:p>
            <a:pPr lvl="1"/>
            <a:r>
              <a:rPr lang="en-US" dirty="0"/>
              <a:t>A record occurrence may have any number of immediate </a:t>
            </a:r>
            <a:br>
              <a:rPr lang="en-US" dirty="0"/>
            </a:br>
            <a:r>
              <a:rPr lang="en-US" dirty="0"/>
              <a:t>superiors.</a:t>
            </a:r>
          </a:p>
          <a:p>
            <a:pPr lvl="1"/>
            <a:r>
              <a:rPr lang="en-US" dirty="0"/>
              <a:t>The Network model supports many-to-many relationships.</a:t>
            </a:r>
          </a:p>
          <a:p>
            <a:pPr lvl="1"/>
            <a:r>
              <a:rPr lang="en-US" dirty="0"/>
              <a:t>There is no restriction on number of parents.</a:t>
            </a:r>
          </a:p>
        </p:txBody>
      </p:sp>
    </p:spTree>
    <p:extLst>
      <p:ext uri="{BB962C8B-B14F-4D97-AF65-F5344CB8AC3E}">
        <p14:creationId xmlns:p14="http://schemas.microsoft.com/office/powerpoint/2010/main" val="39133835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5" name="Rectangle 5"/>
          <p:cNvSpPr>
            <a:spLocks noGrp="1"/>
          </p:cNvSpPr>
          <p:nvPr>
            <p:ph type="title"/>
          </p:nvPr>
        </p:nvSpPr>
        <p:spPr>
          <a:noFill/>
          <a:ln/>
        </p:spPr>
        <p:txBody>
          <a:bodyPr/>
          <a:lstStyle/>
          <a:p>
            <a:r>
              <a:rPr lang="en-US" sz="1200" dirty="0"/>
              <a:t>1.6: The Network Model</a:t>
            </a:r>
            <a:r>
              <a:rPr lang="en-US" dirty="0"/>
              <a:t/>
            </a:r>
            <a:br>
              <a:rPr lang="en-US" dirty="0"/>
            </a:br>
            <a:r>
              <a:rPr lang="en-US" dirty="0"/>
              <a:t>Explanation</a:t>
            </a:r>
          </a:p>
        </p:txBody>
      </p:sp>
      <p:sp>
        <p:nvSpPr>
          <p:cNvPr id="424963" name="Rectangle 3"/>
          <p:cNvSpPr>
            <a:spLocks noGrp="1"/>
          </p:cNvSpPr>
          <p:nvPr>
            <p:ph idx="1"/>
          </p:nvPr>
        </p:nvSpPr>
        <p:spPr/>
        <p:txBody>
          <a:bodyPr/>
          <a:lstStyle/>
          <a:p>
            <a:pPr lvl="1"/>
            <a:r>
              <a:rPr lang="en-US" dirty="0"/>
              <a:t>A record type can have a number of parent and child record types.</a:t>
            </a:r>
          </a:p>
          <a:p>
            <a:pPr lvl="1"/>
            <a:r>
              <a:rPr lang="en-US" dirty="0"/>
              <a:t>It is more complex than the Hierarchical model because of links.</a:t>
            </a:r>
          </a:p>
          <a:p>
            <a:pPr lvl="1"/>
            <a:r>
              <a:rPr lang="en-US" dirty="0"/>
              <a:t>It is a superset of the Hierarchical model.</a:t>
            </a:r>
          </a:p>
          <a:p>
            <a:pPr lvl="1" algn="r">
              <a:buFont typeface="Arial" pitchFamily="34" charset="0"/>
              <a:buNone/>
            </a:pPr>
            <a:endParaRPr lang="en-US" dirty="0"/>
          </a:p>
        </p:txBody>
      </p:sp>
    </p:spTree>
    <p:extLst>
      <p:ext uri="{BB962C8B-B14F-4D97-AF65-F5344CB8AC3E}">
        <p14:creationId xmlns:p14="http://schemas.microsoft.com/office/powerpoint/2010/main" val="36556009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4" name="Rectangle 6"/>
          <p:cNvSpPr>
            <a:spLocks noGrp="1"/>
          </p:cNvSpPr>
          <p:nvPr>
            <p:ph type="title"/>
          </p:nvPr>
        </p:nvSpPr>
        <p:spPr>
          <a:noFill/>
          <a:ln/>
        </p:spPr>
        <p:txBody>
          <a:bodyPr/>
          <a:lstStyle/>
          <a:p>
            <a:r>
              <a:rPr lang="en-US" sz="1200" dirty="0"/>
              <a:t>1.6: The Network Model</a:t>
            </a:r>
            <a:r>
              <a:rPr lang="en-US" dirty="0"/>
              <a:t/>
            </a:r>
            <a:br>
              <a:rPr lang="en-US" dirty="0"/>
            </a:br>
            <a:r>
              <a:rPr lang="en-US" dirty="0"/>
              <a:t>Example</a:t>
            </a:r>
          </a:p>
        </p:txBody>
      </p:sp>
      <p:sp>
        <p:nvSpPr>
          <p:cNvPr id="2" name="Content Placeholder 1"/>
          <p:cNvSpPr>
            <a:spLocks noGrp="1"/>
          </p:cNvSpPr>
          <p:nvPr>
            <p:ph idx="1"/>
          </p:nvPr>
        </p:nvSpPr>
        <p:spPr/>
        <p:txBody>
          <a:bodyPr/>
          <a:lstStyle/>
          <a:p>
            <a:r>
              <a:rPr lang="en-US" dirty="0"/>
              <a:t>In the example of student course – marks, “student record” and “course record” is linked together through “marks record”.</a:t>
            </a:r>
          </a:p>
          <a:p>
            <a:endParaRPr lang="en-US" dirty="0"/>
          </a:p>
        </p:txBody>
      </p:sp>
      <p:pic>
        <p:nvPicPr>
          <p:cNvPr id="7" name="Picture 427"/>
          <p:cNvPicPr>
            <a:picLocks noChangeAspect="1" noChangeArrowheads="1"/>
          </p:cNvPicPr>
          <p:nvPr/>
        </p:nvPicPr>
        <p:blipFill>
          <a:blip r:embed="rId3"/>
          <a:stretch>
            <a:fillRect/>
          </a:stretch>
        </p:blipFill>
        <p:spPr>
          <a:xfrm>
            <a:off x="2449195" y="2564431"/>
            <a:ext cx="4544060" cy="2505425"/>
          </a:xfrm>
          <a:prstGeom prst="rect">
            <a:avLst/>
          </a:prstGeom>
          <a:noFill/>
          <a:ln>
            <a:solidFill>
              <a:srgbClr val="000000"/>
            </a:solidFill>
          </a:ln>
        </p:spPr>
      </p:pic>
    </p:spTree>
    <p:extLst>
      <p:ext uri="{BB962C8B-B14F-4D97-AF65-F5344CB8AC3E}">
        <p14:creationId xmlns:p14="http://schemas.microsoft.com/office/powerpoint/2010/main" val="124687611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1" name="Rectangle 5"/>
          <p:cNvSpPr>
            <a:spLocks noGrp="1"/>
          </p:cNvSpPr>
          <p:nvPr>
            <p:ph type="title"/>
          </p:nvPr>
        </p:nvSpPr>
        <p:spPr>
          <a:noFill/>
          <a:ln/>
        </p:spPr>
        <p:txBody>
          <a:bodyPr/>
          <a:lstStyle/>
          <a:p>
            <a:r>
              <a:rPr lang="en-US" sz="1200" dirty="0"/>
              <a:t>1.6: The Network Model</a:t>
            </a:r>
            <a:r>
              <a:rPr lang="en-US" dirty="0"/>
              <a:t/>
            </a:r>
            <a:br>
              <a:rPr lang="en-US" dirty="0"/>
            </a:br>
            <a:r>
              <a:rPr lang="en-US" dirty="0"/>
              <a:t>Possibilities</a:t>
            </a:r>
          </a:p>
        </p:txBody>
      </p:sp>
      <p:sp>
        <p:nvSpPr>
          <p:cNvPr id="429059" name="Rectangle 3"/>
          <p:cNvSpPr>
            <a:spLocks noGrp="1"/>
          </p:cNvSpPr>
          <p:nvPr>
            <p:ph idx="1"/>
          </p:nvPr>
        </p:nvSpPr>
        <p:spPr/>
        <p:txBody>
          <a:bodyPr/>
          <a:lstStyle/>
          <a:p>
            <a:r>
              <a:rPr lang="en-US" dirty="0"/>
              <a:t>Possibilities in a Network model:</a:t>
            </a:r>
          </a:p>
          <a:p>
            <a:pPr lvl="1"/>
            <a:r>
              <a:rPr lang="en-US" dirty="0"/>
              <a:t>INSERT</a:t>
            </a:r>
          </a:p>
          <a:p>
            <a:pPr lvl="2"/>
            <a:r>
              <a:rPr lang="en-US" dirty="0"/>
              <a:t>Inserting a “course record” or “student record” poses no problems. They can exist without any connectors till a student takes the course.       </a:t>
            </a:r>
          </a:p>
          <a:p>
            <a:pPr lvl="1"/>
            <a:r>
              <a:rPr lang="en-US" dirty="0"/>
              <a:t>DELETE</a:t>
            </a:r>
          </a:p>
          <a:p>
            <a:pPr lvl="2"/>
            <a:r>
              <a:rPr lang="en-US" dirty="0"/>
              <a:t>Deleting any record automatically adjusts the chain.</a:t>
            </a:r>
          </a:p>
          <a:p>
            <a:pPr lvl="1"/>
            <a:r>
              <a:rPr lang="en-US" dirty="0"/>
              <a:t>UPDATE</a:t>
            </a:r>
          </a:p>
          <a:p>
            <a:pPr lvl="2"/>
            <a:r>
              <a:rPr lang="en-US" dirty="0"/>
              <a:t>Update can be done only to a particular child record. </a:t>
            </a:r>
          </a:p>
        </p:txBody>
      </p:sp>
    </p:spTree>
    <p:extLst>
      <p:ext uri="{BB962C8B-B14F-4D97-AF65-F5344CB8AC3E}">
        <p14:creationId xmlns:p14="http://schemas.microsoft.com/office/powerpoint/2010/main" val="22275246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p:cNvSpPr>
          <p:nvPr>
            <p:ph type="title"/>
          </p:nvPr>
        </p:nvSpPr>
        <p:spPr/>
        <p:txBody>
          <a:bodyPr/>
          <a:lstStyle/>
          <a:p>
            <a:r>
              <a:rPr lang="en-US" sz="1200" dirty="0"/>
              <a:t>1.7: The Relational Model</a:t>
            </a:r>
            <a:br>
              <a:rPr lang="en-US" sz="1200" dirty="0"/>
            </a:br>
            <a:r>
              <a:rPr lang="en-US" dirty="0"/>
              <a:t>Explanation</a:t>
            </a:r>
          </a:p>
        </p:txBody>
      </p:sp>
      <p:sp>
        <p:nvSpPr>
          <p:cNvPr id="431107" name="Rectangle 3"/>
          <p:cNvSpPr>
            <a:spLocks noGrp="1"/>
          </p:cNvSpPr>
          <p:nvPr>
            <p:ph idx="1"/>
          </p:nvPr>
        </p:nvSpPr>
        <p:spPr/>
        <p:txBody>
          <a:bodyPr/>
          <a:lstStyle/>
          <a:p>
            <a:r>
              <a:rPr lang="en-US" dirty="0"/>
              <a:t>The Relational model:</a:t>
            </a:r>
          </a:p>
          <a:p>
            <a:pPr lvl="1"/>
            <a:r>
              <a:rPr lang="en-US" dirty="0"/>
              <a:t>The Relational model developed out of the work done by Dr. E. F. </a:t>
            </a:r>
            <a:r>
              <a:rPr lang="en-US" dirty="0" err="1"/>
              <a:t>Codd</a:t>
            </a:r>
            <a:r>
              <a:rPr lang="en-US" dirty="0"/>
              <a:t> at IBM in the late 1960s.  He was looking for ways to solve the problems with the existing models. </a:t>
            </a:r>
          </a:p>
          <a:p>
            <a:pPr lvl="1"/>
            <a:r>
              <a:rPr lang="en-US" dirty="0"/>
              <a:t>At the core of the Relational model is the concept of a “table” (also called a “relation”), which stores all data. </a:t>
            </a:r>
          </a:p>
          <a:p>
            <a:pPr lvl="1"/>
            <a:r>
              <a:rPr lang="en-US" dirty="0"/>
              <a:t>Each “table” is made up of: </a:t>
            </a:r>
          </a:p>
          <a:p>
            <a:pPr lvl="2"/>
            <a:r>
              <a:rPr lang="en-US" dirty="0"/>
              <a:t>“records” (i.e. horizontal rows that are also known as “tuples”), and </a:t>
            </a:r>
          </a:p>
          <a:p>
            <a:pPr lvl="2"/>
            <a:r>
              <a:rPr lang="en-US" dirty="0"/>
              <a:t>“fields” (i.e. vertical columns that are also known as “attributes”)</a:t>
            </a:r>
          </a:p>
        </p:txBody>
      </p:sp>
    </p:spTree>
    <p:extLst>
      <p:ext uri="{BB962C8B-B14F-4D97-AF65-F5344CB8AC3E}">
        <p14:creationId xmlns:p14="http://schemas.microsoft.com/office/powerpoint/2010/main" val="960558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232" name="Rectangle 80"/>
          <p:cNvSpPr>
            <a:spLocks noGrp="1"/>
          </p:cNvSpPr>
          <p:nvPr>
            <p:ph type="title"/>
          </p:nvPr>
        </p:nvSpPr>
        <p:spPr>
          <a:noFill/>
          <a:ln/>
        </p:spPr>
        <p:txBody>
          <a:bodyPr/>
          <a:lstStyle/>
          <a:p>
            <a:r>
              <a:rPr lang="en-US" sz="1200" dirty="0"/>
              <a:t>1.7: The Relational Model</a:t>
            </a:r>
            <a:br>
              <a:rPr lang="en-US" sz="1200" dirty="0"/>
            </a:br>
            <a:r>
              <a:rPr lang="en-US" dirty="0"/>
              <a:t>Example</a:t>
            </a:r>
          </a:p>
        </p:txBody>
      </p:sp>
      <p:graphicFrame>
        <p:nvGraphicFramePr>
          <p:cNvPr id="433230" name="Group 78"/>
          <p:cNvGraphicFramePr>
            <a:graphicFrameLocks noGrp="1"/>
          </p:cNvGraphicFramePr>
          <p:nvPr>
            <p:ph idx="1"/>
            <p:extLst>
              <p:ext uri="{D42A27DB-BD31-4B8C-83A1-F6EECF244321}">
                <p14:modId xmlns:p14="http://schemas.microsoft.com/office/powerpoint/2010/main" val="1661613770"/>
              </p:ext>
            </p:extLst>
          </p:nvPr>
        </p:nvGraphicFramePr>
        <p:xfrm>
          <a:off x="298448" y="3962854"/>
          <a:ext cx="8845552" cy="2184400"/>
        </p:xfrm>
        <a:graphic>
          <a:graphicData uri="http://schemas.openxmlformats.org/drawingml/2006/table">
            <a:tbl>
              <a:tblPr/>
              <a:tblGrid>
                <a:gridCol w="2948519"/>
                <a:gridCol w="2948514"/>
                <a:gridCol w="2948519"/>
              </a:tblGrid>
              <a:tr h="2730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Marks Table</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Scode</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Marks</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C1</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S1</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65</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C2</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S1</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78</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C3</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S1</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83</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C4</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S1</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85</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C3</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S2</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83</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C4</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S2</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85</a:t>
                      </a:r>
                    </a:p>
                  </a:txBody>
                  <a:tcPr marL="445760" marR="44576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33155" name="Rectangle 3"/>
          <p:cNvSpPr>
            <a:spLocks noGrp="1"/>
          </p:cNvSpPr>
          <p:nvPr>
            <p:ph sz="half" idx="4294967295"/>
          </p:nvPr>
        </p:nvSpPr>
        <p:spPr>
          <a:xfrm>
            <a:off x="344714" y="1600201"/>
            <a:ext cx="4038600" cy="2347686"/>
          </a:xfrm>
        </p:spPr>
        <p:txBody>
          <a:bodyPr/>
          <a:lstStyle/>
          <a:p>
            <a:pPr lvl="1"/>
            <a:r>
              <a:rPr lang="en-US" sz="1600"/>
              <a:t>Examples of RDBMS: </a:t>
            </a:r>
          </a:p>
          <a:p>
            <a:pPr lvl="2"/>
            <a:r>
              <a:rPr lang="en-US" sz="1400"/>
              <a:t>DB2</a:t>
            </a:r>
          </a:p>
          <a:p>
            <a:pPr lvl="2"/>
            <a:r>
              <a:rPr lang="en-US" sz="1400"/>
              <a:t>Oracle </a:t>
            </a:r>
          </a:p>
          <a:p>
            <a:pPr lvl="2"/>
            <a:r>
              <a:rPr lang="en-US" sz="1400"/>
              <a:t>Informix</a:t>
            </a:r>
          </a:p>
          <a:p>
            <a:pPr lvl="2"/>
            <a:r>
              <a:rPr lang="en-US" sz="1400"/>
              <a:t>Sybase</a:t>
            </a:r>
          </a:p>
          <a:p>
            <a:pPr lvl="1"/>
            <a:r>
              <a:rPr lang="en-US" sz="1600"/>
              <a:t>Because of lack of linkages, the Relational model is easier to understand and implement.</a:t>
            </a:r>
          </a:p>
        </p:txBody>
      </p:sp>
      <p:graphicFrame>
        <p:nvGraphicFramePr>
          <p:cNvPr id="433233" name="Group 81"/>
          <p:cNvGraphicFramePr>
            <a:graphicFrameLocks noGrp="1"/>
          </p:cNvGraphicFramePr>
          <p:nvPr>
            <p:extLst>
              <p:ext uri="{D42A27DB-BD31-4B8C-83A1-F6EECF244321}">
                <p14:modId xmlns:p14="http://schemas.microsoft.com/office/powerpoint/2010/main" val="278648319"/>
              </p:ext>
            </p:extLst>
          </p:nvPr>
        </p:nvGraphicFramePr>
        <p:xfrm>
          <a:off x="5334000" y="1981200"/>
          <a:ext cx="1295400" cy="914400"/>
        </p:xfrm>
        <a:graphic>
          <a:graphicData uri="http://schemas.openxmlformats.org/drawingml/2006/table">
            <a:tbl>
              <a:tblPr/>
              <a:tblGrid>
                <a:gridCol w="647700"/>
                <a:gridCol w="647700"/>
              </a:tblGrid>
              <a:tr h="180975">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Student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Scode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Sname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A</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B</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433234" name="Group 82"/>
          <p:cNvGraphicFramePr>
            <a:graphicFrameLocks noGrp="1"/>
          </p:cNvGraphicFramePr>
          <p:nvPr>
            <p:extLst>
              <p:ext uri="{D42A27DB-BD31-4B8C-83A1-F6EECF244321}">
                <p14:modId xmlns:p14="http://schemas.microsoft.com/office/powerpoint/2010/main" val="929157634"/>
              </p:ext>
            </p:extLst>
          </p:nvPr>
        </p:nvGraphicFramePr>
        <p:xfrm>
          <a:off x="6858000" y="1981200"/>
          <a:ext cx="1752600" cy="1371600"/>
        </p:xfrm>
        <a:graphic>
          <a:graphicData uri="http://schemas.openxmlformats.org/drawingml/2006/table">
            <a:tbl>
              <a:tblPr/>
              <a:tblGrid>
                <a:gridCol w="876300"/>
                <a:gridCol w="876300"/>
              </a:tblGrid>
              <a:tr h="180975">
                <a:tc gridSpan="2">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Course Table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Ccode</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Cname</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C1</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Physics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C2</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Chemistry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C3</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Maths</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C4</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Biology</a:t>
                      </a:r>
                    </a:p>
                  </a:txBody>
                  <a:tcPr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930462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5" name="Rectangle 5"/>
          <p:cNvSpPr>
            <a:spLocks noGrp="1"/>
          </p:cNvSpPr>
          <p:nvPr>
            <p:ph type="title"/>
          </p:nvPr>
        </p:nvSpPr>
        <p:spPr>
          <a:noFill/>
          <a:ln/>
        </p:spPr>
        <p:txBody>
          <a:bodyPr/>
          <a:lstStyle/>
          <a:p>
            <a:r>
              <a:rPr lang="en-US" sz="1200" dirty="0"/>
              <a:t>1.7: The Relational Model</a:t>
            </a:r>
            <a:r>
              <a:rPr lang="en-US" dirty="0"/>
              <a:t/>
            </a:r>
            <a:br>
              <a:rPr lang="en-US" dirty="0"/>
            </a:br>
            <a:r>
              <a:rPr lang="en-US" dirty="0"/>
              <a:t>Possibilities</a:t>
            </a:r>
          </a:p>
        </p:txBody>
      </p:sp>
      <p:sp>
        <p:nvSpPr>
          <p:cNvPr id="435203" name="Rectangle 3"/>
          <p:cNvSpPr>
            <a:spLocks noGrp="1"/>
          </p:cNvSpPr>
          <p:nvPr>
            <p:ph idx="1"/>
          </p:nvPr>
        </p:nvSpPr>
        <p:spPr/>
        <p:txBody>
          <a:bodyPr/>
          <a:lstStyle/>
          <a:p>
            <a:r>
              <a:rPr lang="en-US"/>
              <a:t>Possibilities in a Relational model:</a:t>
            </a:r>
          </a:p>
          <a:p>
            <a:pPr lvl="1"/>
            <a:r>
              <a:rPr lang="en-US"/>
              <a:t>INSERT</a:t>
            </a:r>
          </a:p>
          <a:p>
            <a:pPr lvl="2"/>
            <a:r>
              <a:rPr lang="en-US"/>
              <a:t>Inserting a “course record” or “student record” poses no problems because tables are separate.</a:t>
            </a:r>
          </a:p>
          <a:p>
            <a:pPr lvl="1"/>
            <a:r>
              <a:rPr lang="en-US"/>
              <a:t>DELETE</a:t>
            </a:r>
          </a:p>
          <a:p>
            <a:pPr lvl="2"/>
            <a:r>
              <a:rPr lang="en-US"/>
              <a:t>Deleting any record affects only a particular table.</a:t>
            </a:r>
          </a:p>
          <a:p>
            <a:pPr lvl="1"/>
            <a:r>
              <a:rPr lang="en-US"/>
              <a:t>UPDATE</a:t>
            </a:r>
          </a:p>
          <a:p>
            <a:pPr lvl="2"/>
            <a:r>
              <a:rPr lang="en-US"/>
              <a:t>Update can be done only to a particular table.</a:t>
            </a:r>
          </a:p>
        </p:txBody>
      </p:sp>
    </p:spTree>
    <p:extLst>
      <p:ext uri="{BB962C8B-B14F-4D97-AF65-F5344CB8AC3E}">
        <p14:creationId xmlns:p14="http://schemas.microsoft.com/office/powerpoint/2010/main" val="12567385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5" name="Rectangle 13"/>
          <p:cNvSpPr>
            <a:spLocks noGrp="1"/>
          </p:cNvSpPr>
          <p:nvPr>
            <p:ph type="title"/>
          </p:nvPr>
        </p:nvSpPr>
        <p:spPr/>
        <p:txBody>
          <a:bodyPr/>
          <a:lstStyle/>
          <a:p>
            <a:r>
              <a:rPr lang="en-US" sz="1000" b="0" dirty="0"/>
              <a:t/>
            </a:r>
            <a:br>
              <a:rPr lang="en-US" sz="1000" b="0" dirty="0"/>
            </a:br>
            <a:r>
              <a:rPr lang="en-US" dirty="0"/>
              <a:t>Lesson Objectives</a:t>
            </a:r>
          </a:p>
        </p:txBody>
      </p:sp>
      <p:sp>
        <p:nvSpPr>
          <p:cNvPr id="182286" name="Rectangle 14"/>
          <p:cNvSpPr>
            <a:spLocks noGrp="1"/>
          </p:cNvSpPr>
          <p:nvPr>
            <p:ph idx="1"/>
          </p:nvPr>
        </p:nvSpPr>
        <p:spPr/>
        <p:txBody>
          <a:bodyPr/>
          <a:lstStyle/>
          <a:p>
            <a:r>
              <a:rPr lang="en-US" dirty="0"/>
              <a:t>In this lesson, you will learn about:</a:t>
            </a:r>
          </a:p>
          <a:p>
            <a:pPr lvl="1"/>
            <a:r>
              <a:rPr lang="en-US" dirty="0"/>
              <a:t>Database</a:t>
            </a:r>
          </a:p>
          <a:p>
            <a:pPr lvl="1"/>
            <a:r>
              <a:rPr lang="en-US" dirty="0"/>
              <a:t>Characteristics of DBMS</a:t>
            </a:r>
          </a:p>
          <a:p>
            <a:pPr lvl="1"/>
            <a:r>
              <a:rPr lang="en-US" dirty="0"/>
              <a:t>DBMS models</a:t>
            </a:r>
          </a:p>
          <a:p>
            <a:pPr lvl="1"/>
            <a:r>
              <a:rPr lang="en-US" dirty="0"/>
              <a:t>Relational DBMS</a:t>
            </a:r>
          </a:p>
          <a:p>
            <a:pPr lvl="1"/>
            <a:r>
              <a:rPr lang="en-US" dirty="0"/>
              <a:t>Introduction to DB2</a:t>
            </a:r>
          </a:p>
          <a:p>
            <a:pPr lvl="1"/>
            <a:r>
              <a:rPr lang="en-US" dirty="0"/>
              <a:t>How does DB2 organize and access information?</a:t>
            </a:r>
          </a:p>
        </p:txBody>
      </p:sp>
    </p:spTree>
    <p:extLst>
      <p:ext uri="{BB962C8B-B14F-4D97-AF65-F5344CB8AC3E}">
        <p14:creationId xmlns:p14="http://schemas.microsoft.com/office/powerpoint/2010/main" val="5629653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p:cNvSpPr>
          <p:nvPr>
            <p:ph type="title"/>
          </p:nvPr>
        </p:nvSpPr>
        <p:spPr/>
        <p:txBody>
          <a:bodyPr/>
          <a:lstStyle/>
          <a:p>
            <a:r>
              <a:rPr lang="en-US" sz="1200" dirty="0"/>
              <a:t>1.8: Relational DBMS</a:t>
            </a:r>
            <a:r>
              <a:rPr lang="en-US" sz="2400" dirty="0"/>
              <a:t/>
            </a:r>
            <a:br>
              <a:rPr lang="en-US" sz="2400" dirty="0"/>
            </a:br>
            <a:r>
              <a:rPr lang="en-US" dirty="0"/>
              <a:t>Examples</a:t>
            </a:r>
          </a:p>
        </p:txBody>
      </p:sp>
      <p:graphicFrame>
        <p:nvGraphicFramePr>
          <p:cNvPr id="437334" name="Group 86"/>
          <p:cNvGraphicFramePr>
            <a:graphicFrameLocks noGrp="1"/>
          </p:cNvGraphicFramePr>
          <p:nvPr>
            <p:ph idx="1"/>
            <p:extLst>
              <p:ext uri="{D42A27DB-BD31-4B8C-83A1-F6EECF244321}">
                <p14:modId xmlns:p14="http://schemas.microsoft.com/office/powerpoint/2010/main" val="134142911"/>
              </p:ext>
            </p:extLst>
          </p:nvPr>
        </p:nvGraphicFramePr>
        <p:xfrm>
          <a:off x="839788" y="1957388"/>
          <a:ext cx="2330450" cy="2003426"/>
        </p:xfrm>
        <a:graphic>
          <a:graphicData uri="http://schemas.openxmlformats.org/drawingml/2006/table">
            <a:tbl>
              <a:tblPr/>
              <a:tblGrid>
                <a:gridCol w="709612"/>
                <a:gridCol w="814388"/>
                <a:gridCol w="806450"/>
              </a:tblGrid>
              <a:tr h="2730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Deptno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Sales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Chicago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40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Boston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37251" name="Rectangle 3"/>
          <p:cNvSpPr>
            <a:spLocks noGrp="1"/>
          </p:cNvSpPr>
          <p:nvPr>
            <p:ph type="body" idx="4294967295"/>
          </p:nvPr>
        </p:nvSpPr>
        <p:spPr>
          <a:xfrm>
            <a:off x="72570" y="1440546"/>
            <a:ext cx="8229600" cy="4525963"/>
          </a:xfrm>
        </p:spPr>
        <p:txBody>
          <a:bodyPr/>
          <a:lstStyle/>
          <a:p>
            <a:r>
              <a:rPr lang="en-US"/>
              <a:t>Examples of Relational tables:</a:t>
            </a:r>
          </a:p>
          <a:p>
            <a:pPr lvl="1"/>
            <a:endParaRPr lang="en-US"/>
          </a:p>
        </p:txBody>
      </p:sp>
      <p:graphicFrame>
        <p:nvGraphicFramePr>
          <p:cNvPr id="437280" name="Group 32"/>
          <p:cNvGraphicFramePr>
            <a:graphicFrameLocks noGrp="1"/>
          </p:cNvGraphicFramePr>
          <p:nvPr>
            <p:extLst>
              <p:ext uri="{D42A27DB-BD31-4B8C-83A1-F6EECF244321}">
                <p14:modId xmlns:p14="http://schemas.microsoft.com/office/powerpoint/2010/main" val="1357946708"/>
              </p:ext>
            </p:extLst>
          </p:nvPr>
        </p:nvGraphicFramePr>
        <p:xfrm>
          <a:off x="990600" y="4495800"/>
          <a:ext cx="3575050" cy="1700216"/>
        </p:xfrm>
        <a:graphic>
          <a:graphicData uri="http://schemas.openxmlformats.org/drawingml/2006/table">
            <a:tbl>
              <a:tblPr/>
              <a:tblGrid>
                <a:gridCol w="592138"/>
                <a:gridCol w="814387"/>
                <a:gridCol w="723900"/>
                <a:gridCol w="722313"/>
                <a:gridCol w="722312"/>
              </a:tblGrid>
              <a:tr h="242888">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Emp</a:t>
                      </a:r>
                      <a:r>
                        <a:rPr kumimoji="0" lang="en-US" sz="900" b="1" i="0" u="none" strike="noStrike" cap="none" normalizeH="0" baseline="0" dirty="0" smtClean="0">
                          <a:ln>
                            <a:noFill/>
                          </a:ln>
                          <a:solidFill>
                            <a:schemeClr val="tx1"/>
                          </a:solidFill>
                          <a:effectLst/>
                          <a:latin typeface="Arial" pitchFamily="34" charset="0"/>
                          <a:cs typeface="Arial" pitchFamily="34" charset="0"/>
                        </a:rPr>
                        <a: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Empno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Empname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Jones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Manager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King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President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900" b="1"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Ford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Analyst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7566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37326" name="Text Box 78"/>
          <p:cNvSpPr txBox="1">
            <a:spLocks noChangeArrowheads="1"/>
          </p:cNvSpPr>
          <p:nvPr/>
        </p:nvSpPr>
        <p:spPr bwMode="auto">
          <a:xfrm>
            <a:off x="1219200" y="4144963"/>
            <a:ext cx="1905000" cy="274637"/>
          </a:xfrm>
          <a:prstGeom prst="rect">
            <a:avLst/>
          </a:prstGeom>
          <a:noFill/>
          <a:ln w="9525">
            <a:noFill/>
            <a:miter lim="800000"/>
            <a:headEnd/>
            <a:tailEnd/>
          </a:ln>
          <a:effectLst/>
        </p:spPr>
        <p:txBody>
          <a:bodyPr>
            <a:spAutoFit/>
          </a:bodyPr>
          <a:lstStyle/>
          <a:p>
            <a:pPr>
              <a:spcBef>
                <a:spcPct val="50000"/>
              </a:spcBef>
            </a:pPr>
            <a:r>
              <a:rPr lang="en-US" sz="1200" b="1" dirty="0">
                <a:solidFill>
                  <a:schemeClr val="tx2"/>
                </a:solidFill>
                <a:latin typeface="+mj-lt"/>
              </a:rPr>
              <a:t>“column” or “attribute”</a:t>
            </a:r>
          </a:p>
        </p:txBody>
      </p:sp>
      <p:sp>
        <p:nvSpPr>
          <p:cNvPr id="437327" name="Text Box 79"/>
          <p:cNvSpPr txBox="1">
            <a:spLocks noChangeArrowheads="1"/>
          </p:cNvSpPr>
          <p:nvPr/>
        </p:nvSpPr>
        <p:spPr bwMode="auto">
          <a:xfrm>
            <a:off x="3505200" y="2667000"/>
            <a:ext cx="1371600" cy="274638"/>
          </a:xfrm>
          <a:prstGeom prst="rect">
            <a:avLst/>
          </a:prstGeom>
          <a:noFill/>
          <a:ln w="9525">
            <a:noFill/>
            <a:miter lim="800000"/>
            <a:headEnd/>
            <a:tailEnd/>
          </a:ln>
          <a:effectLst/>
        </p:spPr>
        <p:txBody>
          <a:bodyPr>
            <a:spAutoFit/>
          </a:bodyPr>
          <a:lstStyle/>
          <a:p>
            <a:pPr>
              <a:spcBef>
                <a:spcPct val="50000"/>
              </a:spcBef>
            </a:pPr>
            <a:r>
              <a:rPr lang="en-US" sz="1200" b="1" dirty="0">
                <a:solidFill>
                  <a:schemeClr val="tx2"/>
                </a:solidFill>
                <a:latin typeface="+mj-lt"/>
              </a:rPr>
              <a:t>“row” or “</a:t>
            </a:r>
            <a:r>
              <a:rPr lang="en-US" sz="1200" b="1" dirty="0" err="1">
                <a:solidFill>
                  <a:schemeClr val="tx2"/>
                </a:solidFill>
                <a:latin typeface="+mj-lt"/>
              </a:rPr>
              <a:t>tuple</a:t>
            </a:r>
            <a:r>
              <a:rPr lang="en-US" sz="1200" b="1" dirty="0">
                <a:solidFill>
                  <a:schemeClr val="tx2"/>
                </a:solidFill>
                <a:latin typeface="+mj-lt"/>
              </a:rPr>
              <a:t>”</a:t>
            </a:r>
          </a:p>
        </p:txBody>
      </p:sp>
      <p:sp>
        <p:nvSpPr>
          <p:cNvPr id="437328" name="Line 80"/>
          <p:cNvSpPr>
            <a:spLocks noChangeShapeType="1"/>
          </p:cNvSpPr>
          <p:nvPr/>
        </p:nvSpPr>
        <p:spPr bwMode="auto">
          <a:xfrm flipV="1">
            <a:off x="2057400" y="3962400"/>
            <a:ext cx="0" cy="228600"/>
          </a:xfrm>
          <a:prstGeom prst="line">
            <a:avLst/>
          </a:prstGeom>
          <a:noFill/>
          <a:ln w="9525">
            <a:solidFill>
              <a:schemeClr val="tx2"/>
            </a:solidFill>
            <a:round/>
            <a:headEnd/>
            <a:tailEnd type="triangle" w="med" len="med"/>
          </a:ln>
          <a:effectLst/>
        </p:spPr>
        <p:txBody>
          <a:bodyPr/>
          <a:lstStyle/>
          <a:p>
            <a:endParaRPr lang="en-US">
              <a:latin typeface="Candara"/>
            </a:endParaRPr>
          </a:p>
        </p:txBody>
      </p:sp>
      <p:sp>
        <p:nvSpPr>
          <p:cNvPr id="437329" name="Line 81"/>
          <p:cNvSpPr>
            <a:spLocks noChangeShapeType="1"/>
          </p:cNvSpPr>
          <p:nvPr/>
        </p:nvSpPr>
        <p:spPr bwMode="auto">
          <a:xfrm flipH="1">
            <a:off x="3352800" y="2819400"/>
            <a:ext cx="228600" cy="0"/>
          </a:xfrm>
          <a:prstGeom prst="line">
            <a:avLst/>
          </a:prstGeom>
          <a:noFill/>
          <a:ln w="9525">
            <a:solidFill>
              <a:schemeClr val="tx2"/>
            </a:solidFill>
            <a:round/>
            <a:headEnd/>
            <a:tailEnd type="triangle" w="med" len="med"/>
          </a:ln>
          <a:effectLst/>
        </p:spPr>
        <p:txBody>
          <a:bodyPr/>
          <a:lstStyle/>
          <a:p>
            <a:endParaRPr lang="en-US">
              <a:latin typeface="Candara"/>
            </a:endParaRPr>
          </a:p>
        </p:txBody>
      </p:sp>
      <p:sp>
        <p:nvSpPr>
          <p:cNvPr id="437330" name="Text Box 82"/>
          <p:cNvSpPr txBox="1">
            <a:spLocks noChangeArrowheads="1"/>
          </p:cNvSpPr>
          <p:nvPr/>
        </p:nvSpPr>
        <p:spPr bwMode="auto">
          <a:xfrm>
            <a:off x="4724400" y="4449763"/>
            <a:ext cx="1143000" cy="274637"/>
          </a:xfrm>
          <a:prstGeom prst="rect">
            <a:avLst/>
          </a:prstGeom>
          <a:noFill/>
          <a:ln w="9525">
            <a:noFill/>
            <a:miter lim="800000"/>
            <a:headEnd/>
            <a:tailEnd/>
          </a:ln>
          <a:effectLst/>
        </p:spPr>
        <p:txBody>
          <a:bodyPr>
            <a:spAutoFit/>
          </a:bodyPr>
          <a:lstStyle/>
          <a:p>
            <a:pPr>
              <a:spcBef>
                <a:spcPct val="50000"/>
              </a:spcBef>
            </a:pPr>
            <a:r>
              <a:rPr lang="en-US" sz="1200" b="1">
                <a:solidFill>
                  <a:schemeClr val="tx2"/>
                </a:solidFill>
                <a:latin typeface="+mj-lt"/>
              </a:rPr>
              <a:t> “Intension”</a:t>
            </a:r>
          </a:p>
        </p:txBody>
      </p:sp>
      <p:sp>
        <p:nvSpPr>
          <p:cNvPr id="437331" name="Line 83"/>
          <p:cNvSpPr>
            <a:spLocks noChangeShapeType="1"/>
          </p:cNvSpPr>
          <p:nvPr/>
        </p:nvSpPr>
        <p:spPr bwMode="auto">
          <a:xfrm flipH="1">
            <a:off x="4572000" y="4572000"/>
            <a:ext cx="228600" cy="0"/>
          </a:xfrm>
          <a:prstGeom prst="line">
            <a:avLst/>
          </a:prstGeom>
          <a:noFill/>
          <a:ln w="9525">
            <a:solidFill>
              <a:schemeClr val="tx2"/>
            </a:solidFill>
            <a:round/>
            <a:headEnd/>
            <a:tailEnd type="triangle" w="med" len="med"/>
          </a:ln>
          <a:effectLst/>
        </p:spPr>
        <p:txBody>
          <a:bodyPr/>
          <a:lstStyle/>
          <a:p>
            <a:endParaRPr lang="en-US">
              <a:latin typeface="Candara"/>
            </a:endParaRPr>
          </a:p>
        </p:txBody>
      </p:sp>
      <p:sp>
        <p:nvSpPr>
          <p:cNvPr id="437332" name="Text Box 84"/>
          <p:cNvSpPr txBox="1">
            <a:spLocks noChangeArrowheads="1"/>
          </p:cNvSpPr>
          <p:nvPr/>
        </p:nvSpPr>
        <p:spPr bwMode="auto">
          <a:xfrm>
            <a:off x="4627563" y="5127625"/>
            <a:ext cx="1143000" cy="274638"/>
          </a:xfrm>
          <a:prstGeom prst="rect">
            <a:avLst/>
          </a:prstGeom>
          <a:noFill/>
          <a:ln w="9525">
            <a:noFill/>
            <a:miter lim="800000"/>
            <a:headEnd/>
            <a:tailEnd/>
          </a:ln>
          <a:effectLst/>
        </p:spPr>
        <p:txBody>
          <a:bodyPr>
            <a:spAutoFit/>
          </a:bodyPr>
          <a:lstStyle/>
          <a:p>
            <a:pPr>
              <a:spcBef>
                <a:spcPct val="50000"/>
              </a:spcBef>
            </a:pPr>
            <a:r>
              <a:rPr lang="en-US" sz="1200" b="1">
                <a:solidFill>
                  <a:schemeClr val="tx2"/>
                </a:solidFill>
                <a:latin typeface="+mj-lt"/>
              </a:rPr>
              <a:t> “Extension”</a:t>
            </a:r>
          </a:p>
        </p:txBody>
      </p:sp>
      <p:sp>
        <p:nvSpPr>
          <p:cNvPr id="437333" name="AutoShape 85"/>
          <p:cNvSpPr>
            <a:spLocks/>
          </p:cNvSpPr>
          <p:nvPr/>
        </p:nvSpPr>
        <p:spPr bwMode="auto">
          <a:xfrm>
            <a:off x="4648200" y="4724400"/>
            <a:ext cx="76200" cy="1143000"/>
          </a:xfrm>
          <a:prstGeom prst="rightBrace">
            <a:avLst>
              <a:gd name="adj1" fmla="val 125000"/>
              <a:gd name="adj2" fmla="val 50000"/>
            </a:avLst>
          </a:prstGeom>
          <a:noFill/>
          <a:ln w="9525">
            <a:solidFill>
              <a:schemeClr val="tx2"/>
            </a:solidFill>
            <a:round/>
            <a:headEnd/>
            <a:tailEnd/>
          </a:ln>
          <a:effectLst/>
        </p:spPr>
        <p:txBody>
          <a:bodyPr wrap="none" anchor="ctr"/>
          <a:lstStyle/>
          <a:p>
            <a:endParaRPr lang="en-US">
              <a:latin typeface="Candara"/>
            </a:endParaRP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919286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1" name="Rectangle 5"/>
          <p:cNvSpPr>
            <a:spLocks noGrp="1"/>
          </p:cNvSpPr>
          <p:nvPr>
            <p:ph type="title"/>
          </p:nvPr>
        </p:nvSpPr>
        <p:spPr>
          <a:noFill/>
          <a:ln/>
        </p:spPr>
        <p:txBody>
          <a:bodyPr/>
          <a:lstStyle/>
          <a:p>
            <a:r>
              <a:rPr lang="en-US" sz="1200" dirty="0"/>
              <a:t>1.8: Relational DBMS</a:t>
            </a:r>
            <a:r>
              <a:rPr lang="en-US" dirty="0"/>
              <a:t/>
            </a:r>
            <a:br>
              <a:rPr lang="en-US" dirty="0"/>
            </a:br>
            <a:r>
              <a:rPr lang="en-US" dirty="0"/>
              <a:t>Properties</a:t>
            </a:r>
          </a:p>
        </p:txBody>
      </p:sp>
      <p:sp>
        <p:nvSpPr>
          <p:cNvPr id="439299" name="Rectangle 3"/>
          <p:cNvSpPr>
            <a:spLocks noGrp="1"/>
          </p:cNvSpPr>
          <p:nvPr>
            <p:ph idx="1"/>
          </p:nvPr>
        </p:nvSpPr>
        <p:spPr/>
        <p:txBody>
          <a:bodyPr/>
          <a:lstStyle/>
          <a:p>
            <a:r>
              <a:rPr lang="en-US"/>
              <a:t>Properties of Relational Data Entities:</a:t>
            </a:r>
          </a:p>
          <a:p>
            <a:pPr lvl="1"/>
            <a:r>
              <a:rPr lang="en-US"/>
              <a:t>Tables must satisfy the following properties to be classified as relational: </a:t>
            </a:r>
          </a:p>
          <a:p>
            <a:pPr lvl="2"/>
            <a:r>
              <a:rPr lang="en-US"/>
              <a:t>Entries of attributes should be single-valued.</a:t>
            </a:r>
          </a:p>
          <a:p>
            <a:pPr lvl="2"/>
            <a:r>
              <a:rPr lang="en-US"/>
              <a:t>Entries of attributes should be of the same kind.</a:t>
            </a:r>
          </a:p>
          <a:p>
            <a:pPr lvl="2"/>
            <a:r>
              <a:rPr lang="en-US"/>
              <a:t>No two rows should be identical.</a:t>
            </a:r>
          </a:p>
          <a:p>
            <a:pPr lvl="2"/>
            <a:r>
              <a:rPr lang="en-US"/>
              <a:t>The order of attributes is unimportant.</a:t>
            </a:r>
          </a:p>
          <a:p>
            <a:pPr lvl="2"/>
            <a:r>
              <a:rPr lang="en-US"/>
              <a:t>The order of rows is unimportant.</a:t>
            </a:r>
          </a:p>
          <a:p>
            <a:pPr lvl="2"/>
            <a:r>
              <a:rPr lang="en-US"/>
              <a:t>Every column can be uniquely identified.</a:t>
            </a:r>
          </a:p>
        </p:txBody>
      </p:sp>
    </p:spTree>
    <p:extLst>
      <p:ext uri="{BB962C8B-B14F-4D97-AF65-F5344CB8AC3E}">
        <p14:creationId xmlns:p14="http://schemas.microsoft.com/office/powerpoint/2010/main" val="23116815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p:cNvSpPr>
          <p:nvPr>
            <p:ph type="title"/>
          </p:nvPr>
        </p:nvSpPr>
        <p:spPr/>
        <p:txBody>
          <a:bodyPr/>
          <a:lstStyle/>
          <a:p>
            <a:r>
              <a:rPr lang="en-US" sz="1200" dirty="0"/>
              <a:t>1.9: Data Integrity</a:t>
            </a:r>
            <a:br>
              <a:rPr lang="en-US" sz="1200" dirty="0"/>
            </a:br>
            <a:r>
              <a:rPr lang="en-US" dirty="0"/>
              <a:t>Definition </a:t>
            </a:r>
          </a:p>
        </p:txBody>
      </p:sp>
      <p:sp>
        <p:nvSpPr>
          <p:cNvPr id="441347" name="Rectangle 3"/>
          <p:cNvSpPr>
            <a:spLocks noGrp="1"/>
          </p:cNvSpPr>
          <p:nvPr>
            <p:ph idx="1"/>
          </p:nvPr>
        </p:nvSpPr>
        <p:spPr/>
        <p:txBody>
          <a:bodyPr>
            <a:normAutofit/>
          </a:bodyPr>
          <a:lstStyle/>
          <a:p>
            <a:r>
              <a:rPr lang="en-US" dirty="0"/>
              <a:t>“Data Integrity” is the assurance that data is consistent, correct, and accessible throughout the database.</a:t>
            </a:r>
          </a:p>
        </p:txBody>
      </p:sp>
    </p:spTree>
    <p:extLst>
      <p:ext uri="{BB962C8B-B14F-4D97-AF65-F5344CB8AC3E}">
        <p14:creationId xmlns:p14="http://schemas.microsoft.com/office/powerpoint/2010/main" val="228446791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Rectangle 7"/>
          <p:cNvSpPr>
            <a:spLocks noGrp="1"/>
          </p:cNvSpPr>
          <p:nvPr>
            <p:ph type="title"/>
          </p:nvPr>
        </p:nvSpPr>
        <p:spPr>
          <a:noFill/>
          <a:ln/>
        </p:spPr>
        <p:txBody>
          <a:bodyPr/>
          <a:lstStyle/>
          <a:p>
            <a:r>
              <a:rPr lang="en-US" sz="1200" dirty="0"/>
              <a:t>1.9: Data Integrity</a:t>
            </a:r>
            <a:r>
              <a:rPr lang="en-US" dirty="0"/>
              <a:t/>
            </a:r>
            <a:br>
              <a:rPr lang="en-US" dirty="0"/>
            </a:br>
            <a:r>
              <a:rPr lang="en-US" dirty="0"/>
              <a:t>Types </a:t>
            </a:r>
          </a:p>
        </p:txBody>
      </p:sp>
      <p:sp>
        <p:nvSpPr>
          <p:cNvPr id="443395" name="Rectangle 3"/>
          <p:cNvSpPr>
            <a:spLocks noGrp="1"/>
          </p:cNvSpPr>
          <p:nvPr>
            <p:ph idx="1"/>
          </p:nvPr>
        </p:nvSpPr>
        <p:spPr/>
        <p:txBody>
          <a:bodyPr/>
          <a:lstStyle/>
          <a:p>
            <a:r>
              <a:rPr lang="en-US"/>
              <a:t>Some of the important integrities are:</a:t>
            </a:r>
          </a:p>
          <a:p>
            <a:pPr lvl="1"/>
            <a:r>
              <a:rPr lang="en-US"/>
              <a:t>Entity Integrity:</a:t>
            </a:r>
          </a:p>
          <a:p>
            <a:pPr lvl="2"/>
            <a:r>
              <a:rPr lang="en-US"/>
              <a:t>It ensures that no “records” are duplicated, and that no “attributes” that make up the primary key are NULL.</a:t>
            </a:r>
          </a:p>
          <a:p>
            <a:pPr lvl="2"/>
            <a:r>
              <a:rPr lang="en-US"/>
              <a:t>It is one of the properties that is necessary to ensure the consistency of the database.</a:t>
            </a:r>
          </a:p>
          <a:p>
            <a:pPr lvl="1"/>
            <a:r>
              <a:rPr lang="en-US"/>
              <a:t>Foreign Key and Referential Integrity</a:t>
            </a:r>
          </a:p>
          <a:p>
            <a:pPr lvl="2"/>
            <a:r>
              <a:rPr lang="en-US"/>
              <a:t>The Referential Integrity rule: If a Foreign key in table A refers to the Primary key in table B, then every value of the Foreign key in table A must be null or must be available in table B.</a:t>
            </a:r>
          </a:p>
        </p:txBody>
      </p:sp>
    </p:spTree>
    <p:extLst>
      <p:ext uri="{BB962C8B-B14F-4D97-AF65-F5344CB8AC3E}">
        <p14:creationId xmlns:p14="http://schemas.microsoft.com/office/powerpoint/2010/main" val="13498250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3" name="Rectangle 55"/>
          <p:cNvSpPr>
            <a:spLocks noGrp="1"/>
          </p:cNvSpPr>
          <p:nvPr>
            <p:ph type="title"/>
          </p:nvPr>
        </p:nvSpPr>
        <p:spPr>
          <a:noFill/>
          <a:ln/>
        </p:spPr>
        <p:txBody>
          <a:bodyPr/>
          <a:lstStyle/>
          <a:p>
            <a:r>
              <a:rPr lang="en-US" sz="1200" dirty="0"/>
              <a:t>1.9: Data Integrity</a:t>
            </a:r>
            <a:r>
              <a:rPr lang="en-US" dirty="0"/>
              <a:t/>
            </a:r>
            <a:br>
              <a:rPr lang="en-US" dirty="0"/>
            </a:br>
            <a:r>
              <a:rPr lang="en-US" dirty="0"/>
              <a:t>Types </a:t>
            </a:r>
          </a:p>
        </p:txBody>
      </p:sp>
      <p:sp>
        <p:nvSpPr>
          <p:cNvPr id="478210" name="Rectangle 2"/>
          <p:cNvSpPr>
            <a:spLocks noGrp="1"/>
          </p:cNvSpPr>
          <p:nvPr>
            <p:ph idx="1"/>
          </p:nvPr>
        </p:nvSpPr>
        <p:spPr/>
        <p:txBody>
          <a:bodyPr/>
          <a:lstStyle/>
          <a:p>
            <a:pPr lvl="1"/>
            <a:r>
              <a:rPr lang="en-US"/>
              <a:t>Unique Constraint:</a:t>
            </a:r>
          </a:p>
          <a:p>
            <a:pPr lvl="2"/>
            <a:r>
              <a:rPr lang="en-US"/>
              <a:t>It is a single field or combination of fields that uniquely defines a tuple or row.</a:t>
            </a:r>
          </a:p>
          <a:p>
            <a:pPr lvl="2"/>
            <a:r>
              <a:rPr lang="en-US"/>
              <a:t>It ensures that every value in the specified key is unique.</a:t>
            </a:r>
          </a:p>
          <a:p>
            <a:pPr lvl="2"/>
            <a:r>
              <a:rPr lang="en-US"/>
              <a:t>A table can have any number of unique constraints, with at most one unique constraint defined as a Primary key.</a:t>
            </a:r>
          </a:p>
          <a:p>
            <a:pPr lvl="2"/>
            <a:r>
              <a:rPr lang="en-US"/>
              <a:t>A unique constraint can contain NULL value.</a:t>
            </a:r>
          </a:p>
          <a:p>
            <a:pPr lvl="1"/>
            <a:endParaRPr lang="en-US"/>
          </a:p>
        </p:txBody>
      </p:sp>
    </p:spTree>
    <p:extLst>
      <p:ext uri="{BB962C8B-B14F-4D97-AF65-F5344CB8AC3E}">
        <p14:creationId xmlns:p14="http://schemas.microsoft.com/office/powerpoint/2010/main" val="202901695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49" name="Rectangle 61"/>
          <p:cNvSpPr>
            <a:spLocks noGrp="1"/>
          </p:cNvSpPr>
          <p:nvPr>
            <p:ph type="title"/>
          </p:nvPr>
        </p:nvSpPr>
        <p:spPr>
          <a:noFill/>
          <a:ln/>
        </p:spPr>
        <p:txBody>
          <a:bodyPr/>
          <a:lstStyle/>
          <a:p>
            <a:r>
              <a:rPr lang="en-US" sz="1200" dirty="0"/>
              <a:t>1.9: Data Integrity</a:t>
            </a:r>
            <a:r>
              <a:rPr lang="en-US" dirty="0"/>
              <a:t/>
            </a:r>
            <a:br>
              <a:rPr lang="en-US" dirty="0"/>
            </a:br>
            <a:r>
              <a:rPr lang="en-US" dirty="0"/>
              <a:t>Types </a:t>
            </a:r>
          </a:p>
        </p:txBody>
      </p:sp>
      <p:graphicFrame>
        <p:nvGraphicFramePr>
          <p:cNvPr id="447544" name="Group 56"/>
          <p:cNvGraphicFramePr>
            <a:graphicFrameLocks noGrp="1"/>
          </p:cNvGraphicFramePr>
          <p:nvPr>
            <p:ph idx="1"/>
            <p:extLst>
              <p:ext uri="{D42A27DB-BD31-4B8C-83A1-F6EECF244321}">
                <p14:modId xmlns:p14="http://schemas.microsoft.com/office/powerpoint/2010/main" val="2102021441"/>
              </p:ext>
            </p:extLst>
          </p:nvPr>
        </p:nvGraphicFramePr>
        <p:xfrm>
          <a:off x="1520825" y="2762250"/>
          <a:ext cx="2406650" cy="1092200"/>
        </p:xfrm>
        <a:graphic>
          <a:graphicData uri="http://schemas.openxmlformats.org/drawingml/2006/table">
            <a:tbl>
              <a:tblPr/>
              <a:tblGrid>
                <a:gridCol w="668338"/>
                <a:gridCol w="920750"/>
                <a:gridCol w="817562"/>
              </a:tblGrid>
              <a:tr h="273050">
                <a:tc gridSpan="3">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DEPT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Deptno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Loc</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Accounting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New York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Research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Dallas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447491" name="Rectangle 3"/>
          <p:cNvSpPr>
            <a:spLocks noGrp="1"/>
          </p:cNvSpPr>
          <p:nvPr>
            <p:ph type="body" idx="4294967295"/>
          </p:nvPr>
        </p:nvSpPr>
        <p:spPr>
          <a:xfrm>
            <a:off x="0" y="1600200"/>
            <a:ext cx="8229600" cy="4525963"/>
          </a:xfrm>
        </p:spPr>
        <p:txBody>
          <a:bodyPr/>
          <a:lstStyle/>
          <a:p>
            <a:pPr lvl="1"/>
            <a:r>
              <a:rPr lang="en-US"/>
              <a:t>Column Constraint:  </a:t>
            </a:r>
          </a:p>
          <a:p>
            <a:pPr lvl="2"/>
            <a:r>
              <a:rPr lang="en-US"/>
              <a:t>It specifies restrictions on the values that can be taken by a column.</a:t>
            </a:r>
          </a:p>
        </p:txBody>
      </p:sp>
      <p:graphicFrame>
        <p:nvGraphicFramePr>
          <p:cNvPr id="447547" name="Group 59"/>
          <p:cNvGraphicFramePr>
            <a:graphicFrameLocks noGrp="1"/>
          </p:cNvGraphicFramePr>
          <p:nvPr>
            <p:extLst>
              <p:ext uri="{D42A27DB-BD31-4B8C-83A1-F6EECF244321}">
                <p14:modId xmlns:p14="http://schemas.microsoft.com/office/powerpoint/2010/main" val="1133313125"/>
              </p:ext>
            </p:extLst>
          </p:nvPr>
        </p:nvGraphicFramePr>
        <p:xfrm>
          <a:off x="1676400" y="4133850"/>
          <a:ext cx="4038600" cy="914400"/>
        </p:xfrm>
        <a:graphic>
          <a:graphicData uri="http://schemas.openxmlformats.org/drawingml/2006/table">
            <a:tbl>
              <a:tblPr/>
              <a:tblGrid>
                <a:gridCol w="668338"/>
                <a:gridCol w="920750"/>
                <a:gridCol w="817562"/>
                <a:gridCol w="815975"/>
                <a:gridCol w="815975"/>
              </a:tblGrid>
              <a:tr h="228600">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EMP table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err="1" smtClean="0">
                          <a:ln>
                            <a:noFill/>
                          </a:ln>
                          <a:solidFill>
                            <a:schemeClr val="tx1"/>
                          </a:solidFill>
                          <a:effectLst/>
                          <a:latin typeface="Arial" pitchFamily="34" charset="0"/>
                          <a:cs typeface="Arial" pitchFamily="34" charset="0"/>
                        </a:rPr>
                        <a:t>Empno</a:t>
                      </a:r>
                      <a:endParaRPr kumimoji="0" lang="en-US" sz="9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Empname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Job</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Mgr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Deptno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7369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Smith</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Clerk</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7902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20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7499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Allen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Salesman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7839</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30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53439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p:cNvSpPr>
          <p:nvPr>
            <p:ph type="title"/>
          </p:nvPr>
        </p:nvSpPr>
        <p:spPr/>
        <p:txBody>
          <a:bodyPr/>
          <a:lstStyle/>
          <a:p>
            <a:r>
              <a:rPr lang="en-US" sz="1200" dirty="0"/>
              <a:t>1.10: Introduction to DB2</a:t>
            </a:r>
            <a:br>
              <a:rPr lang="en-US" sz="1200" dirty="0"/>
            </a:br>
            <a:r>
              <a:rPr lang="en-US" dirty="0"/>
              <a:t>Explanation</a:t>
            </a:r>
          </a:p>
        </p:txBody>
      </p:sp>
      <p:sp>
        <p:nvSpPr>
          <p:cNvPr id="463875" name="Rectangle 3"/>
          <p:cNvSpPr>
            <a:spLocks noGrp="1"/>
          </p:cNvSpPr>
          <p:nvPr>
            <p:ph idx="1"/>
          </p:nvPr>
        </p:nvSpPr>
        <p:spPr/>
        <p:txBody>
          <a:bodyPr>
            <a:normAutofit/>
          </a:bodyPr>
          <a:lstStyle/>
          <a:p>
            <a:r>
              <a:rPr lang="en-US" dirty="0"/>
              <a:t>DB2 is the acronym for IBM DATABASE2.</a:t>
            </a:r>
          </a:p>
          <a:p>
            <a:r>
              <a:rPr lang="en-US" dirty="0"/>
              <a:t>It is a subsystem of the MVS OS.</a:t>
            </a:r>
          </a:p>
          <a:p>
            <a:r>
              <a:rPr lang="en-US" dirty="0"/>
              <a:t>It is IBM’s relational DBMS for MVS.</a:t>
            </a:r>
          </a:p>
          <a:p>
            <a:r>
              <a:rPr lang="en-US" dirty="0"/>
              <a:t>It allows any number of MVS users to access any number of relational databases by means of the well known relational language that is SQL.</a:t>
            </a:r>
          </a:p>
          <a:p>
            <a:r>
              <a:rPr lang="en-US" dirty="0"/>
              <a:t>In Jun 1983, IBM announced the MVS Relational System that is DB2.</a:t>
            </a:r>
          </a:p>
        </p:txBody>
      </p:sp>
    </p:spTree>
    <p:extLst>
      <p:ext uri="{BB962C8B-B14F-4D97-AF65-F5344CB8AC3E}">
        <p14:creationId xmlns:p14="http://schemas.microsoft.com/office/powerpoint/2010/main" val="76504704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Rectangle 5"/>
          <p:cNvSpPr>
            <a:spLocks noGrp="1"/>
          </p:cNvSpPr>
          <p:nvPr>
            <p:ph type="title"/>
          </p:nvPr>
        </p:nvSpPr>
        <p:spPr>
          <a:noFill/>
          <a:ln/>
        </p:spPr>
        <p:txBody>
          <a:bodyPr/>
          <a:lstStyle/>
          <a:p>
            <a:r>
              <a:rPr lang="en-US" sz="1200" dirty="0"/>
              <a:t>1.10: Introduction to DB2</a:t>
            </a:r>
            <a:r>
              <a:rPr lang="en-US" dirty="0"/>
              <a:t/>
            </a:r>
            <a:br>
              <a:rPr lang="en-US" dirty="0"/>
            </a:br>
            <a:r>
              <a:rPr lang="en-US" dirty="0"/>
              <a:t>Explanation</a:t>
            </a:r>
          </a:p>
        </p:txBody>
      </p:sp>
      <p:sp>
        <p:nvSpPr>
          <p:cNvPr id="465923" name="Rectangle 3"/>
          <p:cNvSpPr>
            <a:spLocks noGrp="1"/>
          </p:cNvSpPr>
          <p:nvPr>
            <p:ph idx="1"/>
          </p:nvPr>
        </p:nvSpPr>
        <p:spPr/>
        <p:txBody>
          <a:bodyPr/>
          <a:lstStyle/>
          <a:p>
            <a:r>
              <a:rPr lang="en-US"/>
              <a:t>Prior to DB2, IBM’s product line included: </a:t>
            </a:r>
          </a:p>
          <a:p>
            <a:pPr lvl="1"/>
            <a:r>
              <a:rPr lang="en-US"/>
              <a:t>DBMS for MVS operating system namely IMS</a:t>
            </a:r>
          </a:p>
          <a:p>
            <a:pPr lvl="1"/>
            <a:r>
              <a:rPr lang="en-US"/>
              <a:t>RDBMS for VM and</a:t>
            </a:r>
            <a:r>
              <a:rPr lang="en-US">
                <a:solidFill>
                  <a:srgbClr val="CC0000"/>
                </a:solidFill>
              </a:rPr>
              <a:t> </a:t>
            </a:r>
            <a:r>
              <a:rPr lang="en-US"/>
              <a:t>VSE namely SQL/DS</a:t>
            </a:r>
          </a:p>
        </p:txBody>
      </p:sp>
    </p:spTree>
    <p:extLst>
      <p:ext uri="{BB962C8B-B14F-4D97-AF65-F5344CB8AC3E}">
        <p14:creationId xmlns:p14="http://schemas.microsoft.com/office/powerpoint/2010/main" val="28033406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p:cNvSpPr>
          <p:nvPr>
            <p:ph type="title"/>
          </p:nvPr>
        </p:nvSpPr>
        <p:spPr/>
        <p:txBody>
          <a:bodyPr/>
          <a:lstStyle/>
          <a:p>
            <a:r>
              <a:rPr lang="en-US" sz="1200" dirty="0"/>
              <a:t>1.11: DB2 as perceived by an Individual User  </a:t>
            </a:r>
            <a:br>
              <a:rPr lang="en-US" sz="1200" dirty="0"/>
            </a:br>
            <a:r>
              <a:rPr lang="en-US" dirty="0"/>
              <a:t>Explanation</a:t>
            </a:r>
          </a:p>
        </p:txBody>
      </p:sp>
      <p:graphicFrame>
        <p:nvGraphicFramePr>
          <p:cNvPr id="467971" name="Object 3"/>
          <p:cNvGraphicFramePr>
            <a:graphicFrameLocks noGrp="1" noChangeAspect="1"/>
          </p:cNvGraphicFramePr>
          <p:nvPr>
            <p:ph idx="1"/>
          </p:nvPr>
        </p:nvGraphicFramePr>
        <p:xfrm>
          <a:off x="1457325" y="1287463"/>
          <a:ext cx="5937250" cy="4452937"/>
        </p:xfrm>
        <a:graphic>
          <a:graphicData uri="http://schemas.openxmlformats.org/presentationml/2006/ole">
            <mc:AlternateContent xmlns:mc="http://schemas.openxmlformats.org/markup-compatibility/2006">
              <mc:Choice xmlns:v="urn:schemas-microsoft-com:vml" Requires="v">
                <p:oleObj spid="_x0000_s4110" name="Slide" r:id="rId4" imgW="3346810" imgH="2509913" progId="PowerPoint.Slide.8">
                  <p:embed/>
                </p:oleObj>
              </mc:Choice>
              <mc:Fallback>
                <p:oleObj name="Slide" r:id="rId4" imgW="3346810" imgH="2509913"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325" y="1287463"/>
                        <a:ext cx="5937250" cy="4452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76265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p:cNvSpPr>
          <p:nvPr>
            <p:ph type="title"/>
          </p:nvPr>
        </p:nvSpPr>
        <p:spPr/>
        <p:txBody>
          <a:bodyPr/>
          <a:lstStyle/>
          <a:p>
            <a:r>
              <a:rPr lang="en-US" sz="1200" dirty="0" smtClean="0"/>
              <a:t>1.12: Database Administrator</a:t>
            </a:r>
            <a:r>
              <a:rPr lang="en-US" dirty="0" smtClean="0"/>
              <a:t/>
            </a:r>
            <a:br>
              <a:rPr lang="en-US" dirty="0" smtClean="0"/>
            </a:br>
            <a:r>
              <a:rPr lang="en-US" dirty="0" smtClean="0"/>
              <a:t>Definition</a:t>
            </a:r>
            <a:endParaRPr lang="en-US" dirty="0"/>
          </a:p>
        </p:txBody>
      </p:sp>
      <p:sp>
        <p:nvSpPr>
          <p:cNvPr id="449539" name="Rectangle 3"/>
          <p:cNvSpPr>
            <a:spLocks noGrp="1"/>
          </p:cNvSpPr>
          <p:nvPr>
            <p:ph idx="1"/>
          </p:nvPr>
        </p:nvSpPr>
        <p:spPr/>
        <p:txBody>
          <a:bodyPr/>
          <a:lstStyle/>
          <a:p>
            <a:r>
              <a:rPr lang="en-US" smtClean="0"/>
              <a:t>A Database Administrator (DBA) is  the database architect. </a:t>
            </a:r>
          </a:p>
          <a:p>
            <a:pPr lvl="1"/>
            <a:r>
              <a:rPr lang="en-US" smtClean="0"/>
              <a:t>DBA is responsible for the design and implementation of new databases, and:</a:t>
            </a:r>
          </a:p>
          <a:p>
            <a:pPr lvl="2"/>
            <a:r>
              <a:rPr lang="en-US" smtClean="0"/>
              <a:t>centrally manages the database.</a:t>
            </a:r>
          </a:p>
          <a:p>
            <a:pPr lvl="2"/>
            <a:r>
              <a:rPr lang="en-US" smtClean="0"/>
              <a:t>decides on the type of data, internal structures, and their relationships </a:t>
            </a:r>
          </a:p>
          <a:p>
            <a:pPr lvl="2"/>
            <a:r>
              <a:rPr lang="en-US" smtClean="0"/>
              <a:t>ensures the security of the database</a:t>
            </a:r>
          </a:p>
          <a:p>
            <a:pPr lvl="2"/>
            <a:r>
              <a:rPr lang="en-US" smtClean="0"/>
              <a:t>controls access to the data through user codes and passwords </a:t>
            </a:r>
          </a:p>
          <a:p>
            <a:pPr lvl="2"/>
            <a:r>
              <a:rPr lang="en-US" smtClean="0"/>
              <a:t>can restrict the views or operations that the users can perform on the database</a:t>
            </a:r>
            <a:endParaRPr lang="en-US"/>
          </a:p>
        </p:txBody>
      </p:sp>
    </p:spTree>
    <p:extLst>
      <p:ext uri="{BB962C8B-B14F-4D97-AF65-F5344CB8AC3E}">
        <p14:creationId xmlns:p14="http://schemas.microsoft.com/office/powerpoint/2010/main" val="12286866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p:cNvSpPr>
          <p:nvPr>
            <p:ph type="title"/>
          </p:nvPr>
        </p:nvSpPr>
        <p:spPr/>
        <p:txBody>
          <a:bodyPr/>
          <a:lstStyle/>
          <a:p>
            <a:r>
              <a:rPr lang="en-US" sz="1200" dirty="0"/>
              <a:t>1.1: Introduction to Database</a:t>
            </a:r>
            <a:r>
              <a:rPr lang="en-US" sz="1000" b="0" dirty="0"/>
              <a:t/>
            </a:r>
            <a:br>
              <a:rPr lang="en-US" sz="1000" b="0" dirty="0"/>
            </a:br>
            <a:r>
              <a:rPr lang="en-US" dirty="0"/>
              <a:t>Explanation</a:t>
            </a:r>
          </a:p>
        </p:txBody>
      </p:sp>
      <p:sp>
        <p:nvSpPr>
          <p:cNvPr id="402435" name="Rectangle 3"/>
          <p:cNvSpPr>
            <a:spLocks noGrp="1"/>
          </p:cNvSpPr>
          <p:nvPr>
            <p:ph idx="1"/>
          </p:nvPr>
        </p:nvSpPr>
        <p:spPr/>
        <p:txBody>
          <a:bodyPr>
            <a:normAutofit/>
          </a:bodyPr>
          <a:lstStyle/>
          <a:p>
            <a:r>
              <a:rPr lang="en-US" dirty="0"/>
              <a:t>Database: It is a set of inter-related data. </a:t>
            </a:r>
          </a:p>
          <a:p>
            <a:r>
              <a:rPr lang="en-US" dirty="0"/>
              <a:t>DBMS: It is a software that manages the data. </a:t>
            </a:r>
          </a:p>
          <a:p>
            <a:r>
              <a:rPr lang="en-US" dirty="0"/>
              <a:t>Schema: It is a set of structures and relationships, which meet a specific need. </a:t>
            </a:r>
          </a:p>
        </p:txBody>
      </p:sp>
      <p:grpSp>
        <p:nvGrpSpPr>
          <p:cNvPr id="2" name="Group 5"/>
          <p:cNvGrpSpPr>
            <a:grpSpLocks noChangeAspect="1"/>
          </p:cNvGrpSpPr>
          <p:nvPr/>
        </p:nvGrpSpPr>
        <p:grpSpPr bwMode="auto">
          <a:xfrm>
            <a:off x="889000" y="3189251"/>
            <a:ext cx="5105400" cy="2587625"/>
            <a:chOff x="1808" y="88"/>
            <a:chExt cx="8532" cy="4324"/>
          </a:xfrm>
        </p:grpSpPr>
        <p:sp>
          <p:nvSpPr>
            <p:cNvPr id="402438" name="AutoShape 6"/>
            <p:cNvSpPr>
              <a:spLocks noChangeAspect="1" noChangeArrowheads="1"/>
            </p:cNvSpPr>
            <p:nvPr/>
          </p:nvSpPr>
          <p:spPr bwMode="auto">
            <a:xfrm>
              <a:off x="1808" y="88"/>
              <a:ext cx="8532" cy="4324"/>
            </a:xfrm>
            <a:prstGeom prst="rect">
              <a:avLst/>
            </a:prstGeom>
            <a:noFill/>
            <a:ln w="9525">
              <a:noFill/>
              <a:miter lim="800000"/>
              <a:headEnd/>
              <a:tailEnd/>
            </a:ln>
          </p:spPr>
          <p:txBody>
            <a:bodyPr/>
            <a:lstStyle/>
            <a:p>
              <a:endParaRPr lang="en-US">
                <a:latin typeface="Candara" panose="020E0502030303020204" pitchFamily="34" charset="0"/>
              </a:endParaRPr>
            </a:p>
          </p:txBody>
        </p:sp>
        <p:grpSp>
          <p:nvGrpSpPr>
            <p:cNvPr id="3" name="Group 7"/>
            <p:cNvGrpSpPr>
              <a:grpSpLocks/>
            </p:cNvGrpSpPr>
            <p:nvPr/>
          </p:nvGrpSpPr>
          <p:grpSpPr bwMode="auto">
            <a:xfrm>
              <a:off x="1808" y="88"/>
              <a:ext cx="8352" cy="4324"/>
              <a:chOff x="1808" y="88"/>
              <a:chExt cx="8352" cy="4324"/>
            </a:xfrm>
          </p:grpSpPr>
          <p:sp>
            <p:nvSpPr>
              <p:cNvPr id="402440" name="Rectangle 4"/>
              <p:cNvSpPr>
                <a:spLocks noChangeArrowheads="1"/>
              </p:cNvSpPr>
              <p:nvPr/>
            </p:nvSpPr>
            <p:spPr bwMode="auto">
              <a:xfrm>
                <a:off x="3071" y="88"/>
                <a:ext cx="6025" cy="4324"/>
              </a:xfrm>
              <a:prstGeom prst="rect">
                <a:avLst/>
              </a:prstGeom>
              <a:solidFill>
                <a:srgbClr val="FFFFFF"/>
              </a:solidFill>
              <a:ln w="19050">
                <a:solidFill>
                  <a:srgbClr val="000000"/>
                </a:solidFill>
                <a:miter lim="800000"/>
                <a:headEnd/>
                <a:tailEnd/>
              </a:ln>
            </p:spPr>
            <p:txBody>
              <a:bodyPr lIns="74981" tIns="37490" rIns="74981" bIns="37490"/>
              <a:lstStyle/>
              <a:p>
                <a:endParaRPr lang="en-US">
                  <a:latin typeface="Candara" panose="020E0502030303020204" pitchFamily="34" charset="0"/>
                </a:endParaRPr>
              </a:p>
            </p:txBody>
          </p:sp>
          <p:sp>
            <p:nvSpPr>
              <p:cNvPr id="402441" name="Rectangle 5"/>
              <p:cNvSpPr>
                <a:spLocks noChangeArrowheads="1"/>
              </p:cNvSpPr>
              <p:nvPr/>
            </p:nvSpPr>
            <p:spPr bwMode="auto">
              <a:xfrm>
                <a:off x="3923" y="706"/>
                <a:ext cx="4271" cy="3152"/>
              </a:xfrm>
              <a:prstGeom prst="rect">
                <a:avLst/>
              </a:prstGeom>
              <a:solidFill>
                <a:srgbClr val="FFFFFF"/>
              </a:solidFill>
              <a:ln w="19050">
                <a:solidFill>
                  <a:srgbClr val="000000"/>
                </a:solidFill>
                <a:miter lim="800000"/>
                <a:headEnd/>
                <a:tailEnd/>
              </a:ln>
            </p:spPr>
            <p:txBody>
              <a:bodyPr lIns="74981" tIns="37490" rIns="74981" bIns="37490"/>
              <a:lstStyle/>
              <a:p>
                <a:endParaRPr lang="en-US">
                  <a:latin typeface="Candara" panose="020E0502030303020204" pitchFamily="34" charset="0"/>
                </a:endParaRPr>
              </a:p>
            </p:txBody>
          </p:sp>
          <p:sp>
            <p:nvSpPr>
              <p:cNvPr id="402442" name="Text Box 6"/>
              <p:cNvSpPr txBox="1">
                <a:spLocks noChangeArrowheads="1"/>
              </p:cNvSpPr>
              <p:nvPr/>
            </p:nvSpPr>
            <p:spPr bwMode="auto">
              <a:xfrm>
                <a:off x="3220" y="199"/>
                <a:ext cx="3595" cy="380"/>
              </a:xfrm>
              <a:prstGeom prst="rect">
                <a:avLst/>
              </a:prstGeom>
              <a:solidFill>
                <a:srgbClr val="FFFFFF"/>
              </a:solidFill>
              <a:ln w="9525">
                <a:solidFill>
                  <a:srgbClr val="FFFFFF"/>
                </a:solidFill>
                <a:miter lim="800000"/>
                <a:headEnd/>
                <a:tailEnd/>
              </a:ln>
            </p:spPr>
            <p:txBody>
              <a:bodyPr lIns="74981" tIns="37490" rIns="74981" bIns="37490"/>
              <a:lstStyle/>
              <a:p>
                <a:pPr algn="ctr"/>
                <a:r>
                  <a:rPr lang="en-US" sz="1200" b="1">
                    <a:solidFill>
                      <a:srgbClr val="000000"/>
                    </a:solidFill>
                    <a:latin typeface="Candara" panose="020E0502030303020204" pitchFamily="34" charset="0"/>
                  </a:rPr>
                  <a:t>END USER TOOLS</a:t>
                </a:r>
                <a:endParaRPr lang="en-US">
                  <a:latin typeface="Candara" panose="020E0502030303020204" pitchFamily="34" charset="0"/>
                </a:endParaRPr>
              </a:p>
            </p:txBody>
          </p:sp>
          <p:sp>
            <p:nvSpPr>
              <p:cNvPr id="402443" name="Text Box 7"/>
              <p:cNvSpPr txBox="1">
                <a:spLocks noChangeArrowheads="1"/>
              </p:cNvSpPr>
              <p:nvPr/>
            </p:nvSpPr>
            <p:spPr bwMode="auto">
              <a:xfrm>
                <a:off x="6200" y="3913"/>
                <a:ext cx="1980" cy="360"/>
              </a:xfrm>
              <a:prstGeom prst="rect">
                <a:avLst/>
              </a:prstGeom>
              <a:solidFill>
                <a:srgbClr val="FFFFFF"/>
              </a:solidFill>
              <a:ln w="9525">
                <a:solidFill>
                  <a:srgbClr val="FFFFFF"/>
                </a:solidFill>
                <a:miter lim="800000"/>
                <a:headEnd/>
                <a:tailEnd/>
              </a:ln>
            </p:spPr>
            <p:txBody>
              <a:bodyPr lIns="74981" tIns="9144" rIns="74981" bIns="9144"/>
              <a:lstStyle/>
              <a:p>
                <a:pPr algn="ctr"/>
                <a:r>
                  <a:rPr lang="en-US" sz="1200" b="1">
                    <a:solidFill>
                      <a:srgbClr val="000000"/>
                    </a:solidFill>
                    <a:latin typeface="Candara" panose="020E0502030303020204" pitchFamily="34" charset="0"/>
                  </a:rPr>
                  <a:t>APPLICATIONS</a:t>
                </a:r>
                <a:endParaRPr lang="en-US">
                  <a:latin typeface="Candara" panose="020E0502030303020204" pitchFamily="34" charset="0"/>
                </a:endParaRPr>
              </a:p>
            </p:txBody>
          </p:sp>
          <p:sp>
            <p:nvSpPr>
              <p:cNvPr id="402444" name="Rectangle 8"/>
              <p:cNvSpPr>
                <a:spLocks noChangeArrowheads="1"/>
              </p:cNvSpPr>
              <p:nvPr/>
            </p:nvSpPr>
            <p:spPr bwMode="auto">
              <a:xfrm>
                <a:off x="4879" y="1500"/>
                <a:ext cx="2259" cy="1663"/>
              </a:xfrm>
              <a:prstGeom prst="rect">
                <a:avLst/>
              </a:prstGeom>
              <a:solidFill>
                <a:srgbClr val="FFFFFF"/>
              </a:solidFill>
              <a:ln w="19050">
                <a:solidFill>
                  <a:srgbClr val="000000"/>
                </a:solidFill>
                <a:miter lim="800000"/>
                <a:headEnd/>
                <a:tailEnd/>
              </a:ln>
            </p:spPr>
            <p:txBody>
              <a:bodyPr lIns="74981" tIns="37490" rIns="74981" bIns="37490"/>
              <a:lstStyle/>
              <a:p>
                <a:endParaRPr lang="en-US">
                  <a:latin typeface="Candara" panose="020E0502030303020204" pitchFamily="34" charset="0"/>
                </a:endParaRPr>
              </a:p>
            </p:txBody>
          </p:sp>
          <p:sp>
            <p:nvSpPr>
              <p:cNvPr id="402445" name="Text Box 9"/>
              <p:cNvSpPr txBox="1">
                <a:spLocks noChangeArrowheads="1"/>
              </p:cNvSpPr>
              <p:nvPr/>
            </p:nvSpPr>
            <p:spPr bwMode="auto">
              <a:xfrm>
                <a:off x="4066" y="931"/>
                <a:ext cx="3918" cy="417"/>
              </a:xfrm>
              <a:prstGeom prst="rect">
                <a:avLst/>
              </a:prstGeom>
              <a:solidFill>
                <a:srgbClr val="FFFFFF"/>
              </a:solidFill>
              <a:ln w="9525">
                <a:solidFill>
                  <a:srgbClr val="FFFFFF"/>
                </a:solidFill>
                <a:miter lim="800000"/>
                <a:headEnd/>
                <a:tailEnd/>
              </a:ln>
            </p:spPr>
            <p:txBody>
              <a:bodyPr lIns="74981" tIns="37490" rIns="74981" bIns="37490"/>
              <a:lstStyle/>
              <a:p>
                <a:pPr algn="ctr"/>
                <a:r>
                  <a:rPr lang="en-US" sz="1200" b="1">
                    <a:solidFill>
                      <a:srgbClr val="000000"/>
                    </a:solidFill>
                    <a:latin typeface="Candara" panose="020E0502030303020204" pitchFamily="34" charset="0"/>
                  </a:rPr>
                  <a:t>DBMS</a:t>
                </a:r>
                <a:endParaRPr lang="en-US">
                  <a:latin typeface="Candara" panose="020E0502030303020204" pitchFamily="34" charset="0"/>
                </a:endParaRPr>
              </a:p>
            </p:txBody>
          </p:sp>
          <p:sp>
            <p:nvSpPr>
              <p:cNvPr id="402446" name="Text Box 10"/>
              <p:cNvSpPr txBox="1">
                <a:spLocks noChangeArrowheads="1"/>
              </p:cNvSpPr>
              <p:nvPr/>
            </p:nvSpPr>
            <p:spPr bwMode="auto">
              <a:xfrm>
                <a:off x="5030" y="2084"/>
                <a:ext cx="1957" cy="524"/>
              </a:xfrm>
              <a:prstGeom prst="rect">
                <a:avLst/>
              </a:prstGeom>
              <a:solidFill>
                <a:srgbClr val="FFFFFF"/>
              </a:solidFill>
              <a:ln w="9525">
                <a:solidFill>
                  <a:srgbClr val="FFFFFF"/>
                </a:solidFill>
                <a:miter lim="800000"/>
                <a:headEnd/>
                <a:tailEnd/>
              </a:ln>
            </p:spPr>
            <p:txBody>
              <a:bodyPr lIns="74981" tIns="37490" rIns="74981" bIns="37490"/>
              <a:lstStyle/>
              <a:p>
                <a:pPr algn="ctr"/>
                <a:r>
                  <a:rPr lang="en-US" sz="1200" b="1">
                    <a:solidFill>
                      <a:srgbClr val="000000"/>
                    </a:solidFill>
                    <a:latin typeface="Candara" panose="020E0502030303020204" pitchFamily="34" charset="0"/>
                  </a:rPr>
                  <a:t>DATA</a:t>
                </a:r>
                <a:endParaRPr lang="en-US">
                  <a:latin typeface="Candara" panose="020E0502030303020204" pitchFamily="34" charset="0"/>
                </a:endParaRPr>
              </a:p>
            </p:txBody>
          </p:sp>
          <p:grpSp>
            <p:nvGrpSpPr>
              <p:cNvPr id="4" name="Group 11"/>
              <p:cNvGrpSpPr>
                <a:grpSpLocks/>
              </p:cNvGrpSpPr>
              <p:nvPr/>
            </p:nvGrpSpPr>
            <p:grpSpPr bwMode="auto">
              <a:xfrm>
                <a:off x="2303" y="1794"/>
                <a:ext cx="800" cy="554"/>
                <a:chOff x="1484" y="7776"/>
                <a:chExt cx="739" cy="701"/>
              </a:xfrm>
            </p:grpSpPr>
            <p:sp>
              <p:nvSpPr>
                <p:cNvPr id="402448" name="Line 12"/>
                <p:cNvSpPr>
                  <a:spLocks noChangeShapeType="1"/>
                </p:cNvSpPr>
                <p:nvPr/>
              </p:nvSpPr>
              <p:spPr bwMode="auto">
                <a:xfrm>
                  <a:off x="1484" y="7776"/>
                  <a:ext cx="0" cy="701"/>
                </a:xfrm>
                <a:prstGeom prst="line">
                  <a:avLst/>
                </a:prstGeom>
                <a:noFill/>
                <a:ln w="19050">
                  <a:solidFill>
                    <a:srgbClr val="000000"/>
                  </a:solidFill>
                  <a:round/>
                  <a:headEnd/>
                  <a:tailEnd/>
                </a:ln>
              </p:spPr>
              <p:txBody>
                <a:bodyPr/>
                <a:lstStyle/>
                <a:p>
                  <a:endParaRPr lang="en-US">
                    <a:latin typeface="Candara" panose="020E0502030303020204" pitchFamily="34" charset="0"/>
                  </a:endParaRPr>
                </a:p>
              </p:txBody>
            </p:sp>
            <p:sp>
              <p:nvSpPr>
                <p:cNvPr id="402449" name="Line 13"/>
                <p:cNvSpPr>
                  <a:spLocks noChangeShapeType="1"/>
                </p:cNvSpPr>
                <p:nvPr/>
              </p:nvSpPr>
              <p:spPr bwMode="auto">
                <a:xfrm>
                  <a:off x="1484" y="7776"/>
                  <a:ext cx="739" cy="0"/>
                </a:xfrm>
                <a:prstGeom prst="line">
                  <a:avLst/>
                </a:prstGeom>
                <a:noFill/>
                <a:ln w="19050">
                  <a:solidFill>
                    <a:srgbClr val="000000"/>
                  </a:solidFill>
                  <a:round/>
                  <a:headEnd/>
                  <a:tailEnd type="triangle" w="med" len="med"/>
                </a:ln>
              </p:spPr>
              <p:txBody>
                <a:bodyPr/>
                <a:lstStyle/>
                <a:p>
                  <a:endParaRPr lang="en-US">
                    <a:latin typeface="Candara" panose="020E0502030303020204" pitchFamily="34" charset="0"/>
                  </a:endParaRPr>
                </a:p>
              </p:txBody>
            </p:sp>
          </p:grpSp>
          <p:sp>
            <p:nvSpPr>
              <p:cNvPr id="402450" name="Text Box 14"/>
              <p:cNvSpPr txBox="1">
                <a:spLocks noChangeArrowheads="1"/>
              </p:cNvSpPr>
              <p:nvPr/>
            </p:nvSpPr>
            <p:spPr bwMode="auto">
              <a:xfrm>
                <a:off x="1808" y="2365"/>
                <a:ext cx="1039" cy="756"/>
              </a:xfrm>
              <a:prstGeom prst="rect">
                <a:avLst/>
              </a:prstGeom>
              <a:solidFill>
                <a:srgbClr val="FFFFFF"/>
              </a:solidFill>
              <a:ln w="9525">
                <a:solidFill>
                  <a:srgbClr val="FFFFFF"/>
                </a:solidFill>
                <a:miter lim="800000"/>
                <a:headEnd/>
                <a:tailEnd/>
              </a:ln>
            </p:spPr>
            <p:txBody>
              <a:bodyPr lIns="74981" tIns="37490" rIns="74981" bIns="37490"/>
              <a:lstStyle/>
              <a:p>
                <a:pPr>
                  <a:spcAft>
                    <a:spcPts val="600"/>
                  </a:spcAft>
                </a:pPr>
                <a:r>
                  <a:rPr lang="en-US" sz="1200" b="1">
                    <a:solidFill>
                      <a:srgbClr val="000000"/>
                    </a:solidFill>
                    <a:latin typeface="Candara" panose="020E0502030303020204" pitchFamily="34" charset="0"/>
                  </a:rPr>
                  <a:t>END </a:t>
                </a:r>
                <a:br>
                  <a:rPr lang="en-US" sz="1200" b="1">
                    <a:solidFill>
                      <a:srgbClr val="000000"/>
                    </a:solidFill>
                    <a:latin typeface="Candara" panose="020E0502030303020204" pitchFamily="34" charset="0"/>
                  </a:rPr>
                </a:br>
                <a:r>
                  <a:rPr lang="en-US" sz="1200" b="1">
                    <a:solidFill>
                      <a:srgbClr val="000000"/>
                    </a:solidFill>
                    <a:latin typeface="Candara" panose="020E0502030303020204" pitchFamily="34" charset="0"/>
                  </a:rPr>
                  <a:t>USER</a:t>
                </a:r>
                <a:endParaRPr lang="en-US">
                  <a:latin typeface="Candara" panose="020E0502030303020204" pitchFamily="34" charset="0"/>
                </a:endParaRPr>
              </a:p>
            </p:txBody>
          </p:sp>
          <p:grpSp>
            <p:nvGrpSpPr>
              <p:cNvPr id="5" name="Group 15"/>
              <p:cNvGrpSpPr>
                <a:grpSpLocks/>
              </p:cNvGrpSpPr>
              <p:nvPr/>
            </p:nvGrpSpPr>
            <p:grpSpPr bwMode="auto">
              <a:xfrm>
                <a:off x="9096" y="1862"/>
                <a:ext cx="755" cy="554"/>
                <a:chOff x="7767" y="7861"/>
                <a:chExt cx="697" cy="701"/>
              </a:xfrm>
            </p:grpSpPr>
            <p:sp>
              <p:nvSpPr>
                <p:cNvPr id="402452" name="Line 16"/>
                <p:cNvSpPr>
                  <a:spLocks noChangeShapeType="1"/>
                </p:cNvSpPr>
                <p:nvPr/>
              </p:nvSpPr>
              <p:spPr bwMode="auto">
                <a:xfrm>
                  <a:off x="7767" y="7861"/>
                  <a:ext cx="697" cy="0"/>
                </a:xfrm>
                <a:prstGeom prst="line">
                  <a:avLst/>
                </a:prstGeom>
                <a:noFill/>
                <a:ln w="19050">
                  <a:solidFill>
                    <a:srgbClr val="000000"/>
                  </a:solidFill>
                  <a:round/>
                  <a:headEnd type="triangle" w="med" len="med"/>
                  <a:tailEnd/>
                </a:ln>
              </p:spPr>
              <p:txBody>
                <a:bodyPr/>
                <a:lstStyle/>
                <a:p>
                  <a:endParaRPr lang="en-US">
                    <a:latin typeface="Candara" panose="020E0502030303020204" pitchFamily="34" charset="0"/>
                  </a:endParaRPr>
                </a:p>
              </p:txBody>
            </p:sp>
            <p:sp>
              <p:nvSpPr>
                <p:cNvPr id="402453" name="Line 17"/>
                <p:cNvSpPr>
                  <a:spLocks noChangeShapeType="1"/>
                </p:cNvSpPr>
                <p:nvPr/>
              </p:nvSpPr>
              <p:spPr bwMode="auto">
                <a:xfrm>
                  <a:off x="8464" y="7861"/>
                  <a:ext cx="0" cy="701"/>
                </a:xfrm>
                <a:prstGeom prst="line">
                  <a:avLst/>
                </a:prstGeom>
                <a:noFill/>
                <a:ln w="19050">
                  <a:solidFill>
                    <a:srgbClr val="000000"/>
                  </a:solidFill>
                  <a:round/>
                  <a:headEnd/>
                  <a:tailEnd/>
                </a:ln>
              </p:spPr>
              <p:txBody>
                <a:bodyPr/>
                <a:lstStyle/>
                <a:p>
                  <a:endParaRPr lang="en-US">
                    <a:latin typeface="Candara" panose="020E0502030303020204" pitchFamily="34" charset="0"/>
                  </a:endParaRPr>
                </a:p>
              </p:txBody>
            </p:sp>
          </p:grpSp>
          <p:sp>
            <p:nvSpPr>
              <p:cNvPr id="402454" name="Text Box 18"/>
              <p:cNvSpPr txBox="1">
                <a:spLocks noChangeArrowheads="1"/>
              </p:cNvSpPr>
              <p:nvPr/>
            </p:nvSpPr>
            <p:spPr bwMode="auto">
              <a:xfrm>
                <a:off x="9260" y="2477"/>
                <a:ext cx="900" cy="771"/>
              </a:xfrm>
              <a:prstGeom prst="rect">
                <a:avLst/>
              </a:prstGeom>
              <a:solidFill>
                <a:srgbClr val="FFFFFF"/>
              </a:solidFill>
              <a:ln w="9525">
                <a:solidFill>
                  <a:srgbClr val="FFFFFF"/>
                </a:solidFill>
                <a:miter lim="800000"/>
                <a:headEnd/>
                <a:tailEnd/>
              </a:ln>
            </p:spPr>
            <p:txBody>
              <a:bodyPr lIns="74981" tIns="37490" rIns="74981" bIns="37490"/>
              <a:lstStyle/>
              <a:p>
                <a:r>
                  <a:rPr lang="en-US" sz="1000" b="1">
                    <a:solidFill>
                      <a:srgbClr val="000000"/>
                    </a:solidFill>
                    <a:latin typeface="Candara" panose="020E0502030303020204" pitchFamily="34" charset="0"/>
                  </a:rPr>
                  <a:t>END </a:t>
                </a:r>
                <a:br>
                  <a:rPr lang="en-US" sz="1000" b="1">
                    <a:solidFill>
                      <a:srgbClr val="000000"/>
                    </a:solidFill>
                    <a:latin typeface="Candara" panose="020E0502030303020204" pitchFamily="34" charset="0"/>
                  </a:rPr>
                </a:br>
                <a:r>
                  <a:rPr lang="en-US" sz="1000" b="1">
                    <a:solidFill>
                      <a:srgbClr val="000000"/>
                    </a:solidFill>
                    <a:latin typeface="Candara" panose="020E0502030303020204" pitchFamily="34" charset="0"/>
                  </a:rPr>
                  <a:t>USER</a:t>
                </a:r>
                <a:endParaRPr lang="en-US" sz="1000">
                  <a:latin typeface="Candara" panose="020E0502030303020204" pitchFamily="34" charset="0"/>
                </a:endParaRPr>
              </a:p>
            </p:txBody>
          </p:sp>
        </p:grpSp>
      </p:grpSp>
    </p:spTree>
    <p:extLst>
      <p:ext uri="{BB962C8B-B14F-4D97-AF65-F5344CB8AC3E}">
        <p14:creationId xmlns:p14="http://schemas.microsoft.com/office/powerpoint/2010/main" val="15821091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p:cNvSpPr>
          <p:nvPr>
            <p:ph type="title"/>
          </p:nvPr>
        </p:nvSpPr>
        <p:spPr/>
        <p:txBody>
          <a:bodyPr/>
          <a:lstStyle/>
          <a:p>
            <a:r>
              <a:rPr lang="en-US" sz="1000" b="0" dirty="0"/>
              <a:t/>
            </a:r>
            <a:br>
              <a:rPr lang="en-US" sz="1000" b="0" dirty="0"/>
            </a:br>
            <a:r>
              <a:rPr lang="en-US" dirty="0"/>
              <a:t>Summary</a:t>
            </a:r>
          </a:p>
        </p:txBody>
      </p:sp>
      <p:sp>
        <p:nvSpPr>
          <p:cNvPr id="451587" name="Rectangle 3"/>
          <p:cNvSpPr>
            <a:spLocks noGrp="1"/>
          </p:cNvSpPr>
          <p:nvPr>
            <p:ph idx="1"/>
          </p:nvPr>
        </p:nvSpPr>
        <p:spPr>
          <a:noFill/>
        </p:spPr>
        <p:txBody>
          <a:bodyPr/>
          <a:lstStyle/>
          <a:p>
            <a:r>
              <a:rPr lang="en-US" dirty="0"/>
              <a:t>In this lesson, you have learnt:</a:t>
            </a:r>
          </a:p>
          <a:p>
            <a:pPr lvl="1"/>
            <a:r>
              <a:rPr lang="en-US" dirty="0"/>
              <a:t>What is a Database?</a:t>
            </a:r>
          </a:p>
          <a:p>
            <a:pPr lvl="1"/>
            <a:r>
              <a:rPr lang="en-US" dirty="0"/>
              <a:t>Characteristics of DBMS</a:t>
            </a:r>
          </a:p>
          <a:p>
            <a:pPr lvl="1"/>
            <a:r>
              <a:rPr lang="en-US" dirty="0"/>
              <a:t>The Data models, including:</a:t>
            </a:r>
          </a:p>
          <a:p>
            <a:pPr lvl="2"/>
            <a:r>
              <a:rPr lang="en-US" dirty="0"/>
              <a:t>the Hierarchical model</a:t>
            </a:r>
          </a:p>
          <a:p>
            <a:pPr lvl="2"/>
            <a:r>
              <a:rPr lang="en-US" dirty="0"/>
              <a:t>the Network model</a:t>
            </a:r>
          </a:p>
          <a:p>
            <a:pPr lvl="2"/>
            <a:r>
              <a:rPr lang="en-US" dirty="0"/>
              <a:t>the Relational model</a:t>
            </a:r>
          </a:p>
          <a:p>
            <a:pPr lvl="1"/>
            <a:r>
              <a:rPr lang="en-US" dirty="0"/>
              <a:t>Relational DBMS (RDBMS)</a:t>
            </a:r>
          </a:p>
          <a:p>
            <a:pPr lvl="1"/>
            <a:r>
              <a:rPr lang="en-US" dirty="0"/>
              <a:t>What is Data Integrity?</a:t>
            </a:r>
          </a:p>
          <a:p>
            <a:pPr lvl="1"/>
            <a:r>
              <a:rPr lang="en-US" dirty="0"/>
              <a:t>The concepts of IBM Database 2, known as DB2</a:t>
            </a:r>
          </a:p>
        </p:txBody>
      </p:sp>
    </p:spTree>
    <p:extLst>
      <p:ext uri="{BB962C8B-B14F-4D97-AF65-F5344CB8AC3E}">
        <p14:creationId xmlns:p14="http://schemas.microsoft.com/office/powerpoint/2010/main" val="424873327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p:cNvSpPr>
          <p:nvPr>
            <p:ph type="title"/>
          </p:nvPr>
        </p:nvSpPr>
        <p:spPr/>
        <p:txBody>
          <a:bodyPr/>
          <a:lstStyle/>
          <a:p>
            <a:r>
              <a:rPr lang="en-US" sz="1000" dirty="0"/>
              <a:t/>
            </a:r>
            <a:br>
              <a:rPr lang="en-US" sz="1000" dirty="0"/>
            </a:br>
            <a:r>
              <a:rPr lang="en-US" dirty="0"/>
              <a:t>Review Questions</a:t>
            </a:r>
          </a:p>
        </p:txBody>
      </p:sp>
      <p:sp>
        <p:nvSpPr>
          <p:cNvPr id="453635" name="Rectangle 3"/>
          <p:cNvSpPr>
            <a:spLocks noGrp="1"/>
          </p:cNvSpPr>
          <p:nvPr>
            <p:ph idx="1"/>
          </p:nvPr>
        </p:nvSpPr>
        <p:spPr>
          <a:noFill/>
        </p:spPr>
        <p:txBody>
          <a:bodyPr/>
          <a:lstStyle/>
          <a:p>
            <a:r>
              <a:rPr lang="en-US" dirty="0"/>
              <a:t>Question 1: A DBA ___.</a:t>
            </a:r>
          </a:p>
          <a:p>
            <a:pPr lvl="1"/>
            <a:r>
              <a:rPr lang="en-US" dirty="0"/>
              <a:t>Option 1: ensures the security of the application server.</a:t>
            </a:r>
          </a:p>
          <a:p>
            <a:pPr lvl="1"/>
            <a:r>
              <a:rPr lang="en-US" dirty="0"/>
              <a:t>Option 2: controls access to the data through the user codes and passwords. </a:t>
            </a:r>
          </a:p>
          <a:p>
            <a:pPr lvl="1"/>
            <a:r>
              <a:rPr lang="en-US" dirty="0"/>
              <a:t>Option 3: manages users.</a:t>
            </a:r>
          </a:p>
          <a:p>
            <a:pPr lvl="1"/>
            <a:endParaRPr lang="en-US" dirty="0"/>
          </a:p>
          <a:p>
            <a:r>
              <a:rPr lang="en-US" dirty="0"/>
              <a:t>Question 2: The Physical Level  is ___.</a:t>
            </a:r>
          </a:p>
          <a:p>
            <a:pPr lvl="1"/>
            <a:r>
              <a:rPr lang="en-US" dirty="0"/>
              <a:t>Option 1: the overall structural organization of the d/b.</a:t>
            </a:r>
          </a:p>
          <a:p>
            <a:pPr lvl="1"/>
            <a:r>
              <a:rPr lang="en-US" dirty="0"/>
              <a:t>Option 2: the information about how the database is actually stored in the disk.</a:t>
            </a:r>
          </a:p>
          <a:p>
            <a:pPr lvl="1"/>
            <a:r>
              <a:rPr lang="en-US" dirty="0"/>
              <a:t>Option 3: the user view of the database.</a:t>
            </a:r>
          </a:p>
        </p:txBody>
      </p:sp>
    </p:spTree>
    <p:extLst>
      <p:ext uri="{BB962C8B-B14F-4D97-AF65-F5344CB8AC3E}">
        <p14:creationId xmlns:p14="http://schemas.microsoft.com/office/powerpoint/2010/main" val="24443268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p:cNvSpPr>
          <p:nvPr>
            <p:ph type="title"/>
          </p:nvPr>
        </p:nvSpPr>
        <p:spPr/>
        <p:txBody>
          <a:bodyPr/>
          <a:lstStyle/>
          <a:p>
            <a:r>
              <a:rPr lang="en-US" sz="1000" b="0" dirty="0"/>
              <a:t/>
            </a:r>
            <a:br>
              <a:rPr lang="en-US" sz="1000" b="0" dirty="0"/>
            </a:br>
            <a:r>
              <a:rPr lang="en-US" dirty="0"/>
              <a:t>Review Questions</a:t>
            </a:r>
          </a:p>
        </p:txBody>
      </p:sp>
      <p:sp>
        <p:nvSpPr>
          <p:cNvPr id="455683" name="Rectangle 3"/>
          <p:cNvSpPr>
            <a:spLocks noGrp="1"/>
          </p:cNvSpPr>
          <p:nvPr>
            <p:ph idx="1"/>
          </p:nvPr>
        </p:nvSpPr>
        <p:spPr>
          <a:noFill/>
        </p:spPr>
        <p:txBody>
          <a:bodyPr/>
          <a:lstStyle/>
          <a:p>
            <a:r>
              <a:rPr lang="en-US"/>
              <a:t>Question 3: There are different data models such as ___.</a:t>
            </a:r>
          </a:p>
          <a:p>
            <a:endParaRPr lang="en-US"/>
          </a:p>
          <a:p>
            <a:r>
              <a:rPr lang="en-US"/>
              <a:t>Question 4: In Network model, each table is made up “tuples” and “fields”.</a:t>
            </a:r>
          </a:p>
          <a:p>
            <a:pPr lvl="1"/>
            <a:r>
              <a:rPr lang="en-US"/>
              <a:t>True / False</a:t>
            </a:r>
          </a:p>
          <a:p>
            <a:pPr lvl="1"/>
            <a:endParaRPr lang="en-US"/>
          </a:p>
          <a:p>
            <a:r>
              <a:rPr lang="en-US"/>
              <a:t>Question 5: A table can have any number of “Unique constraints”. </a:t>
            </a:r>
          </a:p>
          <a:p>
            <a:pPr lvl="1"/>
            <a:r>
              <a:rPr lang="en-US"/>
              <a:t>True / False</a:t>
            </a:r>
          </a:p>
        </p:txBody>
      </p:sp>
    </p:spTree>
    <p:extLst>
      <p:ext uri="{BB962C8B-B14F-4D97-AF65-F5344CB8AC3E}">
        <p14:creationId xmlns:p14="http://schemas.microsoft.com/office/powerpoint/2010/main" val="239485262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p:cNvSpPr>
          <p:nvPr>
            <p:ph type="title"/>
          </p:nvPr>
        </p:nvSpPr>
        <p:spPr/>
        <p:txBody>
          <a:bodyPr/>
          <a:lstStyle/>
          <a:p>
            <a:r>
              <a:rPr lang="en-US" sz="1000" b="0" dirty="0"/>
              <a:t/>
            </a:r>
            <a:br>
              <a:rPr lang="en-US" sz="1000" b="0" dirty="0"/>
            </a:br>
            <a:r>
              <a:rPr lang="en-US" dirty="0"/>
              <a:t>Review Question – Match the Following</a:t>
            </a:r>
          </a:p>
        </p:txBody>
      </p:sp>
      <p:graphicFrame>
        <p:nvGraphicFramePr>
          <p:cNvPr id="457768" name="Group 40"/>
          <p:cNvGraphicFramePr>
            <a:graphicFrameLocks noGrp="1"/>
          </p:cNvGraphicFramePr>
          <p:nvPr>
            <p:ph idx="1"/>
            <p:extLst>
              <p:ext uri="{D42A27DB-BD31-4B8C-83A1-F6EECF244321}">
                <p14:modId xmlns:p14="http://schemas.microsoft.com/office/powerpoint/2010/main" val="1319281592"/>
              </p:ext>
            </p:extLst>
          </p:nvPr>
        </p:nvGraphicFramePr>
        <p:xfrm>
          <a:off x="298450" y="1495425"/>
          <a:ext cx="3126921" cy="4469946"/>
        </p:xfrm>
        <a:graphic>
          <a:graphicData uri="http://schemas.openxmlformats.org/drawingml/2006/table">
            <a:tbl>
              <a:tblPr/>
              <a:tblGrid>
                <a:gridCol w="3126921"/>
              </a:tblGrid>
              <a:tr h="11613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mj-lt"/>
                          <a:cs typeface="Arial" pitchFamily="34" charset="0"/>
                        </a:rPr>
                        <a:t>Hierarchical model</a:t>
                      </a:r>
                    </a:p>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endParaRPr kumimoji="0" lang="en-US" sz="1800" b="0" i="0" u="none" strike="noStrike" cap="none" normalizeH="0" baseline="0" dirty="0" smtClean="0">
                        <a:ln>
                          <a:noFill/>
                        </a:ln>
                        <a:solidFill>
                          <a:schemeClr val="tx1"/>
                        </a:solidFill>
                        <a:effectLst/>
                        <a:latin typeface="+mj-lt"/>
                        <a:cs typeface="Arial" pitchFamily="34" charset="0"/>
                      </a:endParaRPr>
                    </a:p>
                  </a:txBody>
                  <a:tcPr marL="211717" marR="211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6761">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smtClean="0">
                          <a:ln>
                            <a:noFill/>
                          </a:ln>
                          <a:solidFill>
                            <a:schemeClr val="tx1"/>
                          </a:solidFill>
                          <a:effectLst/>
                          <a:latin typeface="+mj-lt"/>
                          <a:cs typeface="Arial" pitchFamily="34" charset="0"/>
                        </a:rPr>
                        <a:t>Network model</a:t>
                      </a:r>
                    </a:p>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endParaRPr kumimoji="0" lang="en-US" sz="1800" b="0" i="0" u="none" strike="noStrike" cap="none" normalizeH="0" baseline="0" dirty="0" smtClean="0">
                        <a:ln>
                          <a:noFill/>
                        </a:ln>
                        <a:solidFill>
                          <a:schemeClr val="tx1"/>
                        </a:solidFill>
                        <a:effectLst/>
                        <a:latin typeface="+mj-lt"/>
                        <a:cs typeface="Arial" pitchFamily="34" charset="0"/>
                      </a:endParaRPr>
                    </a:p>
                  </a:txBody>
                  <a:tcPr marL="211717" marR="211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1384">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mj-lt"/>
                          <a:cs typeface="Arial" pitchFamily="34" charset="0"/>
                        </a:rPr>
                        <a:t>Data redundancy</a:t>
                      </a:r>
                    </a:p>
                  </a:txBody>
                  <a:tcPr marL="211717" marR="211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90476">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mj-lt"/>
                          <a:cs typeface="Arial" pitchFamily="34" charset="0"/>
                        </a:rPr>
                        <a:t>In DBMS</a:t>
                      </a:r>
                    </a:p>
                  </a:txBody>
                  <a:tcPr marL="211717" marR="211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7760" name="Group 32"/>
          <p:cNvGraphicFramePr>
            <a:graphicFrameLocks noGrp="1"/>
          </p:cNvGraphicFramePr>
          <p:nvPr>
            <p:ph sz="half" idx="4294967295"/>
            <p:extLst>
              <p:ext uri="{D42A27DB-BD31-4B8C-83A1-F6EECF244321}">
                <p14:modId xmlns:p14="http://schemas.microsoft.com/office/powerpoint/2010/main" val="231181839"/>
              </p:ext>
            </p:extLst>
          </p:nvPr>
        </p:nvGraphicFramePr>
        <p:xfrm>
          <a:off x="3668495" y="1494972"/>
          <a:ext cx="3124200" cy="4545014"/>
        </p:xfrm>
        <a:graphic>
          <a:graphicData uri="http://schemas.openxmlformats.org/drawingml/2006/table">
            <a:tbl>
              <a:tblPr/>
              <a:tblGrid>
                <a:gridCol w="3124200"/>
              </a:tblGrid>
              <a:tr h="1258888">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lphaLcPeriod"/>
                        <a:tabLst/>
                      </a:pPr>
                      <a:r>
                        <a:rPr kumimoji="0" lang="en-US" sz="1800" b="0" i="0" u="none" strike="noStrike" cap="none" normalizeH="0" baseline="0" dirty="0" smtClean="0">
                          <a:ln>
                            <a:noFill/>
                          </a:ln>
                          <a:solidFill>
                            <a:schemeClr val="tx1"/>
                          </a:solidFill>
                          <a:effectLst/>
                          <a:latin typeface="+mj-lt"/>
                          <a:cs typeface="Arial" pitchFamily="34" charset="0"/>
                        </a:rPr>
                        <a:t>Inconsistencies may creep in.</a:t>
                      </a:r>
                    </a:p>
                    <a:p>
                      <a:pPr marL="381000" marR="0" lvl="0" indent="-381000" algn="l" defTabSz="914400" rtl="0" eaLnBrk="0" fontAlgn="base" latinLnBrk="0" hangingPunct="0">
                        <a:lnSpc>
                          <a:spcPct val="100000"/>
                        </a:lnSpc>
                        <a:spcBef>
                          <a:spcPct val="20000"/>
                        </a:spcBef>
                        <a:spcAft>
                          <a:spcPct val="0"/>
                        </a:spcAft>
                        <a:buClrTx/>
                        <a:buSzTx/>
                        <a:buFontTx/>
                        <a:buAutoNum type="alphaLcPeriod"/>
                        <a:tabLst/>
                      </a:pPr>
                      <a:endParaRPr kumimoji="0" lang="en-US" sz="1800" b="0" i="0" u="none" strike="noStrike" cap="none" normalizeH="0" baseline="0" dirty="0" smtClean="0">
                        <a:ln>
                          <a:noFill/>
                        </a:ln>
                        <a:solidFill>
                          <a:schemeClr val="tx1"/>
                        </a:solidFill>
                        <a:effectLst/>
                        <a:latin typeface="+mj-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738">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lphaLcPeriod" startAt="2"/>
                        <a:tabLst/>
                      </a:pPr>
                      <a:r>
                        <a:rPr kumimoji="0" lang="en-US" sz="1800" b="0" i="0" u="none" strike="noStrike" cap="none" normalizeH="0" baseline="0" dirty="0" smtClean="0">
                          <a:ln>
                            <a:noFill/>
                          </a:ln>
                          <a:solidFill>
                            <a:schemeClr val="tx1"/>
                          </a:solidFill>
                          <a:effectLst/>
                          <a:latin typeface="+mj-lt"/>
                          <a:cs typeface="Arial" pitchFamily="34" charset="0"/>
                        </a:rPr>
                        <a:t>Many-to-many relationships are not allowed.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820738">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lphaLcPeriod" startAt="3"/>
                        <a:tabLst/>
                      </a:pPr>
                      <a:r>
                        <a:rPr kumimoji="0" lang="en-US" sz="1800" b="0" i="0" u="none" strike="noStrike" cap="none" normalizeH="0" baseline="0" dirty="0" smtClean="0">
                          <a:ln>
                            <a:noFill/>
                          </a:ln>
                          <a:solidFill>
                            <a:schemeClr val="tx1"/>
                          </a:solidFill>
                          <a:effectLst/>
                          <a:latin typeface="+mj-lt"/>
                          <a:cs typeface="Arial" pitchFamily="34" charset="0"/>
                        </a:rPr>
                        <a:t>It is a superset of the Hierarchical model.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550988">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lphaLcPeriod" startAt="4"/>
                        <a:tabLst/>
                      </a:pPr>
                      <a:r>
                        <a:rPr kumimoji="0" lang="en-US" sz="1800" b="0" i="0" u="none" strike="noStrike" cap="none" normalizeH="0" baseline="0" dirty="0" smtClean="0">
                          <a:ln>
                            <a:noFill/>
                          </a:ln>
                          <a:solidFill>
                            <a:schemeClr val="tx1"/>
                          </a:solidFill>
                          <a:effectLst/>
                          <a:latin typeface="+mj-lt"/>
                          <a:cs typeface="Arial" pitchFamily="34" charset="0"/>
                        </a:rPr>
                        <a:t>Application programs are transparent to the physical organization and access techniques.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72972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p:cNvSpPr>
          <p:nvPr>
            <p:ph type="title"/>
          </p:nvPr>
        </p:nvSpPr>
        <p:spPr/>
        <p:txBody>
          <a:bodyPr/>
          <a:lstStyle/>
          <a:p>
            <a:r>
              <a:rPr lang="en-US" sz="1200" dirty="0"/>
              <a:t>1.2: Characteristics of DBMS</a:t>
            </a:r>
            <a:br>
              <a:rPr lang="en-US" sz="1200" dirty="0"/>
            </a:br>
            <a:r>
              <a:rPr lang="en-US" dirty="0"/>
              <a:t>Explanation</a:t>
            </a:r>
          </a:p>
        </p:txBody>
      </p:sp>
      <p:sp>
        <p:nvSpPr>
          <p:cNvPr id="404483" name="Rectangle 3"/>
          <p:cNvSpPr>
            <a:spLocks noGrp="1"/>
          </p:cNvSpPr>
          <p:nvPr>
            <p:ph idx="1"/>
          </p:nvPr>
        </p:nvSpPr>
        <p:spPr/>
        <p:txBody>
          <a:bodyPr/>
          <a:lstStyle/>
          <a:p>
            <a:r>
              <a:rPr lang="en-US" dirty="0"/>
              <a:t>Given below are the characteristics of DBMS:</a:t>
            </a:r>
          </a:p>
          <a:p>
            <a:pPr lvl="1"/>
            <a:r>
              <a:rPr lang="en-US" dirty="0"/>
              <a:t>Control of Data Redundancy</a:t>
            </a:r>
          </a:p>
          <a:p>
            <a:pPr lvl="2"/>
            <a:r>
              <a:rPr lang="en-US" dirty="0"/>
              <a:t>Traditionally, same data is stored in a number of places</a:t>
            </a:r>
          </a:p>
          <a:p>
            <a:pPr lvl="2"/>
            <a:r>
              <a:rPr lang="en-US" dirty="0"/>
              <a:t>Gives rise to data redundancy and its disadvantages</a:t>
            </a:r>
          </a:p>
          <a:p>
            <a:pPr lvl="2"/>
            <a:r>
              <a:rPr lang="en-US" dirty="0"/>
              <a:t>DBMS helps in removing data redundancies by providing means of data- integration. </a:t>
            </a:r>
          </a:p>
          <a:p>
            <a:pPr lvl="1"/>
            <a:r>
              <a:rPr lang="en-US" dirty="0"/>
              <a:t>Sharing of Data</a:t>
            </a:r>
          </a:p>
          <a:p>
            <a:pPr lvl="2"/>
            <a:r>
              <a:rPr lang="en-US" dirty="0"/>
              <a:t>DBMS allows many applications to share the data. </a:t>
            </a:r>
          </a:p>
          <a:p>
            <a:pPr lvl="1"/>
            <a:r>
              <a:rPr lang="en-US" dirty="0"/>
              <a:t>Maintenance of Integrity</a:t>
            </a:r>
          </a:p>
          <a:p>
            <a:pPr lvl="2"/>
            <a:r>
              <a:rPr lang="en-US" dirty="0"/>
              <a:t>DBMS maintains the correctness, consistency, and interrelationship of data with respect to the application, which uses the data. </a:t>
            </a:r>
          </a:p>
        </p:txBody>
      </p:sp>
    </p:spTree>
    <p:extLst>
      <p:ext uri="{BB962C8B-B14F-4D97-AF65-F5344CB8AC3E}">
        <p14:creationId xmlns:p14="http://schemas.microsoft.com/office/powerpoint/2010/main" val="22394286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3" name="Rectangle 5"/>
          <p:cNvSpPr>
            <a:spLocks noGrp="1"/>
          </p:cNvSpPr>
          <p:nvPr>
            <p:ph type="title"/>
          </p:nvPr>
        </p:nvSpPr>
        <p:spPr>
          <a:noFill/>
          <a:ln/>
        </p:spPr>
        <p:txBody>
          <a:bodyPr/>
          <a:lstStyle/>
          <a:p>
            <a:r>
              <a:rPr lang="en-US" sz="1200" dirty="0"/>
              <a:t>1.2: Characteristics of DBMS</a:t>
            </a:r>
            <a:r>
              <a:rPr lang="en-US" dirty="0"/>
              <a:t/>
            </a:r>
            <a:br>
              <a:rPr lang="en-US" dirty="0"/>
            </a:br>
            <a:r>
              <a:rPr lang="en-US" dirty="0"/>
              <a:t>Explanation</a:t>
            </a:r>
          </a:p>
        </p:txBody>
      </p:sp>
      <p:sp>
        <p:nvSpPr>
          <p:cNvPr id="406531" name="Rectangle 3"/>
          <p:cNvSpPr>
            <a:spLocks noGrp="1"/>
          </p:cNvSpPr>
          <p:nvPr>
            <p:ph idx="1"/>
          </p:nvPr>
        </p:nvSpPr>
        <p:spPr/>
        <p:txBody>
          <a:bodyPr/>
          <a:lstStyle/>
          <a:p>
            <a:pPr lvl="1"/>
            <a:r>
              <a:rPr lang="en-US"/>
              <a:t>Support for Transaction Control and Recovery</a:t>
            </a:r>
          </a:p>
          <a:p>
            <a:pPr lvl="2"/>
            <a:r>
              <a:rPr lang="en-US"/>
              <a:t>DBMS ensures that updates physically take place after a logical Transaction is complete.</a:t>
            </a:r>
          </a:p>
          <a:p>
            <a:pPr lvl="1"/>
            <a:r>
              <a:rPr lang="en-US"/>
              <a:t>Data Independence</a:t>
            </a:r>
          </a:p>
          <a:p>
            <a:pPr lvl="2"/>
            <a:r>
              <a:rPr lang="en-US"/>
              <a:t>In DBMS, the application programs are transparent to the physical organization and access techniques.</a:t>
            </a:r>
          </a:p>
          <a:p>
            <a:pPr lvl="1"/>
            <a:r>
              <a:rPr lang="en-US"/>
              <a:t>Availability of Productivity Tools</a:t>
            </a:r>
          </a:p>
          <a:p>
            <a:pPr lvl="2"/>
            <a:r>
              <a:rPr lang="en-US"/>
              <a:t>Tools like query language, screen and report painter, and other 4GL tools are available. </a:t>
            </a:r>
          </a:p>
        </p:txBody>
      </p:sp>
    </p:spTree>
    <p:extLst>
      <p:ext uri="{BB962C8B-B14F-4D97-AF65-F5344CB8AC3E}">
        <p14:creationId xmlns:p14="http://schemas.microsoft.com/office/powerpoint/2010/main" val="33970882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1" name="Rectangle 5"/>
          <p:cNvSpPr>
            <a:spLocks noGrp="1"/>
          </p:cNvSpPr>
          <p:nvPr>
            <p:ph type="title"/>
          </p:nvPr>
        </p:nvSpPr>
        <p:spPr>
          <a:noFill/>
          <a:ln/>
        </p:spPr>
        <p:txBody>
          <a:bodyPr/>
          <a:lstStyle/>
          <a:p>
            <a:r>
              <a:rPr lang="en-US" sz="1200" dirty="0"/>
              <a:t>1.2: Characteristics of DBMS</a:t>
            </a:r>
            <a:r>
              <a:rPr lang="en-US" dirty="0"/>
              <a:t/>
            </a:r>
            <a:br>
              <a:rPr lang="en-US" dirty="0"/>
            </a:br>
            <a:r>
              <a:rPr lang="en-US" dirty="0"/>
              <a:t>Explanation</a:t>
            </a:r>
          </a:p>
        </p:txBody>
      </p:sp>
      <p:sp>
        <p:nvSpPr>
          <p:cNvPr id="408579" name="Rectangle 3"/>
          <p:cNvSpPr>
            <a:spLocks noGrp="1"/>
          </p:cNvSpPr>
          <p:nvPr>
            <p:ph idx="1"/>
          </p:nvPr>
        </p:nvSpPr>
        <p:spPr/>
        <p:txBody>
          <a:bodyPr/>
          <a:lstStyle/>
          <a:p>
            <a:pPr lvl="1"/>
            <a:r>
              <a:rPr lang="en-US"/>
              <a:t>Control over Security</a:t>
            </a:r>
          </a:p>
          <a:p>
            <a:pPr lvl="2"/>
            <a:r>
              <a:rPr lang="en-US"/>
              <a:t>DBMS provides tools with which the DBA can ensure security of the database.</a:t>
            </a:r>
          </a:p>
          <a:p>
            <a:pPr lvl="1"/>
            <a:r>
              <a:rPr lang="en-US"/>
              <a:t>Hardware Independence</a:t>
            </a:r>
          </a:p>
          <a:p>
            <a:pPr lvl="2"/>
            <a:r>
              <a:rPr lang="en-US"/>
              <a:t>Most DBMS are available across hardware platforms and operating systems. </a:t>
            </a:r>
          </a:p>
        </p:txBody>
      </p:sp>
    </p:spTree>
    <p:extLst>
      <p:ext uri="{BB962C8B-B14F-4D97-AF65-F5344CB8AC3E}">
        <p14:creationId xmlns:p14="http://schemas.microsoft.com/office/powerpoint/2010/main" val="40858091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p:cNvSpPr>
          <p:nvPr>
            <p:ph type="title"/>
          </p:nvPr>
        </p:nvSpPr>
        <p:spPr/>
        <p:txBody>
          <a:bodyPr/>
          <a:lstStyle/>
          <a:p>
            <a:r>
              <a:rPr lang="en-US" sz="1200" dirty="0"/>
              <a:t>1.3: Levels of Abstraction</a:t>
            </a:r>
            <a:r>
              <a:rPr lang="en-US" sz="1000" b="0" dirty="0"/>
              <a:t/>
            </a:r>
            <a:br>
              <a:rPr lang="en-US" sz="1000" b="0" dirty="0"/>
            </a:br>
            <a:r>
              <a:rPr lang="en-US" dirty="0"/>
              <a:t>Explanation</a:t>
            </a:r>
          </a:p>
        </p:txBody>
      </p:sp>
      <p:sp>
        <p:nvSpPr>
          <p:cNvPr id="410627" name="Rectangle 3"/>
          <p:cNvSpPr>
            <a:spLocks noGrp="1"/>
          </p:cNvSpPr>
          <p:nvPr>
            <p:ph idx="1"/>
          </p:nvPr>
        </p:nvSpPr>
        <p:spPr/>
        <p:txBody>
          <a:bodyPr/>
          <a:lstStyle/>
          <a:p>
            <a:r>
              <a:rPr lang="en-US" dirty="0"/>
              <a:t>There are three levels of database abstraction:</a:t>
            </a:r>
          </a:p>
          <a:p>
            <a:pPr lvl="1"/>
            <a:r>
              <a:rPr lang="en-US" dirty="0"/>
              <a:t>Conceptual Level:</a:t>
            </a:r>
          </a:p>
          <a:p>
            <a:pPr lvl="2"/>
            <a:r>
              <a:rPr lang="en-US" dirty="0"/>
              <a:t>The overall integrated structural organization of the database. </a:t>
            </a:r>
          </a:p>
          <a:p>
            <a:pPr lvl="1"/>
            <a:r>
              <a:rPr lang="en-US" dirty="0"/>
              <a:t>Physical Level: </a:t>
            </a:r>
          </a:p>
          <a:p>
            <a:pPr lvl="2"/>
            <a:r>
              <a:rPr lang="en-US" dirty="0"/>
              <a:t>The information about how the database is actually stored in the disk.</a:t>
            </a:r>
          </a:p>
          <a:p>
            <a:pPr lvl="1"/>
            <a:r>
              <a:rPr lang="en-US" dirty="0"/>
              <a:t>View / External Level:</a:t>
            </a:r>
          </a:p>
          <a:p>
            <a:pPr lvl="2"/>
            <a:r>
              <a:rPr lang="en-US" dirty="0"/>
              <a:t>The user view of the database. It is different for different users based on application requirement.</a:t>
            </a:r>
          </a:p>
        </p:txBody>
      </p:sp>
    </p:spTree>
    <p:extLst>
      <p:ext uri="{BB962C8B-B14F-4D97-AF65-F5344CB8AC3E}">
        <p14:creationId xmlns:p14="http://schemas.microsoft.com/office/powerpoint/2010/main" val="323899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p:cNvSpPr>
          <p:nvPr>
            <p:ph type="title"/>
          </p:nvPr>
        </p:nvSpPr>
        <p:spPr/>
        <p:txBody>
          <a:bodyPr/>
          <a:lstStyle/>
          <a:p>
            <a:r>
              <a:rPr lang="en-US" sz="1200" dirty="0"/>
              <a:t>1.4: The Data Models</a:t>
            </a:r>
            <a:br>
              <a:rPr lang="en-US" sz="1200" dirty="0"/>
            </a:br>
            <a:r>
              <a:rPr lang="en-US" dirty="0"/>
              <a:t>What is a Data Model?</a:t>
            </a:r>
          </a:p>
        </p:txBody>
      </p:sp>
      <p:sp>
        <p:nvSpPr>
          <p:cNvPr id="412675" name="Rectangle 3"/>
          <p:cNvSpPr>
            <a:spLocks noGrp="1"/>
          </p:cNvSpPr>
          <p:nvPr>
            <p:ph idx="1"/>
          </p:nvPr>
        </p:nvSpPr>
        <p:spPr/>
        <p:txBody>
          <a:bodyPr/>
          <a:lstStyle/>
          <a:p>
            <a:r>
              <a:rPr lang="en-US" dirty="0"/>
              <a:t>The “Data model” defines the range of data structures supported and the availability of data handling languages. </a:t>
            </a:r>
          </a:p>
          <a:p>
            <a:pPr lvl="1"/>
            <a:r>
              <a:rPr lang="en-US" dirty="0"/>
              <a:t>It is a collection of conceptual tools to describe:</a:t>
            </a:r>
          </a:p>
          <a:p>
            <a:pPr lvl="2"/>
            <a:r>
              <a:rPr lang="en-US" dirty="0"/>
              <a:t>Data</a:t>
            </a:r>
          </a:p>
          <a:p>
            <a:pPr lvl="2"/>
            <a:r>
              <a:rPr lang="en-US" dirty="0"/>
              <a:t>Data relationships</a:t>
            </a:r>
          </a:p>
          <a:p>
            <a:pPr lvl="2"/>
            <a:r>
              <a:rPr lang="en-US" dirty="0"/>
              <a:t>Constraints</a:t>
            </a:r>
          </a:p>
          <a:p>
            <a:pPr lvl="1"/>
            <a:r>
              <a:rPr lang="en-US" dirty="0"/>
              <a:t>There are different data models:</a:t>
            </a:r>
          </a:p>
          <a:p>
            <a:pPr lvl="2"/>
            <a:r>
              <a:rPr lang="en-US" dirty="0"/>
              <a:t>Hierarchical Model</a:t>
            </a:r>
          </a:p>
          <a:p>
            <a:pPr lvl="2"/>
            <a:r>
              <a:rPr lang="en-US" dirty="0"/>
              <a:t>Network Model</a:t>
            </a:r>
          </a:p>
          <a:p>
            <a:pPr lvl="2"/>
            <a:r>
              <a:rPr lang="en-US" dirty="0"/>
              <a:t>Relational Model</a:t>
            </a:r>
          </a:p>
        </p:txBody>
      </p:sp>
    </p:spTree>
    <p:extLst>
      <p:ext uri="{BB962C8B-B14F-4D97-AF65-F5344CB8AC3E}">
        <p14:creationId xmlns:p14="http://schemas.microsoft.com/office/powerpoint/2010/main" val="22103846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5" name="Rectangle 5"/>
          <p:cNvSpPr>
            <a:spLocks noGrp="1"/>
          </p:cNvSpPr>
          <p:nvPr>
            <p:ph type="title"/>
          </p:nvPr>
        </p:nvSpPr>
        <p:spPr>
          <a:noFill/>
          <a:ln/>
        </p:spPr>
        <p:txBody>
          <a:bodyPr/>
          <a:lstStyle/>
          <a:p>
            <a:r>
              <a:rPr lang="en-US" sz="1200" dirty="0"/>
              <a:t>1.4: The Data Models</a:t>
            </a:r>
            <a:r>
              <a:rPr lang="en-US" dirty="0"/>
              <a:t/>
            </a:r>
            <a:br>
              <a:rPr lang="en-US" dirty="0"/>
            </a:br>
            <a:r>
              <a:rPr lang="en-US" dirty="0"/>
              <a:t>Why is Data Modeling Important?</a:t>
            </a:r>
          </a:p>
        </p:txBody>
      </p:sp>
      <p:sp>
        <p:nvSpPr>
          <p:cNvPr id="414723" name="Rectangle 3"/>
          <p:cNvSpPr>
            <a:spLocks noGrp="1"/>
          </p:cNvSpPr>
          <p:nvPr>
            <p:ph idx="1"/>
          </p:nvPr>
        </p:nvSpPr>
        <p:spPr/>
        <p:txBody>
          <a:bodyPr/>
          <a:lstStyle/>
          <a:p>
            <a:r>
              <a:rPr lang="en-US" dirty="0"/>
              <a:t>Why is Data Modeling important?</a:t>
            </a:r>
          </a:p>
          <a:p>
            <a:pPr lvl="1"/>
            <a:r>
              <a:rPr lang="en-US" dirty="0"/>
              <a:t>The goal of the “data model” is to ensure that all the data objects required by the database are completely and accurately represented. </a:t>
            </a:r>
          </a:p>
          <a:p>
            <a:pPr lvl="1"/>
            <a:r>
              <a:rPr lang="en-US" dirty="0"/>
              <a:t>The “data model” uses easily understood notations and natural language. Hence, it can be reviewed and verified as correct by the end-users.</a:t>
            </a:r>
          </a:p>
        </p:txBody>
      </p:sp>
    </p:spTree>
    <p:extLst>
      <p:ext uri="{BB962C8B-B14F-4D97-AF65-F5344CB8AC3E}">
        <p14:creationId xmlns:p14="http://schemas.microsoft.com/office/powerpoint/2010/main" val="337604080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Props1.xml><?xml version="1.0" encoding="utf-8"?>
<ds:datastoreItem xmlns:ds="http://schemas.openxmlformats.org/officeDocument/2006/customXml" ds:itemID="{1CACC236-F56D-4BFF-8AFB-E920FA8F1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dec54838-42f9-41a2-a909-1ed037324a0b"/>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emplate/>
  <TotalTime>6745</TotalTime>
  <Words>4494</Words>
  <Application>Microsoft Office PowerPoint</Application>
  <PresentationFormat>On-screen Show (4:3)</PresentationFormat>
  <Paragraphs>611</Paragraphs>
  <Slides>33</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3" baseType="lpstr">
      <vt:lpstr>Arial</vt:lpstr>
      <vt:lpstr>Wingdings</vt:lpstr>
      <vt:lpstr>Candara</vt:lpstr>
      <vt:lpstr>MS PGothic</vt:lpstr>
      <vt:lpstr>Calibri</vt:lpstr>
      <vt:lpstr>Trebuchet MS</vt:lpstr>
      <vt:lpstr>Helvetica Light</vt:lpstr>
      <vt:lpstr>2_Corporate Presentation Template (4x3 - Normal)</vt:lpstr>
      <vt:lpstr>Slide</vt:lpstr>
      <vt:lpstr>think-cell Slide</vt:lpstr>
      <vt:lpstr>DB2</vt:lpstr>
      <vt:lpstr> Lesson Objectives</vt:lpstr>
      <vt:lpstr>1.1: Introduction to Database Explanation</vt:lpstr>
      <vt:lpstr>1.2: Characteristics of DBMS Explanation</vt:lpstr>
      <vt:lpstr>1.2: Characteristics of DBMS Explanation</vt:lpstr>
      <vt:lpstr>1.2: Characteristics of DBMS Explanation</vt:lpstr>
      <vt:lpstr>1.3: Levels of Abstraction Explanation</vt:lpstr>
      <vt:lpstr>1.4: The Data Models What is a Data Model?</vt:lpstr>
      <vt:lpstr>1.4: The Data Models Why is Data Modeling Important?</vt:lpstr>
      <vt:lpstr>1.5: The Hierarchical Model Explanation</vt:lpstr>
      <vt:lpstr>1.5: The Hierarchical Model Example</vt:lpstr>
      <vt:lpstr>1.5: The Hierarchical Model Possibilities</vt:lpstr>
      <vt:lpstr>1.6: The Network Model Explanation</vt:lpstr>
      <vt:lpstr>1.6: The Network Model Explanation</vt:lpstr>
      <vt:lpstr>1.6: The Network Model Example</vt:lpstr>
      <vt:lpstr>1.6: The Network Model Possibilities</vt:lpstr>
      <vt:lpstr>1.7: The Relational Model Explanation</vt:lpstr>
      <vt:lpstr>1.7: The Relational Model Example</vt:lpstr>
      <vt:lpstr>1.7: The Relational Model Possibilities</vt:lpstr>
      <vt:lpstr>1.8: Relational DBMS Examples</vt:lpstr>
      <vt:lpstr>1.8: Relational DBMS Properties</vt:lpstr>
      <vt:lpstr>1.9: Data Integrity Definition </vt:lpstr>
      <vt:lpstr>1.9: Data Integrity Types </vt:lpstr>
      <vt:lpstr>1.9: Data Integrity Types </vt:lpstr>
      <vt:lpstr>1.9: Data Integrity Types </vt:lpstr>
      <vt:lpstr>1.10: Introduction to DB2 Explanation</vt:lpstr>
      <vt:lpstr>1.10: Introduction to DB2 Explanation</vt:lpstr>
      <vt:lpstr>1.11: DB2 as perceived by an Individual User   Explanation</vt:lpstr>
      <vt:lpstr>1.12: Database Administrator Definition</vt:lpstr>
      <vt:lpstr> Summary</vt:lpstr>
      <vt:lpstr> Review Questions</vt:lpstr>
      <vt:lpstr> Review Questions</vt:lpstr>
      <vt:lpstr> Review Question –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141</cp:revision>
  <dcterms:created xsi:type="dcterms:W3CDTF">2012-05-18T02:59:15Z</dcterms:created>
  <dcterms:modified xsi:type="dcterms:W3CDTF">2016-09-01T04:00:10Z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ies>
</file>