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7315200" cy="9601200"/>
  <p:embeddedFontLst>
    <p:embeddedFont>
      <p:font typeface="ＭＳ Ｐゴシック" pitchFamily="34" charset="-128"/>
      <p:regular r:id="rId21"/>
    </p:embeddedFont>
    <p:embeddedFont>
      <p:font typeface="Candara" pitchFamily="34"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904"/>
        <p:guide pos="13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8/31/2016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11388" y="4599295"/>
            <a:ext cx="4856806" cy="416886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5520" y="50735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Basics of SQL</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		</a:t>
            </a:r>
            <a:endParaRPr lang="en-US" sz="1200" b="0" dirty="0">
              <a:latin typeface="Arial" pitchFamily="34" charset="0"/>
              <a:cs typeface="Arial" pitchFamily="34" charset="0"/>
            </a:endParaRPr>
          </a:p>
        </p:txBody>
      </p:sp>
      <p:sp>
        <p:nvSpPr>
          <p:cNvPr id="12" name="Rectangle 14"/>
          <p:cNvSpPr>
            <a:spLocks noChangeArrowheads="1"/>
          </p:cNvSpPr>
          <p:nvPr/>
        </p:nvSpPr>
        <p:spPr bwMode="auto">
          <a:xfrm>
            <a:off x="4117795" y="878859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r>
              <a:rPr lang="en-US" smtClean="0"/>
              <a:t>Note: In ISPF primary option menu, select option 8, that is DB2I.</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p:txBody>
          <a:bodyPr/>
          <a:lstStyle/>
          <a:p>
            <a:r>
              <a:rPr lang="en-US" smtClean="0"/>
              <a:t>Note: In DB2I primary option menu, select option 1, that is SPUFI.</a:t>
            </a:r>
          </a:p>
          <a:p>
            <a:r>
              <a:rPr lang="en-US" smtClean="0"/>
              <a:t>On SPUFI screen, enter the input data set name (Can be sequential or partitioned) </a:t>
            </a:r>
          </a:p>
          <a:p>
            <a:r>
              <a:rPr lang="en-US" smtClean="0"/>
              <a:t>Specify processing options.</a:t>
            </a:r>
          </a:p>
          <a:p>
            <a:r>
              <a:rPr lang="en-US" smtClean="0"/>
              <a:t>Write a query and enter ‘END’ command to execute.</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r>
              <a:rPr lang="en-US" smtClean="0"/>
              <a:t>What is SQL?</a:t>
            </a:r>
          </a:p>
          <a:p>
            <a:r>
              <a:rPr lang="en-US" smtClean="0"/>
              <a:t>SQL stands for Structured Query Language. </a:t>
            </a:r>
          </a:p>
          <a:p>
            <a:r>
              <a:rPr lang="en-US" smtClean="0"/>
              <a:t>SQL is a set of commands that allows you to access a Relational Database. </a:t>
            </a:r>
          </a:p>
          <a:p>
            <a:r>
              <a:rPr lang="en-US" smtClean="0"/>
              <a:t>SQL is an ANSI standard computer language. </a:t>
            </a:r>
          </a:p>
          <a:p>
            <a:r>
              <a:rPr lang="en-US" smtClean="0"/>
              <a:t>SQL can execute queries against a database. </a:t>
            </a:r>
          </a:p>
          <a:p>
            <a:r>
              <a:rPr lang="en-US" smtClean="0"/>
              <a:t>SQL can retrieve data from a database. </a:t>
            </a:r>
          </a:p>
          <a:p>
            <a:r>
              <a:rPr lang="en-US" smtClean="0"/>
              <a:t>SQL can insert new records in a database. </a:t>
            </a:r>
          </a:p>
          <a:p>
            <a:r>
              <a:rPr lang="en-US" smtClean="0"/>
              <a:t>SQL can delete records from a database. </a:t>
            </a:r>
          </a:p>
          <a:p>
            <a:r>
              <a:rPr lang="en-US" smtClean="0"/>
              <a:t>SQL can update records in a database. </a:t>
            </a:r>
          </a:p>
          <a:p>
            <a:r>
              <a:rPr lang="en-US" smtClean="0"/>
              <a:t>SQL is easy to learn. </a:t>
            </a:r>
          </a:p>
          <a:p>
            <a:endParaRPr lang="en-US" smtClean="0"/>
          </a:p>
          <a:p>
            <a:r>
              <a:rPr lang="en-US" smtClean="0"/>
              <a:t>Almost all modern Relational Database Management Systems like MS SQL Server, Microsoft Access, MSDE, Oracle, DB2, Sybase, MySQL, Postgres, and Informix use SQL as standard database language. </a:t>
            </a:r>
          </a:p>
          <a:p>
            <a:r>
              <a:rPr lang="en-US" smtClean="0"/>
              <a:t>However, although all those RDBMS use SQL, they use different SQL dialects. </a:t>
            </a:r>
          </a:p>
          <a:p>
            <a:r>
              <a:rPr lang="en-US" smtClean="0"/>
              <a:t>	For example: MS SQL Server specific version of the SQL is called T-SQL, Oracle version of SQL is called PL/SQL which also supports Procedural Language features, MS Access version of SQL is called JET SQL, etc.</a:t>
            </a:r>
          </a:p>
          <a:p>
            <a:r>
              <a:rPr lang="en-US" smtClean="0"/>
              <a:t>SQL is a non-procedural, English-like language that processes data in “groups of records” rather than processing one record at a time. </a:t>
            </a:r>
          </a:p>
          <a:p>
            <a:r>
              <a:rPr lang="en-US" smtClean="0"/>
              <a:t>SQL provides automatic navigation to the data.</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smtClean="0"/>
              <a:t>Standard SQL Statement groups:</a:t>
            </a:r>
          </a:p>
          <a:p>
            <a:r>
              <a:rPr lang="en-US" smtClean="0"/>
              <a:t>“SQL commands” are “instructions” used to communicate with the database to perform “specific tasks” that work with data. </a:t>
            </a:r>
          </a:p>
          <a:p>
            <a:pPr lvl="1"/>
            <a:r>
              <a:rPr lang="en-US" smtClean="0"/>
              <a:t>A database is a collection of structures with appropriately defined authorizations and accesses. The tables, indexes are structures in the database and are called as “objects” in the database. </a:t>
            </a:r>
          </a:p>
          <a:p>
            <a:pPr lvl="1"/>
            <a:r>
              <a:rPr lang="en-US" smtClean="0"/>
              <a:t>The names of tables, indexes, and those of columns are called “identifiers”.</a:t>
            </a:r>
          </a:p>
          <a:p>
            <a:r>
              <a:rPr lang="en-US" smtClean="0"/>
              <a:t>SQL commands can be used not only for searching the database, but also to perform various other functions. </a:t>
            </a:r>
          </a:p>
          <a:p>
            <a:r>
              <a:rPr lang="en-US" smtClean="0"/>
              <a:t>	For example: You can create tables, add data to tables, or modify data, drop the table, set permissions for users, etc. </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p:txBody>
          <a:bodyPr>
            <a:normAutofit fontScale="92500"/>
          </a:bodyPr>
          <a:lstStyle/>
          <a:p>
            <a:r>
              <a:rPr lang="en-US" smtClean="0"/>
              <a:t>Standard SQL Statement groups (contd.)</a:t>
            </a:r>
          </a:p>
          <a:p>
            <a:r>
              <a:rPr lang="en-US" smtClean="0"/>
              <a:t>SQL commands are grouped into four major categories depending on their functionality:  </a:t>
            </a:r>
          </a:p>
          <a:p>
            <a:pPr lvl="1"/>
            <a:r>
              <a:rPr lang="en-US" smtClean="0"/>
              <a:t>Data Definition Language (DDL): These SQL commands are used for creating, modifying, and dropping the structure of database objects. These SQL statements define the structure of a database, including rows, columns, tables, indexes, and database specifics such as file locations, etc. The commands are CREATE, ALTER, DROP,etc</a:t>
            </a:r>
          </a:p>
          <a:p>
            <a:pPr lvl="2"/>
            <a:r>
              <a:rPr lang="en-US" smtClean="0"/>
              <a:t>A CREATE statement in SQL creates an object inside a Relational Database Management System (RDBMS) such as table, index, constraints, etc. The types of objects that can be created depend on which RDBMS is being used. However, most support creation of Tables, Indexes, Users, and Databases. </a:t>
            </a:r>
          </a:p>
          <a:p>
            <a:pPr lvl="2"/>
            <a:r>
              <a:rPr lang="en-US" smtClean="0"/>
              <a:t>An ALTER statement in SQL changes the properties of an object inside a Relational Database Management System (RDBMS).</a:t>
            </a:r>
          </a:p>
          <a:p>
            <a:pPr lvl="1"/>
            <a:r>
              <a:rPr lang="en-US" smtClean="0"/>
              <a:t>Data Manipulation Language (DML): These SQL commands are used for storing, retrieving, modifying, and deleting data. These commands are SELECT, INSERT, UPDATE, and DELETE. </a:t>
            </a:r>
          </a:p>
          <a:p>
            <a:pPr lvl="1"/>
            <a:r>
              <a:rPr lang="en-US" smtClean="0"/>
              <a:t>Transaction Control Language (TCL): These SQL commands are used for managing changes that affect the data. These commands are COMMIT, ROLLBACK.  </a:t>
            </a:r>
          </a:p>
          <a:p>
            <a:pPr lvl="1"/>
            <a:r>
              <a:rPr lang="en-US" smtClean="0"/>
              <a:t>Data Control Language (DCL): These SQL commands are used for providing security to database objects. These commands are GRANT and REVOKE. </a:t>
            </a:r>
          </a:p>
          <a:p>
            <a:pPr lvl="2"/>
            <a:r>
              <a:rPr lang="en-US" smtClean="0"/>
              <a:t>GRANT is used to allow specified users to perform specified tasks. </a:t>
            </a:r>
          </a:p>
          <a:p>
            <a:pPr lvl="2"/>
            <a:r>
              <a:rPr lang="en-US" smtClean="0"/>
              <a:t>REVOKE is used to cancel previously granted or denied permissions.</a:t>
            </a:r>
          </a:p>
          <a:p>
            <a:endParaRPr lang="en-US" dirty="0"/>
          </a:p>
        </p:txBody>
      </p:sp>
      <p:sp>
        <p:nvSpPr>
          <p:cNvPr id="4" name="Slide Image Placeholder 3"/>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idx="1"/>
          </p:nvPr>
        </p:nvSpPr>
        <p:spPr/>
        <p:txBody>
          <a:bodyPr/>
          <a:lstStyle/>
          <a:p>
            <a:r>
              <a:rPr lang="en-US" smtClean="0"/>
              <a:t>SPUFI stands for SQL processing using file input </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6655219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865206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775644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79238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909101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13349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7895386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2887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34033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803724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892526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61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31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6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66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23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4586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42612193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sz="2000" b="0" dirty="0" smtClean="0">
                <a:ea typeface="ＭＳ Ｐゴシック"/>
                <a:cs typeface="ＭＳ Ｐゴシック"/>
              </a:rPr>
              <a:t>Lesson 2: Basics of SQL</a:t>
            </a:r>
            <a:endParaRPr lang="en-US" sz="2000" b="0" dirty="0">
              <a:ea typeface="ＭＳ Ｐゴシック"/>
              <a:cs typeface="ＭＳ Ｐゴシック"/>
            </a:endParaRPr>
          </a:p>
        </p:txBody>
      </p:sp>
    </p:spTree>
    <p:extLst>
      <p:ext uri="{BB962C8B-B14F-4D97-AF65-F5344CB8AC3E}">
        <p14:creationId xmlns:p14="http://schemas.microsoft.com/office/powerpoint/2010/main" val="200327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SPUFI</a:t>
            </a:r>
            <a:br>
              <a:rPr lang="en-US" sz="1200" dirty="0"/>
            </a:br>
            <a:r>
              <a:rPr lang="en-US" dirty="0"/>
              <a:t>Using </a:t>
            </a:r>
            <a:r>
              <a:rPr lang="en-US" dirty="0" smtClean="0"/>
              <a:t>SPUFI</a:t>
            </a:r>
            <a:endParaRPr lang="en-US" dirty="0"/>
          </a:p>
        </p:txBody>
      </p:sp>
      <p:pic>
        <p:nvPicPr>
          <p:cNvPr id="394243" name="Picture 3"/>
          <p:cNvPicPr>
            <a:picLocks noGrp="1" noChangeAspect="1" noChangeArrowheads="1"/>
          </p:cNvPicPr>
          <p:nvPr>
            <p:ph idx="1"/>
          </p:nvPr>
        </p:nvPicPr>
        <p:blipFill>
          <a:blip r:embed="rId3"/>
          <a:stretch>
            <a:fillRect/>
          </a:stretch>
        </p:blipFill>
        <p:spPr>
          <a:xfrm>
            <a:off x="591709" y="1495425"/>
            <a:ext cx="8259032" cy="4643438"/>
          </a:xfrm>
          <a:noFill/>
          <a:ln>
            <a:solidFill>
              <a:schemeClr val="tx1"/>
            </a:solidFill>
          </a:ln>
        </p:spPr>
      </p:pic>
    </p:spTree>
    <p:extLst>
      <p:ext uri="{BB962C8B-B14F-4D97-AF65-F5344CB8AC3E}">
        <p14:creationId xmlns:p14="http://schemas.microsoft.com/office/powerpoint/2010/main" val="2826697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SPUFI</a:t>
            </a:r>
            <a:br>
              <a:rPr lang="en-US" sz="1200" dirty="0"/>
            </a:br>
            <a:r>
              <a:rPr lang="en-US" dirty="0"/>
              <a:t>Using </a:t>
            </a:r>
            <a:r>
              <a:rPr lang="en-US" dirty="0" smtClean="0"/>
              <a:t>SPUFI</a:t>
            </a:r>
            <a:endParaRPr lang="en-US" dirty="0"/>
          </a:p>
        </p:txBody>
      </p:sp>
      <p:pic>
        <p:nvPicPr>
          <p:cNvPr id="396291" name="Picture 3"/>
          <p:cNvPicPr>
            <a:picLocks noGrp="1" noChangeAspect="1" noChangeArrowheads="1"/>
          </p:cNvPicPr>
          <p:nvPr>
            <p:ph idx="1"/>
          </p:nvPr>
        </p:nvPicPr>
        <p:blipFill>
          <a:blip r:embed="rId3"/>
          <a:stretch>
            <a:fillRect/>
          </a:stretch>
        </p:blipFill>
        <p:spPr>
          <a:xfrm>
            <a:off x="591709" y="1495425"/>
            <a:ext cx="8259032" cy="4643438"/>
          </a:xfrm>
          <a:noFill/>
          <a:ln>
            <a:solidFill>
              <a:schemeClr val="tx1"/>
            </a:solidFill>
          </a:ln>
        </p:spPr>
      </p:pic>
    </p:spTree>
    <p:extLst>
      <p:ext uri="{BB962C8B-B14F-4D97-AF65-F5344CB8AC3E}">
        <p14:creationId xmlns:p14="http://schemas.microsoft.com/office/powerpoint/2010/main" val="42478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What is SQL?</a:t>
            </a:r>
          </a:p>
          <a:p>
            <a:pPr lvl="2"/>
            <a:r>
              <a:rPr lang="en-US" dirty="0"/>
              <a:t>Rules for SQL statements</a:t>
            </a:r>
          </a:p>
          <a:p>
            <a:pPr lvl="2"/>
            <a:r>
              <a:rPr lang="en-US" dirty="0"/>
              <a:t>Standard SQL statement groups</a:t>
            </a:r>
          </a:p>
          <a:p>
            <a:pPr lvl="1"/>
            <a:r>
              <a:rPr lang="en-US" dirty="0"/>
              <a:t>SPUFI-DB2 Interactive function</a:t>
            </a:r>
          </a:p>
          <a:p>
            <a:endParaRPr lang="en-US" dirty="0"/>
          </a:p>
        </p:txBody>
      </p:sp>
    </p:spTree>
    <p:extLst>
      <p:ext uri="{BB962C8B-B14F-4D97-AF65-F5344CB8AC3E}">
        <p14:creationId xmlns:p14="http://schemas.microsoft.com/office/powerpoint/2010/main" val="2405431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SQL ___.</a:t>
            </a:r>
          </a:p>
          <a:p>
            <a:pPr lvl="1"/>
            <a:r>
              <a:rPr lang="en-US" dirty="0"/>
              <a:t>Option 1: cannot execute queries against a database.</a:t>
            </a:r>
          </a:p>
          <a:p>
            <a:pPr lvl="1"/>
            <a:r>
              <a:rPr lang="en-US" dirty="0"/>
              <a:t>Option 2: can manipulate data from a database.</a:t>
            </a:r>
          </a:p>
          <a:p>
            <a:pPr lvl="1"/>
            <a:r>
              <a:rPr lang="en-US" dirty="0"/>
              <a:t>Option 3: cannot retrieve data from a database.</a:t>
            </a:r>
          </a:p>
          <a:p>
            <a:pPr lvl="1"/>
            <a:r>
              <a:rPr lang="en-US" dirty="0"/>
              <a:t>Option 4: can insert new records in a database.</a:t>
            </a:r>
          </a:p>
          <a:p>
            <a:pPr lvl="1"/>
            <a:r>
              <a:rPr lang="en-US" dirty="0"/>
              <a:t>Option 5: can delete records from a database.</a:t>
            </a:r>
          </a:p>
          <a:p>
            <a:pPr lvl="1"/>
            <a:endParaRPr lang="en-US" dirty="0"/>
          </a:p>
          <a:p>
            <a:pPr lvl="1"/>
            <a:endParaRPr lang="en-US" dirty="0"/>
          </a:p>
        </p:txBody>
      </p:sp>
    </p:spTree>
    <p:extLst>
      <p:ext uri="{BB962C8B-B14F-4D97-AF65-F5344CB8AC3E}">
        <p14:creationId xmlns:p14="http://schemas.microsoft.com/office/powerpoint/2010/main" val="334694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02135"/>
          </a:xfrm>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2: SQL categories are ___.</a:t>
            </a:r>
          </a:p>
          <a:p>
            <a:pPr lvl="1"/>
            <a:r>
              <a:rPr lang="en-US" dirty="0"/>
              <a:t>Option 1: DDL</a:t>
            </a:r>
          </a:p>
          <a:p>
            <a:pPr lvl="1"/>
            <a:r>
              <a:rPr lang="en-US" dirty="0"/>
              <a:t>Option 2: DML</a:t>
            </a:r>
          </a:p>
          <a:p>
            <a:pPr lvl="1"/>
            <a:r>
              <a:rPr lang="en-US" dirty="0"/>
              <a:t>Option 3: DSL</a:t>
            </a:r>
          </a:p>
          <a:p>
            <a:pPr lvl="1"/>
            <a:r>
              <a:rPr lang="en-US" dirty="0"/>
              <a:t>Option 4: DQL</a:t>
            </a:r>
          </a:p>
          <a:p>
            <a:pPr lvl="1"/>
            <a:r>
              <a:rPr lang="en-US" dirty="0"/>
              <a:t>Option 5: TCL</a:t>
            </a:r>
          </a:p>
          <a:p>
            <a:pPr lvl="1"/>
            <a:r>
              <a:rPr lang="en-US" dirty="0"/>
              <a:t>Option 6: TDL</a:t>
            </a:r>
          </a:p>
          <a:p>
            <a:pPr lvl="1"/>
            <a:endParaRPr lang="en-US" dirty="0"/>
          </a:p>
        </p:txBody>
      </p:sp>
    </p:spTree>
    <p:extLst>
      <p:ext uri="{BB962C8B-B14F-4D97-AF65-F5344CB8AC3E}">
        <p14:creationId xmlns:p14="http://schemas.microsoft.com/office/powerpoint/2010/main" val="415871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To understand the following topics:</a:t>
            </a:r>
          </a:p>
          <a:p>
            <a:pPr lvl="1"/>
            <a:r>
              <a:rPr lang="en-US" dirty="0"/>
              <a:t>SQL, rules for SQL Statements, standard SQL Statement groups</a:t>
            </a:r>
          </a:p>
          <a:p>
            <a:pPr lvl="1"/>
            <a:r>
              <a:rPr lang="en-US" dirty="0"/>
              <a:t>SPUFI- DB2 Interactive function</a:t>
            </a:r>
          </a:p>
          <a:p>
            <a:pPr lvl="1"/>
            <a:endParaRPr lang="en-US" dirty="0"/>
          </a:p>
        </p:txBody>
      </p:sp>
    </p:spTree>
    <p:extLst>
      <p:ext uri="{BB962C8B-B14F-4D97-AF65-F5344CB8AC3E}">
        <p14:creationId xmlns:p14="http://schemas.microsoft.com/office/powerpoint/2010/main" val="419874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2.1: SQL</a:t>
            </a:r>
            <a:br>
              <a:rPr lang="en-US" sz="1200" dirty="0"/>
            </a:br>
            <a:r>
              <a:rPr lang="en-US" dirty="0"/>
              <a:t>What is SQL</a:t>
            </a:r>
            <a:r>
              <a:rPr lang="en-US" dirty="0" smtClean="0"/>
              <a:t>?</a:t>
            </a:r>
            <a:endParaRPr lang="en-US" dirty="0"/>
          </a:p>
        </p:txBody>
      </p:sp>
      <p:sp>
        <p:nvSpPr>
          <p:cNvPr id="3" name="Content Placeholder 2"/>
          <p:cNvSpPr>
            <a:spLocks noGrp="1"/>
          </p:cNvSpPr>
          <p:nvPr>
            <p:ph idx="1"/>
          </p:nvPr>
        </p:nvSpPr>
        <p:spPr/>
        <p:txBody>
          <a:bodyPr/>
          <a:lstStyle/>
          <a:p>
            <a:r>
              <a:rPr lang="en-US" dirty="0"/>
              <a:t>SQL:</a:t>
            </a:r>
          </a:p>
          <a:p>
            <a:pPr lvl="1"/>
            <a:r>
              <a:rPr lang="en-US" dirty="0"/>
              <a:t>SQL stands for Structured Query Language.</a:t>
            </a:r>
          </a:p>
          <a:p>
            <a:pPr lvl="1"/>
            <a:r>
              <a:rPr lang="en-US" dirty="0"/>
              <a:t>SQL is used to communicate with a database.</a:t>
            </a:r>
          </a:p>
          <a:p>
            <a:pPr lvl="1"/>
            <a:r>
              <a:rPr lang="en-US" dirty="0"/>
              <a:t>Statements are used to perform tasks such as update data on a database, or retrieve data from a database.</a:t>
            </a:r>
          </a:p>
          <a:p>
            <a:pPr lvl="1"/>
            <a:r>
              <a:rPr lang="en-US" dirty="0"/>
              <a:t>Benefits of SQL are:</a:t>
            </a:r>
          </a:p>
          <a:p>
            <a:pPr lvl="2"/>
            <a:r>
              <a:rPr lang="en-US" dirty="0"/>
              <a:t>It is a Non-Procedural Language. </a:t>
            </a:r>
          </a:p>
          <a:p>
            <a:pPr lvl="2"/>
            <a:r>
              <a:rPr lang="en-US" dirty="0"/>
              <a:t>It is a language for all users.</a:t>
            </a:r>
          </a:p>
          <a:p>
            <a:pPr lvl="2"/>
            <a:r>
              <a:rPr lang="en-US" dirty="0"/>
              <a:t>It is a unified language.</a:t>
            </a:r>
          </a:p>
          <a:p>
            <a:pPr lvl="2"/>
            <a:endParaRPr lang="en-US" dirty="0"/>
          </a:p>
        </p:txBody>
      </p:sp>
    </p:spTree>
    <p:extLst>
      <p:ext uri="{BB962C8B-B14F-4D97-AF65-F5344CB8AC3E}">
        <p14:creationId xmlns:p14="http://schemas.microsoft.com/office/powerpoint/2010/main" val="20326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29"/>
            <a:ext cx="9143999" cy="1002135"/>
          </a:xfrm>
        </p:spPr>
        <p:txBody>
          <a:bodyPr/>
          <a:lstStyle/>
          <a:p>
            <a:r>
              <a:rPr lang="en-US" sz="1200" dirty="0"/>
              <a:t>2.2: Rules for SQL Statements</a:t>
            </a:r>
            <a:br>
              <a:rPr lang="en-US" sz="1200" dirty="0"/>
            </a:br>
            <a:r>
              <a:rPr lang="en-US" dirty="0"/>
              <a:t>Explanation</a:t>
            </a:r>
          </a:p>
        </p:txBody>
      </p:sp>
      <p:sp>
        <p:nvSpPr>
          <p:cNvPr id="3" name="Content Placeholder 2"/>
          <p:cNvSpPr>
            <a:spLocks noGrp="1"/>
          </p:cNvSpPr>
          <p:nvPr>
            <p:ph idx="1"/>
          </p:nvPr>
        </p:nvSpPr>
        <p:spPr/>
        <p:txBody>
          <a:bodyPr/>
          <a:lstStyle/>
          <a:p>
            <a:r>
              <a:rPr lang="en-US" dirty="0"/>
              <a:t>Rules for SQL statements:</a:t>
            </a:r>
          </a:p>
          <a:p>
            <a:pPr lvl="1"/>
            <a:r>
              <a:rPr lang="en-US" dirty="0"/>
              <a:t>SQL keywords are not case sensitive. However, normally all commands (SELECT, UPDATE, </a:t>
            </a:r>
            <a:r>
              <a:rPr lang="en-US" dirty="0" err="1"/>
              <a:t>etc</a:t>
            </a:r>
            <a:r>
              <a:rPr lang="en-US" dirty="0"/>
              <a:t>) are upper-cased.</a:t>
            </a:r>
          </a:p>
          <a:p>
            <a:pPr lvl="1"/>
            <a:r>
              <a:rPr lang="en-US" dirty="0"/>
              <a:t>“Variable” and “parameter” names are displayed as lower-case. </a:t>
            </a:r>
          </a:p>
          <a:p>
            <a:pPr lvl="1"/>
            <a:r>
              <a:rPr lang="en-US" dirty="0"/>
              <a:t>New-line characters are ignored in SQL. </a:t>
            </a:r>
          </a:p>
          <a:p>
            <a:pPr lvl="1"/>
            <a:r>
              <a:rPr lang="en-US" dirty="0"/>
              <a:t>Many DBMS systems terminate SQL statements with a semi-colon character. </a:t>
            </a:r>
          </a:p>
          <a:p>
            <a:pPr lvl="1"/>
            <a:r>
              <a:rPr lang="en-US" dirty="0"/>
              <a:t>“Character strings” and “date values” are enclosed in single quotation marks while using them in WHERE clause or otherwise.</a:t>
            </a:r>
          </a:p>
          <a:p>
            <a:pPr lvl="1"/>
            <a:endParaRPr lang="en-US" dirty="0"/>
          </a:p>
          <a:p>
            <a:pPr lvl="1"/>
            <a:endParaRPr lang="en-US" dirty="0"/>
          </a:p>
        </p:txBody>
      </p:sp>
    </p:spTree>
    <p:extLst>
      <p:ext uri="{BB962C8B-B14F-4D97-AF65-F5344CB8AC3E}">
        <p14:creationId xmlns:p14="http://schemas.microsoft.com/office/powerpoint/2010/main" val="2780695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Standard SQL Statement Groups</a:t>
            </a:r>
            <a:br>
              <a:rPr lang="en-US" sz="1200" dirty="0"/>
            </a:br>
            <a:r>
              <a:rPr lang="en-US" dirty="0"/>
              <a:t>Tabular </a:t>
            </a:r>
            <a:r>
              <a:rPr lang="en-US" dirty="0" smtClean="0"/>
              <a:t>Representation</a:t>
            </a:r>
            <a:endParaRPr lang="en-US" dirty="0"/>
          </a:p>
        </p:txBody>
      </p:sp>
      <p:graphicFrame>
        <p:nvGraphicFramePr>
          <p:cNvPr id="236629" name="Group 85"/>
          <p:cNvGraphicFramePr>
            <a:graphicFrameLocks noGrp="1"/>
          </p:cNvGraphicFramePr>
          <p:nvPr>
            <p:ph idx="1"/>
            <p:extLst>
              <p:ext uri="{D42A27DB-BD31-4B8C-83A1-F6EECF244321}">
                <p14:modId xmlns:p14="http://schemas.microsoft.com/office/powerpoint/2010/main" val="55002367"/>
              </p:ext>
            </p:extLst>
          </p:nvPr>
        </p:nvGraphicFramePr>
        <p:xfrm>
          <a:off x="464463" y="2075549"/>
          <a:ext cx="7764918" cy="4062967"/>
        </p:xfrm>
        <a:graphic>
          <a:graphicData uri="http://schemas.openxmlformats.org/drawingml/2006/table">
            <a:tbl>
              <a:tblPr/>
              <a:tblGrid>
                <a:gridCol w="958370"/>
                <a:gridCol w="1428575"/>
                <a:gridCol w="5377973"/>
              </a:tblGrid>
              <a:tr h="32297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mj-lt"/>
                        </a:rPr>
                        <a:t>Groups</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mj-lt"/>
                        </a:rPr>
                        <a:t>Statements</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mj-lt"/>
                        </a:rPr>
                        <a:t>Description</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DQL</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SELECT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DATA QUERY LANGUAGE – It is used to get data from the database and impose ordering upon it.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685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DML</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 DELETE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 INSERT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 UPDATE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DATA MANIPULATION LANGUAGE – It is used to change database data.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56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DDL</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DROP</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CREATE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ALTER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DATA DEFINITION LANGUAGE – It is used to manipulate database structures and definitions.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26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TCL</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COMMIT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ROLLBACK</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TCL statements are used to manage the transactions.</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26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DCL</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rPr>
                        <a:t>(Rights)</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REVOKE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 GRANT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rPr>
                        <a:t>They are used to remove and provide access rights to database objects. </a:t>
                      </a:r>
                    </a:p>
                  </a:txBody>
                  <a:tcPr marL="107129" marR="1071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Given below are the standard SQL statement groups:</a:t>
            </a:r>
          </a:p>
        </p:txBody>
      </p:sp>
    </p:spTree>
    <p:extLst>
      <p:ext uri="{BB962C8B-B14F-4D97-AF65-F5344CB8AC3E}">
        <p14:creationId xmlns:p14="http://schemas.microsoft.com/office/powerpoint/2010/main" val="254222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64759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2.1: DB2 Interactive Interface (DB2I)</a:t>
            </a:r>
            <a:br>
              <a:rPr lang="en-US" sz="1200" dirty="0"/>
            </a:br>
            <a:r>
              <a:rPr lang="en-US" dirty="0"/>
              <a:t>Introduction </a:t>
            </a:r>
          </a:p>
        </p:txBody>
      </p:sp>
      <p:sp>
        <p:nvSpPr>
          <p:cNvPr id="3" name="Content Placeholder 2"/>
          <p:cNvSpPr>
            <a:spLocks noGrp="1"/>
          </p:cNvSpPr>
          <p:nvPr>
            <p:ph idx="1"/>
          </p:nvPr>
        </p:nvSpPr>
        <p:spPr/>
        <p:txBody>
          <a:bodyPr/>
          <a:lstStyle/>
          <a:p>
            <a:r>
              <a:rPr lang="en-US" dirty="0"/>
              <a:t>The DB2 Interactive interface (DB2i) provides the following:</a:t>
            </a:r>
          </a:p>
          <a:p>
            <a:pPr lvl="1"/>
            <a:r>
              <a:rPr lang="en-US" dirty="0"/>
              <a:t>Ability to execute SQL statements interactively</a:t>
            </a:r>
          </a:p>
          <a:p>
            <a:pPr lvl="1"/>
            <a:r>
              <a:rPr lang="en-US" dirty="0"/>
              <a:t>Ability to invoke prewritten application programs</a:t>
            </a:r>
          </a:p>
          <a:p>
            <a:pPr lvl="1"/>
            <a:r>
              <a:rPr lang="en-US" dirty="0"/>
              <a:t>Ability to issue operator commands</a:t>
            </a:r>
          </a:p>
          <a:p>
            <a:pPr lvl="1"/>
            <a:r>
              <a:rPr lang="en-US" dirty="0"/>
              <a:t>Ability to invoke database utilities </a:t>
            </a:r>
          </a:p>
          <a:p>
            <a:pPr lvl="1"/>
            <a:r>
              <a:rPr lang="en-US" dirty="0"/>
              <a:t>Ability to prepare application programs for execution</a:t>
            </a:r>
          </a:p>
          <a:p>
            <a:pPr lvl="1"/>
            <a:endParaRPr lang="en-US" dirty="0"/>
          </a:p>
        </p:txBody>
      </p:sp>
    </p:spTree>
    <p:extLst>
      <p:ext uri="{BB962C8B-B14F-4D97-AF65-F5344CB8AC3E}">
        <p14:creationId xmlns:p14="http://schemas.microsoft.com/office/powerpoint/2010/main" val="344364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2.1: DB2 Interactive Interface (DB2I)</a:t>
            </a:r>
            <a:br>
              <a:rPr lang="en-US" sz="1200" dirty="0"/>
            </a:br>
            <a:r>
              <a:rPr lang="en-US" dirty="0"/>
              <a:t>Invoking DB2 </a:t>
            </a:r>
          </a:p>
        </p:txBody>
      </p:sp>
      <p:sp>
        <p:nvSpPr>
          <p:cNvPr id="3" name="Content Placeholder 2"/>
          <p:cNvSpPr>
            <a:spLocks noGrp="1"/>
          </p:cNvSpPr>
          <p:nvPr>
            <p:ph idx="1"/>
          </p:nvPr>
        </p:nvSpPr>
        <p:spPr/>
        <p:txBody>
          <a:bodyPr/>
          <a:lstStyle/>
          <a:p>
            <a:r>
              <a:rPr lang="en-US" dirty="0"/>
              <a:t>Log on to TSO and enter ISPF. </a:t>
            </a:r>
          </a:p>
          <a:p>
            <a:r>
              <a:rPr lang="en-US" dirty="0"/>
              <a:t>From ISPF menu, select DB2I. The DB2I main menu will offer following options.</a:t>
            </a:r>
          </a:p>
          <a:p>
            <a:pPr lvl="1"/>
            <a:r>
              <a:rPr lang="en-US" dirty="0"/>
              <a:t>SPUFI			</a:t>
            </a:r>
          </a:p>
          <a:p>
            <a:pPr lvl="1"/>
            <a:r>
              <a:rPr lang="en-US" dirty="0"/>
              <a:t>DCLGEN</a:t>
            </a:r>
          </a:p>
          <a:p>
            <a:pPr lvl="1"/>
            <a:r>
              <a:rPr lang="en-US" dirty="0"/>
              <a:t>Program preparation		</a:t>
            </a:r>
          </a:p>
          <a:p>
            <a:pPr lvl="1"/>
            <a:r>
              <a:rPr lang="en-US" dirty="0"/>
              <a:t>Precompile</a:t>
            </a:r>
          </a:p>
          <a:p>
            <a:pPr lvl="1"/>
            <a:r>
              <a:rPr lang="en-US" dirty="0"/>
              <a:t>Bind/rebind/free		</a:t>
            </a:r>
          </a:p>
          <a:p>
            <a:pPr lvl="1"/>
            <a:r>
              <a:rPr lang="en-US" dirty="0"/>
              <a:t>Run</a:t>
            </a:r>
          </a:p>
          <a:p>
            <a:pPr lvl="1"/>
            <a:r>
              <a:rPr lang="en-US" dirty="0"/>
              <a:t>DB2 commands		</a:t>
            </a:r>
          </a:p>
          <a:p>
            <a:pPr lvl="1"/>
            <a:r>
              <a:rPr lang="en-US" dirty="0"/>
              <a:t>Utilities</a:t>
            </a:r>
          </a:p>
          <a:p>
            <a:pPr lvl="1"/>
            <a:endParaRPr lang="en-US" dirty="0"/>
          </a:p>
        </p:txBody>
      </p:sp>
    </p:spTree>
    <p:extLst>
      <p:ext uri="{BB962C8B-B14F-4D97-AF65-F5344CB8AC3E}">
        <p14:creationId xmlns:p14="http://schemas.microsoft.com/office/powerpoint/2010/main" val="170746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2.2: SPUFI</a:t>
            </a:r>
            <a:br>
              <a:rPr lang="en-US" sz="1200" dirty="0"/>
            </a:br>
            <a:r>
              <a:rPr lang="en-US" dirty="0"/>
              <a:t>Concept of </a:t>
            </a:r>
            <a:r>
              <a:rPr lang="en-US" dirty="0" smtClean="0"/>
              <a:t>SPUFI</a:t>
            </a:r>
            <a:endParaRPr lang="en-US" dirty="0"/>
          </a:p>
        </p:txBody>
      </p:sp>
      <p:sp>
        <p:nvSpPr>
          <p:cNvPr id="3" name="Content Placeholder 2"/>
          <p:cNvSpPr>
            <a:spLocks noGrp="1"/>
          </p:cNvSpPr>
          <p:nvPr>
            <p:ph idx="1"/>
          </p:nvPr>
        </p:nvSpPr>
        <p:spPr/>
        <p:txBody>
          <a:bodyPr/>
          <a:lstStyle/>
          <a:p>
            <a:r>
              <a:rPr lang="en-US" dirty="0"/>
              <a:t>SPUFI supports the interactive execution of SQL statements from a TSO terminal.</a:t>
            </a:r>
          </a:p>
          <a:p>
            <a:endParaRPr lang="en-US" dirty="0"/>
          </a:p>
          <a:p>
            <a:r>
              <a:rPr lang="en-US" dirty="0"/>
              <a:t>You can create a text file containing one or more SQL statements (using the ISPF editor), then execute that file via SPUFI. Subsequently, you can use “ISP Browse” to browse through the results of those statements (which will have been written to another text file).</a:t>
            </a:r>
          </a:p>
          <a:p>
            <a:endParaRPr lang="en-US" dirty="0"/>
          </a:p>
          <a:p>
            <a:r>
              <a:rPr lang="en-US" dirty="0"/>
              <a:t>It is intended primarily for application programmers who wish to test the SQL portions of their programs. </a:t>
            </a:r>
          </a:p>
          <a:p>
            <a:endParaRPr lang="en-US" dirty="0"/>
          </a:p>
        </p:txBody>
      </p:sp>
    </p:spTree>
    <p:extLst>
      <p:ext uri="{BB962C8B-B14F-4D97-AF65-F5344CB8AC3E}">
        <p14:creationId xmlns:p14="http://schemas.microsoft.com/office/powerpoint/2010/main" val="35120653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848E7D-42EC-4C1C-9D5B-EBB450DC6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952a6df7-b138-4f89-9bc4-e7a874ea3254"/>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elements/1.1/"/>
    <ds:schemaRef ds:uri="http://purl.org/dc/terms/"/>
    <ds:schemaRef ds:uri="dec54838-42f9-41a2-a909-1ed037324a0b"/>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5523</TotalTime>
  <Words>913</Words>
  <Application>Microsoft Office PowerPoint</Application>
  <PresentationFormat>On-screen Show (4:3)</PresentationFormat>
  <Paragraphs>135</Paragraphs>
  <Slides>14</Slides>
  <Notes>14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2.1: SQL What is SQL?</vt:lpstr>
      <vt:lpstr>2.2: Rules for SQL Statements Explanation</vt:lpstr>
      <vt:lpstr>2.3: Standard SQL Statement Groups Tabular Representation</vt:lpstr>
      <vt:lpstr>PowerPoint Presentation</vt:lpstr>
      <vt:lpstr>2.1: DB2 Interactive Interface (DB2I) Introduction </vt:lpstr>
      <vt:lpstr>2.1: DB2 Interactive Interface (DB2I) Invoking DB2 </vt:lpstr>
      <vt:lpstr>2.2: SPUFI Concept of SPUFI</vt:lpstr>
      <vt:lpstr>2.2: SPUFI Using SPUFI</vt:lpstr>
      <vt:lpstr>2.2: SPUFI Using SPUFI</vt:lpstr>
      <vt:lpstr>Summary</vt:lpstr>
      <vt:lpstr>Review Question</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141</cp:revision>
  <cp:lastPrinted>2016-08-31T10:13:20Z</cp:lastPrinted>
  <dcterms:created xsi:type="dcterms:W3CDTF">2012-05-18T02:59:15Z</dcterms:created>
  <dcterms:modified xsi:type="dcterms:W3CDTF">2016-08-31T10:15:04Z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