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7315200" cy="9601200"/>
  <p:embeddedFontLst>
    <p:embeddedFont>
      <p:font typeface="ＭＳ Ｐゴシック" pitchFamily="34" charset="-128"/>
      <p:regular r:id="rId38"/>
    </p:embeddedFont>
    <p:embeddedFont>
      <p:font typeface="Candara" pitchFamily="34" charset="0"/>
      <p:regular r:id="rId39"/>
      <p:bold r:id="rId40"/>
      <p:italic r:id="rId41"/>
      <p:boldItalic r:id="rId42"/>
    </p:embeddedFont>
    <p:embeddedFont>
      <p:font typeface="Calibri"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953"/>
        <p:guide pos="1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2184" y="-402"/>
      </p:cViewPr>
      <p:guideLst>
        <p:guide orient="horz" pos="2890"/>
        <p:guide pos="13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8/31/2016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587240"/>
            <a:ext cx="4892673" cy="418091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9776" y="510539"/>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Data </a:t>
            </a:r>
            <a:r>
              <a:rPr lang="en-US" sz="1200" b="0" dirty="0" smtClean="0">
                <a:latin typeface="Arial" pitchFamily="34" charset="0"/>
                <a:ea typeface="ＭＳ Ｐゴシック"/>
                <a:cs typeface="Arial" pitchFamily="34" charset="0"/>
              </a:rPr>
              <a:t>Query Language (The Select Statement</a:t>
            </a:r>
            <a:r>
              <a:rPr lang="en-US" sz="1200" b="0" dirty="0" smtClean="0">
                <a:latin typeface="Arial" pitchFamily="34" charset="0"/>
                <a:ea typeface="ＭＳ Ｐゴシック"/>
                <a:cs typeface="Arial" pitchFamily="34" charset="0"/>
              </a:rPr>
              <a:t>)</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65053" y="8776775"/>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a:t>
            </a:r>
            <a:r>
              <a:rPr lang="en-US" sz="1000" b="1" dirty="0" smtClean="0">
                <a:latin typeface="Arial" pitchFamily="34" charset="0"/>
                <a:cs typeface="Arial" pitchFamily="34" charset="0"/>
              </a:rPr>
              <a:t>Page 03-</a:t>
            </a:r>
            <a:fld id="{BD9FB300-F9DC-4669-88F4-967ABA23CC04}" type="slidenum">
              <a:rPr lang="en-US" sz="1000" b="1"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b="1"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itchFamily="34" charset="0"/>
        <a:ea typeface="+mn-ea"/>
        <a:cs typeface="Arial" pitchFamily="34" charset="0"/>
      </a:defRPr>
    </a:lvl1pPr>
    <a:lvl2pPr marL="457200" algn="l" defTabSz="914400" rtl="0" eaLnBrk="1" latinLnBrk="0" hangingPunct="1">
      <a:defRPr sz="1100" kern="1200">
        <a:solidFill>
          <a:schemeClr val="tx1"/>
        </a:solidFill>
        <a:latin typeface="Arial" pitchFamily="34" charset="0"/>
        <a:ea typeface="+mn-ea"/>
        <a:cs typeface="Arial" pitchFamily="34" charset="0"/>
      </a:defRPr>
    </a:lvl2pPr>
    <a:lvl3pPr marL="914400" algn="l" defTabSz="914400" rtl="0" eaLnBrk="1" latinLnBrk="0" hangingPunct="1">
      <a:defRPr sz="1100" kern="1200">
        <a:solidFill>
          <a:schemeClr val="tx1"/>
        </a:solidFill>
        <a:latin typeface="Arial" pitchFamily="34" charset="0"/>
        <a:ea typeface="+mn-ea"/>
        <a:cs typeface="Arial" pitchFamily="34" charset="0"/>
      </a:defRPr>
    </a:lvl3pPr>
    <a:lvl4pPr marL="1371600" algn="l" defTabSz="914400" rtl="0" eaLnBrk="1" latinLnBrk="0" hangingPunct="1">
      <a:defRPr sz="1100" kern="1200">
        <a:solidFill>
          <a:schemeClr val="tx1"/>
        </a:solidFill>
        <a:latin typeface="Arial" pitchFamily="34" charset="0"/>
        <a:ea typeface="+mn-ea"/>
        <a:cs typeface="Arial" pitchFamily="34" charset="0"/>
      </a:defRPr>
    </a:lvl4pPr>
    <a:lvl5pPr marL="1828800" algn="l" defTabSz="914400" rtl="0" eaLnBrk="1" latinLnBrk="0" hangingPunct="1">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Grp="1" noChangeArrowheads="1"/>
          </p:cNvSpPr>
          <p:nvPr>
            <p:ph type="body" idx="1"/>
          </p:nvPr>
        </p:nvSpPr>
        <p:spPr/>
        <p:txBody>
          <a:bodyPr/>
          <a:lstStyle/>
          <a:p>
            <a:r>
              <a:rPr lang="en-US" dirty="0" smtClean="0"/>
              <a:t>One More 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Combining Predicates by using Logical Operators:</a:t>
            </a:r>
          </a:p>
          <a:p>
            <a:r>
              <a:rPr lang="en-US" dirty="0" smtClean="0"/>
              <a:t>The predicates can be combined by using logical operators like AND, OR, NOT. The evaluation proceeds from left to right and order of evaluation is:</a:t>
            </a:r>
          </a:p>
          <a:p>
            <a:pPr lvl="1"/>
            <a:r>
              <a:rPr lang="en-US" dirty="0" smtClean="0"/>
              <a:t>* Enclosed in parenthesis</a:t>
            </a:r>
          </a:p>
          <a:p>
            <a:pPr lvl="1"/>
            <a:r>
              <a:rPr lang="en-US" dirty="0" smtClean="0"/>
              <a:t>AND </a:t>
            </a:r>
          </a:p>
          <a:p>
            <a:pPr lvl="1"/>
            <a:r>
              <a:rPr lang="en-US" dirty="0" smtClean="0"/>
              <a:t>OR</a:t>
            </a:r>
          </a:p>
          <a:p>
            <a:pPr lvl="1"/>
            <a:endParaRPr lang="en-US" dirty="0" smtClean="0"/>
          </a:p>
          <a:p>
            <a:r>
              <a:rPr lang="en-US" dirty="0" smtClean="0"/>
              <a:t>To list employees working in </a:t>
            </a:r>
            <a:r>
              <a:rPr lang="en-US" dirty="0" err="1" smtClean="0"/>
              <a:t>dept</a:t>
            </a:r>
            <a:r>
              <a:rPr lang="en-US" dirty="0" smtClean="0"/>
              <a:t> NUMBER 10 or 20, give the following command:</a:t>
            </a:r>
          </a:p>
          <a:p>
            <a:endParaRPr lang="en-US" dirty="0"/>
          </a:p>
        </p:txBody>
      </p:sp>
      <p:sp>
        <p:nvSpPr>
          <p:cNvPr id="356357" name="AutoShape 5"/>
          <p:cNvSpPr>
            <a:spLocks noChangeArrowheads="1"/>
          </p:cNvSpPr>
          <p:nvPr/>
        </p:nvSpPr>
        <p:spPr bwMode="auto">
          <a:xfrm>
            <a:off x="2501618" y="4870615"/>
            <a:ext cx="4257040" cy="746760"/>
          </a:xfrm>
          <a:prstGeom prst="roundRect">
            <a:avLst>
              <a:gd name="adj" fmla="val 16667"/>
            </a:avLst>
          </a:prstGeom>
          <a:noFill/>
          <a:ln w="19050">
            <a:solidFill>
              <a:schemeClr val="tx1"/>
            </a:solidFill>
            <a:round/>
            <a:headEnd/>
            <a:tailEnd/>
          </a:ln>
          <a:effectLst/>
        </p:spPr>
        <p:txBody>
          <a:bodyPr wrap="none" lIns="96661" tIns="48331" rIns="96661" bIns="48331" anchor="ctr"/>
          <a:lstStyle/>
          <a:p>
            <a:pPr lvl="1">
              <a:tabLst>
                <a:tab pos="241653" algn="l"/>
                <a:tab pos="724959" algn="l"/>
                <a:tab pos="966612" algn="l"/>
                <a:tab pos="1208265" algn="l"/>
                <a:tab pos="1449918" algn="l"/>
                <a:tab pos="1691571" algn="l"/>
                <a:tab pos="1933224" algn="l"/>
              </a:tabLst>
            </a:pPr>
            <a:r>
              <a:rPr lang="en-US" sz="1100">
                <a:latin typeface="Arial" pitchFamily="34" charset="0"/>
                <a:cs typeface="Arial" pitchFamily="34" charset="0"/>
              </a:rPr>
              <a:t>SQL&gt;	SELECT title, pubid, category</a:t>
            </a:r>
          </a:p>
          <a:p>
            <a:pPr lvl="1">
              <a:tabLst>
                <a:tab pos="241653" algn="l"/>
                <a:tab pos="724959" algn="l"/>
                <a:tab pos="966612" algn="l"/>
                <a:tab pos="1208265" algn="l"/>
                <a:tab pos="1449918" algn="l"/>
                <a:tab pos="1691571" algn="l"/>
                <a:tab pos="1933224" algn="l"/>
              </a:tabLst>
            </a:pPr>
            <a:r>
              <a:rPr lang="en-US" sz="1100">
                <a:latin typeface="Arial" pitchFamily="34" charset="0"/>
                <a:cs typeface="Arial" pitchFamily="34" charset="0"/>
              </a:rPr>
              <a:t>	2	FROM books</a:t>
            </a:r>
          </a:p>
          <a:p>
            <a:pPr lvl="1">
              <a:tabLst>
                <a:tab pos="241653" algn="l"/>
                <a:tab pos="724959" algn="l"/>
                <a:tab pos="966612" algn="l"/>
                <a:tab pos="1208265" algn="l"/>
                <a:tab pos="1449918" algn="l"/>
                <a:tab pos="1691571" algn="l"/>
                <a:tab pos="1933224" algn="l"/>
              </a:tabLst>
            </a:pPr>
            <a:r>
              <a:rPr lang="en-US" sz="1100">
                <a:latin typeface="Arial" pitchFamily="34" charset="0"/>
                <a:cs typeface="Arial" pitchFamily="34" charset="0"/>
              </a:rPr>
              <a:t>	3	WHERE pubid = 3 </a:t>
            </a:r>
          </a:p>
          <a:p>
            <a:pPr lvl="1">
              <a:tabLst>
                <a:tab pos="241653" algn="l"/>
                <a:tab pos="724959" algn="l"/>
                <a:tab pos="966612" algn="l"/>
                <a:tab pos="1208265" algn="l"/>
                <a:tab pos="1449918" algn="l"/>
                <a:tab pos="1691571" algn="l"/>
                <a:tab pos="1933224" algn="l"/>
              </a:tabLst>
            </a:pPr>
            <a:r>
              <a:rPr lang="en-US" sz="1100">
                <a:latin typeface="Arial" pitchFamily="34" charset="0"/>
                <a:cs typeface="Arial" pitchFamily="34" charset="0"/>
              </a:rPr>
              <a:t>	4	AND category = 'COMPUTER';</a:t>
            </a:r>
          </a:p>
        </p:txBody>
      </p:sp>
      <p:sp>
        <p:nvSpPr>
          <p:cNvPr id="356358" name="AutoShape 6"/>
          <p:cNvSpPr>
            <a:spLocks noChangeArrowheads="1"/>
          </p:cNvSpPr>
          <p:nvPr/>
        </p:nvSpPr>
        <p:spPr bwMode="auto">
          <a:xfrm>
            <a:off x="2275840" y="7693664"/>
            <a:ext cx="414528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a:t>
            </a:r>
            <a:r>
              <a:rPr lang="en-US" sz="1100" dirty="0" err="1">
                <a:latin typeface="Arial" pitchFamily="34" charset="0"/>
                <a:cs typeface="Arial" pitchFamily="34" charset="0"/>
              </a:rPr>
              <a:t>ename</a:t>
            </a:r>
            <a:r>
              <a:rPr lang="en-US" sz="1100" dirty="0">
                <a:latin typeface="Arial" pitchFamily="34" charset="0"/>
                <a:cs typeface="Arial" pitchFamily="34" charset="0"/>
              </a:rPr>
              <a:t> "</a:t>
            </a:r>
            <a:r>
              <a:rPr lang="en-US" sz="1100" dirty="0" err="1">
                <a:latin typeface="Arial" pitchFamily="34" charset="0"/>
                <a:cs typeface="Arial" pitchFamily="34" charset="0"/>
              </a:rPr>
              <a:t>NAME",deptno</a:t>
            </a:r>
            <a:r>
              <a:rPr lang="en-US" sz="1100" dirty="0">
                <a:latin typeface="Arial" pitchFamily="34" charset="0"/>
                <a:cs typeface="Arial" pitchFamily="34" charset="0"/>
              </a:rPr>
              <a:t>	</a:t>
            </a:r>
          </a:p>
          <a:p>
            <a:pPr lvl="1"/>
            <a:r>
              <a:rPr lang="en-US" sz="1100" dirty="0">
                <a:latin typeface="Arial" pitchFamily="34" charset="0"/>
                <a:cs typeface="Arial" pitchFamily="34" charset="0"/>
              </a:rPr>
              <a:t>FROM </a:t>
            </a:r>
            <a:r>
              <a:rPr lang="en-US" sz="1100" dirty="0" err="1">
                <a:latin typeface="Arial" pitchFamily="34" charset="0"/>
                <a:cs typeface="Arial" pitchFamily="34" charset="0"/>
              </a:rPr>
              <a:t>emp</a:t>
            </a:r>
            <a:r>
              <a:rPr lang="en-US" sz="1100" dirty="0">
                <a:latin typeface="Arial" pitchFamily="34" charset="0"/>
                <a:cs typeface="Arial" pitchFamily="34" charset="0"/>
              </a:rPr>
              <a:t>	</a:t>
            </a:r>
          </a:p>
          <a:p>
            <a:pPr lvl="1"/>
            <a:r>
              <a:rPr lang="en-US" sz="1100" dirty="0">
                <a:latin typeface="Arial" pitchFamily="34" charset="0"/>
                <a:cs typeface="Arial" pitchFamily="34" charset="0"/>
              </a:rPr>
              <a:t>WHERE </a:t>
            </a:r>
            <a:r>
              <a:rPr lang="en-US" sz="1100" dirty="0" err="1">
                <a:latin typeface="Arial" pitchFamily="34" charset="0"/>
                <a:cs typeface="Arial" pitchFamily="34" charset="0"/>
              </a:rPr>
              <a:t>deptno</a:t>
            </a:r>
            <a:r>
              <a:rPr lang="en-US" sz="1100" dirty="0">
                <a:latin typeface="Arial" pitchFamily="34" charset="0"/>
                <a:cs typeface="Arial" pitchFamily="34" charset="0"/>
              </a:rPr>
              <a:t> = 10 OR </a:t>
            </a:r>
            <a:r>
              <a:rPr lang="en-US" sz="1100" dirty="0" err="1">
                <a:latin typeface="Arial" pitchFamily="34" charset="0"/>
                <a:cs typeface="Arial" pitchFamily="34" charset="0"/>
              </a:rPr>
              <a:t>deptno</a:t>
            </a:r>
            <a:r>
              <a:rPr lang="en-US" sz="1100" dirty="0">
                <a:latin typeface="Arial" pitchFamily="34" charset="0"/>
                <a:cs typeface="Arial" pitchFamily="34" charset="0"/>
              </a:rPr>
              <a:t> = 20;</a:t>
            </a:r>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en-US" smtClean="0"/>
              <a:t>The AND operator displays a record if both the first condition and the second condition is true.</a:t>
            </a:r>
          </a:p>
          <a:p>
            <a:r>
              <a:rPr lang="en-US" smtClean="0"/>
              <a:t>The OR operator displays a record if either the first condition or the second condition is true.</a:t>
            </a:r>
          </a:p>
          <a:p>
            <a:r>
              <a:rPr lang="en-US" smtClean="0"/>
              <a:t>You can also combine AND and OR as shown in above example. (use parenthesis to form complex expressions). </a:t>
            </a:r>
          </a:p>
          <a:p>
            <a:r>
              <a:rPr lang="en-US" smtClean="0"/>
              <a:t>Note : The “parenthesis” specifies the order in which the operators should be evaluated. Without parenthesis, the AND operator has a stronger binding than the OR operator. </a:t>
            </a:r>
          </a:p>
          <a:p>
            <a:r>
              <a:rPr lang="en-US" smtClean="0"/>
              <a:t>To list employees hired after 01/09/81 and working in dept NUMBER 10, give the following command:</a:t>
            </a:r>
          </a:p>
          <a:p>
            <a:endParaRPr lang="en-US"/>
          </a:p>
        </p:txBody>
      </p:sp>
      <p:sp>
        <p:nvSpPr>
          <p:cNvPr id="373765" name="AutoShape 5"/>
          <p:cNvSpPr>
            <a:spLocks noChangeArrowheads="1"/>
          </p:cNvSpPr>
          <p:nvPr/>
        </p:nvSpPr>
        <p:spPr bwMode="auto">
          <a:xfrm>
            <a:off x="2194560" y="6701795"/>
            <a:ext cx="414528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ename ,hiredate,deptno FROM emp</a:t>
            </a:r>
          </a:p>
          <a:p>
            <a:pPr lvl="1"/>
            <a:r>
              <a:rPr lang="en-US" sz="1100">
                <a:latin typeface="Arial" pitchFamily="34" charset="0"/>
                <a:cs typeface="Arial" pitchFamily="34" charset="0"/>
              </a:rPr>
              <a:t>WHERE deptno = 10 AND hiredate &gt;'01-SEP-81'; </a:t>
            </a:r>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p:txBody>
          <a:bodyPr/>
          <a:lstStyle/>
          <a:p>
            <a:r>
              <a:rPr lang="en-US" dirty="0" smtClean="0"/>
              <a:t>To list employees working in department other than 10, use</a:t>
            </a:r>
          </a:p>
          <a:p>
            <a:endParaRPr lang="en-US" dirty="0" smtClean="0"/>
          </a:p>
          <a:p>
            <a:endParaRPr lang="en-US" dirty="0" smtClean="0"/>
          </a:p>
          <a:p>
            <a:endParaRPr lang="en-US" dirty="0" smtClean="0"/>
          </a:p>
          <a:p>
            <a:endParaRPr lang="en-US" dirty="0" smtClean="0"/>
          </a:p>
          <a:p>
            <a:r>
              <a:rPr lang="en-US" dirty="0" smtClean="0"/>
              <a:t>Note: NOT is a negation operator.</a:t>
            </a:r>
          </a:p>
          <a:p>
            <a:endParaRPr lang="en-US" dirty="0" smtClean="0"/>
          </a:p>
          <a:p>
            <a:endParaRPr lang="en-US" dirty="0"/>
          </a:p>
        </p:txBody>
      </p:sp>
      <p:sp>
        <p:nvSpPr>
          <p:cNvPr id="377861" name="AutoShape 5"/>
          <p:cNvSpPr>
            <a:spLocks noChangeArrowheads="1"/>
          </p:cNvSpPr>
          <p:nvPr/>
        </p:nvSpPr>
        <p:spPr bwMode="auto">
          <a:xfrm>
            <a:off x="2275840" y="4907284"/>
            <a:ext cx="414528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ename FROM emp</a:t>
            </a:r>
          </a:p>
          <a:p>
            <a:pPr lvl="1"/>
            <a:r>
              <a:rPr lang="en-US" sz="1100">
                <a:latin typeface="Arial" pitchFamily="34" charset="0"/>
                <a:cs typeface="Arial" pitchFamily="34" charset="0"/>
              </a:rPr>
              <a:t>WHERE NOT deptno = 10;</a:t>
            </a:r>
          </a:p>
        </p:txBody>
      </p:sp>
      <p:sp>
        <p:nvSpPr>
          <p:cNvPr id="3" name="Slide Image Placeholder 2"/>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Rectangle 5"/>
          <p:cNvSpPr>
            <a:spLocks noGrp="1" noChangeArrowheads="1"/>
          </p:cNvSpPr>
          <p:nvPr>
            <p:ph type="body" idx="1"/>
          </p:nvPr>
        </p:nvSpPr>
        <p:spPr>
          <a:xfrm>
            <a:off x="2175521" y="4587240"/>
            <a:ext cx="4892673" cy="4632960"/>
          </a:xfrm>
        </p:spPr>
        <p:txBody>
          <a:bodyPr/>
          <a:lstStyle/>
          <a:p>
            <a:r>
              <a:rPr lang="en-US" dirty="0" smtClean="0"/>
              <a:t>NULL predicate:</a:t>
            </a:r>
          </a:p>
          <a:p>
            <a:r>
              <a:rPr lang="en-US" dirty="0" smtClean="0"/>
              <a:t>The NULL predicate specifies a test for NULL values. The form for NULL predicate is:</a:t>
            </a:r>
          </a:p>
          <a:p>
            <a:r>
              <a:rPr lang="en-US" dirty="0" smtClean="0"/>
              <a:t>	&lt; COLUMN SPECIFICATION &gt; IS NULL.</a:t>
            </a:r>
          </a:p>
          <a:p>
            <a:r>
              <a:rPr lang="en-US" dirty="0" smtClean="0"/>
              <a:t>	&lt; COLUMN SPECIFICATION &gt; IS NOT NULL.</a:t>
            </a:r>
          </a:p>
          <a:p>
            <a:r>
              <a:rPr lang="en-US" dirty="0" smtClean="0"/>
              <a:t>	&lt; COLUMN SPECIFICATION &gt; IS NULL returns TRUE only when column has NULL values.</a:t>
            </a:r>
          </a:p>
          <a:p>
            <a:r>
              <a:rPr lang="en-US" dirty="0" smtClean="0"/>
              <a:t>	&lt;COLUMN&gt; = NULL cannot be used to compare null values.</a:t>
            </a:r>
          </a:p>
          <a:p>
            <a:r>
              <a:rPr lang="en-US" dirty="0" smtClean="0"/>
              <a:t>To list all employees not entitled for commission:</a:t>
            </a:r>
          </a:p>
          <a:p>
            <a:endParaRPr lang="en-US" dirty="0" smtClean="0"/>
          </a:p>
          <a:p>
            <a:endParaRPr lang="en-US" dirty="0" smtClean="0"/>
          </a:p>
          <a:p>
            <a:endParaRPr lang="en-US" dirty="0" smtClean="0"/>
          </a:p>
          <a:p>
            <a:endParaRPr lang="en-US" dirty="0" smtClean="0"/>
          </a:p>
          <a:p>
            <a:r>
              <a:rPr lang="en-US" dirty="0" smtClean="0"/>
              <a:t>To list all employees who receive commission:</a:t>
            </a:r>
          </a:p>
          <a:p>
            <a:endParaRPr lang="en-US" dirty="0" smtClean="0"/>
          </a:p>
          <a:p>
            <a:endParaRPr lang="en-US" dirty="0" smtClean="0"/>
          </a:p>
          <a:p>
            <a:endParaRPr lang="en-US" dirty="0" smtClean="0"/>
          </a:p>
          <a:p>
            <a:endParaRPr lang="en-US" dirty="0" smtClean="0"/>
          </a:p>
          <a:p>
            <a:r>
              <a:rPr lang="en-US" dirty="0" smtClean="0"/>
              <a:t>To list the BIG BOSS of the company:</a:t>
            </a:r>
          </a:p>
          <a:p>
            <a:pPr lvl="1"/>
            <a:r>
              <a:rPr lang="en-US" dirty="0" smtClean="0"/>
              <a:t>Except for BIG BOSS, all employees have a value in the MGR column.</a:t>
            </a:r>
          </a:p>
          <a:p>
            <a:r>
              <a:rPr lang="en-US" dirty="0" smtClean="0"/>
              <a:t>	</a:t>
            </a:r>
          </a:p>
          <a:p>
            <a:endParaRPr lang="en-US" dirty="0"/>
          </a:p>
        </p:txBody>
      </p:sp>
      <p:sp>
        <p:nvSpPr>
          <p:cNvPr id="366598" name="AutoShape 6"/>
          <p:cNvSpPr>
            <a:spLocks noChangeArrowheads="1"/>
          </p:cNvSpPr>
          <p:nvPr/>
        </p:nvSpPr>
        <p:spPr bwMode="auto">
          <a:xfrm>
            <a:off x="2194560" y="6241508"/>
            <a:ext cx="414528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ename, sal, comm FROM emp WHERE comm IS NULL;</a:t>
            </a:r>
          </a:p>
        </p:txBody>
      </p:sp>
      <p:sp>
        <p:nvSpPr>
          <p:cNvPr id="366649" name="AutoShape 57"/>
          <p:cNvSpPr>
            <a:spLocks noChangeArrowheads="1"/>
          </p:cNvSpPr>
          <p:nvPr/>
        </p:nvSpPr>
        <p:spPr bwMode="auto">
          <a:xfrm>
            <a:off x="2194560" y="7065264"/>
            <a:ext cx="414528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ename,sal,comm  FROM emp WHERE comm  IS NOT NULL;</a:t>
            </a:r>
          </a:p>
        </p:txBody>
      </p:sp>
      <p:sp>
        <p:nvSpPr>
          <p:cNvPr id="366676" name="AutoShape 84"/>
          <p:cNvSpPr>
            <a:spLocks noChangeArrowheads="1"/>
          </p:cNvSpPr>
          <p:nvPr/>
        </p:nvSpPr>
        <p:spPr bwMode="auto">
          <a:xfrm>
            <a:off x="2179079" y="8239084"/>
            <a:ext cx="3951756" cy="40005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ename, job,salary  FROM emp WHERE mgr IS NULL;</a:t>
            </a:r>
          </a:p>
        </p:txBody>
      </p:sp>
      <p:sp>
        <p:nvSpPr>
          <p:cNvPr id="3" name="Slide Image Placeholder 2"/>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lstStyle/>
          <a:p>
            <a:r>
              <a:rPr lang="en-US" smtClean="0"/>
              <a:t>Operator Precedence:</a:t>
            </a:r>
          </a:p>
          <a:p>
            <a:r>
              <a:rPr lang="en-US" smtClean="0"/>
              <a:t>When a complex expression has multiple operators, the operator precedence (or order of execution of operators) determines the sequence in which the operations are performed. </a:t>
            </a:r>
          </a:p>
          <a:p>
            <a:r>
              <a:rPr lang="en-US" smtClean="0"/>
              <a:t>The order of execution can significantly affect the resulting value.</a:t>
            </a:r>
          </a:p>
          <a:p>
            <a:r>
              <a:rPr lang="en-US" smtClean="0"/>
              <a:t>The operators have the precedence levels as shown in the table given in the slide. </a:t>
            </a:r>
          </a:p>
          <a:p>
            <a:r>
              <a:rPr lang="en-US" smtClean="0"/>
              <a:t>An operator on higher levels is evaluated before an operator on lower level. </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The DISTINCT clause:</a:t>
            </a:r>
          </a:p>
          <a:p>
            <a:r>
              <a:rPr lang="en-US" smtClean="0"/>
              <a:t>In the examples discussed so far, some of the values have been repeated. However, by default, all values are retrieved. If you wish to remove duplicate values, then use a query of the following type:</a:t>
            </a:r>
          </a:p>
          <a:p>
            <a:r>
              <a:rPr lang="en-US" smtClean="0"/>
              <a:t>	</a:t>
            </a:r>
          </a:p>
          <a:p>
            <a:endParaRPr lang="en-US"/>
          </a:p>
        </p:txBody>
      </p:sp>
      <p:sp>
        <p:nvSpPr>
          <p:cNvPr id="228357" name="AutoShape 5"/>
          <p:cNvSpPr>
            <a:spLocks noChangeArrowheads="1"/>
          </p:cNvSpPr>
          <p:nvPr/>
        </p:nvSpPr>
        <p:spPr bwMode="auto">
          <a:xfrm>
            <a:off x="2519680" y="5493191"/>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DISTINCT </a:t>
            </a:r>
            <a:r>
              <a:rPr lang="en-US" sz="1100" dirty="0" err="1">
                <a:latin typeface="Arial" pitchFamily="34" charset="0"/>
                <a:cs typeface="Arial" pitchFamily="34" charset="0"/>
              </a:rPr>
              <a:t>deptno</a:t>
            </a:r>
            <a:r>
              <a:rPr lang="en-US" sz="1100" dirty="0">
                <a:latin typeface="Arial" pitchFamily="34" charset="0"/>
                <a:cs typeface="Arial" pitchFamily="34" charset="0"/>
              </a:rPr>
              <a:t> FROM </a:t>
            </a:r>
            <a:r>
              <a:rPr lang="en-US" sz="1100" dirty="0" err="1">
                <a:latin typeface="Arial" pitchFamily="34" charset="0"/>
                <a:cs typeface="Arial" pitchFamily="34" charset="0"/>
              </a:rPr>
              <a:t>emp</a:t>
            </a:r>
            <a:r>
              <a:rPr lang="en-US" sz="1100" dirty="0">
                <a:latin typeface="Arial" pitchFamily="34" charset="0"/>
                <a:cs typeface="Arial" pitchFamily="34" charset="0"/>
              </a:rPr>
              <a:t>; </a:t>
            </a:r>
          </a:p>
        </p:txBody>
      </p:sp>
      <p:sp>
        <p:nvSpPr>
          <p:cNvPr id="3" name="Slide Image Placeholder 2"/>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2170853" y="880110"/>
            <a:ext cx="4900507" cy="8082677"/>
          </a:xfrm>
        </p:spPr>
        <p:txBody>
          <a:bodyPr/>
          <a:lstStyle/>
          <a:p>
            <a:r>
              <a:rPr lang="en-US" b="1" u="sng" dirty="0"/>
              <a:t>Retrieval of Constant values by using Dummy Table</a:t>
            </a:r>
          </a:p>
          <a:p>
            <a:r>
              <a:rPr lang="en-US" dirty="0"/>
              <a:t>A “</a:t>
            </a:r>
            <a:r>
              <a:rPr lang="en-US" altLang="ja-JP" dirty="0">
                <a:cs typeface="ＭＳ Ｐゴシック"/>
              </a:rPr>
              <a:t>SYSDUMMY1 </a:t>
            </a:r>
            <a:r>
              <a:rPr lang="en-US" dirty="0"/>
              <a:t>” is a table, which is created by DB2  along with the catalogs. It consists of exactly one column, whose name is IBMREQD, and one record. The value of that record is 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smtClean="0"/>
              <a:t>For </a:t>
            </a:r>
            <a:r>
              <a:rPr lang="en-US" dirty="0"/>
              <a:t>example, you can use it for math:</a:t>
            </a:r>
          </a:p>
          <a:p>
            <a:endParaRPr lang="en-US" dirty="0"/>
          </a:p>
          <a:p>
            <a:endParaRPr lang="en-US" dirty="0"/>
          </a:p>
          <a:p>
            <a:endParaRPr lang="en-US" dirty="0"/>
          </a:p>
          <a:p>
            <a:endParaRPr lang="en-US" dirty="0"/>
          </a:p>
          <a:p>
            <a:endParaRPr lang="en-US" dirty="0"/>
          </a:p>
          <a:p>
            <a:endParaRPr lang="en-US" dirty="0"/>
          </a:p>
        </p:txBody>
      </p:sp>
      <p:sp>
        <p:nvSpPr>
          <p:cNvPr id="310278" name="AutoShape 6"/>
          <p:cNvSpPr>
            <a:spLocks noChangeArrowheads="1"/>
          </p:cNvSpPr>
          <p:nvPr/>
        </p:nvSpPr>
        <p:spPr bwMode="auto">
          <a:xfrm>
            <a:off x="2438400" y="1786891"/>
            <a:ext cx="4064000" cy="113919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966612" algn="l"/>
                <a:tab pos="1456631" algn="l"/>
                <a:tab pos="1933224" algn="l"/>
                <a:tab pos="2423243" algn="l"/>
                <a:tab pos="2899837" algn="l"/>
                <a:tab pos="3025698" algn="l"/>
              </a:tabLst>
            </a:pPr>
            <a:r>
              <a:rPr lang="en-US" sz="1100">
                <a:latin typeface="Arial" pitchFamily="34" charset="0"/>
                <a:cs typeface="Arial" pitchFamily="34" charset="0"/>
              </a:rPr>
              <a:t>Sql&gt;Select * from </a:t>
            </a:r>
            <a:r>
              <a:rPr lang="en-US" altLang="ja-JP" sz="1100">
                <a:latin typeface="Arial" pitchFamily="34" charset="0"/>
                <a:cs typeface="Arial" pitchFamily="34" charset="0"/>
              </a:rPr>
              <a:t>SYSIBM.SYSDUMMY1 </a:t>
            </a:r>
          </a:p>
          <a:p>
            <a:pPr lvl="1">
              <a:tabLst>
                <a:tab pos="966612" algn="l"/>
                <a:tab pos="1456631" algn="l"/>
                <a:tab pos="1933224" algn="l"/>
                <a:tab pos="2423243" algn="l"/>
                <a:tab pos="2899837" algn="l"/>
                <a:tab pos="3025698" algn="l"/>
              </a:tabLst>
            </a:pPr>
            <a:r>
              <a:rPr lang="en-US" sz="1100">
                <a:latin typeface="Arial" pitchFamily="34" charset="0"/>
                <a:cs typeface="Arial" pitchFamily="34" charset="0"/>
              </a:rPr>
              <a:t>IBMREQD    </a:t>
            </a:r>
          </a:p>
          <a:p>
            <a:pPr lvl="1">
              <a:tabLst>
                <a:tab pos="966612" algn="l"/>
                <a:tab pos="1456631" algn="l"/>
                <a:tab pos="1933224" algn="l"/>
                <a:tab pos="2423243" algn="l"/>
                <a:tab pos="2899837" algn="l"/>
                <a:tab pos="3025698" algn="l"/>
              </a:tabLst>
            </a:pPr>
            <a:r>
              <a:rPr lang="en-US" sz="1100">
                <a:latin typeface="Arial" pitchFamily="34" charset="0"/>
                <a:cs typeface="Arial" pitchFamily="34" charset="0"/>
              </a:rPr>
              <a:t>---------+-</a:t>
            </a:r>
          </a:p>
          <a:p>
            <a:pPr lvl="1">
              <a:tabLst>
                <a:tab pos="966612" algn="l"/>
                <a:tab pos="1456631" algn="l"/>
                <a:tab pos="1933224" algn="l"/>
                <a:tab pos="2423243" algn="l"/>
                <a:tab pos="2899837" algn="l"/>
                <a:tab pos="3025698" algn="l"/>
              </a:tabLst>
            </a:pPr>
            <a:r>
              <a:rPr lang="en-US" sz="1100">
                <a:latin typeface="Arial" pitchFamily="34" charset="0"/>
                <a:cs typeface="Arial" pitchFamily="34" charset="0"/>
              </a:rPr>
              <a:t>Y</a:t>
            </a:r>
            <a:r>
              <a:rPr lang="en-US">
                <a:latin typeface="Arial" pitchFamily="34" charset="0"/>
                <a:cs typeface="Arial" pitchFamily="34" charset="0"/>
              </a:rPr>
              <a:t>          </a:t>
            </a:r>
          </a:p>
        </p:txBody>
      </p:sp>
      <p:sp>
        <p:nvSpPr>
          <p:cNvPr id="310279" name="AutoShape 7"/>
          <p:cNvSpPr>
            <a:spLocks noChangeArrowheads="1"/>
          </p:cNvSpPr>
          <p:nvPr/>
        </p:nvSpPr>
        <p:spPr bwMode="auto">
          <a:xfrm>
            <a:off x="2357120" y="3543315"/>
            <a:ext cx="414528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SQL&gt;SELECT (319/212)+10 FROM </a:t>
            </a:r>
            <a:r>
              <a:rPr lang="en-US" altLang="ja-JP" sz="1100">
                <a:latin typeface="Arial" pitchFamily="34" charset="0"/>
                <a:cs typeface="Arial" pitchFamily="34" charset="0"/>
              </a:rPr>
              <a:t>SYSIBM.SYSDUMMY1</a:t>
            </a:r>
            <a:r>
              <a:rPr lang="en-US" sz="1100">
                <a:latin typeface="Arial" pitchFamily="34" charset="0"/>
                <a:cs typeface="Arial" pitchFamily="34"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3" name="Rectangle 5"/>
          <p:cNvSpPr>
            <a:spLocks noChangeArrowheads="1"/>
          </p:cNvSpPr>
          <p:nvPr/>
        </p:nvSpPr>
        <p:spPr bwMode="auto">
          <a:xfrm>
            <a:off x="2175206" y="4583433"/>
            <a:ext cx="4958080" cy="4162187"/>
          </a:xfrm>
          <a:prstGeom prst="rect">
            <a:avLst/>
          </a:prstGeom>
          <a:noFill/>
          <a:ln w="9525">
            <a:noFill/>
            <a:miter lim="800000"/>
            <a:headEnd/>
            <a:tailEnd/>
          </a:ln>
          <a:effectLst/>
        </p:spPr>
        <p:txBody>
          <a:bodyPr lIns="96661" tIns="48331" rIns="96661" bIns="48331"/>
          <a:lstStyle/>
          <a:p>
            <a:pPr marL="241653" indent="-241653">
              <a:spcBef>
                <a:spcPct val="30000"/>
              </a:spcBef>
            </a:pPr>
            <a:r>
              <a:rPr lang="en-US" sz="1100" b="1" u="sng" dirty="0">
                <a:solidFill>
                  <a:srgbClr val="3F3F3F"/>
                </a:solidFill>
                <a:latin typeface="Arial" pitchFamily="34" charset="0"/>
                <a:cs typeface="Arial" pitchFamily="34" charset="0"/>
              </a:rPr>
              <a:t>The Order By Clause</a:t>
            </a:r>
            <a:r>
              <a:rPr lang="en-US" sz="1100" b="1" dirty="0">
                <a:solidFill>
                  <a:srgbClr val="3F3F3F"/>
                </a:solidFill>
                <a:latin typeface="Arial" pitchFamily="34" charset="0"/>
                <a:cs typeface="Arial" pitchFamily="34" charset="0"/>
              </a:rPr>
              <a:t>:</a:t>
            </a:r>
          </a:p>
          <a:p>
            <a:pPr marL="241653" indent="-241653">
              <a:spcBef>
                <a:spcPct val="30000"/>
              </a:spcBef>
            </a:pPr>
            <a:r>
              <a:rPr lang="en-US" sz="1100" dirty="0">
                <a:solidFill>
                  <a:srgbClr val="3F3F3F"/>
                </a:solidFill>
                <a:latin typeface="Arial" pitchFamily="34" charset="0"/>
                <a:cs typeface="Arial" pitchFamily="34" charset="0"/>
              </a:rPr>
              <a:t>A query with its various clauses  (FROM, WHERE, GROUP BY, HAVING) determines the rows to be selected and the columns. The order of rows is not fixed unless an ORDER BY clause is given.</a:t>
            </a:r>
          </a:p>
          <a:p>
            <a:pPr marL="241653" indent="-241653">
              <a:spcBef>
                <a:spcPct val="30000"/>
              </a:spcBef>
            </a:pPr>
            <a:r>
              <a:rPr lang="en-US" sz="1100" dirty="0">
                <a:solidFill>
                  <a:srgbClr val="3F3F3F"/>
                </a:solidFill>
                <a:latin typeface="Arial" pitchFamily="34" charset="0"/>
                <a:cs typeface="Arial" pitchFamily="34" charset="0"/>
              </a:rPr>
              <a:t>An ORDER BY clause is of the form:</a:t>
            </a:r>
          </a:p>
          <a:p>
            <a:pPr marL="241653" indent="-241653">
              <a:spcBef>
                <a:spcPct val="30000"/>
              </a:spcBef>
            </a:pPr>
            <a:endParaRPr lang="en-US" sz="1100" dirty="0">
              <a:solidFill>
                <a:srgbClr val="3F3F3F"/>
              </a:solidFill>
              <a:latin typeface="Arial" pitchFamily="34" charset="0"/>
              <a:cs typeface="Arial" pitchFamily="34" charset="0"/>
            </a:endParaRPr>
          </a:p>
          <a:p>
            <a:pPr marL="241653" indent="-241653">
              <a:spcBef>
                <a:spcPct val="30000"/>
              </a:spcBef>
            </a:pPr>
            <a:endParaRPr lang="en-US" sz="1100" dirty="0">
              <a:solidFill>
                <a:srgbClr val="3F3F3F"/>
              </a:solidFill>
              <a:latin typeface="Arial" pitchFamily="34" charset="0"/>
              <a:cs typeface="Arial" pitchFamily="34" charset="0"/>
            </a:endParaRPr>
          </a:p>
          <a:p>
            <a:pPr marL="241653" indent="-241653">
              <a:spcBef>
                <a:spcPct val="30000"/>
              </a:spcBef>
            </a:pPr>
            <a:r>
              <a:rPr lang="en-US" sz="1100" dirty="0">
                <a:solidFill>
                  <a:srgbClr val="3F3F3F"/>
                </a:solidFill>
                <a:latin typeface="Arial" pitchFamily="34" charset="0"/>
                <a:cs typeface="Arial" pitchFamily="34" charset="0"/>
              </a:rPr>
              <a:t>The columns to be used for ordering are specified by using the “column names” or by specifying the “serial number” of the column in the SELECT list. </a:t>
            </a:r>
          </a:p>
          <a:p>
            <a:pPr marL="241653" indent="-241653">
              <a:spcBef>
                <a:spcPct val="30000"/>
              </a:spcBef>
            </a:pPr>
            <a:r>
              <a:rPr lang="en-US" sz="1100" dirty="0">
                <a:solidFill>
                  <a:srgbClr val="3F3F3F"/>
                </a:solidFill>
                <a:latin typeface="Arial" pitchFamily="34" charset="0"/>
                <a:cs typeface="Arial" pitchFamily="34" charset="0"/>
              </a:rPr>
              <a:t>The sort is done on the column in “ascending” or “descending” order. By default the ordering of data is “ascending” order.</a:t>
            </a:r>
          </a:p>
          <a:p>
            <a:pPr marL="241653" indent="-241653">
              <a:spcBef>
                <a:spcPct val="30000"/>
              </a:spcBef>
            </a:pPr>
            <a:endParaRPr lang="en-US" sz="1100" dirty="0">
              <a:solidFill>
                <a:srgbClr val="3F3F3F"/>
              </a:solidFill>
              <a:latin typeface="Arial" pitchFamily="34" charset="0"/>
              <a:cs typeface="Arial" pitchFamily="34" charset="0"/>
            </a:endParaRPr>
          </a:p>
          <a:p>
            <a:pPr marL="241653" indent="-241653" algn="r">
              <a:spcBef>
                <a:spcPct val="30000"/>
              </a:spcBef>
            </a:pPr>
            <a:r>
              <a:rPr lang="en-US" sz="1100" dirty="0">
                <a:solidFill>
                  <a:srgbClr val="3F3F3F"/>
                </a:solidFill>
                <a:latin typeface="Arial" pitchFamily="34" charset="0"/>
                <a:cs typeface="Arial" pitchFamily="34" charset="0"/>
              </a:rPr>
              <a:t>contd.</a:t>
            </a:r>
          </a:p>
        </p:txBody>
      </p:sp>
      <p:sp>
        <p:nvSpPr>
          <p:cNvPr id="396294" name="AutoShape 6"/>
          <p:cNvSpPr>
            <a:spLocks noChangeArrowheads="1"/>
          </p:cNvSpPr>
          <p:nvPr/>
        </p:nvSpPr>
        <p:spPr bwMode="auto">
          <a:xfrm>
            <a:off x="2438400" y="5627375"/>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ORDER BY &lt; Sort  list&gt; ASC/DESC</a:t>
            </a:r>
          </a:p>
        </p:txBody>
      </p:sp>
      <p:sp>
        <p:nvSpPr>
          <p:cNvPr id="3" name="Slide Image Placeholder 2"/>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2175521" y="4587240"/>
            <a:ext cx="4892673" cy="4587240"/>
          </a:xfrm>
        </p:spPr>
        <p:txBody>
          <a:bodyPr/>
          <a:lstStyle/>
          <a:p>
            <a:r>
              <a:rPr lang="en-US" dirty="0" smtClean="0"/>
              <a:t>To select all employees sorted department-wise in ascending order, and within the department, salary-wise in descending order:</a:t>
            </a:r>
          </a:p>
          <a:p>
            <a:endParaRPr lang="en-US" dirty="0" smtClean="0"/>
          </a:p>
          <a:p>
            <a:endParaRPr lang="en-US" dirty="0"/>
          </a:p>
        </p:txBody>
      </p:sp>
      <p:sp>
        <p:nvSpPr>
          <p:cNvPr id="280632" name="AutoShape 56"/>
          <p:cNvSpPr>
            <a:spLocks noChangeArrowheads="1"/>
          </p:cNvSpPr>
          <p:nvPr/>
        </p:nvSpPr>
        <p:spPr bwMode="auto">
          <a:xfrm>
            <a:off x="2438400" y="5044442"/>
            <a:ext cx="406400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deptno,ename,sal FROM emp </a:t>
            </a:r>
          </a:p>
          <a:p>
            <a:pPr lvl="1"/>
            <a:r>
              <a:rPr lang="en-US" sz="1100">
                <a:latin typeface="Arial" pitchFamily="34" charset="0"/>
                <a:cs typeface="Arial" pitchFamily="34" charset="0"/>
              </a:rPr>
              <a:t> order by deptno, sal desc;</a:t>
            </a:r>
          </a:p>
        </p:txBody>
      </p:sp>
      <p:graphicFrame>
        <p:nvGraphicFramePr>
          <p:cNvPr id="280633" name="Group 57"/>
          <p:cNvGraphicFramePr>
            <a:graphicFrameLocks noGrp="1"/>
          </p:cNvGraphicFramePr>
          <p:nvPr>
            <p:extLst>
              <p:ext uri="{D42A27DB-BD31-4B8C-83A1-F6EECF244321}">
                <p14:modId xmlns:p14="http://schemas.microsoft.com/office/powerpoint/2010/main" val="3621424981"/>
              </p:ext>
            </p:extLst>
          </p:nvPr>
        </p:nvGraphicFramePr>
        <p:xfrm>
          <a:off x="2438398" y="5680710"/>
          <a:ext cx="3692436" cy="3200400"/>
        </p:xfrm>
        <a:graphic>
          <a:graphicData uri="http://schemas.openxmlformats.org/drawingml/2006/table">
            <a:tbl>
              <a:tblPr/>
              <a:tblGrid>
                <a:gridCol w="1230812"/>
                <a:gridCol w="1230812"/>
                <a:gridCol w="1230812"/>
              </a:tblGrid>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DEPTNO</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ENAME</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SAL</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KING</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CLARK</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MILLER</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SCOTT</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FORD</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JONES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2975</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ADAMS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1100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SMITH</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800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BLAKE</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2850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ALLEN</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1600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TURNER</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WARD</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1250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MARTIN</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1250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JAMES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950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body" idx="1"/>
          </p:nvPr>
        </p:nvSpPr>
        <p:spPr>
          <a:xfrm>
            <a:off x="2170853" y="880109"/>
            <a:ext cx="4900507" cy="8568690"/>
          </a:xfrm>
        </p:spPr>
        <p:txBody>
          <a:bodyPr/>
          <a:lstStyle/>
          <a:p>
            <a:pPr marL="241653" indent="-241653"/>
            <a:r>
              <a:rPr lang="en-US" b="1" u="sng" dirty="0"/>
              <a:t>The ORDER BY Clause (contd.)</a:t>
            </a:r>
            <a:r>
              <a:rPr lang="en-US" b="1" dirty="0"/>
              <a:t>:</a:t>
            </a:r>
          </a:p>
          <a:p>
            <a:pPr marL="241653" indent="-241653"/>
            <a:r>
              <a:rPr lang="en-US" dirty="0"/>
              <a:t>To select all employees sorted </a:t>
            </a:r>
            <a:r>
              <a:rPr lang="en-US" dirty="0" err="1"/>
              <a:t>dept</a:t>
            </a:r>
            <a:r>
              <a:rPr lang="en-US" dirty="0"/>
              <a:t> wise  in ascending order and within </a:t>
            </a:r>
            <a:r>
              <a:rPr lang="en-US" dirty="0" err="1"/>
              <a:t>dept</a:t>
            </a:r>
            <a:r>
              <a:rPr lang="en-US" dirty="0"/>
              <a:t> salary-wise in descending order for </a:t>
            </a:r>
            <a:r>
              <a:rPr lang="en-US" dirty="0" err="1"/>
              <a:t>deptno</a:t>
            </a:r>
            <a:r>
              <a:rPr lang="en-US" dirty="0"/>
              <a:t> 10 and 20.</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smtClean="0"/>
          </a:p>
          <a:p>
            <a:pPr marL="241653" indent="-241653"/>
            <a:endParaRPr lang="en-US" dirty="0" smtClean="0"/>
          </a:p>
          <a:p>
            <a:pPr marL="241653" indent="-241653"/>
            <a:endParaRPr lang="en-US" dirty="0"/>
          </a:p>
          <a:p>
            <a:pPr marL="241653" indent="-241653"/>
            <a:endParaRPr lang="en-US" dirty="0" smtClean="0"/>
          </a:p>
          <a:p>
            <a:pPr marL="241653" indent="-241653"/>
            <a:endParaRPr lang="en-US" dirty="0"/>
          </a:p>
          <a:p>
            <a:pPr marL="241653" indent="-241653"/>
            <a:endParaRPr lang="en-US" dirty="0"/>
          </a:p>
          <a:p>
            <a:pPr marL="241653" indent="-241653"/>
            <a:r>
              <a:rPr lang="en-US" dirty="0"/>
              <a:t>To select all employees along with their annual salary sorted on the basis of the annual salary.</a:t>
            </a:r>
          </a:p>
          <a:p>
            <a:pPr marL="241653" indent="-241653"/>
            <a:endParaRPr lang="en-US" dirty="0" smtClean="0"/>
          </a:p>
          <a:p>
            <a:pPr marL="241653" indent="-241653"/>
            <a:endParaRPr lang="en-US" dirty="0"/>
          </a:p>
        </p:txBody>
      </p:sp>
      <p:sp>
        <p:nvSpPr>
          <p:cNvPr id="322631" name="AutoShape 71"/>
          <p:cNvSpPr>
            <a:spLocks noChangeArrowheads="1"/>
          </p:cNvSpPr>
          <p:nvPr/>
        </p:nvSpPr>
        <p:spPr bwMode="auto">
          <a:xfrm>
            <a:off x="2438400" y="4707619"/>
            <a:ext cx="4064000" cy="40005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solidFill>
                  <a:srgbClr val="990000"/>
                </a:solidFill>
                <a:latin typeface="Arial" pitchFamily="34" charset="0"/>
                <a:cs typeface="Arial" pitchFamily="34" charset="0"/>
              </a:rPr>
              <a:t> </a:t>
            </a:r>
            <a:r>
              <a:rPr lang="en-US" sz="1000" dirty="0">
                <a:latin typeface="Arial" pitchFamily="34" charset="0"/>
                <a:cs typeface="Arial" pitchFamily="34" charset="0"/>
              </a:rPr>
              <a:t>SELECT </a:t>
            </a:r>
            <a:r>
              <a:rPr lang="en-US" sz="1000" dirty="0" err="1">
                <a:latin typeface="Arial" pitchFamily="34" charset="0"/>
                <a:cs typeface="Arial" pitchFamily="34" charset="0"/>
              </a:rPr>
              <a:t>ename</a:t>
            </a:r>
            <a:r>
              <a:rPr lang="en-US" sz="1000" dirty="0">
                <a:latin typeface="Arial" pitchFamily="34" charset="0"/>
                <a:cs typeface="Arial" pitchFamily="34" charset="0"/>
              </a:rPr>
              <a:t>, </a:t>
            </a:r>
            <a:r>
              <a:rPr lang="en-US" sz="1000" dirty="0" err="1">
                <a:latin typeface="Arial" pitchFamily="34" charset="0"/>
                <a:cs typeface="Arial" pitchFamily="34" charset="0"/>
              </a:rPr>
              <a:t>sal</a:t>
            </a:r>
            <a:r>
              <a:rPr lang="en-US" sz="1000" dirty="0">
                <a:latin typeface="Arial" pitchFamily="34" charset="0"/>
                <a:cs typeface="Arial" pitchFamily="34" charset="0"/>
              </a:rPr>
              <a:t> * 12  "Annual Salary" FROM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r>
              <a:rPr lang="en-US" sz="1000" dirty="0">
                <a:latin typeface="Arial" pitchFamily="34" charset="0"/>
                <a:cs typeface="Arial" pitchFamily="34" charset="0"/>
              </a:rPr>
              <a:t> order by 2 </a:t>
            </a:r>
            <a:r>
              <a:rPr lang="en-US" sz="1000" dirty="0" err="1">
                <a:latin typeface="Arial" pitchFamily="34" charset="0"/>
                <a:cs typeface="Arial" pitchFamily="34" charset="0"/>
              </a:rPr>
              <a:t>desc</a:t>
            </a:r>
            <a:r>
              <a:rPr lang="en-US" sz="1000" dirty="0">
                <a:latin typeface="Arial" pitchFamily="34" charset="0"/>
                <a:cs typeface="Arial" pitchFamily="34" charset="0"/>
              </a:rPr>
              <a:t>;</a:t>
            </a:r>
          </a:p>
        </p:txBody>
      </p:sp>
      <p:graphicFrame>
        <p:nvGraphicFramePr>
          <p:cNvPr id="322751" name="Group 191"/>
          <p:cNvGraphicFramePr>
            <a:graphicFrameLocks noGrp="1"/>
          </p:cNvGraphicFramePr>
          <p:nvPr>
            <p:extLst>
              <p:ext uri="{D42A27DB-BD31-4B8C-83A1-F6EECF244321}">
                <p14:modId xmlns:p14="http://schemas.microsoft.com/office/powerpoint/2010/main" val="3384223648"/>
              </p:ext>
            </p:extLst>
          </p:nvPr>
        </p:nvGraphicFramePr>
        <p:xfrm>
          <a:off x="2438401" y="5436870"/>
          <a:ext cx="3599542" cy="3200400"/>
        </p:xfrm>
        <a:graphic>
          <a:graphicData uri="http://schemas.openxmlformats.org/drawingml/2006/table">
            <a:tbl>
              <a:tblPr/>
              <a:tblGrid>
                <a:gridCol w="1631319"/>
                <a:gridCol w="1968223"/>
              </a:tblGrid>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ENAME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ANNUAL SALARY</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KING</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60000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SCOTT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36000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FORD</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36000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JONES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35700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BLAKE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34200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CLARK</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29400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ALLEN</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19200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TURNER</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18000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MILLER</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15600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WARD</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MARTIN</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ADAMS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13200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JAMES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11400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SMITH</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9600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2707" name="AutoShape 147"/>
          <p:cNvSpPr>
            <a:spLocks noChangeArrowheads="1"/>
          </p:cNvSpPr>
          <p:nvPr/>
        </p:nvSpPr>
        <p:spPr bwMode="auto">
          <a:xfrm>
            <a:off x="2438400" y="1479551"/>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SELECT </a:t>
            </a:r>
            <a:r>
              <a:rPr lang="en-US" sz="1000" dirty="0" err="1">
                <a:latin typeface="Arial" pitchFamily="34" charset="0"/>
                <a:cs typeface="Arial" pitchFamily="34" charset="0"/>
              </a:rPr>
              <a:t>deptno,ename,sal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r>
              <a:rPr lang="en-US" sz="1000" dirty="0">
                <a:latin typeface="Arial" pitchFamily="34" charset="0"/>
                <a:cs typeface="Arial" pitchFamily="34" charset="0"/>
              </a:rPr>
              <a:t>WHERE </a:t>
            </a:r>
            <a:r>
              <a:rPr lang="en-US" sz="1000" dirty="0" err="1">
                <a:latin typeface="Arial" pitchFamily="34" charset="0"/>
                <a:cs typeface="Arial" pitchFamily="34" charset="0"/>
              </a:rPr>
              <a:t>deptno</a:t>
            </a:r>
            <a:r>
              <a:rPr lang="en-US" sz="1000" dirty="0">
                <a:latin typeface="Arial" pitchFamily="34" charset="0"/>
                <a:cs typeface="Arial" pitchFamily="34" charset="0"/>
              </a:rPr>
              <a:t>=10 or </a:t>
            </a:r>
            <a:r>
              <a:rPr lang="en-US" sz="1000" dirty="0" err="1">
                <a:latin typeface="Arial" pitchFamily="34" charset="0"/>
                <a:cs typeface="Arial" pitchFamily="34" charset="0"/>
              </a:rPr>
              <a:t>deptno</a:t>
            </a:r>
            <a:r>
              <a:rPr lang="en-US" sz="1000" dirty="0">
                <a:latin typeface="Arial" pitchFamily="34" charset="0"/>
                <a:cs typeface="Arial" pitchFamily="34" charset="0"/>
              </a:rPr>
              <a:t> = 20 </a:t>
            </a:r>
          </a:p>
          <a:p>
            <a:pPr lvl="1"/>
            <a:r>
              <a:rPr lang="en-US" sz="1000" dirty="0">
                <a:latin typeface="Arial" pitchFamily="34" charset="0"/>
                <a:cs typeface="Arial" pitchFamily="34" charset="0"/>
              </a:rPr>
              <a:t>ORDER BY </a:t>
            </a:r>
            <a:r>
              <a:rPr lang="en-US" sz="1000" dirty="0" err="1">
                <a:latin typeface="Arial" pitchFamily="34" charset="0"/>
                <a:cs typeface="Arial" pitchFamily="34" charset="0"/>
              </a:rPr>
              <a:t>deptno,sal</a:t>
            </a:r>
            <a:r>
              <a:rPr lang="en-US" sz="1000" dirty="0">
                <a:latin typeface="Arial" pitchFamily="34" charset="0"/>
                <a:cs typeface="Arial" pitchFamily="34" charset="0"/>
              </a:rPr>
              <a:t> DESC;</a:t>
            </a:r>
          </a:p>
        </p:txBody>
      </p:sp>
      <p:graphicFrame>
        <p:nvGraphicFramePr>
          <p:cNvPr id="322708" name="Group 148"/>
          <p:cNvGraphicFramePr>
            <a:graphicFrameLocks noGrp="1"/>
          </p:cNvGraphicFramePr>
          <p:nvPr>
            <p:extLst>
              <p:ext uri="{D42A27DB-BD31-4B8C-83A1-F6EECF244321}">
                <p14:modId xmlns:p14="http://schemas.microsoft.com/office/powerpoint/2010/main" val="4291348310"/>
              </p:ext>
            </p:extLst>
          </p:nvPr>
        </p:nvGraphicFramePr>
        <p:xfrm>
          <a:off x="2438398" y="2153013"/>
          <a:ext cx="3692436" cy="2015490"/>
        </p:xfrm>
        <a:graphic>
          <a:graphicData uri="http://schemas.openxmlformats.org/drawingml/2006/table">
            <a:tbl>
              <a:tblPr/>
              <a:tblGrid>
                <a:gridCol w="1230812"/>
                <a:gridCol w="1230812"/>
                <a:gridCol w="1230812"/>
              </a:tblGrid>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DEPTNO</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ENAME</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SAL</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KING</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CLARK</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2450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MILLER</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SCOTT</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FORD</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JONES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2975</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ADAMS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1100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61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SMITH</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800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en-US" smtClean="0"/>
              <a:t>Tips and Tricks in SELECT Statements:</a:t>
            </a:r>
          </a:p>
          <a:p>
            <a:r>
              <a:rPr lang="en-US" smtClean="0"/>
              <a:t>It is necessary to always include a WHERE clause in your SELECT statement to narrow the number of rows returned. </a:t>
            </a:r>
          </a:p>
          <a:p>
            <a:pPr lvl="1"/>
            <a:r>
              <a:rPr lang="en-US" smtClean="0"/>
              <a:t>In some case you may want to return all rows. Then not using a WHERE clause is appropriate in this case. </a:t>
            </a:r>
          </a:p>
          <a:p>
            <a:pPr lvl="1"/>
            <a:r>
              <a:rPr lang="en-US" smtClean="0"/>
              <a:t>However, if you don’t need all the rows to be returned, use a WHERE clause to limit the number of rows returned. </a:t>
            </a:r>
          </a:p>
          <a:p>
            <a:pPr lvl="2"/>
            <a:r>
              <a:rPr lang="en-US" smtClean="0"/>
              <a:t>Another negative aspect of a table scan is that it will tend to flush out data pages from the cache with useless data. This reduces ability of the DB2 to reuse useful data in the cache, which increases disk I/O and decreases performance.</a:t>
            </a:r>
          </a:p>
          <a:p>
            <a:endParaRPr lang="en-US" smtClean="0"/>
          </a:p>
          <a:p>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smtClean="0"/>
              <a:t>Tips and Tricks in SELECT Statements (contd.):</a:t>
            </a:r>
          </a:p>
          <a:p>
            <a:r>
              <a:rPr lang="en-US" smtClean="0"/>
              <a:t>Some developers, as a habit, add the DISTINCT clause to each of their SELECT statements, even when it is not required. </a:t>
            </a:r>
          </a:p>
          <a:p>
            <a:pPr lvl="1"/>
            <a:r>
              <a:rPr lang="en-US" smtClean="0"/>
              <a:t>This is a bad habit that should be stopped.</a:t>
            </a:r>
          </a:p>
          <a:p>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p:txBody>
          <a:bodyPr/>
          <a:lstStyle/>
          <a:p>
            <a:r>
              <a:rPr lang="en-US" smtClean="0"/>
              <a:t>Tips and Tricks in SELECT Statements (contd.):</a:t>
            </a:r>
          </a:p>
          <a:p>
            <a:r>
              <a:rPr lang="en-US" smtClean="0"/>
              <a:t>Use simple operands</a:t>
            </a:r>
          </a:p>
          <a:p>
            <a:r>
              <a:rPr lang="en-US" smtClean="0"/>
              <a:t>Some operators tend to produced speedy results than other operators. Of course, you may not have choice of using an operator in your WHERE clauses, but sometimes you do have a choice. </a:t>
            </a:r>
          </a:p>
          <a:p>
            <a:pPr lvl="1"/>
            <a:r>
              <a:rPr lang="en-US" smtClean="0"/>
              <a:t>Using simpler operands, and exact numbers, provides the best overall performance. </a:t>
            </a:r>
          </a:p>
          <a:p>
            <a:pPr lvl="1"/>
            <a:r>
              <a:rPr lang="en-US" smtClean="0"/>
              <a:t>If a WHERE clause includes multiple expressions, there is generally no performance benefit gained by ordering the various expressions in any particular order. </a:t>
            </a:r>
          </a:p>
          <a:p>
            <a:pPr lvl="2"/>
            <a:r>
              <a:rPr lang="en-US" smtClean="0"/>
              <a:t>This is because the Query Optimizer does this for you, saving you the effort. There are a few exceptions to this, which are discussed further in the lesson.</a:t>
            </a:r>
          </a:p>
          <a:p>
            <a:pPr lvl="2"/>
            <a:endParaRPr lang="en-US" smtClean="0"/>
          </a:p>
          <a:p>
            <a:pPr lvl="2"/>
            <a:r>
              <a:rPr lang="en-US" smtClean="0"/>
              <a:t>contd. </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type="body" idx="1"/>
          </p:nvPr>
        </p:nvSpPr>
        <p:spPr>
          <a:xfrm>
            <a:off x="2170853" y="880110"/>
            <a:ext cx="4900507" cy="8082677"/>
          </a:xfrm>
        </p:spPr>
        <p:txBody>
          <a:bodyPr/>
          <a:lstStyle/>
          <a:p>
            <a:pPr marL="241653" indent="-241653">
              <a:tabLst>
                <a:tab pos="966612" algn="l"/>
                <a:tab pos="1208265" algn="l"/>
                <a:tab pos="1449918" algn="l"/>
              </a:tabLst>
            </a:pPr>
            <a:r>
              <a:rPr lang="en-US" b="1" u="sng" dirty="0"/>
              <a:t>Tips and Tricks in SELECT Statements (contd.)</a:t>
            </a:r>
            <a:r>
              <a:rPr lang="en-US" b="1" dirty="0"/>
              <a:t>:</a:t>
            </a:r>
          </a:p>
          <a:p>
            <a:pPr marL="241653" indent="-241653">
              <a:tabLst>
                <a:tab pos="966612" algn="l"/>
                <a:tab pos="1208265" algn="l"/>
                <a:tab pos="1449918" algn="l"/>
              </a:tabLst>
            </a:pPr>
            <a:r>
              <a:rPr lang="en-US" b="1" dirty="0"/>
              <a:t>Don’t include code that does not do anything </a:t>
            </a:r>
          </a:p>
          <a:p>
            <a:pPr marL="241653" indent="-241653">
              <a:tabLst>
                <a:tab pos="966612" algn="l"/>
                <a:tab pos="1208265" algn="l"/>
                <a:tab pos="1449918" algn="l"/>
              </a:tabLst>
            </a:pPr>
            <a:r>
              <a:rPr lang="en-US" dirty="0"/>
              <a:t>This may sound obvious. However, this scenario is seen in some off-the-shelf applications. </a:t>
            </a:r>
          </a:p>
          <a:p>
            <a:pPr marL="724959" lvl="1" indent="-241653">
              <a:tabLst>
                <a:tab pos="966612" algn="l"/>
                <a:tab pos="1208265" algn="l"/>
                <a:tab pos="1449918" algn="l"/>
              </a:tabLst>
            </a:pPr>
            <a:r>
              <a:rPr lang="en-US" dirty="0"/>
              <a:t>For example, you may see code which is given below:</a:t>
            </a:r>
          </a:p>
          <a:p>
            <a:pPr marL="241653" indent="-241653">
              <a:tabLst>
                <a:tab pos="966612" algn="l"/>
                <a:tab pos="1208265" algn="l"/>
                <a:tab pos="1449918" algn="l"/>
              </a:tabLst>
            </a:pPr>
            <a:r>
              <a:rPr lang="en-US" dirty="0"/>
              <a:t>		</a:t>
            </a:r>
          </a:p>
          <a:p>
            <a:pPr marL="241653" indent="-241653">
              <a:tabLst>
                <a:tab pos="966612" algn="l"/>
                <a:tab pos="1208265" algn="l"/>
                <a:tab pos="1449918" algn="l"/>
              </a:tabLst>
            </a:pPr>
            <a:endParaRPr lang="en-US" dirty="0"/>
          </a:p>
          <a:p>
            <a:pPr marL="724959" lvl="1" indent="-241653">
              <a:tabLst>
                <a:tab pos="966612" algn="l"/>
                <a:tab pos="1208265" algn="l"/>
                <a:tab pos="1449918" algn="l"/>
              </a:tabLst>
            </a:pPr>
            <a:endParaRPr lang="en-US" dirty="0"/>
          </a:p>
          <a:p>
            <a:pPr marL="724959" lvl="1" indent="-241653">
              <a:tabLst>
                <a:tab pos="966612" algn="l"/>
                <a:tab pos="1208265" algn="l"/>
                <a:tab pos="1449918" algn="l"/>
              </a:tabLst>
            </a:pPr>
            <a:endParaRPr lang="en-US" dirty="0"/>
          </a:p>
          <a:p>
            <a:pPr marL="724959" lvl="1" indent="-241653">
              <a:tabLst>
                <a:tab pos="966612" algn="l"/>
                <a:tab pos="1208265" algn="l"/>
                <a:tab pos="1449918" algn="l"/>
              </a:tabLst>
            </a:pPr>
            <a:endParaRPr lang="en-US" dirty="0" smtClean="0"/>
          </a:p>
          <a:p>
            <a:pPr marL="724959" lvl="1" indent="-241653">
              <a:tabLst>
                <a:tab pos="966612" algn="l"/>
                <a:tab pos="1208265" algn="l"/>
                <a:tab pos="1449918" algn="l"/>
              </a:tabLst>
            </a:pPr>
            <a:r>
              <a:rPr lang="en-US" dirty="0" smtClean="0"/>
              <a:t>When </a:t>
            </a:r>
            <a:r>
              <a:rPr lang="en-US" dirty="0"/>
              <a:t>this query is run, no rows will be returned. It is just wasting SQL Server resources. </a:t>
            </a:r>
          </a:p>
          <a:p>
            <a:pPr marL="241653" indent="-241653">
              <a:tabLst>
                <a:tab pos="966612" algn="l"/>
                <a:tab pos="1208265" algn="l"/>
                <a:tab pos="1449918" algn="l"/>
              </a:tabLst>
            </a:pPr>
            <a:r>
              <a:rPr lang="en-US" dirty="0"/>
              <a:t>By default, some developers routinely include code, which is similar to the one given above, in their WHERE clauses when they make string comparisons. </a:t>
            </a:r>
          </a:p>
          <a:p>
            <a:pPr marL="724959" lvl="1" indent="-241653">
              <a:tabLst>
                <a:tab pos="966612" algn="l"/>
                <a:tab pos="1208265" algn="l"/>
                <a:tab pos="1449918" algn="l"/>
              </a:tabLst>
            </a:pPr>
            <a:r>
              <a:rPr lang="en-US" dirty="0"/>
              <a:t>For example:</a:t>
            </a:r>
          </a:p>
          <a:p>
            <a:pPr marL="241653" indent="-241653">
              <a:tabLst>
                <a:tab pos="966612" algn="l"/>
                <a:tab pos="1208265" algn="l"/>
                <a:tab pos="1449918" algn="l"/>
              </a:tabLst>
            </a:pPr>
            <a:r>
              <a:rPr lang="en-US" dirty="0"/>
              <a:t>		</a:t>
            </a:r>
          </a:p>
          <a:p>
            <a:pPr marL="241653" indent="-241653">
              <a:tabLst>
                <a:tab pos="966612" algn="l"/>
                <a:tab pos="1208265" algn="l"/>
                <a:tab pos="1449918" algn="l"/>
              </a:tabLst>
            </a:pPr>
            <a:endParaRPr lang="en-US" dirty="0"/>
          </a:p>
          <a:p>
            <a:pPr marL="241653" indent="-241653">
              <a:tabLst>
                <a:tab pos="966612" algn="l"/>
                <a:tab pos="1208265" algn="l"/>
                <a:tab pos="1449918" algn="l"/>
              </a:tabLst>
            </a:pPr>
            <a:endParaRPr lang="en-US" dirty="0"/>
          </a:p>
          <a:p>
            <a:pPr marL="241653" indent="-241653">
              <a:tabLst>
                <a:tab pos="966612" algn="l"/>
                <a:tab pos="1208265" algn="l"/>
                <a:tab pos="1449918" algn="l"/>
              </a:tabLst>
            </a:pPr>
            <a:endParaRPr lang="en-US" b="1" dirty="0"/>
          </a:p>
          <a:p>
            <a:pPr marL="241653" indent="-241653">
              <a:tabLst>
                <a:tab pos="966612" algn="l"/>
                <a:tab pos="1208265" algn="l"/>
                <a:tab pos="1449918" algn="l"/>
              </a:tabLst>
            </a:pPr>
            <a:endParaRPr lang="en-US" b="1" dirty="0" smtClean="0"/>
          </a:p>
          <a:p>
            <a:pPr marL="241653" indent="-241653">
              <a:tabLst>
                <a:tab pos="966612" algn="l"/>
                <a:tab pos="1208265" algn="l"/>
                <a:tab pos="1449918" algn="l"/>
              </a:tabLst>
            </a:pPr>
            <a:r>
              <a:rPr lang="en-US" b="1" dirty="0" smtClean="0"/>
              <a:t>Any </a:t>
            </a:r>
            <a:r>
              <a:rPr lang="en-US" b="1" dirty="0"/>
              <a:t>use of text functions in a WHERE clause decreases performance.</a:t>
            </a:r>
          </a:p>
          <a:p>
            <a:pPr marL="241653" indent="-241653">
              <a:tabLst>
                <a:tab pos="966612" algn="l"/>
                <a:tab pos="1208265" algn="l"/>
                <a:tab pos="1449918" algn="l"/>
              </a:tabLst>
            </a:pPr>
            <a:r>
              <a:rPr lang="en-US" dirty="0"/>
              <a:t>If your database has been configured to be case-sensitive, then using text functions in the WHERE clause does decrease performance. However, in such a case, use the technique described below, along with appropriate indexes on the column in question:</a:t>
            </a:r>
          </a:p>
          <a:p>
            <a:pPr marL="241653" indent="-241653">
              <a:tabLst>
                <a:tab pos="966612" algn="l"/>
                <a:tab pos="1208265" algn="l"/>
                <a:tab pos="1449918" algn="l"/>
              </a:tabLst>
            </a:pPr>
            <a:r>
              <a:rPr lang="en-US" dirty="0"/>
              <a:t>		</a:t>
            </a:r>
          </a:p>
          <a:p>
            <a:pPr marL="241653" indent="-241653">
              <a:tabLst>
                <a:tab pos="966612" algn="l"/>
                <a:tab pos="1208265" algn="l"/>
                <a:tab pos="1449918" algn="l"/>
              </a:tabLst>
            </a:pPr>
            <a:endParaRPr lang="en-US" dirty="0"/>
          </a:p>
          <a:p>
            <a:pPr marL="241653" indent="-241653">
              <a:tabLst>
                <a:tab pos="966612" algn="l"/>
                <a:tab pos="1208265" algn="l"/>
                <a:tab pos="1449918" algn="l"/>
              </a:tabLst>
            </a:pPr>
            <a:endParaRPr lang="en-US" dirty="0"/>
          </a:p>
          <a:p>
            <a:pPr marL="241653" indent="-241653">
              <a:tabLst>
                <a:tab pos="966612" algn="l"/>
                <a:tab pos="1208265" algn="l"/>
                <a:tab pos="1449918" algn="l"/>
              </a:tabLst>
            </a:pPr>
            <a:endParaRPr lang="en-US" dirty="0" smtClean="0"/>
          </a:p>
          <a:p>
            <a:pPr marL="241653" indent="-241653">
              <a:tabLst>
                <a:tab pos="966612" algn="l"/>
                <a:tab pos="1208265" algn="l"/>
                <a:tab pos="1449918" algn="l"/>
              </a:tabLst>
            </a:pPr>
            <a:endParaRPr lang="en-US" dirty="0"/>
          </a:p>
          <a:p>
            <a:pPr marL="241653" indent="-241653">
              <a:tabLst>
                <a:tab pos="966612" algn="l"/>
                <a:tab pos="1208265" algn="l"/>
                <a:tab pos="1449918" algn="l"/>
              </a:tabLst>
            </a:pPr>
            <a:endParaRPr lang="en-US" dirty="0"/>
          </a:p>
          <a:p>
            <a:pPr marL="241653" indent="-241653">
              <a:tabLst>
                <a:tab pos="966612" algn="l"/>
                <a:tab pos="1208265" algn="l"/>
                <a:tab pos="1449918" algn="l"/>
              </a:tabLst>
            </a:pPr>
            <a:r>
              <a:rPr lang="en-US" dirty="0"/>
              <a:t>This code will run much faster than the first example.</a:t>
            </a:r>
          </a:p>
        </p:txBody>
      </p:sp>
      <p:sp>
        <p:nvSpPr>
          <p:cNvPr id="292869" name="AutoShape 5"/>
          <p:cNvSpPr>
            <a:spLocks noChangeArrowheads="1"/>
          </p:cNvSpPr>
          <p:nvPr/>
        </p:nvSpPr>
        <p:spPr bwMode="auto">
          <a:xfrm>
            <a:off x="2519680" y="1856195"/>
            <a:ext cx="406400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 SELECT column_name FROM table_name</a:t>
            </a:r>
            <a:br>
              <a:rPr lang="en-US" sz="1100">
                <a:latin typeface="Arial" pitchFamily="34" charset="0"/>
                <a:cs typeface="Arial" pitchFamily="34" charset="0"/>
              </a:rPr>
            </a:br>
            <a:r>
              <a:rPr lang="en-US" sz="1100">
                <a:latin typeface="Arial" pitchFamily="34" charset="0"/>
                <a:cs typeface="Arial" pitchFamily="34" charset="0"/>
              </a:rPr>
              <a:t>WHERE 1 = 0</a:t>
            </a:r>
          </a:p>
        </p:txBody>
      </p:sp>
      <p:sp>
        <p:nvSpPr>
          <p:cNvPr id="292870" name="AutoShape 6"/>
          <p:cNvSpPr>
            <a:spLocks noChangeArrowheads="1"/>
          </p:cNvSpPr>
          <p:nvPr/>
        </p:nvSpPr>
        <p:spPr bwMode="auto">
          <a:xfrm>
            <a:off x="2591929" y="5482943"/>
            <a:ext cx="406400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 SELECT </a:t>
            </a:r>
            <a:r>
              <a:rPr lang="en-US" sz="1100" dirty="0" err="1">
                <a:latin typeface="Arial" pitchFamily="34" charset="0"/>
                <a:cs typeface="Arial" pitchFamily="34" charset="0"/>
              </a:rPr>
              <a:t>column_name</a:t>
            </a:r>
            <a:r>
              <a:rPr lang="en-US" sz="1100" dirty="0">
                <a:latin typeface="Arial" pitchFamily="34" charset="0"/>
                <a:cs typeface="Arial" pitchFamily="34" charset="0"/>
              </a:rPr>
              <a:t> FROM </a:t>
            </a:r>
            <a:r>
              <a:rPr lang="en-US" sz="1100" dirty="0" err="1">
                <a:latin typeface="Arial" pitchFamily="34" charset="0"/>
                <a:cs typeface="Arial" pitchFamily="34" charset="0"/>
              </a:rPr>
              <a:t>table_name</a:t>
            </a:r>
            <a:r>
              <a:rPr lang="en-US" sz="1100" dirty="0">
                <a:latin typeface="Arial" pitchFamily="34" charset="0"/>
                <a:cs typeface="Arial" pitchFamily="34" charset="0"/>
              </a:rPr>
              <a:t/>
            </a:r>
            <a:br>
              <a:rPr lang="en-US" sz="1100" dirty="0">
                <a:latin typeface="Arial" pitchFamily="34" charset="0"/>
                <a:cs typeface="Arial" pitchFamily="34" charset="0"/>
              </a:rPr>
            </a:br>
            <a:r>
              <a:rPr lang="en-US" sz="1100" dirty="0">
                <a:latin typeface="Arial" pitchFamily="34" charset="0"/>
                <a:cs typeface="Arial" pitchFamily="34" charset="0"/>
              </a:rPr>
              <a:t>WHERE </a:t>
            </a:r>
            <a:r>
              <a:rPr lang="en-US" sz="1100" dirty="0" err="1">
                <a:latin typeface="Arial" pitchFamily="34" charset="0"/>
                <a:cs typeface="Arial" pitchFamily="34" charset="0"/>
              </a:rPr>
              <a:t>column_name</a:t>
            </a:r>
            <a:r>
              <a:rPr lang="en-US" sz="1100" dirty="0">
                <a:latin typeface="Arial" pitchFamily="34" charset="0"/>
                <a:cs typeface="Arial" pitchFamily="34" charset="0"/>
              </a:rPr>
              <a:t> = ‘NAME’ or </a:t>
            </a:r>
            <a:r>
              <a:rPr lang="en-US" sz="1100" dirty="0" err="1">
                <a:latin typeface="Arial" pitchFamily="34" charset="0"/>
                <a:cs typeface="Arial" pitchFamily="34" charset="0"/>
              </a:rPr>
              <a:t>column_name</a:t>
            </a:r>
            <a:r>
              <a:rPr lang="en-US" sz="1100" dirty="0">
                <a:latin typeface="Arial" pitchFamily="34" charset="0"/>
                <a:cs typeface="Arial" pitchFamily="34" charset="0"/>
              </a:rPr>
              <a:t> = ‘name’</a:t>
            </a:r>
          </a:p>
        </p:txBody>
      </p:sp>
      <p:sp>
        <p:nvSpPr>
          <p:cNvPr id="292871" name="AutoShape 7"/>
          <p:cNvSpPr>
            <a:spLocks noChangeArrowheads="1"/>
          </p:cNvSpPr>
          <p:nvPr/>
        </p:nvSpPr>
        <p:spPr bwMode="auto">
          <a:xfrm>
            <a:off x="2655147" y="3732522"/>
            <a:ext cx="4064000" cy="509279"/>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 SELECT </a:t>
            </a:r>
            <a:r>
              <a:rPr lang="en-US" sz="1100" dirty="0" err="1">
                <a:latin typeface="Arial" pitchFamily="34" charset="0"/>
                <a:cs typeface="Arial" pitchFamily="34" charset="0"/>
              </a:rPr>
              <a:t>column_name</a:t>
            </a:r>
            <a:r>
              <a:rPr lang="en-US" sz="1100" dirty="0">
                <a:latin typeface="Arial" pitchFamily="34" charset="0"/>
                <a:cs typeface="Arial" pitchFamily="34" charset="0"/>
              </a:rPr>
              <a:t> FROM </a:t>
            </a:r>
            <a:r>
              <a:rPr lang="en-US" sz="1100" dirty="0" err="1">
                <a:latin typeface="Arial" pitchFamily="34" charset="0"/>
                <a:cs typeface="Arial" pitchFamily="34" charset="0"/>
              </a:rPr>
              <a:t>table_name</a:t>
            </a:r>
            <a:r>
              <a:rPr lang="en-US" sz="1100" dirty="0">
                <a:latin typeface="Arial" pitchFamily="34" charset="0"/>
                <a:cs typeface="Arial" pitchFamily="34" charset="0"/>
              </a:rPr>
              <a:t/>
            </a:r>
            <a:br>
              <a:rPr lang="en-US" sz="1100" dirty="0">
                <a:latin typeface="Arial" pitchFamily="34" charset="0"/>
                <a:cs typeface="Arial" pitchFamily="34" charset="0"/>
              </a:rPr>
            </a:br>
            <a:r>
              <a:rPr lang="en-US" sz="1100" dirty="0">
                <a:latin typeface="Arial" pitchFamily="34" charset="0"/>
                <a:cs typeface="Arial" pitchFamily="34" charset="0"/>
              </a:rPr>
              <a:t> WHERE LOWER(</a:t>
            </a:r>
            <a:r>
              <a:rPr lang="en-US" sz="1100" dirty="0" err="1">
                <a:latin typeface="Arial" pitchFamily="34" charset="0"/>
                <a:cs typeface="Arial" pitchFamily="34" charset="0"/>
              </a:rPr>
              <a:t>column_name</a:t>
            </a:r>
            <a:r>
              <a:rPr lang="en-US" sz="1100" dirty="0">
                <a:latin typeface="Arial" pitchFamily="34" charset="0"/>
                <a:cs typeface="Arial" pitchFamily="34" charset="0"/>
              </a:rPr>
              <a:t>) = ‘name</a:t>
            </a:r>
            <a:r>
              <a:rPr lang="en-US" sz="1100" dirty="0">
                <a:latin typeface="Arial" pitchFamily="34" charset="0"/>
                <a:cs typeface="Arial" pitchFamily="34" charset="0"/>
              </a:rPr>
              <a:t>’</a:t>
            </a:r>
            <a:endParaRPr lang="en-US" sz="110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p:txBody>
          <a:bodyPr/>
          <a:lstStyle/>
          <a:p>
            <a:r>
              <a:rPr lang="en-US" smtClean="0"/>
              <a:t>Tips and Tricks in SELECT Statements (contd.):</a:t>
            </a:r>
          </a:p>
          <a:p>
            <a:r>
              <a:rPr lang="en-US" smtClean="0"/>
              <a:t>If you use a leading character in your LIKE clause, then the Query Optimizer has the ability to potentially use an Index to perform the query. Thus speeding performance and reducing the load on SQL engine. </a:t>
            </a:r>
          </a:p>
          <a:p>
            <a:pPr lvl="1"/>
            <a:r>
              <a:rPr lang="en-US" smtClean="0"/>
              <a:t>However, if the leading character in a LIKE clause is a “wildcard”, then the Query Optimizer will not be able to use an Index. Here a table scan must be run, thus reducing performance and taking more time. </a:t>
            </a:r>
          </a:p>
          <a:p>
            <a:r>
              <a:rPr lang="en-US" smtClean="0"/>
              <a:t>The more leading characters you use in the LIKE clause, it is more likely that the Query Optimizer will find and use a suitable Index.</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type="body" idx="1"/>
          </p:nvPr>
        </p:nvSpPr>
        <p:spPr/>
        <p:txBody>
          <a:bodyPr>
            <a:normAutofit lnSpcReduction="10000"/>
          </a:bodyPr>
          <a:lstStyle/>
          <a:p>
            <a:r>
              <a:rPr lang="en-US" dirty="0" smtClean="0"/>
              <a:t>Tips and Tricks in SELECT Statements (contd.):</a:t>
            </a:r>
          </a:p>
          <a:p>
            <a:r>
              <a:rPr lang="en-US" dirty="0" smtClean="0"/>
              <a:t>Don’t use ORDER BY in your SELECT statements unless you really need to: </a:t>
            </a:r>
          </a:p>
          <a:p>
            <a:r>
              <a:rPr lang="en-US" dirty="0" smtClean="0"/>
              <a:t>The ORDER BY clause adds a lot of extra overhead. </a:t>
            </a:r>
          </a:p>
          <a:p>
            <a:r>
              <a:rPr lang="en-US" dirty="0" smtClean="0"/>
              <a:t>	For example: Sometimes it may be more efficient to sort the data at the client than at the server. In other cases, the client does not even need sorted data to achieve its goal. The key here is to remember that you should not automatically sort data, unless you know it is necessary. </a:t>
            </a:r>
          </a:p>
          <a:p>
            <a:r>
              <a:rPr lang="en-US" dirty="0" smtClean="0"/>
              <a:t>Whenever SQL Server has to perform a sorting operation, additional resources have to be used to perform this task. Sorting often occurs when any of the following Transact-SQL statements are executed:</a:t>
            </a:r>
          </a:p>
          <a:p>
            <a:pPr lvl="1"/>
            <a:r>
              <a:rPr lang="en-US" dirty="0" smtClean="0"/>
              <a:t>ORDER BY</a:t>
            </a:r>
          </a:p>
          <a:p>
            <a:pPr lvl="1"/>
            <a:r>
              <a:rPr lang="en-US" dirty="0" smtClean="0"/>
              <a:t>GROUP BY</a:t>
            </a:r>
          </a:p>
          <a:p>
            <a:pPr lvl="1"/>
            <a:r>
              <a:rPr lang="en-US" dirty="0" smtClean="0"/>
              <a:t>SELECT DISTINCT</a:t>
            </a:r>
          </a:p>
          <a:p>
            <a:pPr lvl="1"/>
            <a:r>
              <a:rPr lang="en-US" dirty="0" smtClean="0"/>
              <a:t>UNION</a:t>
            </a:r>
          </a:p>
          <a:p>
            <a:pPr lvl="1"/>
            <a:r>
              <a:rPr lang="en-US" dirty="0" smtClean="0"/>
              <a:t>CREATE INDEX (generally not as critical as happens much less often)</a:t>
            </a:r>
          </a:p>
          <a:p>
            <a:r>
              <a:rPr lang="en-US" dirty="0" smtClean="0"/>
              <a:t>In many cases, these commands cannot be avoided. On the other hand, there are few ways in which sorting overhead can be reduced, like:</a:t>
            </a:r>
          </a:p>
          <a:p>
            <a:pPr lvl="1"/>
            <a:r>
              <a:rPr lang="en-US" dirty="0" smtClean="0"/>
              <a:t>Keep the number of rows to be sorted to a minimum. Do this by only returning those rows that absolutely need to be sorted.</a:t>
            </a:r>
          </a:p>
          <a:p>
            <a:pPr lvl="1"/>
            <a:r>
              <a:rPr lang="en-US" dirty="0" smtClean="0"/>
              <a:t>Keep the number of columns to be sorted to the minimum. In other words, do not sort more columns than required.</a:t>
            </a:r>
          </a:p>
          <a:p>
            <a:pPr lvl="1"/>
            <a:r>
              <a:rPr lang="en-US" dirty="0" smtClean="0"/>
              <a:t>Keep the width (physical size) of the columns to be sorted to a minimum.</a:t>
            </a:r>
          </a:p>
          <a:p>
            <a:pPr lvl="1"/>
            <a:r>
              <a:rPr lang="en-US" dirty="0" smtClean="0"/>
              <a:t>Sort column with number </a:t>
            </a:r>
            <a:r>
              <a:rPr lang="en-US" dirty="0" err="1" smtClean="0"/>
              <a:t>datatypes</a:t>
            </a:r>
            <a:r>
              <a:rPr lang="en-US" dirty="0" smtClean="0"/>
              <a:t> instead of character </a:t>
            </a:r>
            <a:r>
              <a:rPr lang="en-US" dirty="0" err="1" smtClean="0"/>
              <a:t>datatypes</a:t>
            </a:r>
            <a:r>
              <a:rPr lang="en-US" dirty="0" smtClean="0"/>
              <a:t>.</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smtClean="0"/>
              <a:t>The SELECT Statement:</a:t>
            </a:r>
          </a:p>
          <a:p>
            <a:r>
              <a:rPr lang="en-US" smtClean="0"/>
              <a:t>The SELECT statement is used to select data from a table. The tabular result is stored in a result table (called the result-set). The statement begins with the SELECT keyword. The basic SELECT statement has three clauses: </a:t>
            </a:r>
          </a:p>
          <a:p>
            <a:pPr lvl="1"/>
            <a:r>
              <a:rPr lang="en-US" smtClean="0"/>
              <a:t>SELECT </a:t>
            </a:r>
          </a:p>
          <a:p>
            <a:pPr lvl="1"/>
            <a:r>
              <a:rPr lang="en-US" smtClean="0"/>
              <a:t>FROM </a:t>
            </a:r>
          </a:p>
          <a:p>
            <a:pPr lvl="1"/>
            <a:r>
              <a:rPr lang="en-US" smtClean="0"/>
              <a:t>WHERE </a:t>
            </a:r>
          </a:p>
          <a:p>
            <a:r>
              <a:rPr lang="en-US" smtClean="0"/>
              <a:t>The SELECT clause specifies the table columns that are retrieved. </a:t>
            </a:r>
          </a:p>
          <a:p>
            <a:r>
              <a:rPr lang="en-US" smtClean="0"/>
              <a:t>The FROM clause specifies the tables accessed. </a:t>
            </a:r>
          </a:p>
          <a:p>
            <a:r>
              <a:rPr lang="en-US" smtClean="0"/>
              <a:t>The WHERE clause specifies which table rows are used. The WHERE clause is optional; if missing, all table rows are used. </a:t>
            </a:r>
          </a:p>
          <a:p>
            <a:r>
              <a:rPr lang="en-US" smtClean="0"/>
              <a:t>Note:</a:t>
            </a:r>
          </a:p>
          <a:p>
            <a:r>
              <a:rPr lang="en-US" smtClean="0"/>
              <a:t>Each clause is evaluated on the result set of a previous clause. The final result of the query will be always a “result table”.  </a:t>
            </a:r>
          </a:p>
          <a:p>
            <a:r>
              <a:rPr lang="en-US" smtClean="0"/>
              <a:t>Only FROM clause is essential.  The clauses WHERE, GROUP BY, HAVING, ORDER BY, UNION are optional.</a:t>
            </a:r>
          </a:p>
          <a:p>
            <a:r>
              <a:rPr lang="en-US" smtClean="0"/>
              <a:t>All the examples that follow are based on EMP and DEPT tables that are already available.  </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2170853" y="450057"/>
            <a:ext cx="4900507" cy="8631079"/>
          </a:xfrm>
        </p:spPr>
        <p:txBody>
          <a:bodyPr/>
          <a:lstStyle/>
          <a:p>
            <a:pPr marL="241653" indent="-241653">
              <a:lnSpc>
                <a:spcPct val="90000"/>
              </a:lnSpc>
            </a:pPr>
            <a:r>
              <a:rPr lang="en-US" b="1" dirty="0"/>
              <a:t>To select all rows from table dept.</a:t>
            </a:r>
          </a:p>
          <a:p>
            <a:pPr marL="241653" indent="-241653">
              <a:lnSpc>
                <a:spcPct val="90000"/>
              </a:lnSpc>
            </a:pPr>
            <a:endParaRPr lang="en-US" dirty="0" smtClean="0"/>
          </a:p>
          <a:p>
            <a:pPr marL="241653" indent="-241653">
              <a:lnSpc>
                <a:spcPct val="90000"/>
              </a:lnSpc>
            </a:pPr>
            <a:r>
              <a:rPr lang="en-US" dirty="0" smtClean="0"/>
              <a:t>It </a:t>
            </a:r>
            <a:r>
              <a:rPr lang="en-US" dirty="0"/>
              <a:t>is NOT necessary to retrieve all the COLUMNS of the table. If LOC is not required, then the following query can be used.</a:t>
            </a:r>
          </a:p>
          <a:p>
            <a:pPr marL="241653" indent="-241653">
              <a:lnSpc>
                <a:spcPct val="90000"/>
              </a:lnSpc>
            </a:pPr>
            <a:r>
              <a:rPr lang="en-US" dirty="0"/>
              <a:t> </a:t>
            </a:r>
          </a:p>
          <a:p>
            <a:pPr marL="241653" indent="-241653">
              <a:lnSpc>
                <a:spcPct val="90000"/>
              </a:lnSpc>
            </a:pPr>
            <a:endParaRPr lang="en-US" dirty="0"/>
          </a:p>
          <a:p>
            <a:pPr marL="241653" indent="-241653">
              <a:lnSpc>
                <a:spcPct val="90000"/>
              </a:lnSpc>
            </a:pPr>
            <a:endParaRPr lang="en-US" dirty="0" smtClean="0"/>
          </a:p>
          <a:p>
            <a:pPr marL="241653" indent="-241653">
              <a:lnSpc>
                <a:spcPct val="90000"/>
              </a:lnSpc>
            </a:pPr>
            <a:endParaRPr lang="en-US" dirty="0" smtClean="0"/>
          </a:p>
          <a:p>
            <a:pPr marL="241653" indent="-241653">
              <a:lnSpc>
                <a:spcPct val="90000"/>
              </a:lnSpc>
            </a:pPr>
            <a:endParaRPr lang="en-US" dirty="0"/>
          </a:p>
          <a:p>
            <a:pPr marL="241653" indent="-241653">
              <a:lnSpc>
                <a:spcPct val="90000"/>
              </a:lnSpc>
            </a:pPr>
            <a:endParaRPr lang="en-US" dirty="0" smtClean="0"/>
          </a:p>
          <a:p>
            <a:pPr marL="241653" indent="-241653">
              <a:lnSpc>
                <a:spcPct val="90000"/>
              </a:lnSpc>
            </a:pPr>
            <a:endParaRPr lang="en-US" dirty="0"/>
          </a:p>
          <a:p>
            <a:pPr marL="241653" indent="-241653">
              <a:lnSpc>
                <a:spcPct val="90000"/>
              </a:lnSpc>
            </a:pPr>
            <a:endParaRPr lang="en-US" dirty="0" smtClean="0"/>
          </a:p>
          <a:p>
            <a:pPr marL="241653" indent="-241653">
              <a:lnSpc>
                <a:spcPct val="90000"/>
              </a:lnSpc>
            </a:pPr>
            <a:endParaRPr lang="en-US" dirty="0"/>
          </a:p>
          <a:p>
            <a:pPr marL="241653" indent="-241653">
              <a:lnSpc>
                <a:spcPct val="90000"/>
              </a:lnSpc>
            </a:pPr>
            <a:endParaRPr lang="en-US" dirty="0" smtClean="0"/>
          </a:p>
          <a:p>
            <a:pPr marL="241653" indent="-241653">
              <a:lnSpc>
                <a:spcPct val="90000"/>
              </a:lnSpc>
            </a:pPr>
            <a:r>
              <a:rPr lang="en-US" dirty="0" smtClean="0"/>
              <a:t>It </a:t>
            </a:r>
            <a:r>
              <a:rPr lang="en-US" dirty="0"/>
              <a:t>is NOT necessary to list the column names in the same order as done at the time of table creation. If dept name is to be displayed followed by dept number, then the following query can be used.</a:t>
            </a:r>
          </a:p>
          <a:p>
            <a:pPr marL="241653" indent="-241653">
              <a:lnSpc>
                <a:spcPct val="90000"/>
              </a:lnSpc>
            </a:pPr>
            <a:r>
              <a:rPr lang="en-US" dirty="0"/>
              <a:t>	</a:t>
            </a:r>
          </a:p>
          <a:p>
            <a:pPr marL="241653" indent="-241653">
              <a:lnSpc>
                <a:spcPct val="90000"/>
              </a:lnSpc>
            </a:pPr>
            <a:endParaRPr lang="en-US" dirty="0"/>
          </a:p>
          <a:p>
            <a:pPr marL="241653" indent="-241653">
              <a:lnSpc>
                <a:spcPct val="90000"/>
              </a:lnSpc>
            </a:pPr>
            <a:endParaRPr lang="en-US" dirty="0" smtClean="0"/>
          </a:p>
          <a:p>
            <a:pPr marL="241653" indent="-241653">
              <a:lnSpc>
                <a:spcPct val="90000"/>
              </a:lnSpc>
            </a:pPr>
            <a:r>
              <a:rPr lang="en-US" dirty="0" smtClean="0"/>
              <a:t>If </a:t>
            </a:r>
            <a:r>
              <a:rPr lang="en-US" dirty="0"/>
              <a:t>all columns are to retrieved ,then instead of listing the column names, the following query can be used.</a:t>
            </a:r>
          </a:p>
          <a:p>
            <a:pPr marL="241653" indent="-241653">
              <a:lnSpc>
                <a:spcPct val="90000"/>
              </a:lnSpc>
            </a:pPr>
            <a:endParaRPr lang="en-US" dirty="0"/>
          </a:p>
          <a:p>
            <a:pPr marL="241653" indent="-241653">
              <a:lnSpc>
                <a:spcPct val="90000"/>
              </a:lnSpc>
            </a:pPr>
            <a:endParaRPr lang="en-US" dirty="0"/>
          </a:p>
          <a:p>
            <a:pPr marL="241653" indent="-241653">
              <a:lnSpc>
                <a:spcPct val="90000"/>
              </a:lnSpc>
            </a:pPr>
            <a:endParaRPr lang="en-US" dirty="0" smtClean="0"/>
          </a:p>
          <a:p>
            <a:pPr marL="241653" indent="-241653">
              <a:lnSpc>
                <a:spcPct val="90000"/>
              </a:lnSpc>
            </a:pPr>
            <a:r>
              <a:rPr lang="en-US" dirty="0" smtClean="0"/>
              <a:t>When </a:t>
            </a:r>
            <a:r>
              <a:rPr lang="en-US" dirty="0"/>
              <a:t>rows are retrieved and displayed, the “column heading” is same as the “column name”. To change the heading from LOC to LOCATION, can be used.</a:t>
            </a:r>
          </a:p>
          <a:p>
            <a:pPr marL="241653" indent="-241653">
              <a:lnSpc>
                <a:spcPct val="90000"/>
              </a:lnSpc>
            </a:pPr>
            <a:endParaRPr lang="en-US" dirty="0"/>
          </a:p>
          <a:p>
            <a:pPr marL="241653" indent="-241653">
              <a:lnSpc>
                <a:spcPct val="90000"/>
              </a:lnSpc>
            </a:pPr>
            <a:endParaRPr lang="en-US" dirty="0"/>
          </a:p>
          <a:p>
            <a:pPr marL="241653" indent="-241653">
              <a:lnSpc>
                <a:spcPct val="90000"/>
              </a:lnSpc>
            </a:pPr>
            <a:r>
              <a:rPr lang="en-US" b="1" dirty="0" smtClean="0"/>
              <a:t>To </a:t>
            </a:r>
            <a:r>
              <a:rPr lang="en-US" b="1" dirty="0"/>
              <a:t>list </a:t>
            </a:r>
            <a:r>
              <a:rPr lang="en-US" b="1" dirty="0" err="1"/>
              <a:t>deptno</a:t>
            </a:r>
            <a:r>
              <a:rPr lang="en-US" b="1" dirty="0"/>
              <a:t> from EMP table.</a:t>
            </a:r>
          </a:p>
          <a:p>
            <a:pPr marL="241653" indent="-241653">
              <a:lnSpc>
                <a:spcPct val="90000"/>
              </a:lnSpc>
            </a:pPr>
            <a:r>
              <a:rPr lang="en-US" dirty="0"/>
              <a:t>	</a:t>
            </a:r>
          </a:p>
          <a:p>
            <a:pPr marL="241653" indent="-241653">
              <a:lnSpc>
                <a:spcPct val="90000"/>
              </a:lnSpc>
            </a:pPr>
            <a:endParaRPr lang="en-US" dirty="0"/>
          </a:p>
          <a:p>
            <a:pPr marL="241653" indent="-241653">
              <a:lnSpc>
                <a:spcPct val="90000"/>
              </a:lnSpc>
            </a:pPr>
            <a:endParaRPr lang="en-US" dirty="0"/>
          </a:p>
          <a:p>
            <a:pPr marL="241653" indent="-241653">
              <a:lnSpc>
                <a:spcPct val="90000"/>
              </a:lnSpc>
            </a:pPr>
            <a:endParaRPr lang="en-US" dirty="0"/>
          </a:p>
          <a:p>
            <a:pPr marL="241653" indent="-241653">
              <a:lnSpc>
                <a:spcPct val="90000"/>
              </a:lnSpc>
            </a:pPr>
            <a:endParaRPr lang="en-US" dirty="0"/>
          </a:p>
        </p:txBody>
      </p:sp>
      <p:sp>
        <p:nvSpPr>
          <p:cNvPr id="307205" name="AutoShape 5"/>
          <p:cNvSpPr>
            <a:spLocks noChangeArrowheads="1"/>
          </p:cNvSpPr>
          <p:nvPr/>
        </p:nvSpPr>
        <p:spPr bwMode="auto">
          <a:xfrm>
            <a:off x="2519680" y="1165860"/>
            <a:ext cx="4064000" cy="35560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a:t>
            </a:r>
            <a:r>
              <a:rPr lang="en-US" sz="1100" dirty="0" err="1">
                <a:latin typeface="Arial" pitchFamily="34" charset="0"/>
                <a:cs typeface="Arial" pitchFamily="34" charset="0"/>
              </a:rPr>
              <a:t>deptno,dname,loc</a:t>
            </a:r>
            <a:r>
              <a:rPr lang="en-US" sz="1100" dirty="0">
                <a:latin typeface="Arial" pitchFamily="34" charset="0"/>
                <a:cs typeface="Arial" pitchFamily="34" charset="0"/>
              </a:rPr>
              <a:t>  </a:t>
            </a:r>
          </a:p>
          <a:p>
            <a:pPr lvl="1"/>
            <a:r>
              <a:rPr lang="en-US" sz="1100" dirty="0">
                <a:latin typeface="Arial" pitchFamily="34" charset="0"/>
                <a:cs typeface="Arial" pitchFamily="34" charset="0"/>
              </a:rPr>
              <a:t>FROM </a:t>
            </a:r>
            <a:r>
              <a:rPr lang="en-US" sz="1100" dirty="0" err="1">
                <a:latin typeface="Arial" pitchFamily="34" charset="0"/>
                <a:cs typeface="Arial" pitchFamily="34" charset="0"/>
              </a:rPr>
              <a:t>dept</a:t>
            </a:r>
            <a:r>
              <a:rPr lang="en-US" sz="1100" dirty="0">
                <a:latin typeface="Arial" pitchFamily="34" charset="0"/>
                <a:cs typeface="Arial" pitchFamily="34" charset="0"/>
              </a:rPr>
              <a:t>;</a:t>
            </a:r>
          </a:p>
        </p:txBody>
      </p:sp>
      <p:graphicFrame>
        <p:nvGraphicFramePr>
          <p:cNvPr id="307298" name="Group 98"/>
          <p:cNvGraphicFramePr>
            <a:graphicFrameLocks noGrp="1"/>
          </p:cNvGraphicFramePr>
          <p:nvPr>
            <p:extLst>
              <p:ext uri="{D42A27DB-BD31-4B8C-83A1-F6EECF244321}">
                <p14:modId xmlns:p14="http://schemas.microsoft.com/office/powerpoint/2010/main" val="3007570870"/>
              </p:ext>
            </p:extLst>
          </p:nvPr>
        </p:nvGraphicFramePr>
        <p:xfrm>
          <a:off x="2560320" y="1588532"/>
          <a:ext cx="2584026" cy="992125"/>
        </p:xfrm>
        <a:graphic>
          <a:graphicData uri="http://schemas.openxmlformats.org/drawingml/2006/table">
            <a:tbl>
              <a:tblPr/>
              <a:tblGrid>
                <a:gridCol w="748453"/>
                <a:gridCol w="997374"/>
                <a:gridCol w="838199"/>
              </a:tblGrid>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cs typeface="Arial" pitchFamily="34" charset="0"/>
                        </a:rPr>
                        <a:t>DEPTNO</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cs typeface="Arial" pitchFamily="34" charset="0"/>
                        </a:rPr>
                        <a:t>DNAME</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cs typeface="Arial" pitchFamily="34" charset="0"/>
                        </a:rPr>
                        <a:t>LOC</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ACCOUNTING</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NEW YORK</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RESEARCH</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DALLAS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SALES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CHICAGO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40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OPERATION</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BOSTON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41" name="AutoShape 41"/>
          <p:cNvSpPr>
            <a:spLocks noChangeArrowheads="1"/>
          </p:cNvSpPr>
          <p:nvPr/>
        </p:nvSpPr>
        <p:spPr bwMode="auto">
          <a:xfrm>
            <a:off x="2519680" y="3128483"/>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a:t>
            </a:r>
            <a:r>
              <a:rPr lang="en-US" sz="1100" dirty="0" err="1">
                <a:latin typeface="Arial" pitchFamily="34" charset="0"/>
                <a:cs typeface="Arial" pitchFamily="34" charset="0"/>
              </a:rPr>
              <a:t>deptno,dname</a:t>
            </a:r>
            <a:r>
              <a:rPr lang="en-US" sz="1100" dirty="0">
                <a:latin typeface="Arial" pitchFamily="34" charset="0"/>
                <a:cs typeface="Arial" pitchFamily="34" charset="0"/>
              </a:rPr>
              <a:t> FROM </a:t>
            </a:r>
            <a:r>
              <a:rPr lang="en-US" sz="1100" dirty="0" err="1">
                <a:latin typeface="Arial" pitchFamily="34" charset="0"/>
                <a:cs typeface="Arial" pitchFamily="34" charset="0"/>
              </a:rPr>
              <a:t>dept</a:t>
            </a:r>
            <a:r>
              <a:rPr lang="en-US" sz="1100" dirty="0">
                <a:latin typeface="Arial" pitchFamily="34" charset="0"/>
                <a:cs typeface="Arial" pitchFamily="34" charset="0"/>
              </a:rPr>
              <a:t>; </a:t>
            </a:r>
          </a:p>
        </p:txBody>
      </p:sp>
      <p:sp>
        <p:nvSpPr>
          <p:cNvPr id="307242" name="AutoShape 42"/>
          <p:cNvSpPr>
            <a:spLocks noChangeArrowheads="1"/>
          </p:cNvSpPr>
          <p:nvPr/>
        </p:nvSpPr>
        <p:spPr bwMode="auto">
          <a:xfrm>
            <a:off x="2519680" y="3957324"/>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dname,deptno FROM dept; </a:t>
            </a:r>
          </a:p>
        </p:txBody>
      </p:sp>
      <p:sp>
        <p:nvSpPr>
          <p:cNvPr id="307243" name="AutoShape 43"/>
          <p:cNvSpPr>
            <a:spLocks noChangeArrowheads="1"/>
          </p:cNvSpPr>
          <p:nvPr/>
        </p:nvSpPr>
        <p:spPr bwMode="auto">
          <a:xfrm>
            <a:off x="2519680" y="4767901"/>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 FROM dept;</a:t>
            </a:r>
          </a:p>
        </p:txBody>
      </p:sp>
      <p:sp>
        <p:nvSpPr>
          <p:cNvPr id="307244" name="AutoShape 44"/>
          <p:cNvSpPr>
            <a:spLocks noChangeArrowheads="1"/>
          </p:cNvSpPr>
          <p:nvPr/>
        </p:nvSpPr>
        <p:spPr bwMode="auto">
          <a:xfrm>
            <a:off x="2519680" y="5325550"/>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a:t>
            </a:r>
            <a:r>
              <a:rPr lang="en-US" sz="1100" dirty="0" err="1">
                <a:latin typeface="Arial" pitchFamily="34" charset="0"/>
                <a:cs typeface="Arial" pitchFamily="34" charset="0"/>
              </a:rPr>
              <a:t>dname,loc</a:t>
            </a:r>
            <a:r>
              <a:rPr lang="en-US" sz="1100" dirty="0">
                <a:latin typeface="Arial" pitchFamily="34" charset="0"/>
                <a:cs typeface="Arial" pitchFamily="34" charset="0"/>
              </a:rPr>
              <a:t> "LOCATION" FROM dept; </a:t>
            </a:r>
          </a:p>
        </p:txBody>
      </p:sp>
      <p:sp>
        <p:nvSpPr>
          <p:cNvPr id="307245" name="AutoShape 45"/>
          <p:cNvSpPr>
            <a:spLocks noChangeArrowheads="1"/>
          </p:cNvSpPr>
          <p:nvPr/>
        </p:nvSpPr>
        <p:spPr bwMode="auto">
          <a:xfrm>
            <a:off x="2519680" y="5679491"/>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a:t>
            </a:r>
            <a:r>
              <a:rPr lang="en-US" sz="1100" dirty="0" err="1">
                <a:latin typeface="Arial" pitchFamily="34" charset="0"/>
                <a:cs typeface="Arial" pitchFamily="34" charset="0"/>
              </a:rPr>
              <a:t>deptno</a:t>
            </a:r>
            <a:r>
              <a:rPr lang="en-US" sz="1100" dirty="0">
                <a:latin typeface="Arial" pitchFamily="34" charset="0"/>
                <a:cs typeface="Arial" pitchFamily="34" charset="0"/>
              </a:rPr>
              <a:t> FROM </a:t>
            </a:r>
            <a:r>
              <a:rPr lang="en-US" sz="1100" dirty="0" err="1">
                <a:latin typeface="Arial" pitchFamily="34" charset="0"/>
                <a:cs typeface="Arial" pitchFamily="34" charset="0"/>
              </a:rPr>
              <a:t>emp</a:t>
            </a:r>
            <a:r>
              <a:rPr lang="en-US" sz="1100" dirty="0">
                <a:latin typeface="Arial" pitchFamily="34" charset="0"/>
                <a:cs typeface="Arial" pitchFamily="34" charset="0"/>
              </a:rPr>
              <a:t> ;</a:t>
            </a:r>
          </a:p>
        </p:txBody>
      </p:sp>
      <p:graphicFrame>
        <p:nvGraphicFramePr>
          <p:cNvPr id="307309" name="Group 109"/>
          <p:cNvGraphicFramePr>
            <a:graphicFrameLocks noGrp="1"/>
          </p:cNvGraphicFramePr>
          <p:nvPr>
            <p:extLst>
              <p:ext uri="{D42A27DB-BD31-4B8C-83A1-F6EECF244321}">
                <p14:modId xmlns:p14="http://schemas.microsoft.com/office/powerpoint/2010/main" val="1930448682"/>
              </p:ext>
            </p:extLst>
          </p:nvPr>
        </p:nvGraphicFramePr>
        <p:xfrm>
          <a:off x="2519680" y="6030511"/>
          <a:ext cx="3590834" cy="2581255"/>
        </p:xfrm>
        <a:graphic>
          <a:graphicData uri="http://schemas.openxmlformats.org/drawingml/2006/table">
            <a:tbl>
              <a:tblPr/>
              <a:tblGrid>
                <a:gridCol w="3590834"/>
              </a:tblGrid>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DEPTNO</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pitchFamily="34" charset="0"/>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pitchFamily="34" charset="0"/>
                        </a:rPr>
                        <a:t>|</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36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14 rows selected</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175521" y="4587240"/>
            <a:ext cx="4892673" cy="4572000"/>
          </a:xfrm>
        </p:spPr>
        <p:txBody>
          <a:bodyPr>
            <a:normAutofit/>
          </a:bodyPr>
          <a:lstStyle/>
          <a:p>
            <a:r>
              <a:rPr lang="en-US" dirty="0" smtClean="0"/>
              <a:t>The WHERE Clause:</a:t>
            </a:r>
          </a:p>
          <a:p>
            <a:r>
              <a:rPr lang="en-US" dirty="0" smtClean="0"/>
              <a:t>The WHERE clause is used to perform “selective retrieval” of rows. It follows the FROM clause, and specifies the search condition. </a:t>
            </a:r>
          </a:p>
          <a:p>
            <a:r>
              <a:rPr lang="en-US" dirty="0" smtClean="0"/>
              <a:t>The result of the WHERE clause is the row or rows retrieved from the Tables, which meet the search condition.</a:t>
            </a:r>
          </a:p>
          <a:p>
            <a:r>
              <a:rPr lang="en-US" dirty="0" smtClean="0"/>
              <a:t>The clause is of the form:</a:t>
            </a:r>
          </a:p>
          <a:p>
            <a:endParaRPr lang="en-US" dirty="0" smtClean="0"/>
          </a:p>
          <a:p>
            <a:endParaRPr lang="en-US" dirty="0" smtClean="0"/>
          </a:p>
          <a:p>
            <a:r>
              <a:rPr lang="en-US" dirty="0" smtClean="0"/>
              <a:t>Comparison Predicates:</a:t>
            </a:r>
          </a:p>
          <a:p>
            <a:r>
              <a:rPr lang="en-US" dirty="0" smtClean="0"/>
              <a:t>The Comparison Predicates specify the comparison of two values. </a:t>
            </a:r>
          </a:p>
          <a:p>
            <a:pPr lvl="1"/>
            <a:r>
              <a:rPr lang="en-US" dirty="0" smtClean="0"/>
              <a:t>It is of the form:</a:t>
            </a:r>
          </a:p>
          <a:p>
            <a:r>
              <a:rPr lang="en-US" dirty="0" smtClean="0"/>
              <a:t>		&lt; Expression&gt; &lt; operator &gt;  &lt; Expression&gt; 	</a:t>
            </a:r>
          </a:p>
          <a:p>
            <a:r>
              <a:rPr lang="en-US" dirty="0" smtClean="0"/>
              <a:t>		 &lt; Expression&gt; &lt;operator&gt; &lt;</a:t>
            </a:r>
            <a:r>
              <a:rPr lang="en-US" dirty="0" err="1" smtClean="0"/>
              <a:t>subquery</a:t>
            </a:r>
            <a:r>
              <a:rPr lang="en-US" dirty="0" smtClean="0"/>
              <a:t>&gt;</a:t>
            </a:r>
          </a:p>
          <a:p>
            <a:pPr lvl="1"/>
            <a:r>
              <a:rPr lang="en-US" dirty="0" smtClean="0"/>
              <a:t>The operators used are:</a:t>
            </a:r>
          </a:p>
          <a:p>
            <a:pPr lvl="1"/>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contd.</a:t>
            </a:r>
            <a:endParaRPr lang="en-US" dirty="0"/>
          </a:p>
        </p:txBody>
      </p:sp>
      <p:sp>
        <p:nvSpPr>
          <p:cNvPr id="240645" name="AutoShape 5"/>
          <p:cNvSpPr>
            <a:spLocks noChangeArrowheads="1"/>
          </p:cNvSpPr>
          <p:nvPr/>
        </p:nvSpPr>
        <p:spPr bwMode="auto">
          <a:xfrm>
            <a:off x="2537742" y="5738738"/>
            <a:ext cx="4064000" cy="21169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WHERE &lt;search condition&gt;</a:t>
            </a:r>
          </a:p>
        </p:txBody>
      </p:sp>
      <p:graphicFrame>
        <p:nvGraphicFramePr>
          <p:cNvPr id="240679" name="Group 39"/>
          <p:cNvGraphicFramePr>
            <a:graphicFrameLocks noGrp="1"/>
          </p:cNvGraphicFramePr>
          <p:nvPr>
            <p:extLst>
              <p:ext uri="{D42A27DB-BD31-4B8C-83A1-F6EECF244321}">
                <p14:modId xmlns:p14="http://schemas.microsoft.com/office/powerpoint/2010/main" val="658164276"/>
              </p:ext>
            </p:extLst>
          </p:nvPr>
        </p:nvGraphicFramePr>
        <p:xfrm>
          <a:off x="2897052" y="7104931"/>
          <a:ext cx="2037081" cy="1344168"/>
        </p:xfrm>
        <a:graphic>
          <a:graphicData uri="http://schemas.openxmlformats.org/drawingml/2006/table">
            <a:tbl>
              <a:tblPr/>
              <a:tblGrid>
                <a:gridCol w="650240"/>
                <a:gridCol w="1386841"/>
              </a:tblGrid>
              <a:tr h="22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Equal to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&lt;&gt;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Not equal to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&lt;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Less than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&gt;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Greater than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&lt;=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Less than or Equal to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&gt;=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Greater than or Equal to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p:txBody>
          <a:bodyPr>
            <a:normAutofit/>
          </a:bodyPr>
          <a:lstStyle/>
          <a:p>
            <a:r>
              <a:rPr lang="en-US" dirty="0" smtClean="0"/>
              <a:t>Operators:</a:t>
            </a:r>
          </a:p>
          <a:p>
            <a:r>
              <a:rPr lang="en-US" dirty="0" smtClean="0"/>
              <a:t>Operators are used in “expressions” or “conditional statements”. They show equality, inequality, or a combination of both.  </a:t>
            </a:r>
          </a:p>
          <a:p>
            <a:r>
              <a:rPr lang="en-US" dirty="0" smtClean="0"/>
              <a:t>Operators are of three types: </a:t>
            </a:r>
          </a:p>
          <a:p>
            <a:pPr lvl="1"/>
            <a:r>
              <a:rPr lang="en-US" dirty="0" smtClean="0"/>
              <a:t>mathematical </a:t>
            </a:r>
          </a:p>
          <a:p>
            <a:pPr lvl="1"/>
            <a:r>
              <a:rPr lang="en-US" dirty="0" smtClean="0"/>
              <a:t>logical </a:t>
            </a:r>
          </a:p>
          <a:p>
            <a:pPr lvl="1"/>
            <a:r>
              <a:rPr lang="en-US" dirty="0" smtClean="0"/>
              <a:t>range (comparison) </a:t>
            </a:r>
          </a:p>
          <a:p>
            <a:r>
              <a:rPr lang="en-US" dirty="0" smtClean="0"/>
              <a:t>These operators are mainly used in the WHERE clause, HAVING clause in order to filter the data to be selected.</a:t>
            </a:r>
          </a:p>
          <a:p>
            <a:r>
              <a:rPr lang="en-US" dirty="0" smtClean="0"/>
              <a:t>Mathematical operators: </a:t>
            </a:r>
          </a:p>
          <a:p>
            <a:r>
              <a:rPr lang="en-US" dirty="0" smtClean="0"/>
              <a:t>	These operators add, subtract, multiply, divide, and compare equality of numbers and strings. They are +, -, *, /</a:t>
            </a:r>
          </a:p>
          <a:p>
            <a:r>
              <a:rPr lang="en-US" dirty="0" smtClean="0"/>
              <a:t>Comparison Operators: </a:t>
            </a:r>
          </a:p>
          <a:p>
            <a:r>
              <a:rPr lang="en-US" dirty="0" smtClean="0"/>
              <a:t>	These operators are used to compare the column data with specific values in a condition. “Comparison Operators” are also used along with the “SELECT statement” to filter data based on specific conditions. The table in the slide describes each Comparison operator. Comparison operators indicate how the data should relate to the given search value.</a:t>
            </a:r>
          </a:p>
          <a:p>
            <a:r>
              <a:rPr lang="en-US" dirty="0" smtClean="0"/>
              <a:t>Logical Operators:</a:t>
            </a:r>
          </a:p>
          <a:p>
            <a:r>
              <a:rPr lang="en-US" dirty="0" smtClean="0"/>
              <a:t>	There are three Logical Operators namely AND, OR and NOT. These operators compare two conditions at a time to determine whether a row can be selected for the output or not. When retrieving data by using a SELECT statement, you can use logical operators in the WHERE clause. This allows you to combine more than one condition. </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IN predicate:</a:t>
            </a:r>
          </a:p>
          <a:p>
            <a:r>
              <a:rPr lang="en-US" smtClean="0"/>
              <a:t>It is of the form:</a:t>
            </a:r>
          </a:p>
          <a:p>
            <a:r>
              <a:rPr lang="en-US" smtClean="0"/>
              <a:t>	&lt;Expression&gt; IN &lt;LIST&gt;</a:t>
            </a:r>
          </a:p>
          <a:p>
            <a:r>
              <a:rPr lang="en-US" smtClean="0"/>
              <a:t>	&lt;Expression&gt; IN &lt;SUBQUERY&gt;</a:t>
            </a:r>
          </a:p>
          <a:p>
            <a:endParaRPr lang="en-US" smtClean="0"/>
          </a:p>
          <a:p>
            <a:r>
              <a:rPr lang="en-US" smtClean="0"/>
              <a:t>The data types should match. </a:t>
            </a:r>
          </a:p>
          <a:p>
            <a:endParaRPr lang="en-US" smtClean="0"/>
          </a:p>
          <a:p>
            <a:r>
              <a:rPr lang="en-US" smtClean="0"/>
              <a:t>To get all the employees from deptno 10 and 20:</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a:p>
        </p:txBody>
      </p:sp>
      <p:sp>
        <p:nvSpPr>
          <p:cNvPr id="348165" name="AutoShape 5"/>
          <p:cNvSpPr>
            <a:spLocks noChangeArrowheads="1"/>
          </p:cNvSpPr>
          <p:nvPr/>
        </p:nvSpPr>
        <p:spPr bwMode="auto">
          <a:xfrm>
            <a:off x="2438400" y="6167124"/>
            <a:ext cx="4145280" cy="40005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latin typeface="Arial" pitchFamily="34" charset="0"/>
                <a:cs typeface="Arial" pitchFamily="34" charset="0"/>
              </a:rPr>
              <a:t>SELECT empno, ename, sal, deptno FROM emp </a:t>
            </a:r>
          </a:p>
          <a:p>
            <a:pPr lvl="1"/>
            <a:r>
              <a:rPr lang="en-US" sz="1100">
                <a:latin typeface="Arial" pitchFamily="34" charset="0"/>
                <a:cs typeface="Arial" pitchFamily="34" charset="0"/>
              </a:rPr>
              <a:t>WHERE deptno in (10, 20);</a:t>
            </a:r>
          </a:p>
        </p:txBody>
      </p:sp>
      <p:graphicFrame>
        <p:nvGraphicFramePr>
          <p:cNvPr id="348222" name="Group 62"/>
          <p:cNvGraphicFramePr>
            <a:graphicFrameLocks noGrp="1"/>
          </p:cNvGraphicFramePr>
          <p:nvPr>
            <p:extLst>
              <p:ext uri="{D42A27DB-BD31-4B8C-83A1-F6EECF244321}">
                <p14:modId xmlns:p14="http://schemas.microsoft.com/office/powerpoint/2010/main" val="2651423120"/>
              </p:ext>
            </p:extLst>
          </p:nvPr>
        </p:nvGraphicFramePr>
        <p:xfrm>
          <a:off x="2438401" y="6736087"/>
          <a:ext cx="2272454" cy="1830764"/>
        </p:xfrm>
        <a:graphic>
          <a:graphicData uri="http://schemas.openxmlformats.org/drawingml/2006/table">
            <a:tbl>
              <a:tblPr/>
              <a:tblGrid>
                <a:gridCol w="594361"/>
                <a:gridCol w="589280"/>
                <a:gridCol w="440267"/>
                <a:gridCol w="648546"/>
              </a:tblGrid>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EMPNO</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ENAME</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SAL</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DEPTNO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7369</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SMITH</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800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364">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7566</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JONES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2975</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7782</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CLARK</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2450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7788</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SCOTT</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7839</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KING</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5000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7876</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ADAMS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1100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7902</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FORD</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7934</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MILLER</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p:txBody>
          <a:bodyPr/>
          <a:lstStyle/>
          <a:p>
            <a:r>
              <a:rPr lang="en-US" smtClean="0"/>
              <a:t>LIKE predicate:</a:t>
            </a:r>
          </a:p>
          <a:p>
            <a:r>
              <a:rPr lang="en-US" smtClean="0"/>
              <a:t>It is of the form:</a:t>
            </a:r>
          </a:p>
          <a:p>
            <a:r>
              <a:rPr lang="en-US" smtClean="0"/>
              <a:t>	&lt;COLUMN &gt; LIKE &lt; PATTERN&gt;</a:t>
            </a:r>
          </a:p>
          <a:p>
            <a:r>
              <a:rPr lang="en-US" smtClean="0"/>
              <a:t>The pattern contains a search string along with other special characters % and  _. The  % character represents a string of any length where as _ (underscore) represents exactly one character.</a:t>
            </a:r>
          </a:p>
          <a:p>
            <a:r>
              <a:rPr lang="en-US" smtClean="0"/>
              <a:t>A pattern %XYZ% means search has to be made for string XYZ in any position. A pattern '_XYZ%' means search has to be made for string XYZ in position 2 to 4.</a:t>
            </a:r>
          </a:p>
          <a:p>
            <a:r>
              <a:rPr lang="en-US" smtClean="0"/>
              <a:t>To list all employees whose name begins with “J”:</a:t>
            </a:r>
          </a:p>
          <a:p>
            <a:endParaRPr lang="en-US"/>
          </a:p>
        </p:txBody>
      </p:sp>
      <p:sp>
        <p:nvSpPr>
          <p:cNvPr id="352261" name="AutoShape 5"/>
          <p:cNvSpPr>
            <a:spLocks noChangeArrowheads="1"/>
          </p:cNvSpPr>
          <p:nvPr/>
        </p:nvSpPr>
        <p:spPr bwMode="auto">
          <a:xfrm>
            <a:off x="2519680" y="6488439"/>
            <a:ext cx="414528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dirty="0">
                <a:latin typeface="Arial" pitchFamily="34" charset="0"/>
                <a:cs typeface="Arial" pitchFamily="34" charset="0"/>
              </a:rPr>
              <a:t>SELECT </a:t>
            </a:r>
            <a:r>
              <a:rPr lang="en-US" sz="1100" dirty="0" err="1">
                <a:latin typeface="Arial" pitchFamily="34" charset="0"/>
                <a:cs typeface="Arial" pitchFamily="34" charset="0"/>
              </a:rPr>
              <a:t>ename</a:t>
            </a:r>
            <a:r>
              <a:rPr lang="en-US" sz="1100" dirty="0">
                <a:latin typeface="Arial" pitchFamily="34" charset="0"/>
                <a:cs typeface="Arial" pitchFamily="34" charset="0"/>
              </a:rPr>
              <a:t> FROM </a:t>
            </a:r>
            <a:r>
              <a:rPr lang="en-US" sz="1100" dirty="0" err="1">
                <a:latin typeface="Arial" pitchFamily="34" charset="0"/>
                <a:cs typeface="Arial" pitchFamily="34" charset="0"/>
              </a:rPr>
              <a:t>emp</a:t>
            </a:r>
            <a:r>
              <a:rPr lang="en-US" sz="1100" dirty="0">
                <a:latin typeface="Arial" pitchFamily="34" charset="0"/>
                <a:cs typeface="Arial" pitchFamily="34" charset="0"/>
              </a:rPr>
              <a:t> WHERE </a:t>
            </a:r>
            <a:r>
              <a:rPr lang="en-US" sz="1100" dirty="0" err="1">
                <a:latin typeface="Arial" pitchFamily="34" charset="0"/>
                <a:cs typeface="Arial" pitchFamily="34" charset="0"/>
              </a:rPr>
              <a:t>ename</a:t>
            </a:r>
            <a:r>
              <a:rPr lang="en-US" sz="1100" dirty="0">
                <a:latin typeface="Arial" pitchFamily="34" charset="0"/>
                <a:cs typeface="Arial" pitchFamily="34" charset="0"/>
              </a:rPr>
              <a:t> LIKE 'J%';</a:t>
            </a:r>
          </a:p>
        </p:txBody>
      </p:sp>
      <p:graphicFrame>
        <p:nvGraphicFramePr>
          <p:cNvPr id="352262" name="Group 6"/>
          <p:cNvGraphicFramePr>
            <a:graphicFrameLocks noGrp="1"/>
          </p:cNvGraphicFramePr>
          <p:nvPr>
            <p:extLst>
              <p:ext uri="{D42A27DB-BD31-4B8C-83A1-F6EECF244321}">
                <p14:modId xmlns:p14="http://schemas.microsoft.com/office/powerpoint/2010/main" val="316950413"/>
              </p:ext>
            </p:extLst>
          </p:nvPr>
        </p:nvGraphicFramePr>
        <p:xfrm>
          <a:off x="2767391" y="7033259"/>
          <a:ext cx="934720" cy="595275"/>
        </p:xfrm>
        <a:graphic>
          <a:graphicData uri="http://schemas.openxmlformats.org/drawingml/2006/table">
            <a:tbl>
              <a:tblPr/>
              <a:tblGrid>
                <a:gridCol w="934720"/>
              </a:tblGrid>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ENAME</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JONES</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JAMES</a:t>
                      </a:r>
                    </a:p>
                  </a:txBody>
                  <a:tcPr marL="97536" marR="97536" marT="48006" marB="480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64002237"/>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526747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578714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174778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003451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5874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1508707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8469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290069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214438"/>
            <a:ext cx="8229600" cy="4525962"/>
          </a:xfrm>
        </p:spPr>
        <p:txBody>
          <a:bodyPr/>
          <a:lstStyle/>
          <a:p>
            <a:endParaRPr lang="en-US"/>
          </a:p>
        </p:txBody>
      </p:sp>
    </p:spTree>
    <p:extLst>
      <p:ext uri="{BB962C8B-B14F-4D97-AF65-F5344CB8AC3E}">
        <p14:creationId xmlns:p14="http://schemas.microsoft.com/office/powerpoint/2010/main" val="246479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363461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194887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4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390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018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19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9511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9"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74577319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sz="2000" b="0" dirty="0" smtClean="0">
                <a:ea typeface="ＭＳ Ｐゴシック"/>
                <a:cs typeface="ＭＳ Ｐゴシック"/>
              </a:rPr>
              <a:t>Lesson 3: Data Query Language (The Select Statement)</a:t>
            </a:r>
            <a:endParaRPr lang="en-US" sz="2000" b="0" dirty="0">
              <a:ea typeface="ＭＳ Ｐゴシック"/>
              <a:cs typeface="ＭＳ Ｐゴシック"/>
            </a:endParaRPr>
          </a:p>
        </p:txBody>
      </p:sp>
    </p:spTree>
    <p:extLst>
      <p:ext uri="{BB962C8B-B14F-4D97-AF65-F5344CB8AC3E}">
        <p14:creationId xmlns:p14="http://schemas.microsoft.com/office/powerpoint/2010/main" val="2883559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p:cNvSpPr>
          <p:nvPr>
            <p:ph type="title"/>
          </p:nvPr>
        </p:nvSpPr>
        <p:spPr/>
        <p:txBody>
          <a:bodyPr/>
          <a:lstStyle/>
          <a:p>
            <a:r>
              <a:rPr lang="en-US" sz="1200" dirty="0"/>
              <a:t>3.4: Logical Operators</a:t>
            </a:r>
            <a:br>
              <a:rPr lang="en-US" sz="1200" dirty="0"/>
            </a:br>
            <a:r>
              <a:rPr lang="en-US" dirty="0"/>
              <a:t>Explanation</a:t>
            </a:r>
          </a:p>
        </p:txBody>
      </p:sp>
      <p:sp>
        <p:nvSpPr>
          <p:cNvPr id="355331" name="Rectangle 3"/>
          <p:cNvSpPr>
            <a:spLocks noGrp="1"/>
          </p:cNvSpPr>
          <p:nvPr>
            <p:ph idx="1"/>
          </p:nvPr>
        </p:nvSpPr>
        <p:spPr>
          <a:xfrm>
            <a:off x="298516" y="1494766"/>
            <a:ext cx="8845484" cy="4891520"/>
          </a:xfrm>
        </p:spPr>
        <p:txBody>
          <a:bodyPr/>
          <a:lstStyle/>
          <a:p>
            <a:r>
              <a:rPr lang="en-US" dirty="0"/>
              <a:t>Logical operators are used to combine conditions.</a:t>
            </a:r>
          </a:p>
          <a:p>
            <a:pPr lvl="1"/>
            <a:r>
              <a:rPr lang="en-US" dirty="0"/>
              <a:t>Logical operators are NOT, AND, OR.</a:t>
            </a:r>
          </a:p>
          <a:p>
            <a:pPr lvl="2"/>
            <a:r>
              <a:rPr lang="en-US" dirty="0"/>
              <a:t>NOT reverses meaning.</a:t>
            </a:r>
          </a:p>
          <a:p>
            <a:pPr lvl="2"/>
            <a:r>
              <a:rPr lang="en-US" dirty="0"/>
              <a:t>AND both conditions must be true.</a:t>
            </a:r>
          </a:p>
          <a:p>
            <a:pPr lvl="2"/>
            <a:r>
              <a:rPr lang="en-US" dirty="0"/>
              <a:t>OR at least one condition must be true.</a:t>
            </a:r>
          </a:p>
          <a:p>
            <a:pPr lvl="2"/>
            <a:endParaRPr lang="en-US" dirty="0"/>
          </a:p>
          <a:p>
            <a:pPr lvl="2"/>
            <a:endParaRPr lang="en-US" dirty="0"/>
          </a:p>
          <a:p>
            <a:pPr lvl="2"/>
            <a:endParaRPr lang="en-US" dirty="0"/>
          </a:p>
          <a:p>
            <a:pPr lvl="2"/>
            <a:endParaRPr lang="en-US" dirty="0"/>
          </a:p>
          <a:p>
            <a:pPr lvl="2"/>
            <a:endParaRPr lang="en-US" dirty="0"/>
          </a:p>
          <a:p>
            <a:pPr lvl="2"/>
            <a:endParaRPr lang="en-US" dirty="0" smtClean="0"/>
          </a:p>
          <a:p>
            <a:pPr lvl="2">
              <a:lnSpc>
                <a:spcPts val="1500"/>
              </a:lnSpc>
              <a:buFont typeface="Arial" pitchFamily="34" charset="0"/>
              <a:buNone/>
            </a:pPr>
            <a:r>
              <a:rPr lang="en-US" sz="1200" dirty="0" smtClean="0"/>
              <a:t>TITLE</a:t>
            </a:r>
            <a:r>
              <a:rPr lang="en-US" sz="1200" dirty="0"/>
              <a:t>			PUBID	CATEGORY</a:t>
            </a:r>
          </a:p>
          <a:p>
            <a:pPr lvl="2">
              <a:lnSpc>
                <a:spcPts val="1500"/>
              </a:lnSpc>
              <a:buFont typeface="Arial" pitchFamily="34" charset="0"/>
              <a:buNone/>
            </a:pPr>
            <a:r>
              <a:rPr lang="en-US" sz="1200" dirty="0"/>
              <a:t>----------------------		---------	---------</a:t>
            </a:r>
          </a:p>
          <a:p>
            <a:pPr lvl="2">
              <a:lnSpc>
                <a:spcPts val="1500"/>
              </a:lnSpc>
              <a:buFont typeface="Arial" pitchFamily="34" charset="0"/>
              <a:buNone/>
            </a:pPr>
            <a:r>
              <a:rPr lang="en-US" sz="1200" dirty="0"/>
              <a:t>DATABASE IMPLEMENTATION	3	COMPUTER</a:t>
            </a:r>
          </a:p>
          <a:p>
            <a:pPr lvl="2">
              <a:lnSpc>
                <a:spcPts val="1500"/>
              </a:lnSpc>
              <a:buFont typeface="Arial" pitchFamily="34" charset="0"/>
              <a:buNone/>
            </a:pPr>
            <a:r>
              <a:rPr lang="en-US" sz="1200" dirty="0"/>
              <a:t>HOLY CRAIL OF DB2		3	COMPUTER</a:t>
            </a:r>
          </a:p>
          <a:p>
            <a:pPr lvl="2">
              <a:lnSpc>
                <a:spcPts val="1500"/>
              </a:lnSpc>
              <a:buFont typeface="Arial" pitchFamily="34" charset="0"/>
              <a:buNone/>
            </a:pPr>
            <a:r>
              <a:rPr lang="en-US" sz="1200" dirty="0"/>
              <a:t>HANDCRANKED COMPUTERS	3	COMPUTER</a:t>
            </a:r>
          </a:p>
        </p:txBody>
      </p:sp>
      <p:sp>
        <p:nvSpPr>
          <p:cNvPr id="355333" name="AutoShape 5"/>
          <p:cNvSpPr>
            <a:spLocks noChangeArrowheads="1"/>
          </p:cNvSpPr>
          <p:nvPr/>
        </p:nvSpPr>
        <p:spPr bwMode="auto">
          <a:xfrm>
            <a:off x="616857" y="3207653"/>
            <a:ext cx="7848600" cy="1625604"/>
          </a:xfrm>
          <a:prstGeom prst="roundRect">
            <a:avLst>
              <a:gd name="adj" fmla="val 16667"/>
            </a:avLst>
          </a:prstGeom>
          <a:noFill/>
          <a:ln w="19050">
            <a:solidFill>
              <a:schemeClr val="tx1"/>
            </a:solidFill>
            <a:round/>
            <a:headEnd/>
            <a:tailEnd/>
          </a:ln>
          <a:effectLst/>
        </p:spPr>
        <p:txBody>
          <a:bodyPr wrap="none" anchor="ctr"/>
          <a:lstStyle/>
          <a:p>
            <a:pPr lvl="1"/>
            <a:r>
              <a:rPr lang="en-US" sz="1400" dirty="0">
                <a:latin typeface="+mj-lt"/>
              </a:rPr>
              <a:t>SQL&gt;	SELECT title, </a:t>
            </a:r>
            <a:r>
              <a:rPr lang="en-US" sz="1400" dirty="0" err="1">
                <a:latin typeface="+mj-lt"/>
              </a:rPr>
              <a:t>pubid</a:t>
            </a:r>
            <a:r>
              <a:rPr lang="en-US" sz="1400" dirty="0">
                <a:latin typeface="+mj-lt"/>
              </a:rPr>
              <a:t>, category</a:t>
            </a:r>
          </a:p>
          <a:p>
            <a:pPr lvl="1"/>
            <a:r>
              <a:rPr lang="en-US" sz="1400" dirty="0">
                <a:latin typeface="+mj-lt"/>
              </a:rPr>
              <a:t>	2	FROM books</a:t>
            </a:r>
          </a:p>
          <a:p>
            <a:pPr lvl="1"/>
            <a:endParaRPr lang="en-US" sz="1400" dirty="0" smtClean="0">
              <a:latin typeface="+mj-lt"/>
            </a:endParaRPr>
          </a:p>
          <a:p>
            <a:pPr lvl="1"/>
            <a:r>
              <a:rPr lang="en-US" sz="1400" dirty="0">
                <a:latin typeface="+mj-lt"/>
              </a:rPr>
              <a:t>	3	WHERE </a:t>
            </a:r>
            <a:r>
              <a:rPr lang="en-US" sz="1400" dirty="0" err="1">
                <a:latin typeface="+mj-lt"/>
              </a:rPr>
              <a:t>pubid</a:t>
            </a:r>
            <a:r>
              <a:rPr lang="en-US" sz="1400" dirty="0">
                <a:latin typeface="+mj-lt"/>
              </a:rPr>
              <a:t> = 3 </a:t>
            </a:r>
          </a:p>
          <a:p>
            <a:pPr lvl="1"/>
            <a:r>
              <a:rPr lang="en-US" sz="1400" dirty="0">
                <a:latin typeface="+mj-lt"/>
              </a:rPr>
              <a:t>	4	AND category = 'COMPUTER';</a:t>
            </a:r>
          </a:p>
        </p:txBody>
      </p:sp>
    </p:spTree>
    <p:extLst>
      <p:ext uri="{BB962C8B-B14F-4D97-AF65-F5344CB8AC3E}">
        <p14:creationId xmlns:p14="http://schemas.microsoft.com/office/powerpoint/2010/main" val="3384800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 of AND or </a:t>
            </a:r>
            <a:r>
              <a:rPr lang="en-US" dirty="0" err="1"/>
              <a:t>OR</a:t>
            </a:r>
            <a:r>
              <a:rPr lang="en-US" dirty="0"/>
              <a:t> clause:</a:t>
            </a:r>
          </a:p>
          <a:p>
            <a:pPr lvl="1"/>
            <a:r>
              <a:rPr lang="en-US" dirty="0"/>
              <a:t>For example: Display the employees from department number 10 and department number 20 who are ‘CLERKs’.</a:t>
            </a:r>
          </a:p>
          <a:p>
            <a:pPr lvl="1"/>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p:txBody>
      </p:sp>
      <p:sp>
        <p:nvSpPr>
          <p:cNvPr id="372771" name="Rectangle 35"/>
          <p:cNvSpPr>
            <a:spLocks noGrp="1"/>
          </p:cNvSpPr>
          <p:nvPr>
            <p:ph type="title"/>
          </p:nvPr>
        </p:nvSpPr>
        <p:spPr>
          <a:noFill/>
          <a:ln/>
        </p:spPr>
        <p:txBody>
          <a:bodyPr/>
          <a:lstStyle/>
          <a:p>
            <a:r>
              <a:rPr lang="en-US" sz="1200" dirty="0"/>
              <a:t>3.4: Logical Operators</a:t>
            </a:r>
            <a:r>
              <a:rPr lang="en-US" dirty="0"/>
              <a:t/>
            </a:r>
            <a:br>
              <a:rPr lang="en-US" dirty="0"/>
            </a:br>
            <a:r>
              <a:rPr lang="en-US" dirty="0"/>
              <a:t>Using AND or </a:t>
            </a:r>
            <a:r>
              <a:rPr lang="en-US" dirty="0" err="1"/>
              <a:t>OR</a:t>
            </a:r>
            <a:r>
              <a:rPr lang="en-US" dirty="0"/>
              <a:t> Clause</a:t>
            </a:r>
          </a:p>
        </p:txBody>
      </p:sp>
      <p:graphicFrame>
        <p:nvGraphicFramePr>
          <p:cNvPr id="372769" name="Group 33"/>
          <p:cNvGraphicFramePr>
            <a:graphicFrameLocks noGrp="1"/>
          </p:cNvGraphicFramePr>
          <p:nvPr>
            <p:ph idx="1"/>
            <p:extLst>
              <p:ext uri="{D42A27DB-BD31-4B8C-83A1-F6EECF244321}">
                <p14:modId xmlns:p14="http://schemas.microsoft.com/office/powerpoint/2010/main" val="106757391"/>
              </p:ext>
            </p:extLst>
          </p:nvPr>
        </p:nvGraphicFramePr>
        <p:xfrm>
          <a:off x="458110" y="4006402"/>
          <a:ext cx="7408633" cy="1625140"/>
        </p:xfrm>
        <a:graphic>
          <a:graphicData uri="http://schemas.openxmlformats.org/drawingml/2006/table">
            <a:tbl>
              <a:tblPr/>
              <a:tblGrid>
                <a:gridCol w="1857697"/>
                <a:gridCol w="1816555"/>
                <a:gridCol w="1642493"/>
                <a:gridCol w="2091888"/>
              </a:tblGrid>
              <a:tr h="39462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EMPNO</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ENAME</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JOB</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DEPTNO</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17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7369</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SMITH</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CLERK</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20</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17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7876</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ADAMS</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CLERK</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20</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17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7934</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MILLER</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CLERK</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10</a:t>
                      </a:r>
                    </a:p>
                  </a:txBody>
                  <a:tcPr marL="217644" marR="217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2740" name="AutoShape 4"/>
          <p:cNvSpPr>
            <a:spLocks noChangeArrowheads="1"/>
          </p:cNvSpPr>
          <p:nvPr/>
        </p:nvSpPr>
        <p:spPr bwMode="auto">
          <a:xfrm>
            <a:off x="762000" y="2703286"/>
            <a:ext cx="7848600" cy="10668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 SELECT empno, ename, job, deptno FROM Emp</a:t>
            </a:r>
          </a:p>
          <a:p>
            <a:pPr lvl="1">
              <a:lnSpc>
                <a:spcPct val="135000"/>
              </a:lnSpc>
            </a:pPr>
            <a:r>
              <a:rPr lang="en-US">
                <a:latin typeface="+mj-lt"/>
              </a:rPr>
              <a:t>     WHERE  job = ’CLERK’ </a:t>
            </a:r>
            <a:r>
              <a:rPr lang="en-US" b="1">
                <a:latin typeface="+mj-lt"/>
              </a:rPr>
              <a:t>AND</a:t>
            </a:r>
            <a:r>
              <a:rPr lang="en-US">
                <a:latin typeface="+mj-lt"/>
              </a:rPr>
              <a:t>  (deptno=10 </a:t>
            </a:r>
            <a:r>
              <a:rPr lang="en-US" b="1">
                <a:latin typeface="+mj-lt"/>
              </a:rPr>
              <a:t>OR</a:t>
            </a:r>
            <a:r>
              <a:rPr lang="en-US">
                <a:latin typeface="+mj-lt"/>
              </a:rPr>
              <a:t> deptno=20)</a:t>
            </a:r>
          </a:p>
        </p:txBody>
      </p:sp>
    </p:spTree>
    <p:extLst>
      <p:ext uri="{BB962C8B-B14F-4D97-AF65-F5344CB8AC3E}">
        <p14:creationId xmlns:p14="http://schemas.microsoft.com/office/powerpoint/2010/main" val="2857833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69" name="Rectangle 37"/>
          <p:cNvSpPr>
            <a:spLocks noGrp="1"/>
          </p:cNvSpPr>
          <p:nvPr>
            <p:ph type="title"/>
          </p:nvPr>
        </p:nvSpPr>
        <p:spPr>
          <a:noFill/>
          <a:ln/>
        </p:spPr>
        <p:txBody>
          <a:bodyPr/>
          <a:lstStyle/>
          <a:p>
            <a:r>
              <a:rPr lang="en-US" sz="1200" dirty="0"/>
              <a:t>3.4: Logical Operators</a:t>
            </a:r>
            <a:r>
              <a:rPr lang="en-US" dirty="0"/>
              <a:t/>
            </a:r>
            <a:br>
              <a:rPr lang="en-US" dirty="0"/>
            </a:br>
            <a:r>
              <a:rPr lang="en-US" dirty="0"/>
              <a:t>Using NOT Clause</a:t>
            </a:r>
          </a:p>
        </p:txBody>
      </p:sp>
      <p:graphicFrame>
        <p:nvGraphicFramePr>
          <p:cNvPr id="376870" name="Group 38"/>
          <p:cNvGraphicFramePr>
            <a:graphicFrameLocks noGrp="1"/>
          </p:cNvGraphicFramePr>
          <p:nvPr>
            <p:ph idx="1"/>
            <p:extLst>
              <p:ext uri="{D42A27DB-BD31-4B8C-83A1-F6EECF244321}">
                <p14:modId xmlns:p14="http://schemas.microsoft.com/office/powerpoint/2010/main" val="3044573757"/>
              </p:ext>
            </p:extLst>
          </p:nvPr>
        </p:nvGraphicFramePr>
        <p:xfrm>
          <a:off x="487138" y="3498396"/>
          <a:ext cx="7582805" cy="2336346"/>
        </p:xfrm>
        <a:graphic>
          <a:graphicData uri="http://schemas.openxmlformats.org/drawingml/2006/table">
            <a:tbl>
              <a:tblPr/>
              <a:tblGrid>
                <a:gridCol w="2442980"/>
                <a:gridCol w="2388875"/>
                <a:gridCol w="2750950"/>
              </a:tblGrid>
              <a:tr h="38939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EMPNO</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ENAME</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DEPTNO</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39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7369</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SMITH</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20</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39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7566</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JONES</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30</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39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7788</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SCOTT</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20</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39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7876</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ADAMS</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20</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39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7902</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FORD</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30</a:t>
                      </a:r>
                    </a:p>
                  </a:txBody>
                  <a:tcPr marL="279640" marR="279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6836" name="AutoShape 4"/>
          <p:cNvSpPr>
            <a:spLocks noChangeArrowheads="1"/>
          </p:cNvSpPr>
          <p:nvPr/>
        </p:nvSpPr>
        <p:spPr bwMode="auto">
          <a:xfrm>
            <a:off x="762000" y="2445657"/>
            <a:ext cx="7848600" cy="838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a:latin typeface="+mj-lt"/>
              </a:rPr>
              <a:t>SELECT empno, ename, deptno FROM emp</a:t>
            </a:r>
            <a:br>
              <a:rPr lang="en-US" sz="1600">
                <a:latin typeface="+mj-lt"/>
              </a:rPr>
            </a:br>
            <a:r>
              <a:rPr lang="en-US" sz="1600">
                <a:latin typeface="+mj-lt"/>
              </a:rPr>
              <a:t>	WHERE NOT deptno = 10;</a:t>
            </a:r>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NOT operator finds rows that do not satisfy a condition. </a:t>
            </a:r>
          </a:p>
          <a:p>
            <a:pPr lvl="1"/>
            <a:r>
              <a:rPr lang="en-US" dirty="0"/>
              <a:t>For example: List employees working in </a:t>
            </a:r>
            <a:r>
              <a:rPr lang="en-US" dirty="0" err="1"/>
              <a:t>depts</a:t>
            </a:r>
            <a:r>
              <a:rPr lang="en-US" dirty="0"/>
              <a:t> other than 10.</a:t>
            </a:r>
          </a:p>
        </p:txBody>
      </p:sp>
    </p:spTree>
    <p:extLst>
      <p:ext uri="{BB962C8B-B14F-4D97-AF65-F5344CB8AC3E}">
        <p14:creationId xmlns:p14="http://schemas.microsoft.com/office/powerpoint/2010/main" val="394198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80" name="Rectangle 8"/>
          <p:cNvSpPr>
            <a:spLocks noGrp="1"/>
          </p:cNvSpPr>
          <p:nvPr>
            <p:ph type="title"/>
          </p:nvPr>
        </p:nvSpPr>
        <p:spPr>
          <a:noFill/>
          <a:ln/>
        </p:spPr>
        <p:txBody>
          <a:bodyPr/>
          <a:lstStyle/>
          <a:p>
            <a:r>
              <a:rPr lang="en-US" sz="1200" dirty="0"/>
              <a:t>3.4: Logical Operators</a:t>
            </a:r>
            <a:r>
              <a:rPr lang="en-US" dirty="0"/>
              <a:t/>
            </a:r>
            <a:br>
              <a:rPr lang="en-US" dirty="0"/>
            </a:br>
            <a:r>
              <a:rPr lang="en-US" dirty="0"/>
              <a:t>Multiple Logical Operators</a:t>
            </a:r>
          </a:p>
        </p:txBody>
      </p:sp>
      <p:sp>
        <p:nvSpPr>
          <p:cNvPr id="361475" name="Rectangle 3"/>
          <p:cNvSpPr>
            <a:spLocks noGrp="1"/>
          </p:cNvSpPr>
          <p:nvPr>
            <p:ph idx="1"/>
          </p:nvPr>
        </p:nvSpPr>
        <p:spPr>
          <a:noFill/>
        </p:spPr>
        <p:txBody>
          <a:bodyPr/>
          <a:lstStyle/>
          <a:p>
            <a:pPr>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dirty="0"/>
              <a:t>In case there are multiple Logical operators, then they are resolved in the order of AND, OR, NOT.</a:t>
            </a:r>
          </a:p>
          <a:p>
            <a:pPr lvl="2">
              <a:tabLst>
                <a:tab pos="1371600" algn="l"/>
                <a:tab pos="1828800" algn="l"/>
                <a:tab pos="2286000" algn="l"/>
                <a:tab pos="2743200" algn="l"/>
                <a:tab pos="3200400" algn="l"/>
                <a:tab pos="3657600" algn="l"/>
                <a:tab pos="4114800" algn="l"/>
                <a:tab pos="4572000" algn="l"/>
                <a:tab pos="5029200" algn="l"/>
                <a:tab pos="5486400" algn="l"/>
                <a:tab pos="5943600" algn="l"/>
              </a:tabLst>
            </a:pPr>
            <a:endParaRPr lang="en-US" sz="2000" dirty="0"/>
          </a:p>
          <a:p>
            <a:pPr lvl="2">
              <a:tabLst>
                <a:tab pos="1371600" algn="l"/>
                <a:tab pos="1828800" algn="l"/>
                <a:tab pos="2286000" algn="l"/>
                <a:tab pos="2743200" algn="l"/>
                <a:tab pos="3200400" algn="l"/>
                <a:tab pos="3657600" algn="l"/>
                <a:tab pos="4114800" algn="l"/>
                <a:tab pos="4572000" algn="l"/>
                <a:tab pos="5029200" algn="l"/>
                <a:tab pos="5486400" algn="l"/>
                <a:tab pos="5943600" algn="l"/>
              </a:tabLst>
            </a:pPr>
            <a:endParaRPr lang="en-US" sz="2000" dirty="0"/>
          </a:p>
          <a:p>
            <a:pPr lvl="2">
              <a:tabLst>
                <a:tab pos="1371600" algn="l"/>
                <a:tab pos="1828800" algn="l"/>
                <a:tab pos="2286000" algn="l"/>
                <a:tab pos="2743200" algn="l"/>
                <a:tab pos="3200400" algn="l"/>
                <a:tab pos="3657600" algn="l"/>
                <a:tab pos="4114800" algn="l"/>
                <a:tab pos="4572000" algn="l"/>
                <a:tab pos="5029200" algn="l"/>
                <a:tab pos="5486400" algn="l"/>
                <a:tab pos="5943600" algn="l"/>
              </a:tabLst>
            </a:pPr>
            <a:endParaRPr lang="en-US" sz="2000" dirty="0"/>
          </a:p>
          <a:p>
            <a:pPr lvl="2">
              <a:tabLst>
                <a:tab pos="1371600" algn="l"/>
                <a:tab pos="1828800" algn="l"/>
                <a:tab pos="2286000" algn="l"/>
                <a:tab pos="2743200" algn="l"/>
                <a:tab pos="3200400" algn="l"/>
                <a:tab pos="3657600" algn="l"/>
                <a:tab pos="4114800" algn="l"/>
                <a:tab pos="4572000" algn="l"/>
                <a:tab pos="5029200" algn="l"/>
                <a:tab pos="5486400" algn="l"/>
                <a:tab pos="5943600" algn="l"/>
              </a:tabLst>
            </a:pPr>
            <a:endParaRPr lang="en-US" sz="2000" dirty="0"/>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smtClean="0"/>
              <a:t>ISBN</a:t>
            </a:r>
            <a:r>
              <a:rPr lang="en-US" sz="800" dirty="0"/>
              <a:t>		TITLE					PUBDATE	PUBID	COST		RETAIL	CATEGORY	</a:t>
            </a:r>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a:t>----------	-----------					-------------	-----—	-----—		-----——	----------——</a:t>
            </a:r>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a:t>1059831198	BODYBUILD IN 10 MINUTES A DAY	21-JAN-01	4	18.75		30.95	FITNESS</a:t>
            </a:r>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a:t>0401140733	REVENGE OF MICKEY			14-DEC-01	1	14.2		22	FAMILY LIFE</a:t>
            </a:r>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a:t>2491748320	PAINLESS CHILD-REARING		17-JUL-00	5	48		89.95	FAMILY LIFE</a:t>
            </a:r>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a:t>0299282519	THE VOK WAY TO COOK		11-SEP-00	4	19		28.75	COOKING</a:t>
            </a:r>
          </a:p>
          <a:p>
            <a:pPr lvl="2">
              <a:lnSpc>
                <a:spcPts val="1500"/>
              </a:lnSpc>
              <a:buFont typeface="Arial" pitchFamily="34" charset="0"/>
              <a:buNone/>
              <a:tabLst>
                <a:tab pos="1371600" algn="l"/>
                <a:tab pos="1828800" algn="l"/>
                <a:tab pos="2286000" algn="l"/>
                <a:tab pos="2743200" algn="l"/>
                <a:tab pos="3200400" algn="l"/>
                <a:tab pos="3657600" algn="l"/>
                <a:tab pos="4114800" algn="l"/>
                <a:tab pos="4572000" algn="l"/>
                <a:tab pos="5029200" algn="l"/>
                <a:tab pos="5486400" algn="l"/>
                <a:tab pos="5943600" algn="l"/>
              </a:tabLst>
            </a:pPr>
            <a:r>
              <a:rPr lang="en-US" sz="800" dirty="0"/>
              <a:t>0132149871	HOW TO GET FASTER PIZZA		11-NOV-02	4	17.85		29.85	SELF HELP</a:t>
            </a:r>
          </a:p>
        </p:txBody>
      </p:sp>
      <p:sp>
        <p:nvSpPr>
          <p:cNvPr id="361478" name="AutoShape 6"/>
          <p:cNvSpPr>
            <a:spLocks noChangeArrowheads="1"/>
          </p:cNvSpPr>
          <p:nvPr/>
        </p:nvSpPr>
        <p:spPr bwMode="auto">
          <a:xfrm>
            <a:off x="762000" y="2456539"/>
            <a:ext cx="7848600" cy="1084948"/>
          </a:xfrm>
          <a:prstGeom prst="roundRect">
            <a:avLst>
              <a:gd name="adj" fmla="val 16667"/>
            </a:avLst>
          </a:prstGeom>
          <a:noFill/>
          <a:ln w="19050">
            <a:solidFill>
              <a:schemeClr val="tx1"/>
            </a:solidFill>
            <a:round/>
            <a:headEnd/>
            <a:tailEnd/>
          </a:ln>
          <a:effectLst/>
        </p:spPr>
        <p:txBody>
          <a:bodyPr anchor="ctr"/>
          <a:lstStyle/>
          <a:p>
            <a:pPr lvl="1"/>
            <a:r>
              <a:rPr lang="en-US" sz="1400" dirty="0">
                <a:latin typeface="+mj-lt"/>
              </a:rPr>
              <a:t>SQL&gt;	SELECT * FROM books</a:t>
            </a:r>
          </a:p>
          <a:p>
            <a:pPr lvl="1"/>
            <a:r>
              <a:rPr lang="en-US" sz="1400" dirty="0">
                <a:latin typeface="+mj-lt"/>
              </a:rPr>
              <a:t>	2	WHERE category ='FAMILY LIFE'</a:t>
            </a:r>
          </a:p>
          <a:p>
            <a:pPr lvl="1"/>
            <a:r>
              <a:rPr lang="en-US" sz="1400" dirty="0">
                <a:latin typeface="+mj-lt"/>
              </a:rPr>
              <a:t>	3	OR </a:t>
            </a:r>
            <a:r>
              <a:rPr lang="en-US" sz="1400" dirty="0" err="1">
                <a:latin typeface="+mj-lt"/>
              </a:rPr>
              <a:t>pubid</a:t>
            </a:r>
            <a:r>
              <a:rPr lang="en-US" sz="1400" dirty="0">
                <a:latin typeface="+mj-lt"/>
              </a:rPr>
              <a:t> = 4</a:t>
            </a:r>
          </a:p>
          <a:p>
            <a:pPr lvl="1"/>
            <a:r>
              <a:rPr lang="en-US" sz="1400" dirty="0">
                <a:latin typeface="+mj-lt"/>
              </a:rPr>
              <a:t>	4	AND cost&gt;15;</a:t>
            </a:r>
          </a:p>
        </p:txBody>
      </p:sp>
    </p:spTree>
    <p:extLst>
      <p:ext uri="{BB962C8B-B14F-4D97-AF65-F5344CB8AC3E}">
        <p14:creationId xmlns:p14="http://schemas.microsoft.com/office/powerpoint/2010/main" val="3173000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3528" name="Rectangle 8"/>
          <p:cNvSpPr>
            <a:spLocks noGrp="1"/>
          </p:cNvSpPr>
          <p:nvPr>
            <p:ph type="title"/>
          </p:nvPr>
        </p:nvSpPr>
        <p:spPr>
          <a:noFill/>
          <a:ln/>
        </p:spPr>
        <p:txBody>
          <a:bodyPr/>
          <a:lstStyle/>
          <a:p>
            <a:r>
              <a:rPr lang="en-US" sz="1200" dirty="0"/>
              <a:t>3.4: Logical Operators</a:t>
            </a:r>
            <a:r>
              <a:rPr lang="en-US" dirty="0"/>
              <a:t/>
            </a:r>
            <a:br>
              <a:rPr lang="en-US" dirty="0"/>
            </a:br>
            <a:r>
              <a:rPr lang="en-US" dirty="0"/>
              <a:t>Multiple Logical Operators</a:t>
            </a:r>
          </a:p>
        </p:txBody>
      </p:sp>
      <p:sp>
        <p:nvSpPr>
          <p:cNvPr id="363523" name="Rectangle 3"/>
          <p:cNvSpPr>
            <a:spLocks noGrp="1"/>
          </p:cNvSpPr>
          <p:nvPr>
            <p:ph idx="1"/>
          </p:nvPr>
        </p:nvSpPr>
        <p:spPr>
          <a:noFill/>
        </p:spPr>
        <p:txBody>
          <a:bodyPr/>
          <a:lstStyle/>
          <a:p>
            <a:pPr>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a:t>In case there are multiple Logical operators, you can use parentheses to override order of evaluation.</a:t>
            </a:r>
          </a:p>
          <a:p>
            <a:pPr lvl="2">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endParaRPr lang="en-US"/>
          </a:p>
          <a:p>
            <a:pPr lvl="2">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endParaRPr lang="en-US"/>
          </a:p>
          <a:p>
            <a:pPr lvl="2">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endParaRPr lang="en-US"/>
          </a:p>
          <a:p>
            <a:pPr lvl="2">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endParaRPr lang="en-US"/>
          </a:p>
          <a:p>
            <a:pPr lvl="2">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endParaRPr lang="en-US"/>
          </a:p>
          <a:p>
            <a:pPr lvl="2">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endParaRPr lang="en-US"/>
          </a:p>
          <a:p>
            <a:pPr lvl="2">
              <a:lnSpc>
                <a:spcPts val="1500"/>
              </a:lnSpc>
              <a:buFont typeface="Arial" pitchFamily="34" charset="0"/>
              <a:buNone/>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sz="1000"/>
              <a:t>ISBN	TITLE					PUBDATE		PUBID	COST	RETAIL	CATEGORY</a:t>
            </a:r>
          </a:p>
          <a:p>
            <a:pPr lvl="2">
              <a:lnSpc>
                <a:spcPts val="1500"/>
              </a:lnSpc>
              <a:buFont typeface="Arial" pitchFamily="34" charset="0"/>
              <a:buNone/>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sz="1000"/>
              <a:t>----------	--------------					-------------	------	------	------		-----------</a:t>
            </a:r>
          </a:p>
          <a:p>
            <a:pPr lvl="2">
              <a:lnSpc>
                <a:spcPts val="1500"/>
              </a:lnSpc>
              <a:buFont typeface="Arial" pitchFamily="34" charset="0"/>
              <a:buNone/>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sz="1000"/>
              <a:t>1059831198	BODYBUILD IN 10 MINUTES A DAY		21-JAN-01	4	18.75	30.95		FITNESS</a:t>
            </a:r>
          </a:p>
          <a:p>
            <a:pPr lvl="2">
              <a:lnSpc>
                <a:spcPts val="1500"/>
              </a:lnSpc>
              <a:buFont typeface="Arial" pitchFamily="34" charset="0"/>
              <a:buNone/>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sz="1000"/>
              <a:t>2491748320	PAINLESS CHILD-REARING			17-JUL-00	5	48	89.95		FAMILY LIFE</a:t>
            </a:r>
          </a:p>
          <a:p>
            <a:pPr lvl="2">
              <a:lnSpc>
                <a:spcPts val="1500"/>
              </a:lnSpc>
              <a:buFont typeface="Arial" pitchFamily="34" charset="0"/>
              <a:buNone/>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sz="1000"/>
              <a:t>0299282519	THE VOK WAY TO COOK			11-SEP-00	4	19	28.75		COOKING</a:t>
            </a:r>
          </a:p>
          <a:p>
            <a:pPr lvl="2">
              <a:lnSpc>
                <a:spcPts val="1500"/>
              </a:lnSpc>
              <a:buFont typeface="Arial" pitchFamily="34" charset="0"/>
              <a:buNone/>
              <a:tabLst>
                <a:tab pos="1828800" algn="l"/>
                <a:tab pos="2063750" algn="l"/>
                <a:tab pos="2743200" algn="l"/>
                <a:tab pos="3200400" algn="l"/>
                <a:tab pos="3657600" algn="l"/>
                <a:tab pos="4114800" algn="l"/>
                <a:tab pos="4349750" algn="l"/>
                <a:tab pos="5029200" algn="l"/>
                <a:tab pos="5486400" algn="l"/>
                <a:tab pos="5943600" algn="l"/>
                <a:tab pos="6400800" algn="l"/>
                <a:tab pos="6858000" algn="l"/>
                <a:tab pos="7315200" algn="l"/>
                <a:tab pos="7772400" algn="l"/>
              </a:tabLst>
            </a:pPr>
            <a:r>
              <a:rPr lang="en-US" sz="1000"/>
              <a:t>0132149871	HOW TO GET FASTER PIZZA			11-NOV-02	4	17.85	29.85		SELF HELP</a:t>
            </a:r>
          </a:p>
        </p:txBody>
      </p:sp>
      <p:sp>
        <p:nvSpPr>
          <p:cNvPr id="363526" name="AutoShape 6"/>
          <p:cNvSpPr>
            <a:spLocks noChangeArrowheads="1"/>
          </p:cNvSpPr>
          <p:nvPr/>
        </p:nvSpPr>
        <p:spPr bwMode="auto">
          <a:xfrm>
            <a:off x="762000" y="2376708"/>
            <a:ext cx="7848600" cy="1274763"/>
          </a:xfrm>
          <a:prstGeom prst="roundRect">
            <a:avLst>
              <a:gd name="adj" fmla="val 16667"/>
            </a:avLst>
          </a:prstGeom>
          <a:noFill/>
          <a:ln w="19050">
            <a:solidFill>
              <a:schemeClr val="tx1"/>
            </a:solidFill>
            <a:round/>
            <a:headEnd/>
            <a:tailEnd/>
          </a:ln>
          <a:effectLst/>
        </p:spPr>
        <p:txBody>
          <a:bodyPr anchor="ctr"/>
          <a:lstStyle/>
          <a:p>
            <a:pPr lvl="1"/>
            <a:r>
              <a:rPr lang="en-US" sz="1600">
                <a:latin typeface="+mj-lt"/>
              </a:rPr>
              <a:t>SQL&gt;	SELECT * FROM books</a:t>
            </a:r>
          </a:p>
          <a:p>
            <a:pPr lvl="1"/>
            <a:r>
              <a:rPr lang="en-US" sz="1600">
                <a:latin typeface="+mj-lt"/>
              </a:rPr>
              <a:t>	2	WHERE (category - 'FAMILY LIFE'</a:t>
            </a:r>
          </a:p>
          <a:p>
            <a:pPr lvl="1"/>
            <a:r>
              <a:rPr lang="en-US" sz="1600">
                <a:latin typeface="+mj-lt"/>
              </a:rPr>
              <a:t>	3	OR pubid = 4)</a:t>
            </a:r>
          </a:p>
          <a:p>
            <a:pPr lvl="1"/>
            <a:r>
              <a:rPr lang="en-US" sz="1600">
                <a:latin typeface="+mj-lt"/>
              </a:rPr>
              <a:t>	4	AND cost&gt;15;</a:t>
            </a:r>
          </a:p>
        </p:txBody>
      </p:sp>
    </p:spTree>
    <p:extLst>
      <p:ext uri="{BB962C8B-B14F-4D97-AF65-F5344CB8AC3E}">
        <p14:creationId xmlns:p14="http://schemas.microsoft.com/office/powerpoint/2010/main" val="3886154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6" name="Rectangle 8"/>
          <p:cNvSpPr>
            <a:spLocks noGrp="1"/>
          </p:cNvSpPr>
          <p:nvPr>
            <p:ph type="title"/>
          </p:nvPr>
        </p:nvSpPr>
        <p:spPr>
          <a:noFill/>
          <a:ln/>
        </p:spPr>
        <p:txBody>
          <a:bodyPr/>
          <a:lstStyle/>
          <a:p>
            <a:r>
              <a:rPr lang="en-US" sz="1200" dirty="0"/>
              <a:t>3.4: Logical Operators</a:t>
            </a:r>
            <a:br>
              <a:rPr lang="en-US" sz="1200" dirty="0"/>
            </a:br>
            <a:r>
              <a:rPr lang="en-US" dirty="0"/>
              <a:t>Treatment of NULL Operators</a:t>
            </a:r>
          </a:p>
        </p:txBody>
      </p:sp>
      <p:sp>
        <p:nvSpPr>
          <p:cNvPr id="365571" name="Rectangle 3"/>
          <p:cNvSpPr>
            <a:spLocks noGrp="1"/>
          </p:cNvSpPr>
          <p:nvPr>
            <p:ph idx="1"/>
          </p:nvPr>
        </p:nvSpPr>
        <p:spPr/>
        <p:txBody>
          <a:bodyPr/>
          <a:lstStyle/>
          <a:p>
            <a:r>
              <a:rPr lang="en-US" dirty="0"/>
              <a:t>NULL is the absence of data.</a:t>
            </a:r>
          </a:p>
          <a:p>
            <a:r>
              <a:rPr lang="en-US" dirty="0"/>
              <a:t>Treatment of this scenario requires use of IS NULL operator.</a:t>
            </a:r>
          </a:p>
          <a:p>
            <a:pPr lvl="2"/>
            <a:endParaRPr lang="en-US" dirty="0"/>
          </a:p>
          <a:p>
            <a:pPr lvl="2"/>
            <a:endParaRPr lang="en-US" dirty="0"/>
          </a:p>
          <a:p>
            <a:pPr lvl="2"/>
            <a:endParaRPr lang="en-US" dirty="0"/>
          </a:p>
          <a:p>
            <a:pPr lvl="2"/>
            <a:endParaRPr lang="en-US" dirty="0"/>
          </a:p>
          <a:p>
            <a:pPr lvl="2"/>
            <a:endParaRPr lang="en-US" dirty="0"/>
          </a:p>
          <a:p>
            <a:pPr lvl="2">
              <a:lnSpc>
                <a:spcPts val="1500"/>
              </a:lnSpc>
              <a:buFont typeface="Arial" pitchFamily="34" charset="0"/>
              <a:buNone/>
            </a:pPr>
            <a:r>
              <a:rPr lang="en-US" sz="1200" dirty="0" smtClean="0"/>
              <a:t>ORDER</a:t>
            </a:r>
            <a:r>
              <a:rPr lang="en-US" sz="1200" dirty="0"/>
              <a:t>#</a:t>
            </a:r>
          </a:p>
          <a:p>
            <a:pPr lvl="2">
              <a:lnSpc>
                <a:spcPts val="1500"/>
              </a:lnSpc>
              <a:buFont typeface="Arial" pitchFamily="34" charset="0"/>
              <a:buNone/>
            </a:pPr>
            <a:r>
              <a:rPr lang="en-US" sz="1200" dirty="0"/>
              <a:t>—————</a:t>
            </a:r>
          </a:p>
          <a:p>
            <a:pPr lvl="2">
              <a:lnSpc>
                <a:spcPts val="1500"/>
              </a:lnSpc>
              <a:buFont typeface="Arial" pitchFamily="34" charset="0"/>
              <a:buNone/>
            </a:pPr>
            <a:r>
              <a:rPr lang="en-US" sz="1200" dirty="0"/>
              <a:t>1012</a:t>
            </a:r>
          </a:p>
          <a:p>
            <a:pPr lvl="2">
              <a:lnSpc>
                <a:spcPts val="1500"/>
              </a:lnSpc>
              <a:buFont typeface="Arial" pitchFamily="34" charset="0"/>
              <a:buNone/>
            </a:pPr>
            <a:r>
              <a:rPr lang="en-US" sz="1200" dirty="0"/>
              <a:t>1015</a:t>
            </a:r>
          </a:p>
          <a:p>
            <a:pPr lvl="2">
              <a:lnSpc>
                <a:spcPts val="1500"/>
              </a:lnSpc>
              <a:buFont typeface="Arial" pitchFamily="34" charset="0"/>
              <a:buNone/>
            </a:pPr>
            <a:r>
              <a:rPr lang="en-US" sz="1200" dirty="0"/>
              <a:t>1016</a:t>
            </a:r>
          </a:p>
          <a:p>
            <a:pPr lvl="2">
              <a:lnSpc>
                <a:spcPts val="1500"/>
              </a:lnSpc>
              <a:buFont typeface="Arial" pitchFamily="34" charset="0"/>
              <a:buNone/>
            </a:pPr>
            <a:r>
              <a:rPr lang="en-US" sz="1200" dirty="0"/>
              <a:t>1018</a:t>
            </a:r>
          </a:p>
          <a:p>
            <a:pPr lvl="2">
              <a:lnSpc>
                <a:spcPts val="1500"/>
              </a:lnSpc>
              <a:buFont typeface="Arial" pitchFamily="34" charset="0"/>
              <a:buNone/>
            </a:pPr>
            <a:r>
              <a:rPr lang="en-US" sz="1200" dirty="0"/>
              <a:t>1019</a:t>
            </a:r>
          </a:p>
          <a:p>
            <a:pPr lvl="2">
              <a:lnSpc>
                <a:spcPts val="1500"/>
              </a:lnSpc>
              <a:buFont typeface="Arial" pitchFamily="34" charset="0"/>
              <a:buNone/>
            </a:pPr>
            <a:r>
              <a:rPr lang="en-US" sz="1200" dirty="0"/>
              <a:t>1020</a:t>
            </a:r>
          </a:p>
          <a:p>
            <a:pPr lvl="2">
              <a:lnSpc>
                <a:spcPts val="1500"/>
              </a:lnSpc>
              <a:buFont typeface="Arial" pitchFamily="34" charset="0"/>
              <a:buNone/>
            </a:pPr>
            <a:r>
              <a:rPr lang="en-US" sz="1200" dirty="0" smtClean="0"/>
              <a:t>6 </a:t>
            </a:r>
            <a:r>
              <a:rPr lang="en-US" sz="1200" dirty="0"/>
              <a:t>rows selected.</a:t>
            </a:r>
          </a:p>
        </p:txBody>
      </p:sp>
      <p:sp>
        <p:nvSpPr>
          <p:cNvPr id="365574" name="AutoShape 6"/>
          <p:cNvSpPr>
            <a:spLocks noChangeArrowheads="1"/>
          </p:cNvSpPr>
          <p:nvPr/>
        </p:nvSpPr>
        <p:spPr bwMode="auto">
          <a:xfrm>
            <a:off x="762000" y="2423886"/>
            <a:ext cx="7848600" cy="1274763"/>
          </a:xfrm>
          <a:prstGeom prst="roundRect">
            <a:avLst>
              <a:gd name="adj" fmla="val 16667"/>
            </a:avLst>
          </a:prstGeom>
          <a:noFill/>
          <a:ln w="19050">
            <a:solidFill>
              <a:schemeClr val="tx1"/>
            </a:solidFill>
            <a:round/>
            <a:headEnd/>
            <a:tailEnd/>
          </a:ln>
          <a:effectLst/>
        </p:spPr>
        <p:txBody>
          <a:bodyPr anchor="ctr"/>
          <a:lstStyle/>
          <a:p>
            <a:pPr lvl="1"/>
            <a:r>
              <a:rPr lang="en-US" sz="1600">
                <a:latin typeface="+mj-lt"/>
              </a:rPr>
              <a:t>SQL&gt;	SELECT order#</a:t>
            </a:r>
          </a:p>
          <a:p>
            <a:pPr lvl="1"/>
            <a:r>
              <a:rPr lang="en-US" sz="1600">
                <a:latin typeface="+mj-lt"/>
              </a:rPr>
              <a:t>	2	FROM orders</a:t>
            </a:r>
          </a:p>
          <a:p>
            <a:pPr lvl="1"/>
            <a:r>
              <a:rPr lang="en-US" sz="1600">
                <a:latin typeface="+mj-lt"/>
              </a:rPr>
              <a:t>	3	WHERE shipdate IS NULL;</a:t>
            </a:r>
          </a:p>
        </p:txBody>
      </p:sp>
    </p:spTree>
    <p:extLst>
      <p:ext uri="{BB962C8B-B14F-4D97-AF65-F5344CB8AC3E}">
        <p14:creationId xmlns:p14="http://schemas.microsoft.com/office/powerpoint/2010/main" val="114873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p:cNvSpPr>
          <p:nvPr>
            <p:ph type="title"/>
          </p:nvPr>
        </p:nvSpPr>
        <p:spPr/>
        <p:txBody>
          <a:bodyPr/>
          <a:lstStyle/>
          <a:p>
            <a:r>
              <a:rPr lang="en-US" sz="1200" dirty="0"/>
              <a:t>3.5: Operator Precedence</a:t>
            </a:r>
            <a:br>
              <a:rPr lang="en-US" sz="1200" dirty="0"/>
            </a:br>
            <a:r>
              <a:rPr lang="en-US" dirty="0"/>
              <a:t>Tabular Representation</a:t>
            </a:r>
          </a:p>
        </p:txBody>
      </p:sp>
      <p:graphicFrame>
        <p:nvGraphicFramePr>
          <p:cNvPr id="325673" name="Group 41"/>
          <p:cNvGraphicFramePr>
            <a:graphicFrameLocks noGrp="1"/>
          </p:cNvGraphicFramePr>
          <p:nvPr>
            <p:ph idx="1"/>
            <p:extLst>
              <p:ext uri="{D42A27DB-BD31-4B8C-83A1-F6EECF244321}">
                <p14:modId xmlns:p14="http://schemas.microsoft.com/office/powerpoint/2010/main" val="76890199"/>
              </p:ext>
            </p:extLst>
          </p:nvPr>
        </p:nvGraphicFramePr>
        <p:xfrm>
          <a:off x="501650" y="2134061"/>
          <a:ext cx="6711950" cy="3439435"/>
        </p:xfrm>
        <a:graphic>
          <a:graphicData uri="http://schemas.openxmlformats.org/drawingml/2006/table">
            <a:tbl>
              <a:tblPr/>
              <a:tblGrid>
                <a:gridCol w="866146"/>
                <a:gridCol w="5845804"/>
              </a:tblGrid>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Levels</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Operators</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1</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 (Multiply), / (Division), % (Modulo)</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2</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 (Positive), - (Negative), + (Add), (+ Concatenate), - (Subtract)</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3</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 &gt;, &lt;, &gt;=, &lt;=, &lt;&gt;</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4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4</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NOT</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5</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OR</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6</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AND</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85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mj-lt"/>
                          <a:cs typeface="Arial" pitchFamily="34" charset="0"/>
                        </a:rPr>
                        <a:t>7</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ALL, ANY, IN, LIKE</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Operator precedence is decided in the following order:</a:t>
            </a:r>
          </a:p>
        </p:txBody>
      </p:sp>
    </p:spTree>
    <p:extLst>
      <p:ext uri="{BB962C8B-B14F-4D97-AF65-F5344CB8AC3E}">
        <p14:creationId xmlns:p14="http://schemas.microsoft.com/office/powerpoint/2010/main" val="860416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a:t>3.6: The DISTINCT Clause</a:t>
            </a:r>
            <a:br>
              <a:rPr lang="en-US" sz="1200" dirty="0"/>
            </a:br>
            <a:r>
              <a:rPr lang="en-US" dirty="0"/>
              <a:t>Explanation</a:t>
            </a:r>
          </a:p>
        </p:txBody>
      </p:sp>
      <p:graphicFrame>
        <p:nvGraphicFramePr>
          <p:cNvPr id="227368" name="Group 40"/>
          <p:cNvGraphicFramePr>
            <a:graphicFrameLocks noGrp="1"/>
          </p:cNvGraphicFramePr>
          <p:nvPr>
            <p:ph idx="1"/>
            <p:extLst>
              <p:ext uri="{D42A27DB-BD31-4B8C-83A1-F6EECF244321}">
                <p14:modId xmlns:p14="http://schemas.microsoft.com/office/powerpoint/2010/main" val="3154313771"/>
              </p:ext>
            </p:extLst>
          </p:nvPr>
        </p:nvGraphicFramePr>
        <p:xfrm>
          <a:off x="501653" y="3382287"/>
          <a:ext cx="6320061" cy="1944456"/>
        </p:xfrm>
        <a:graphic>
          <a:graphicData uri="http://schemas.openxmlformats.org/drawingml/2006/table">
            <a:tbl>
              <a:tblPr/>
              <a:tblGrid>
                <a:gridCol w="6320061"/>
              </a:tblGrid>
              <a:tr h="3240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JOB</a:t>
                      </a:r>
                    </a:p>
                  </a:txBody>
                  <a:tcPr marL="400553" marR="4005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ANALYST</a:t>
                      </a:r>
                    </a:p>
                  </a:txBody>
                  <a:tcPr marL="400553" marR="4005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CLERK</a:t>
                      </a:r>
                    </a:p>
                  </a:txBody>
                  <a:tcPr marL="400553" marR="4005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MANAGER</a:t>
                      </a:r>
                    </a:p>
                  </a:txBody>
                  <a:tcPr marL="400553" marR="4005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PRESIDENT</a:t>
                      </a:r>
                    </a:p>
                  </a:txBody>
                  <a:tcPr marL="400553" marR="4005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SALESMAN</a:t>
                      </a:r>
                    </a:p>
                  </a:txBody>
                  <a:tcPr marL="400553" marR="4005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332" name="AutoShape 4"/>
          <p:cNvSpPr>
            <a:spLocks noChangeArrowheads="1"/>
          </p:cNvSpPr>
          <p:nvPr/>
        </p:nvSpPr>
        <p:spPr bwMode="auto">
          <a:xfrm>
            <a:off x="762000" y="2714169"/>
            <a:ext cx="7848600" cy="533400"/>
          </a:xfrm>
          <a:prstGeom prst="roundRect">
            <a:avLst>
              <a:gd name="adj" fmla="val 16667"/>
            </a:avLst>
          </a:prstGeom>
          <a:noFill/>
          <a:ln w="19050">
            <a:solidFill>
              <a:schemeClr val="tx1"/>
            </a:solidFill>
            <a:round/>
            <a:headEnd/>
            <a:tailEnd/>
          </a:ln>
          <a:effectLst/>
        </p:spPr>
        <p:txBody>
          <a:bodyPr wrap="none" anchor="ctr"/>
          <a:lstStyle/>
          <a:p>
            <a:pPr lvl="1">
              <a:lnSpc>
                <a:spcPct val="135000"/>
              </a:lnSpc>
            </a:pPr>
            <a:r>
              <a:rPr lang="en-US" dirty="0">
                <a:latin typeface="+mj-lt"/>
              </a:rPr>
              <a:t>SELECT DISTINCT job FROM </a:t>
            </a:r>
            <a:r>
              <a:rPr lang="en-US" dirty="0" err="1">
                <a:latin typeface="+mj-lt"/>
              </a:rPr>
              <a:t>Emp</a:t>
            </a:r>
            <a:r>
              <a:rPr lang="en-US" dirty="0">
                <a:latin typeface="+mj-lt"/>
              </a:rPr>
              <a:t>;</a:t>
            </a:r>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SQL DISTINCT clause is used to eliminate duplicate rows.</a:t>
            </a:r>
          </a:p>
          <a:p>
            <a:pPr lvl="1"/>
            <a:r>
              <a:rPr lang="en-US" dirty="0"/>
              <a:t>For example: List all jobs in the EMP table. However, job should be displayed only once, even if duplicate values exist for the job</a:t>
            </a:r>
            <a:r>
              <a:rPr lang="en-US" dirty="0" smtClean="0"/>
              <a:t>.</a:t>
            </a:r>
            <a:endParaRPr lang="en-US" dirty="0"/>
          </a:p>
        </p:txBody>
      </p:sp>
    </p:spTree>
    <p:extLst>
      <p:ext uri="{BB962C8B-B14F-4D97-AF65-F5344CB8AC3E}">
        <p14:creationId xmlns:p14="http://schemas.microsoft.com/office/powerpoint/2010/main" val="4020257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99078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p:cNvSpPr>
          <p:nvPr>
            <p:ph type="title"/>
          </p:nvPr>
        </p:nvSpPr>
        <p:spPr/>
        <p:txBody>
          <a:bodyPr/>
          <a:lstStyle/>
          <a:p>
            <a:r>
              <a:rPr lang="en-US" sz="1200" dirty="0"/>
              <a:t>3.7: The ORDER BY Clause</a:t>
            </a:r>
            <a:br>
              <a:rPr lang="en-US" sz="1200" dirty="0"/>
            </a:br>
            <a:r>
              <a:rPr lang="en-US" dirty="0"/>
              <a:t>Explanation</a:t>
            </a:r>
          </a:p>
        </p:txBody>
      </p:sp>
      <p:sp>
        <p:nvSpPr>
          <p:cNvPr id="395267" name="Rectangle 3"/>
          <p:cNvSpPr>
            <a:spLocks noGrp="1"/>
          </p:cNvSpPr>
          <p:nvPr>
            <p:ph idx="1"/>
          </p:nvPr>
        </p:nvSpPr>
        <p:spPr>
          <a:noFill/>
        </p:spPr>
        <p:txBody>
          <a:bodyPr/>
          <a:lstStyle/>
          <a:p>
            <a:r>
              <a:rPr lang="en-US" dirty="0"/>
              <a:t>The ORDER BY clause presents data in a sorted order.</a:t>
            </a:r>
          </a:p>
          <a:p>
            <a:pPr lvl="1"/>
            <a:r>
              <a:rPr lang="en-US" dirty="0"/>
              <a:t>It uses an “ascending order” by default.</a:t>
            </a:r>
          </a:p>
          <a:p>
            <a:pPr lvl="1"/>
            <a:r>
              <a:rPr lang="en-US" dirty="0"/>
              <a:t>You can use the DESC keyword to change the default sort order.</a:t>
            </a:r>
          </a:p>
          <a:p>
            <a:pPr lvl="1"/>
            <a:r>
              <a:rPr lang="en-US" dirty="0"/>
              <a:t>It can process a maximum of 255 columns.</a:t>
            </a:r>
          </a:p>
          <a:p>
            <a:r>
              <a:rPr lang="en-US" dirty="0"/>
              <a:t>In an ascending order, the values will be listed in the following sequence:</a:t>
            </a:r>
          </a:p>
          <a:p>
            <a:pPr lvl="1"/>
            <a:r>
              <a:rPr lang="en-US" dirty="0"/>
              <a:t>Numeric values</a:t>
            </a:r>
          </a:p>
          <a:p>
            <a:pPr lvl="1"/>
            <a:r>
              <a:rPr lang="en-US" dirty="0"/>
              <a:t>Character values</a:t>
            </a:r>
          </a:p>
          <a:p>
            <a:pPr lvl="1"/>
            <a:r>
              <a:rPr lang="en-US" dirty="0"/>
              <a:t>NULL values</a:t>
            </a:r>
          </a:p>
          <a:p>
            <a:r>
              <a:rPr lang="en-US" dirty="0"/>
              <a:t>In a descending order, the sequence is reversed.</a:t>
            </a:r>
          </a:p>
        </p:txBody>
      </p:sp>
    </p:spTree>
    <p:extLst>
      <p:ext uri="{BB962C8B-B14F-4D97-AF65-F5344CB8AC3E}">
        <p14:creationId xmlns:p14="http://schemas.microsoft.com/office/powerpoint/2010/main" val="393009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lstStyle/>
          <a:p>
            <a:r>
              <a:rPr lang="en-US" sz="1000" b="0" dirty="0"/>
              <a:t/>
            </a:r>
            <a:br>
              <a:rPr lang="en-US" sz="1000" b="0" dirty="0"/>
            </a:br>
            <a:r>
              <a:rPr lang="en-US" dirty="0"/>
              <a:t>Lesson Objectives</a:t>
            </a:r>
          </a:p>
        </p:txBody>
      </p:sp>
      <p:sp>
        <p:nvSpPr>
          <p:cNvPr id="182275" name="Rectangle 3"/>
          <p:cNvSpPr>
            <a:spLocks noGrp="1"/>
          </p:cNvSpPr>
          <p:nvPr>
            <p:ph idx="1"/>
          </p:nvPr>
        </p:nvSpPr>
        <p:spPr/>
        <p:txBody>
          <a:bodyPr/>
          <a:lstStyle/>
          <a:p>
            <a:r>
              <a:rPr lang="en-US" dirty="0"/>
              <a:t>To understand the following topics:</a:t>
            </a:r>
          </a:p>
          <a:p>
            <a:pPr lvl="1"/>
            <a:r>
              <a:rPr lang="en-US" dirty="0"/>
              <a:t>The SELECT statement</a:t>
            </a:r>
          </a:p>
          <a:p>
            <a:pPr lvl="2"/>
            <a:r>
              <a:rPr lang="en-US" dirty="0"/>
              <a:t>The WHERE clause</a:t>
            </a:r>
          </a:p>
          <a:p>
            <a:pPr lvl="2"/>
            <a:r>
              <a:rPr lang="en-US" dirty="0"/>
              <a:t>The DISTINCT clause</a:t>
            </a:r>
          </a:p>
          <a:p>
            <a:pPr lvl="2"/>
            <a:r>
              <a:rPr lang="en-US" dirty="0"/>
              <a:t>The Comparison, Arithmetic, and Logical operators</a:t>
            </a:r>
          </a:p>
          <a:p>
            <a:pPr lvl="2"/>
            <a:r>
              <a:rPr lang="en-US" dirty="0"/>
              <a:t>The ORDER BY clause</a:t>
            </a:r>
          </a:p>
        </p:txBody>
      </p:sp>
    </p:spTree>
    <p:extLst>
      <p:ext uri="{BB962C8B-B14F-4D97-AF65-F5344CB8AC3E}">
        <p14:creationId xmlns:p14="http://schemas.microsoft.com/office/powerpoint/2010/main" val="3238607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639" name="Rectangle 87"/>
          <p:cNvSpPr>
            <a:spLocks noGrp="1"/>
          </p:cNvSpPr>
          <p:nvPr>
            <p:ph type="title"/>
          </p:nvPr>
        </p:nvSpPr>
        <p:spPr>
          <a:noFill/>
          <a:ln/>
        </p:spPr>
        <p:txBody>
          <a:bodyPr/>
          <a:lstStyle/>
          <a:p>
            <a:r>
              <a:rPr lang="en-US" sz="1200" dirty="0"/>
              <a:t>3.7: The ORDER BY Clause</a:t>
            </a:r>
            <a:r>
              <a:rPr lang="en-US" dirty="0"/>
              <a:t/>
            </a:r>
            <a:br>
              <a:rPr lang="en-US" dirty="0"/>
            </a:br>
            <a:r>
              <a:rPr lang="en-US" dirty="0"/>
              <a:t>Examples</a:t>
            </a:r>
          </a:p>
        </p:txBody>
      </p:sp>
      <p:graphicFrame>
        <p:nvGraphicFramePr>
          <p:cNvPr id="279637" name="Group 85"/>
          <p:cNvGraphicFramePr>
            <a:graphicFrameLocks noGrp="1"/>
          </p:cNvGraphicFramePr>
          <p:nvPr>
            <p:ph idx="1"/>
            <p:extLst>
              <p:ext uri="{D42A27DB-BD31-4B8C-83A1-F6EECF244321}">
                <p14:modId xmlns:p14="http://schemas.microsoft.com/office/powerpoint/2010/main" val="3914736096"/>
              </p:ext>
            </p:extLst>
          </p:nvPr>
        </p:nvGraphicFramePr>
        <p:xfrm>
          <a:off x="409804" y="3353255"/>
          <a:ext cx="7631111" cy="2844344"/>
        </p:xfrm>
        <a:graphic>
          <a:graphicData uri="http://schemas.openxmlformats.org/drawingml/2006/table">
            <a:tbl>
              <a:tblPr/>
              <a:tblGrid>
                <a:gridCol w="1703866"/>
                <a:gridCol w="1666131"/>
                <a:gridCol w="2342451"/>
                <a:gridCol w="1918663"/>
              </a:tblGrid>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EMPNO</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ENAME</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JOB</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DEPTNO</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7934</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MILLER</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CLERK</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10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7839</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KING</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PRESIDENT</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10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7900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JAMES</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CLERK</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30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7902</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FORD</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ANALYST</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20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7698</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BLAKE</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MANAGER</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7499</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ALLEN</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SALESMAN</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7876</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ADAMS</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CLERK</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20</a:t>
                      </a:r>
                    </a:p>
                  </a:txBody>
                  <a:tcPr marL="193728" marR="193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9555" name="Rectangle 3"/>
          <p:cNvSpPr>
            <a:spLocks noGrp="1"/>
          </p:cNvSpPr>
          <p:nvPr>
            <p:ph type="body" idx="4294967295"/>
          </p:nvPr>
        </p:nvSpPr>
        <p:spPr>
          <a:xfrm>
            <a:off x="293916" y="1506311"/>
            <a:ext cx="8229600" cy="4525963"/>
          </a:xfrm>
        </p:spPr>
        <p:txBody>
          <a:bodyPr/>
          <a:lstStyle/>
          <a:p>
            <a:r>
              <a:rPr lang="en-US" dirty="0"/>
              <a:t>For example: Display </a:t>
            </a:r>
            <a:r>
              <a:rPr lang="en-US" dirty="0" err="1"/>
              <a:t>empno</a:t>
            </a:r>
            <a:r>
              <a:rPr lang="en-US" dirty="0"/>
              <a:t>, job, </a:t>
            </a:r>
            <a:r>
              <a:rPr lang="en-US" dirty="0" err="1"/>
              <a:t>deptno</a:t>
            </a:r>
            <a:r>
              <a:rPr lang="en-US" dirty="0"/>
              <a:t> ordered on </a:t>
            </a:r>
            <a:r>
              <a:rPr lang="en-US" dirty="0" err="1"/>
              <a:t>ename</a:t>
            </a:r>
            <a:r>
              <a:rPr lang="en-US" dirty="0"/>
              <a:t> in a descending order.</a:t>
            </a:r>
          </a:p>
        </p:txBody>
      </p:sp>
      <p:sp>
        <p:nvSpPr>
          <p:cNvPr id="279556" name="AutoShape 4"/>
          <p:cNvSpPr>
            <a:spLocks noChangeArrowheads="1"/>
          </p:cNvSpPr>
          <p:nvPr/>
        </p:nvSpPr>
        <p:spPr bwMode="auto">
          <a:xfrm>
            <a:off x="762000" y="2307772"/>
            <a:ext cx="7848600" cy="870857"/>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a:latin typeface="+mj-lt"/>
              </a:rPr>
              <a:t>SELECT empno, ename, job, deptno FROM Emp</a:t>
            </a:r>
          </a:p>
          <a:p>
            <a:pPr lvl="1">
              <a:lnSpc>
                <a:spcPct val="135000"/>
              </a:lnSpc>
            </a:pPr>
            <a:r>
              <a:rPr lang="en-US" sz="1600">
                <a:latin typeface="+mj-lt"/>
              </a:rPr>
              <a:t>	ORDER BY  ename  </a:t>
            </a:r>
            <a:r>
              <a:rPr lang="en-US" sz="1600" b="1">
                <a:latin typeface="+mj-lt"/>
              </a:rPr>
              <a:t>DESC</a:t>
            </a:r>
            <a:r>
              <a:rPr lang="en-US" sz="1600">
                <a:latin typeface="+mj-lt"/>
              </a:rPr>
              <a:t>;</a:t>
            </a:r>
          </a:p>
        </p:txBody>
      </p:sp>
    </p:spTree>
    <p:extLst>
      <p:ext uri="{BB962C8B-B14F-4D97-AF65-F5344CB8AC3E}">
        <p14:creationId xmlns:p14="http://schemas.microsoft.com/office/powerpoint/2010/main" val="316401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998615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p:txBody>
          <a:bodyPr/>
          <a:lstStyle/>
          <a:p>
            <a:r>
              <a:rPr lang="en-US" sz="1200" dirty="0"/>
              <a:t>3.8: Tips and Tricks in SELECT Statements</a:t>
            </a:r>
            <a:r>
              <a:rPr lang="en-US" sz="1800" dirty="0"/>
              <a:t/>
            </a:r>
            <a:br>
              <a:rPr lang="en-US" sz="1800" dirty="0"/>
            </a:br>
            <a:r>
              <a:rPr lang="en-US" dirty="0"/>
              <a:t>Quick Guidelines</a:t>
            </a:r>
          </a:p>
        </p:txBody>
      </p:sp>
      <p:sp>
        <p:nvSpPr>
          <p:cNvPr id="3" name="Content Placeholder 2"/>
          <p:cNvSpPr>
            <a:spLocks noGrp="1"/>
          </p:cNvSpPr>
          <p:nvPr>
            <p:ph idx="1"/>
          </p:nvPr>
        </p:nvSpPr>
        <p:spPr/>
        <p:txBody>
          <a:bodyPr/>
          <a:lstStyle/>
          <a:p>
            <a:r>
              <a:rPr lang="en-US" dirty="0"/>
              <a:t>It is necessary to always include a WHERE clause in your SELECT statement to narrow the number of rows returned. </a:t>
            </a:r>
          </a:p>
          <a:p>
            <a:pPr lvl="1"/>
            <a:r>
              <a:rPr lang="en-US" dirty="0"/>
              <a:t>If you do not use a WHERE clause, then DB2 will perform a table scan of your table, and return all the rows. </a:t>
            </a:r>
          </a:p>
          <a:p>
            <a:pPr lvl="1"/>
            <a:r>
              <a:rPr lang="en-US" dirty="0"/>
              <a:t>By returning data you do not need, you cause the SQL engine to perform I/O it does not need to perform, thus wasting SQL engine resources. </a:t>
            </a:r>
          </a:p>
        </p:txBody>
      </p:sp>
      <p:pic>
        <p:nvPicPr>
          <p:cNvPr id="251911" name="Picture 7" descr="light bulb2"/>
          <p:cNvPicPr>
            <a:picLocks noChangeAspect="1" noChangeArrowheads="1"/>
          </p:cNvPicPr>
          <p:nvPr/>
        </p:nvPicPr>
        <p:blipFill>
          <a:blip r:embed="rId3"/>
          <a:srcRect/>
          <a:stretch>
            <a:fillRect/>
          </a:stretch>
        </p:blipFill>
        <p:spPr bwMode="auto">
          <a:xfrm>
            <a:off x="7347857" y="3338285"/>
            <a:ext cx="533400" cy="533400"/>
          </a:xfrm>
          <a:prstGeom prst="rect">
            <a:avLst/>
          </a:prstGeom>
          <a:noFill/>
        </p:spPr>
      </p:pic>
    </p:spTree>
    <p:extLst>
      <p:ext uri="{BB962C8B-B14F-4D97-AF65-F5344CB8AC3E}">
        <p14:creationId xmlns:p14="http://schemas.microsoft.com/office/powerpoint/2010/main" val="325789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5" name="Rectangle 5"/>
          <p:cNvSpPr>
            <a:spLocks noGrp="1"/>
          </p:cNvSpPr>
          <p:nvPr>
            <p:ph type="title"/>
          </p:nvPr>
        </p:nvSpPr>
        <p:spPr>
          <a:noFill/>
          <a:ln/>
        </p:spPr>
        <p:txBody>
          <a:bodyPr/>
          <a:lstStyle/>
          <a:p>
            <a:r>
              <a:rPr lang="en-US" sz="1200" dirty="0"/>
              <a:t>3.8: Tips and Tricks in SELECT Statements</a:t>
            </a:r>
            <a:r>
              <a:rPr lang="en-US" dirty="0"/>
              <a:t/>
            </a:r>
            <a:br>
              <a:rPr lang="en-US" dirty="0"/>
            </a:br>
            <a:r>
              <a:rPr lang="en-US" dirty="0"/>
              <a:t>Quick Guidelines</a:t>
            </a:r>
          </a:p>
        </p:txBody>
      </p:sp>
      <p:sp>
        <p:nvSpPr>
          <p:cNvPr id="271363" name="Rectangle 3"/>
          <p:cNvSpPr>
            <a:spLocks noGrp="1"/>
          </p:cNvSpPr>
          <p:nvPr>
            <p:ph idx="1"/>
          </p:nvPr>
        </p:nvSpPr>
        <p:spPr/>
        <p:txBody>
          <a:bodyPr/>
          <a:lstStyle/>
          <a:p>
            <a:pPr lvl="1"/>
            <a:r>
              <a:rPr lang="en-US"/>
              <a:t>In addition, the above scenario increases network traffic, which can also lead to reduced performance. </a:t>
            </a:r>
          </a:p>
          <a:p>
            <a:pPr lvl="1"/>
            <a:r>
              <a:rPr lang="en-US"/>
              <a:t>And if the table is very large, a table scan will lock the table during the time-consuming scan, preventing other users from accessing it, and will hurt concurrency. </a:t>
            </a:r>
          </a:p>
          <a:p>
            <a:r>
              <a:rPr lang="en-US"/>
              <a:t>In your queries, do not return column data that is not required. </a:t>
            </a:r>
          </a:p>
          <a:p>
            <a:pPr lvl="1"/>
            <a:r>
              <a:rPr lang="en-US"/>
              <a:t>For example: </a:t>
            </a:r>
          </a:p>
          <a:p>
            <a:pPr lvl="2"/>
            <a:r>
              <a:rPr lang="en-US"/>
              <a:t>You should not use SELECT * to return all the columns from a table if all the data from each column is not required. </a:t>
            </a:r>
          </a:p>
          <a:p>
            <a:pPr lvl="2"/>
            <a:r>
              <a:rPr lang="en-US"/>
              <a:t>In addition, using SELECT * prevents the use of covered indexes, further potentially decreasing the query performance. </a:t>
            </a:r>
          </a:p>
        </p:txBody>
      </p:sp>
    </p:spTree>
    <p:extLst>
      <p:ext uri="{BB962C8B-B14F-4D97-AF65-F5344CB8AC3E}">
        <p14:creationId xmlns:p14="http://schemas.microsoft.com/office/powerpoint/2010/main" val="1117019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9" name="Rectangle 7"/>
          <p:cNvSpPr>
            <a:spLocks noGrp="1"/>
          </p:cNvSpPr>
          <p:nvPr>
            <p:ph type="title"/>
          </p:nvPr>
        </p:nvSpPr>
        <p:spPr>
          <a:noFill/>
          <a:ln/>
        </p:spPr>
        <p:txBody>
          <a:bodyPr/>
          <a:lstStyle/>
          <a:p>
            <a:r>
              <a:rPr lang="en-US" sz="1200" dirty="0"/>
              <a:t>3.8: Tips and Tricks in SELECT Statements</a:t>
            </a:r>
            <a:r>
              <a:rPr lang="en-US" dirty="0"/>
              <a:t/>
            </a:r>
            <a:br>
              <a:rPr lang="en-US" dirty="0"/>
            </a:br>
            <a:r>
              <a:rPr lang="en-US" dirty="0"/>
              <a:t>Quick Guidelines</a:t>
            </a:r>
          </a:p>
        </p:txBody>
      </p:sp>
      <p:sp>
        <p:nvSpPr>
          <p:cNvPr id="289795" name="Rectangle 3"/>
          <p:cNvSpPr>
            <a:spLocks noGrp="1"/>
          </p:cNvSpPr>
          <p:nvPr>
            <p:ph idx="1"/>
          </p:nvPr>
        </p:nvSpPr>
        <p:spPr/>
        <p:txBody>
          <a:bodyPr/>
          <a:lstStyle/>
          <a:p>
            <a:r>
              <a:rPr lang="en-US" dirty="0"/>
              <a:t>Carefully evaluate whether the SELECT query requires the DISTINCT clause or not.</a:t>
            </a:r>
          </a:p>
          <a:p>
            <a:pPr lvl="1"/>
            <a:r>
              <a:rPr lang="en-US" dirty="0"/>
              <a:t>The DISTINCT clause should only be used in SELECT statements. </a:t>
            </a:r>
          </a:p>
          <a:p>
            <a:pPr lvl="2"/>
            <a:r>
              <a:rPr lang="en-US" dirty="0"/>
              <a:t>This is mandatory if you know that “duplicate” returned rows are a possibility, and that having duplicate rows in the result set would cause problems with your application.</a:t>
            </a:r>
          </a:p>
          <a:p>
            <a:pPr lvl="1"/>
            <a:r>
              <a:rPr lang="en-US" dirty="0"/>
              <a:t>The DISTINCT clause creates a lot of extra work for SQL Server. </a:t>
            </a:r>
          </a:p>
          <a:p>
            <a:pPr lvl="2"/>
            <a:r>
              <a:rPr lang="en-US" dirty="0"/>
              <a:t>The extra load reduces the “physical resources” that other SQL statements have at their disposal. </a:t>
            </a:r>
          </a:p>
          <a:p>
            <a:pPr lvl="1"/>
            <a:r>
              <a:rPr lang="en-US" dirty="0"/>
              <a:t>Hence, use the DISTINCT clause only if it is necessary. </a:t>
            </a:r>
          </a:p>
        </p:txBody>
      </p:sp>
      <p:pic>
        <p:nvPicPr>
          <p:cNvPr id="289797" name="Picture 5" descr="light bulb2"/>
          <p:cNvPicPr>
            <a:picLocks noChangeAspect="1" noChangeArrowheads="1"/>
          </p:cNvPicPr>
          <p:nvPr/>
        </p:nvPicPr>
        <p:blipFill>
          <a:blip r:embed="rId3"/>
          <a:srcRect/>
          <a:stretch>
            <a:fillRect/>
          </a:stretch>
        </p:blipFill>
        <p:spPr bwMode="auto">
          <a:xfrm>
            <a:off x="6680200" y="3875314"/>
            <a:ext cx="533400" cy="533400"/>
          </a:xfrm>
          <a:prstGeom prst="rect">
            <a:avLst/>
          </a:prstGeom>
          <a:noFill/>
        </p:spPr>
      </p:pic>
    </p:spTree>
    <p:extLst>
      <p:ext uri="{BB962C8B-B14F-4D97-AF65-F5344CB8AC3E}">
        <p14:creationId xmlns:p14="http://schemas.microsoft.com/office/powerpoint/2010/main" val="349460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3" name="Rectangle 7"/>
          <p:cNvSpPr>
            <a:spLocks noGrp="1"/>
          </p:cNvSpPr>
          <p:nvPr>
            <p:ph type="title"/>
          </p:nvPr>
        </p:nvSpPr>
        <p:spPr>
          <a:noFill/>
          <a:ln/>
        </p:spPr>
        <p:txBody>
          <a:bodyPr/>
          <a:lstStyle/>
          <a:p>
            <a:r>
              <a:rPr lang="en-US" sz="1200" dirty="0"/>
              <a:t>3.8: Tips and Tricks in SELECT Statements</a:t>
            </a:r>
            <a:r>
              <a:rPr lang="en-US" dirty="0"/>
              <a:t/>
            </a:r>
            <a:br>
              <a:rPr lang="en-US" dirty="0"/>
            </a:br>
            <a:r>
              <a:rPr lang="en-US" dirty="0"/>
              <a:t>Quick Guidelines</a:t>
            </a:r>
          </a:p>
        </p:txBody>
      </p:sp>
      <p:sp>
        <p:nvSpPr>
          <p:cNvPr id="275459" name="Rectangle 3"/>
          <p:cNvSpPr>
            <a:spLocks noGrp="1"/>
          </p:cNvSpPr>
          <p:nvPr>
            <p:ph idx="1"/>
          </p:nvPr>
        </p:nvSpPr>
        <p:spPr/>
        <p:txBody>
          <a:bodyPr/>
          <a:lstStyle/>
          <a:p>
            <a:r>
              <a:rPr lang="en-US"/>
              <a:t>In a WHERE clause, the various “operators” that are used, directly affect the query performance. </a:t>
            </a:r>
          </a:p>
          <a:p>
            <a:pPr lvl="1"/>
            <a:r>
              <a:rPr lang="en-US"/>
              <a:t>Given below are the key operators used in the WHERE clause, ordered by their performance. The operators at the top produce faster results, than those listed at the bottom.</a:t>
            </a:r>
          </a:p>
          <a:p>
            <a:pPr lvl="2"/>
            <a:r>
              <a:rPr lang="en-US"/>
              <a:t>=</a:t>
            </a:r>
          </a:p>
          <a:p>
            <a:pPr lvl="2"/>
            <a:r>
              <a:rPr lang="en-US"/>
              <a:t>&gt;, &gt;=, &lt;, &lt;=</a:t>
            </a:r>
          </a:p>
          <a:p>
            <a:pPr lvl="2"/>
            <a:r>
              <a:rPr lang="en-US"/>
              <a:t>LIKE</a:t>
            </a:r>
          </a:p>
          <a:p>
            <a:pPr lvl="2"/>
            <a:r>
              <a:rPr lang="en-US"/>
              <a:t>&lt;&gt;</a:t>
            </a:r>
          </a:p>
          <a:p>
            <a:pPr lvl="1"/>
            <a:r>
              <a:rPr lang="en-US"/>
              <a:t>Use “=” as much as possible, and “&lt;&gt;” as least as possible. </a:t>
            </a:r>
          </a:p>
        </p:txBody>
      </p:sp>
      <p:pic>
        <p:nvPicPr>
          <p:cNvPr id="275464" name="Picture 8" descr="light bulb2"/>
          <p:cNvPicPr>
            <a:picLocks noChangeAspect="1" noChangeArrowheads="1"/>
          </p:cNvPicPr>
          <p:nvPr/>
        </p:nvPicPr>
        <p:blipFill>
          <a:blip r:embed="rId3"/>
          <a:srcRect/>
          <a:stretch>
            <a:fillRect/>
          </a:stretch>
        </p:blipFill>
        <p:spPr bwMode="auto">
          <a:xfrm>
            <a:off x="6099629" y="3135086"/>
            <a:ext cx="533400" cy="533400"/>
          </a:xfrm>
          <a:prstGeom prst="rect">
            <a:avLst/>
          </a:prstGeom>
          <a:noFill/>
        </p:spPr>
      </p:pic>
    </p:spTree>
    <p:extLst>
      <p:ext uri="{BB962C8B-B14F-4D97-AF65-F5344CB8AC3E}">
        <p14:creationId xmlns:p14="http://schemas.microsoft.com/office/powerpoint/2010/main" val="3565092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04559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7" name="Rectangle 9"/>
          <p:cNvSpPr>
            <a:spLocks noGrp="1"/>
          </p:cNvSpPr>
          <p:nvPr>
            <p:ph type="title"/>
          </p:nvPr>
        </p:nvSpPr>
        <p:spPr>
          <a:noFill/>
          <a:ln/>
        </p:spPr>
        <p:txBody>
          <a:bodyPr/>
          <a:lstStyle/>
          <a:p>
            <a:r>
              <a:rPr lang="en-US" sz="1200" dirty="0"/>
              <a:t>3.8: Tips and Tricks in SELECT Statements</a:t>
            </a:r>
            <a:r>
              <a:rPr lang="en-US" dirty="0"/>
              <a:t/>
            </a:r>
            <a:br>
              <a:rPr lang="en-US" dirty="0"/>
            </a:br>
            <a:r>
              <a:rPr lang="en-US" dirty="0"/>
              <a:t>Quick Guidelines</a:t>
            </a:r>
          </a:p>
        </p:txBody>
      </p:sp>
      <p:sp>
        <p:nvSpPr>
          <p:cNvPr id="293891" name="Rectangle 3"/>
          <p:cNvSpPr>
            <a:spLocks noGrp="1"/>
          </p:cNvSpPr>
          <p:nvPr>
            <p:ph idx="1"/>
          </p:nvPr>
        </p:nvSpPr>
        <p:spPr/>
        <p:txBody>
          <a:bodyPr/>
          <a:lstStyle/>
          <a:p>
            <a:r>
              <a:rPr lang="en-US"/>
              <a:t>If you use LIKE in your WHERE clause, try to use one or more leading character in the clause, if at all possible. </a:t>
            </a:r>
          </a:p>
          <a:p>
            <a:pPr lvl="1"/>
            <a:r>
              <a:rPr lang="en-US"/>
              <a:t>For example: Use LIKE ‘m%’  not  LIKE ‘%m’ </a:t>
            </a:r>
          </a:p>
          <a:p>
            <a:pPr lvl="1"/>
            <a:endParaRPr lang="en-US"/>
          </a:p>
          <a:p>
            <a:r>
              <a:rPr lang="en-US"/>
              <a:t>Certain operators in the WHERE clause prevents the query optimizer from using an Index to perform a search. </a:t>
            </a:r>
          </a:p>
          <a:p>
            <a:pPr lvl="1"/>
            <a:r>
              <a:rPr lang="en-US"/>
              <a:t>For example: “IS NULL”, “&lt;&gt;”, “!=”, “!&gt;”, “!&lt;”, “NOT”, “NOT EXISTS”, “NOT IN”, “NOT LIKE”,  and “LIKE ‘%500’”</a:t>
            </a:r>
          </a:p>
        </p:txBody>
      </p:sp>
      <p:pic>
        <p:nvPicPr>
          <p:cNvPr id="293898" name="Picture 10" descr="light bulb2"/>
          <p:cNvPicPr>
            <a:picLocks noChangeAspect="1" noChangeArrowheads="1"/>
          </p:cNvPicPr>
          <p:nvPr/>
        </p:nvPicPr>
        <p:blipFill>
          <a:blip r:embed="rId3"/>
          <a:srcRect/>
          <a:stretch>
            <a:fillRect/>
          </a:stretch>
        </p:blipFill>
        <p:spPr bwMode="auto">
          <a:xfrm>
            <a:off x="6781800" y="2048329"/>
            <a:ext cx="533400" cy="533400"/>
          </a:xfrm>
          <a:prstGeom prst="rect">
            <a:avLst/>
          </a:prstGeom>
          <a:noFill/>
        </p:spPr>
      </p:pic>
      <p:pic>
        <p:nvPicPr>
          <p:cNvPr id="293899" name="Picture 11" descr="light bulb2"/>
          <p:cNvPicPr>
            <a:picLocks noChangeAspect="1" noChangeArrowheads="1"/>
          </p:cNvPicPr>
          <p:nvPr/>
        </p:nvPicPr>
        <p:blipFill>
          <a:blip r:embed="rId3"/>
          <a:srcRect/>
          <a:stretch>
            <a:fillRect/>
          </a:stretch>
        </p:blipFill>
        <p:spPr bwMode="auto">
          <a:xfrm>
            <a:off x="6027057" y="3987800"/>
            <a:ext cx="533400" cy="533400"/>
          </a:xfrm>
          <a:prstGeom prst="rect">
            <a:avLst/>
          </a:prstGeom>
          <a:noFill/>
        </p:spPr>
      </p:pic>
    </p:spTree>
    <p:extLst>
      <p:ext uri="{BB962C8B-B14F-4D97-AF65-F5344CB8AC3E}">
        <p14:creationId xmlns:p14="http://schemas.microsoft.com/office/powerpoint/2010/main" val="305293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5" name="Rectangle 7"/>
          <p:cNvSpPr>
            <a:spLocks noGrp="1"/>
          </p:cNvSpPr>
          <p:nvPr>
            <p:ph type="title"/>
          </p:nvPr>
        </p:nvSpPr>
        <p:spPr>
          <a:noFill/>
          <a:ln/>
        </p:spPr>
        <p:txBody>
          <a:bodyPr/>
          <a:lstStyle/>
          <a:p>
            <a:r>
              <a:rPr lang="en-US" sz="1200" dirty="0"/>
              <a:t>3.8: Tips and Tricks in SELECT Statements</a:t>
            </a:r>
            <a:r>
              <a:rPr lang="en-US" dirty="0"/>
              <a:t/>
            </a:r>
            <a:br>
              <a:rPr lang="en-US" dirty="0"/>
            </a:br>
            <a:r>
              <a:rPr lang="en-US" dirty="0"/>
              <a:t>Quick Guidelines</a:t>
            </a:r>
          </a:p>
        </p:txBody>
      </p:sp>
      <p:sp>
        <p:nvSpPr>
          <p:cNvPr id="304131" name="Rectangle 3"/>
          <p:cNvSpPr>
            <a:spLocks noGrp="1"/>
          </p:cNvSpPr>
          <p:nvPr>
            <p:ph idx="1"/>
          </p:nvPr>
        </p:nvSpPr>
        <p:spPr/>
        <p:txBody>
          <a:bodyPr/>
          <a:lstStyle/>
          <a:p>
            <a:r>
              <a:rPr lang="en-US"/>
              <a:t>Do not use ORDER BY in your SELECT statements unless you really need to use it.</a:t>
            </a:r>
          </a:p>
          <a:p>
            <a:pPr lvl="1"/>
            <a:r>
              <a:rPr lang="en-US"/>
              <a:t>Whenever SQL engine has to perform a sorting operation, additional resources have to be used to perform this task.</a:t>
            </a:r>
          </a:p>
        </p:txBody>
      </p:sp>
      <p:pic>
        <p:nvPicPr>
          <p:cNvPr id="304136" name="Picture 8" descr="light bulb2"/>
          <p:cNvPicPr>
            <a:picLocks noChangeAspect="1" noChangeArrowheads="1"/>
          </p:cNvPicPr>
          <p:nvPr/>
        </p:nvPicPr>
        <p:blipFill>
          <a:blip r:embed="rId3"/>
          <a:srcRect/>
          <a:stretch>
            <a:fillRect/>
          </a:stretch>
        </p:blipFill>
        <p:spPr bwMode="auto">
          <a:xfrm>
            <a:off x="5228772" y="2714171"/>
            <a:ext cx="533400" cy="533400"/>
          </a:xfrm>
          <a:prstGeom prst="rect">
            <a:avLst/>
          </a:prstGeom>
          <a:noFill/>
        </p:spPr>
      </p:pic>
    </p:spTree>
    <p:extLst>
      <p:ext uri="{BB962C8B-B14F-4D97-AF65-F5344CB8AC3E}">
        <p14:creationId xmlns:p14="http://schemas.microsoft.com/office/powerpoint/2010/main" val="2711943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lstStyle/>
          <a:p>
            <a:r>
              <a:rPr lang="en-US" dirty="0" smtClean="0"/>
              <a:t>Summary</a:t>
            </a:r>
            <a:endParaRPr lang="en-US" dirty="0"/>
          </a:p>
        </p:txBody>
      </p:sp>
      <p:sp>
        <p:nvSpPr>
          <p:cNvPr id="217091" name="Rectangle 3"/>
          <p:cNvSpPr>
            <a:spLocks noGrp="1"/>
          </p:cNvSpPr>
          <p:nvPr>
            <p:ph idx="1"/>
          </p:nvPr>
        </p:nvSpPr>
        <p:spPr>
          <a:noFill/>
        </p:spPr>
        <p:txBody>
          <a:bodyPr/>
          <a:lstStyle/>
          <a:p>
            <a:r>
              <a:rPr lang="en-US"/>
              <a:t>In this lesson, you have learnt:</a:t>
            </a:r>
          </a:p>
          <a:p>
            <a:pPr lvl="1"/>
            <a:r>
              <a:rPr lang="en-US"/>
              <a:t>What is SELECT statement?</a:t>
            </a:r>
          </a:p>
          <a:p>
            <a:pPr lvl="1"/>
            <a:r>
              <a:rPr lang="en-US"/>
              <a:t>Usage of the following:</a:t>
            </a:r>
          </a:p>
          <a:p>
            <a:pPr lvl="2"/>
            <a:r>
              <a:rPr lang="en-US"/>
              <a:t>The WHERE clause</a:t>
            </a:r>
          </a:p>
          <a:p>
            <a:pPr lvl="2"/>
            <a:r>
              <a:rPr lang="en-US"/>
              <a:t>The DISTINCT clause</a:t>
            </a:r>
          </a:p>
          <a:p>
            <a:pPr lvl="2"/>
            <a:r>
              <a:rPr lang="en-US"/>
              <a:t>The Comparison, Arithmetic, and Logical operators</a:t>
            </a:r>
          </a:p>
          <a:p>
            <a:pPr lvl="2"/>
            <a:r>
              <a:rPr lang="en-US"/>
              <a:t>The AND or OR clause</a:t>
            </a:r>
          </a:p>
          <a:p>
            <a:pPr lvl="2"/>
            <a:r>
              <a:rPr lang="en-US"/>
              <a:t>The NOT clause</a:t>
            </a:r>
          </a:p>
          <a:p>
            <a:pPr lvl="2"/>
            <a:r>
              <a:rPr lang="en-US"/>
              <a:t>The ORDER BY clause</a:t>
            </a:r>
          </a:p>
        </p:txBody>
      </p:sp>
    </p:spTree>
    <p:extLst>
      <p:ext uri="{BB962C8B-B14F-4D97-AF65-F5344CB8AC3E}">
        <p14:creationId xmlns:p14="http://schemas.microsoft.com/office/powerpoint/2010/main" val="351648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r>
              <a:rPr lang="en-US" sz="1200" dirty="0"/>
              <a:t>3.1: The SELECT Statement</a:t>
            </a:r>
            <a:br>
              <a:rPr lang="en-US" sz="1200" dirty="0"/>
            </a:br>
            <a:r>
              <a:rPr lang="en-US" dirty="0"/>
              <a:t>Explanation</a:t>
            </a:r>
          </a:p>
        </p:txBody>
      </p:sp>
      <p:sp>
        <p:nvSpPr>
          <p:cNvPr id="183299" name="Rectangle 3"/>
          <p:cNvSpPr>
            <a:spLocks noGrp="1"/>
          </p:cNvSpPr>
          <p:nvPr>
            <p:ph idx="1"/>
          </p:nvPr>
        </p:nvSpPr>
        <p:spPr>
          <a:noFill/>
        </p:spPr>
        <p:txBody>
          <a:bodyPr/>
          <a:lstStyle/>
          <a:p>
            <a:r>
              <a:rPr lang="en-US" dirty="0"/>
              <a:t>The SELECT command is used to retrieve rows from a single table or multiple Tables or Views.</a:t>
            </a:r>
          </a:p>
          <a:p>
            <a:pPr lvl="1"/>
            <a:r>
              <a:rPr lang="en-US" dirty="0"/>
              <a:t>A query may retrieve information from specified columns or from all of the columns in the Table.</a:t>
            </a:r>
          </a:p>
          <a:p>
            <a:pPr lvl="1"/>
            <a:r>
              <a:rPr lang="en-US" dirty="0"/>
              <a:t>It helps to select the required data from the table.</a:t>
            </a:r>
          </a:p>
        </p:txBody>
      </p:sp>
      <p:sp>
        <p:nvSpPr>
          <p:cNvPr id="183301" name="AutoShape 5"/>
          <p:cNvSpPr>
            <a:spLocks noChangeArrowheads="1"/>
          </p:cNvSpPr>
          <p:nvPr/>
        </p:nvSpPr>
        <p:spPr bwMode="auto">
          <a:xfrm>
            <a:off x="685800" y="3207654"/>
            <a:ext cx="7848600" cy="2743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dirty="0">
                <a:latin typeface="+mj-lt"/>
              </a:rPr>
              <a:t>SELECT [ALL | DISTINCT] { * | </a:t>
            </a:r>
            <a:r>
              <a:rPr lang="en-US" sz="1600" dirty="0" err="1">
                <a:latin typeface="+mj-lt"/>
              </a:rPr>
              <a:t>col_name</a:t>
            </a:r>
            <a:r>
              <a:rPr lang="en-US" sz="1600" dirty="0">
                <a:latin typeface="+mj-lt"/>
              </a:rPr>
              <a:t>,...} 	</a:t>
            </a:r>
          </a:p>
          <a:p>
            <a:pPr lvl="1">
              <a:lnSpc>
                <a:spcPct val="135000"/>
              </a:lnSpc>
            </a:pPr>
            <a:r>
              <a:rPr lang="en-US" sz="1600" dirty="0">
                <a:latin typeface="+mj-lt"/>
              </a:rPr>
              <a:t>FROM </a:t>
            </a:r>
            <a:r>
              <a:rPr lang="en-US" sz="1600" dirty="0" err="1">
                <a:latin typeface="+mj-lt"/>
              </a:rPr>
              <a:t>table_name</a:t>
            </a:r>
            <a:r>
              <a:rPr lang="en-US" sz="1600" dirty="0">
                <a:latin typeface="+mj-lt"/>
              </a:rPr>
              <a:t> alias,...</a:t>
            </a:r>
            <a:br>
              <a:rPr lang="en-US" sz="1600" dirty="0">
                <a:latin typeface="+mj-lt"/>
              </a:rPr>
            </a:br>
            <a:r>
              <a:rPr lang="en-US" sz="1600" dirty="0">
                <a:latin typeface="+mj-lt"/>
              </a:rPr>
              <a:t>	[ WHERE expr1 ]</a:t>
            </a:r>
            <a:br>
              <a:rPr lang="en-US" sz="1600" dirty="0">
                <a:latin typeface="+mj-lt"/>
              </a:rPr>
            </a:br>
            <a:r>
              <a:rPr lang="en-US" sz="1600" dirty="0">
                <a:latin typeface="+mj-lt"/>
              </a:rPr>
              <a:t>	[ GROUP BY expr4 ] [ HAVING expr5 ] </a:t>
            </a:r>
            <a:br>
              <a:rPr lang="en-US" sz="1600" dirty="0">
                <a:latin typeface="+mj-lt"/>
              </a:rPr>
            </a:br>
            <a:r>
              <a:rPr lang="en-US" sz="1600" dirty="0">
                <a:latin typeface="+mj-lt"/>
              </a:rPr>
              <a:t>	[ UNION SELECT ... ]</a:t>
            </a:r>
            <a:br>
              <a:rPr lang="en-US" sz="1600" dirty="0">
                <a:latin typeface="+mj-lt"/>
              </a:rPr>
            </a:br>
            <a:r>
              <a:rPr lang="en-US" sz="1600" dirty="0">
                <a:latin typeface="+mj-lt"/>
              </a:rPr>
              <a:t>	[ ORDER BY </a:t>
            </a:r>
            <a:r>
              <a:rPr lang="en-US" sz="1600" dirty="0" err="1">
                <a:latin typeface="+mj-lt"/>
              </a:rPr>
              <a:t>expr</a:t>
            </a:r>
            <a:r>
              <a:rPr lang="en-US" sz="1600" dirty="0">
                <a:latin typeface="+mj-lt"/>
              </a:rPr>
              <a:t> | ASC | DESC ];</a:t>
            </a:r>
          </a:p>
        </p:txBody>
      </p:sp>
    </p:spTree>
    <p:extLst>
      <p:ext uri="{BB962C8B-B14F-4D97-AF65-F5344CB8AC3E}">
        <p14:creationId xmlns:p14="http://schemas.microsoft.com/office/powerpoint/2010/main" val="3424242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lstStyle/>
          <a:p>
            <a:r>
              <a:rPr lang="en-US" dirty="0" smtClean="0"/>
              <a:t>Review </a:t>
            </a:r>
            <a:r>
              <a:rPr lang="en-US" dirty="0"/>
              <a:t>Questions</a:t>
            </a:r>
          </a:p>
        </p:txBody>
      </p:sp>
      <p:sp>
        <p:nvSpPr>
          <p:cNvPr id="219139" name="Rectangle 3"/>
          <p:cNvSpPr>
            <a:spLocks noGrp="1"/>
          </p:cNvSpPr>
          <p:nvPr>
            <p:ph idx="1"/>
          </p:nvPr>
        </p:nvSpPr>
        <p:spPr>
          <a:noFill/>
        </p:spPr>
        <p:txBody>
          <a:bodyPr/>
          <a:lstStyle/>
          <a:p>
            <a:r>
              <a:rPr lang="en-US"/>
              <a:t>Question 1: The ___ table consists of exactly one column, whose name is “dummy”.</a:t>
            </a:r>
          </a:p>
          <a:p>
            <a:endParaRPr lang="en-US"/>
          </a:p>
          <a:p>
            <a:r>
              <a:rPr lang="en-US"/>
              <a:t>Question 2: The LIKE operator comes under the ___ category. </a:t>
            </a:r>
          </a:p>
          <a:p>
            <a:pPr lvl="1"/>
            <a:r>
              <a:rPr lang="en-US"/>
              <a:t>Option 1: mathematical</a:t>
            </a:r>
          </a:p>
          <a:p>
            <a:pPr lvl="1"/>
            <a:r>
              <a:rPr lang="en-US"/>
              <a:t>Option 2: comparison</a:t>
            </a:r>
          </a:p>
          <a:p>
            <a:pPr lvl="1"/>
            <a:r>
              <a:rPr lang="en-US"/>
              <a:t>Option 3: logical</a:t>
            </a:r>
          </a:p>
          <a:p>
            <a:pPr lvl="1"/>
            <a:endParaRPr lang="en-US"/>
          </a:p>
          <a:p>
            <a:r>
              <a:rPr lang="en-US"/>
              <a:t>Option 3: The ___ specifies the order in which the operators should be evaluated.</a:t>
            </a:r>
          </a:p>
        </p:txBody>
      </p:sp>
    </p:spTree>
    <p:extLst>
      <p:ext uri="{BB962C8B-B14F-4D97-AF65-F5344CB8AC3E}">
        <p14:creationId xmlns:p14="http://schemas.microsoft.com/office/powerpoint/2010/main" val="2749194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p:cNvSpPr>
          <p:nvPr>
            <p:ph type="title"/>
          </p:nvPr>
        </p:nvSpPr>
        <p:spPr/>
        <p:txBody>
          <a:bodyPr>
            <a:normAutofit/>
          </a:bodyPr>
          <a:lstStyle/>
          <a:p>
            <a:r>
              <a:rPr lang="en-US" sz="3100" dirty="0" smtClean="0"/>
              <a:t>Review </a:t>
            </a:r>
            <a:r>
              <a:rPr lang="en-US" sz="3100" dirty="0"/>
              <a:t>Questions</a:t>
            </a:r>
          </a:p>
        </p:txBody>
      </p:sp>
      <p:sp>
        <p:nvSpPr>
          <p:cNvPr id="330755" name="Rectangle 3"/>
          <p:cNvSpPr>
            <a:spLocks noGrp="1"/>
          </p:cNvSpPr>
          <p:nvPr>
            <p:ph idx="1"/>
          </p:nvPr>
        </p:nvSpPr>
        <p:spPr/>
        <p:txBody>
          <a:bodyPr/>
          <a:lstStyle/>
          <a:p>
            <a:r>
              <a:rPr lang="en-US" dirty="0" smtClean="0"/>
              <a:t>Question 4: The NOT NULL operator finds rows that do not satisfy a condition. </a:t>
            </a:r>
          </a:p>
          <a:p>
            <a:pPr lvl="1"/>
            <a:r>
              <a:rPr lang="en-US" dirty="0" smtClean="0"/>
              <a:t>True / False</a:t>
            </a:r>
          </a:p>
          <a:p>
            <a:pPr lvl="1"/>
            <a:endParaRPr lang="en-US" dirty="0" smtClean="0"/>
          </a:p>
          <a:p>
            <a:r>
              <a:rPr lang="en-US" dirty="0" smtClean="0"/>
              <a:t>Question 5: More than one column can also be used in the ORDER BY clause.</a:t>
            </a:r>
          </a:p>
          <a:p>
            <a:pPr lvl="1"/>
            <a:r>
              <a:rPr lang="en-US" dirty="0" smtClean="0"/>
              <a:t>True / False</a:t>
            </a:r>
            <a:endParaRPr lang="en-US" dirty="0"/>
          </a:p>
        </p:txBody>
      </p:sp>
    </p:spTree>
    <p:extLst>
      <p:ext uri="{BB962C8B-B14F-4D97-AF65-F5344CB8AC3E}">
        <p14:creationId xmlns:p14="http://schemas.microsoft.com/office/powerpoint/2010/main" val="1045484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28825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US" sz="1200" dirty="0"/>
              <a:t>3.2: The WHERE Clause</a:t>
            </a:r>
            <a:br>
              <a:rPr lang="en-US" sz="1200" dirty="0"/>
            </a:br>
            <a:r>
              <a:rPr lang="en-US" dirty="0"/>
              <a:t>Explanation</a:t>
            </a:r>
          </a:p>
        </p:txBody>
      </p:sp>
      <p:graphicFrame>
        <p:nvGraphicFramePr>
          <p:cNvPr id="239670" name="Group 54"/>
          <p:cNvGraphicFramePr>
            <a:graphicFrameLocks noGrp="1"/>
          </p:cNvGraphicFramePr>
          <p:nvPr>
            <p:ph idx="1"/>
            <p:extLst>
              <p:ext uri="{D42A27DB-BD31-4B8C-83A1-F6EECF244321}">
                <p14:modId xmlns:p14="http://schemas.microsoft.com/office/powerpoint/2010/main" val="603257751"/>
              </p:ext>
            </p:extLst>
          </p:nvPr>
        </p:nvGraphicFramePr>
        <p:xfrm>
          <a:off x="395288" y="3777336"/>
          <a:ext cx="7094082" cy="2347690"/>
        </p:xfrm>
        <a:graphic>
          <a:graphicData uri="http://schemas.openxmlformats.org/drawingml/2006/table">
            <a:tbl>
              <a:tblPr/>
              <a:tblGrid>
                <a:gridCol w="2364694"/>
                <a:gridCol w="2364694"/>
                <a:gridCol w="2364694"/>
              </a:tblGrid>
              <a:tr h="40169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EMPNO</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ENAME</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DEPTNO</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9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7369</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SMITH</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20</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21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7566</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JONES</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20</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9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7788</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SCOTT</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20</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9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7876</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ADAMS</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20</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9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7902</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FORD</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20</a:t>
                      </a:r>
                    </a:p>
                  </a:txBody>
                  <a:tcPr marL="212293" marR="212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620" name="AutoShape 4"/>
          <p:cNvSpPr>
            <a:spLocks noChangeArrowheads="1"/>
          </p:cNvSpPr>
          <p:nvPr/>
        </p:nvSpPr>
        <p:spPr bwMode="auto">
          <a:xfrm>
            <a:off x="762000" y="2503710"/>
            <a:ext cx="7848600" cy="9906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dirty="0">
                <a:latin typeface="+mj-lt"/>
              </a:rPr>
              <a:t>SELECT </a:t>
            </a:r>
            <a:r>
              <a:rPr lang="en-US" sz="1600" dirty="0" err="1">
                <a:latin typeface="+mj-lt"/>
              </a:rPr>
              <a:t>empno,ename,deptno</a:t>
            </a:r>
            <a:r>
              <a:rPr lang="en-US" sz="1600" dirty="0">
                <a:latin typeface="+mj-lt"/>
              </a:rPr>
              <a:t> FROM </a:t>
            </a:r>
            <a:r>
              <a:rPr lang="en-US" sz="1600" dirty="0" err="1">
                <a:latin typeface="+mj-lt"/>
              </a:rPr>
              <a:t>Emp</a:t>
            </a:r>
            <a:endParaRPr lang="en-US" sz="1600" dirty="0">
              <a:latin typeface="+mj-lt"/>
            </a:endParaRPr>
          </a:p>
          <a:p>
            <a:pPr lvl="1">
              <a:lnSpc>
                <a:spcPct val="135000"/>
              </a:lnSpc>
            </a:pPr>
            <a:r>
              <a:rPr lang="en-US" sz="1600" dirty="0">
                <a:latin typeface="+mj-lt"/>
              </a:rPr>
              <a:t>	       WHERE </a:t>
            </a:r>
            <a:r>
              <a:rPr lang="en-US" sz="1600" dirty="0" err="1">
                <a:latin typeface="+mj-lt"/>
              </a:rPr>
              <a:t>deptno</a:t>
            </a:r>
            <a:r>
              <a:rPr lang="en-US" sz="1600" dirty="0">
                <a:latin typeface="+mj-lt"/>
              </a:rPr>
              <a:t>=20;</a:t>
            </a:r>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WHERE clause is used to specify the criteria for selection.</a:t>
            </a:r>
          </a:p>
          <a:p>
            <a:pPr lvl="1"/>
            <a:r>
              <a:rPr lang="en-US" dirty="0"/>
              <a:t>For example:  List all employees, who belong to department number 20.</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02971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Mathematical Operators:</a:t>
            </a:r>
          </a:p>
          <a:p>
            <a:pPr lvl="1"/>
            <a:r>
              <a:rPr lang="en-US" dirty="0"/>
              <a:t>Examples: +, -, *, /</a:t>
            </a:r>
          </a:p>
          <a:p>
            <a:r>
              <a:rPr lang="en-US" dirty="0"/>
              <a:t>Comparison Operators:</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r>
              <a:rPr lang="en-US" dirty="0"/>
              <a:t>Logical Operators:</a:t>
            </a:r>
          </a:p>
          <a:p>
            <a:pPr lvl="1"/>
            <a:r>
              <a:rPr lang="en-US" dirty="0"/>
              <a:t>Examples: AND, OR, NOT</a:t>
            </a:r>
            <a:endParaRPr lang="en-US" dirty="0"/>
          </a:p>
        </p:txBody>
      </p:sp>
      <p:sp>
        <p:nvSpPr>
          <p:cNvPr id="323586" name="Rectangle 2"/>
          <p:cNvSpPr>
            <a:spLocks noGrp="1"/>
          </p:cNvSpPr>
          <p:nvPr>
            <p:ph type="title"/>
          </p:nvPr>
        </p:nvSpPr>
        <p:spPr/>
        <p:txBody>
          <a:bodyPr/>
          <a:lstStyle/>
          <a:p>
            <a:r>
              <a:rPr lang="en-US" sz="1200" dirty="0"/>
              <a:t>3.3: Comparison, Mathematical, and Logical Operators</a:t>
            </a:r>
            <a:r>
              <a:rPr lang="en-US" sz="2400" dirty="0"/>
              <a:t/>
            </a:r>
            <a:br>
              <a:rPr lang="en-US" sz="2400" dirty="0"/>
            </a:br>
            <a:r>
              <a:rPr lang="en-US" dirty="0"/>
              <a:t>Explanation</a:t>
            </a:r>
          </a:p>
        </p:txBody>
      </p:sp>
      <p:graphicFrame>
        <p:nvGraphicFramePr>
          <p:cNvPr id="323619" name="Group 35"/>
          <p:cNvGraphicFramePr>
            <a:graphicFrameLocks noGrp="1"/>
          </p:cNvGraphicFramePr>
          <p:nvPr>
            <p:ph idx="1"/>
            <p:extLst>
              <p:ext uri="{D42A27DB-BD31-4B8C-83A1-F6EECF244321}">
                <p14:modId xmlns:p14="http://schemas.microsoft.com/office/powerpoint/2010/main" val="825012415"/>
              </p:ext>
            </p:extLst>
          </p:nvPr>
        </p:nvGraphicFramePr>
        <p:xfrm>
          <a:off x="487132" y="2845255"/>
          <a:ext cx="5681436" cy="2365374"/>
        </p:xfrm>
        <a:graphic>
          <a:graphicData uri="http://schemas.openxmlformats.org/drawingml/2006/table">
            <a:tbl>
              <a:tblPr/>
              <a:tblGrid>
                <a:gridCol w="1645443"/>
                <a:gridCol w="4035993"/>
              </a:tblGrid>
              <a:tr h="30442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Operator</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Meaning</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49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Equal to</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49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&gt;</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Greater than</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49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&gt;=</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Greater than or Equal to</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49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&lt;</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Less than</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49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&lt;=</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Less than or Equal to</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49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&lt;&gt;</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Not Equal to</a:t>
                      </a:r>
                    </a:p>
                  </a:txBody>
                  <a:tcPr marL="174011" marR="1740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10691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59" name="Rectangle 43"/>
          <p:cNvSpPr>
            <a:spLocks noGrp="1"/>
          </p:cNvSpPr>
          <p:nvPr>
            <p:ph type="title"/>
          </p:nvPr>
        </p:nvSpPr>
        <p:spPr>
          <a:noFill/>
          <a:ln/>
        </p:spPr>
        <p:txBody>
          <a:bodyPr/>
          <a:lstStyle/>
          <a:p>
            <a:r>
              <a:rPr lang="en-US" sz="1200" dirty="0"/>
              <a:t>3.3: Comparison, Mathematical, and Logical Operators</a:t>
            </a:r>
            <a:r>
              <a:rPr lang="en-US" dirty="0"/>
              <a:t/>
            </a:r>
            <a:br>
              <a:rPr lang="en-US" dirty="0"/>
            </a:br>
            <a:r>
              <a:rPr lang="en-US" dirty="0"/>
              <a:t>Other Comparison Operators</a:t>
            </a:r>
          </a:p>
        </p:txBody>
      </p:sp>
      <p:graphicFrame>
        <p:nvGraphicFramePr>
          <p:cNvPr id="342060" name="Group 44"/>
          <p:cNvGraphicFramePr>
            <a:graphicFrameLocks noGrp="1"/>
          </p:cNvGraphicFramePr>
          <p:nvPr>
            <p:ph idx="1"/>
            <p:extLst>
              <p:ext uri="{D42A27DB-BD31-4B8C-83A1-F6EECF244321}">
                <p14:modId xmlns:p14="http://schemas.microsoft.com/office/powerpoint/2010/main" val="4146714033"/>
              </p:ext>
            </p:extLst>
          </p:nvPr>
        </p:nvGraphicFramePr>
        <p:xfrm>
          <a:off x="443590" y="1582509"/>
          <a:ext cx="7481207" cy="4426404"/>
        </p:xfrm>
        <a:graphic>
          <a:graphicData uri="http://schemas.openxmlformats.org/drawingml/2006/table">
            <a:tbl>
              <a:tblPr/>
              <a:tblGrid>
                <a:gridCol w="3065721"/>
                <a:gridCol w="4415486"/>
              </a:tblGrid>
              <a:tr h="29613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Other Comparison operators</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Description</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23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[NOT] IN(</a:t>
                      </a:r>
                      <a:r>
                        <a:rPr kumimoji="0" lang="en-US" sz="1200" b="1" i="0" u="none" strike="noStrike" cap="none" normalizeH="0" baseline="0" dirty="0" err="1" smtClean="0">
                          <a:ln>
                            <a:noFill/>
                          </a:ln>
                          <a:solidFill>
                            <a:schemeClr val="tx1"/>
                          </a:solidFill>
                          <a:effectLst/>
                          <a:latin typeface="Arial" pitchFamily="34" charset="0"/>
                          <a:cs typeface="Arial" pitchFamily="34" charset="0"/>
                        </a:rPr>
                        <a:t>x,y</a:t>
                      </a:r>
                      <a:r>
                        <a:rPr kumimoji="0" lang="en-US" sz="1200" b="1"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Is similar to the OR logical operator. Can search for records which meet at least one condition contained within the parentheses.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For example: Pubid IN (1, 4, 5), only books with a publisher id of 1, 4, or 5 will be returned.  The optional NOT keyword instructs DB2 to return books not published by Publisher 1, 4, or 5.</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712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[NOT] LIKE</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Can be used when searching for patterns if you are not certain how something is spelt.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For example: title LIKE ‘TH%’. Using the optional NOT indicates that records that do contain the specified pattern should not be included in the results.</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07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IS[NOT]NULL</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Allows user to search for records which do not have an entry in the specified field.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For example: </a:t>
                      </a:r>
                      <a:r>
                        <a:rPr kumimoji="0" lang="en-US" sz="1200" b="1" i="0" u="none" strike="noStrike" cap="none" normalizeH="0" baseline="0" dirty="0" err="1" smtClean="0">
                          <a:ln>
                            <a:noFill/>
                          </a:ln>
                          <a:solidFill>
                            <a:schemeClr val="tx1"/>
                          </a:solidFill>
                          <a:effectLst/>
                          <a:latin typeface="Arial" pitchFamily="34" charset="0"/>
                          <a:cs typeface="Arial" pitchFamily="34" charset="0"/>
                        </a:rPr>
                        <a:t>Shipdate</a:t>
                      </a:r>
                      <a:r>
                        <a:rPr kumimoji="0" lang="en-US" sz="1200" b="1" i="0" u="none" strike="noStrike" cap="none" normalizeH="0" baseline="0" dirty="0" smtClean="0">
                          <a:ln>
                            <a:noFill/>
                          </a:ln>
                          <a:solidFill>
                            <a:schemeClr val="tx1"/>
                          </a:solidFill>
                          <a:effectLst/>
                          <a:latin typeface="Arial" pitchFamily="34" charset="0"/>
                          <a:cs typeface="Arial" pitchFamily="34" charset="0"/>
                        </a:rPr>
                        <a:t> IS NULL.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If you include the optional NOT, it would find the records that do not have an entry in the field.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For example: </a:t>
                      </a:r>
                      <a:r>
                        <a:rPr kumimoji="0" lang="en-US" sz="1200" b="1" i="0" u="none" strike="noStrike" cap="none" normalizeH="0" baseline="0" dirty="0" err="1" smtClean="0">
                          <a:ln>
                            <a:noFill/>
                          </a:ln>
                          <a:solidFill>
                            <a:schemeClr val="tx1"/>
                          </a:solidFill>
                          <a:effectLst/>
                          <a:latin typeface="Arial" pitchFamily="34" charset="0"/>
                          <a:cs typeface="Arial" pitchFamily="34" charset="0"/>
                        </a:rPr>
                        <a:t>Shipdate</a:t>
                      </a:r>
                      <a:r>
                        <a:rPr kumimoji="0" lang="en-US" sz="1200" b="1" i="0" u="none" strike="noStrike" cap="none" normalizeH="0" baseline="0" dirty="0" smtClean="0">
                          <a:ln>
                            <a:noFill/>
                          </a:ln>
                          <a:solidFill>
                            <a:schemeClr val="tx1"/>
                          </a:solidFill>
                          <a:effectLst/>
                          <a:latin typeface="Arial" pitchFamily="34" charset="0"/>
                          <a:cs typeface="Arial" pitchFamily="34" charset="0"/>
                        </a:rPr>
                        <a:t> IS NOT NULL.</a:t>
                      </a:r>
                    </a:p>
                  </a:txBody>
                  <a:tcPr marL="103055" marR="1030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57813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5" name="Rectangle 9"/>
          <p:cNvSpPr>
            <a:spLocks noGrp="1"/>
          </p:cNvSpPr>
          <p:nvPr>
            <p:ph type="title"/>
          </p:nvPr>
        </p:nvSpPr>
        <p:spPr>
          <a:noFill/>
          <a:ln/>
        </p:spPr>
        <p:txBody>
          <a:bodyPr/>
          <a:lstStyle/>
          <a:p>
            <a:r>
              <a:rPr lang="en-US" sz="1200" dirty="0"/>
              <a:t>3.3: IN Operator</a:t>
            </a:r>
            <a:r>
              <a:rPr lang="en-US" dirty="0"/>
              <a:t/>
            </a:r>
            <a:br>
              <a:rPr lang="en-US" dirty="0"/>
            </a:br>
            <a:r>
              <a:rPr lang="en-US" dirty="0"/>
              <a:t>Explanation</a:t>
            </a:r>
          </a:p>
        </p:txBody>
      </p:sp>
      <p:sp>
        <p:nvSpPr>
          <p:cNvPr id="347139" name="Rectangle 3"/>
          <p:cNvSpPr>
            <a:spLocks noGrp="1"/>
          </p:cNvSpPr>
          <p:nvPr>
            <p:ph idx="1"/>
          </p:nvPr>
        </p:nvSpPr>
        <p:spPr>
          <a:xfrm>
            <a:off x="298516" y="1494766"/>
            <a:ext cx="8845484" cy="4877005"/>
          </a:xfrm>
        </p:spPr>
        <p:txBody>
          <a:bodyPr/>
          <a:lstStyle/>
          <a:p>
            <a:r>
              <a:rPr lang="en-US" dirty="0"/>
              <a:t>The IN operator matches a value in a specified list.</a:t>
            </a:r>
          </a:p>
          <a:p>
            <a:pPr lvl="1"/>
            <a:r>
              <a:rPr lang="en-US" dirty="0"/>
              <a:t>The List must be in parentheses. </a:t>
            </a:r>
          </a:p>
          <a:p>
            <a:pPr lvl="1"/>
            <a:r>
              <a:rPr lang="en-US" dirty="0"/>
              <a:t>The Values must be separated by commas.</a:t>
            </a:r>
          </a:p>
          <a:p>
            <a:pPr lvl="2"/>
            <a:endParaRPr lang="en-US" sz="1000" dirty="0"/>
          </a:p>
          <a:p>
            <a:pPr lvl="2"/>
            <a:endParaRPr lang="en-US" sz="1000" dirty="0"/>
          </a:p>
          <a:p>
            <a:pPr lvl="2"/>
            <a:endParaRPr lang="en-US" sz="1000" dirty="0"/>
          </a:p>
          <a:p>
            <a:pPr lvl="2"/>
            <a:endParaRPr lang="en-US" sz="1000" dirty="0"/>
          </a:p>
          <a:p>
            <a:pPr lvl="2">
              <a:lnSpc>
                <a:spcPts val="1500"/>
              </a:lnSpc>
              <a:buFont typeface="Arial" pitchFamily="34" charset="0"/>
              <a:buNone/>
            </a:pPr>
            <a:endParaRPr lang="en-US" sz="1000" dirty="0" smtClean="0"/>
          </a:p>
          <a:p>
            <a:pPr lvl="2">
              <a:lnSpc>
                <a:spcPts val="1500"/>
              </a:lnSpc>
              <a:buFont typeface="Arial" pitchFamily="34" charset="0"/>
              <a:buNone/>
            </a:pPr>
            <a:r>
              <a:rPr lang="en-US" sz="1000" dirty="0" smtClean="0"/>
              <a:t>TITLE</a:t>
            </a:r>
            <a:r>
              <a:rPr lang="en-US" sz="1000" dirty="0"/>
              <a:t>				PUBID</a:t>
            </a:r>
          </a:p>
          <a:p>
            <a:pPr lvl="2">
              <a:lnSpc>
                <a:spcPts val="1500"/>
              </a:lnSpc>
              <a:buFont typeface="Arial" pitchFamily="34" charset="0"/>
              <a:buNone/>
            </a:pPr>
            <a:r>
              <a:rPr lang="en-US" sz="1000" dirty="0"/>
              <a:t>------------------------------			------</a:t>
            </a:r>
          </a:p>
          <a:p>
            <a:pPr lvl="2">
              <a:lnSpc>
                <a:spcPts val="1500"/>
              </a:lnSpc>
              <a:buFont typeface="Arial" pitchFamily="34" charset="0"/>
              <a:buNone/>
            </a:pPr>
            <a:r>
              <a:rPr lang="en-US" sz="1000" dirty="0" smtClean="0"/>
              <a:t>REVENGE </a:t>
            </a:r>
            <a:r>
              <a:rPr lang="en-US" sz="1000" dirty="0"/>
              <a:t>OF MICKEY			1</a:t>
            </a:r>
          </a:p>
          <a:p>
            <a:pPr lvl="2">
              <a:lnSpc>
                <a:spcPts val="1500"/>
              </a:lnSpc>
              <a:buFont typeface="Arial" pitchFamily="34" charset="0"/>
              <a:buNone/>
            </a:pPr>
            <a:r>
              <a:rPr lang="en-US" sz="1000" dirty="0"/>
              <a:t>BUILDING A CAR WITH TOOTHPICKS	2</a:t>
            </a:r>
          </a:p>
          <a:p>
            <a:pPr lvl="2">
              <a:lnSpc>
                <a:spcPts val="1500"/>
              </a:lnSpc>
              <a:buFont typeface="Arial" pitchFamily="34" charset="0"/>
              <a:buNone/>
            </a:pPr>
            <a:r>
              <a:rPr lang="en-US" sz="1000" dirty="0"/>
              <a:t>E-BUSINESS THE EASY WAY		2</a:t>
            </a:r>
          </a:p>
          <a:p>
            <a:pPr lvl="2">
              <a:lnSpc>
                <a:spcPts val="1500"/>
              </a:lnSpc>
              <a:buFont typeface="Arial" pitchFamily="34" charset="0"/>
              <a:buNone/>
            </a:pPr>
            <a:r>
              <a:rPr lang="en-US" sz="1000" dirty="0"/>
              <a:t>PAINLESS CHILD-REARING		5</a:t>
            </a:r>
          </a:p>
          <a:p>
            <a:pPr lvl="2">
              <a:lnSpc>
                <a:spcPts val="1500"/>
              </a:lnSpc>
              <a:buFont typeface="Arial" pitchFamily="34" charset="0"/>
              <a:buNone/>
            </a:pPr>
            <a:r>
              <a:rPr lang="en-US" sz="1000" dirty="0"/>
              <a:t>BIG BEAR AND LITTLE DOVE		5</a:t>
            </a:r>
          </a:p>
          <a:p>
            <a:pPr lvl="2">
              <a:lnSpc>
                <a:spcPts val="1500"/>
              </a:lnSpc>
              <a:buFont typeface="Arial" pitchFamily="34" charset="0"/>
              <a:buNone/>
            </a:pPr>
            <a:r>
              <a:rPr lang="en-US" sz="1000" dirty="0"/>
              <a:t>HOW TO MANAGE THE MANAGER		1</a:t>
            </a:r>
          </a:p>
          <a:p>
            <a:pPr lvl="2">
              <a:lnSpc>
                <a:spcPts val="1500"/>
              </a:lnSpc>
              <a:buFont typeface="Arial" pitchFamily="34" charset="0"/>
              <a:buNone/>
            </a:pPr>
            <a:r>
              <a:rPr lang="en-US" sz="1000" dirty="0" smtClean="0"/>
              <a:t>SHORTEST </a:t>
            </a:r>
            <a:r>
              <a:rPr lang="en-US" sz="1000" dirty="0"/>
              <a:t>POEMS			5</a:t>
            </a:r>
          </a:p>
          <a:p>
            <a:pPr lvl="2">
              <a:lnSpc>
                <a:spcPts val="1500"/>
              </a:lnSpc>
              <a:buFont typeface="Arial" pitchFamily="34" charset="0"/>
              <a:buNone/>
            </a:pPr>
            <a:r>
              <a:rPr lang="en-US" sz="1000" dirty="0" smtClean="0"/>
              <a:t>7 </a:t>
            </a:r>
            <a:r>
              <a:rPr lang="en-US" sz="1000" dirty="0"/>
              <a:t>rows selected.</a:t>
            </a:r>
          </a:p>
        </p:txBody>
      </p:sp>
      <p:sp>
        <p:nvSpPr>
          <p:cNvPr id="347143" name="AutoShape 7"/>
          <p:cNvSpPr>
            <a:spLocks noChangeArrowheads="1"/>
          </p:cNvSpPr>
          <p:nvPr/>
        </p:nvSpPr>
        <p:spPr bwMode="auto">
          <a:xfrm>
            <a:off x="645891" y="2598034"/>
            <a:ext cx="7848600" cy="1059566"/>
          </a:xfrm>
          <a:prstGeom prst="roundRect">
            <a:avLst>
              <a:gd name="adj" fmla="val 16667"/>
            </a:avLst>
          </a:prstGeom>
          <a:noFill/>
          <a:ln w="19050">
            <a:solidFill>
              <a:schemeClr val="tx1"/>
            </a:solidFill>
            <a:round/>
            <a:headEnd/>
            <a:tailEnd/>
          </a:ln>
          <a:effectLst/>
        </p:spPr>
        <p:txBody>
          <a:bodyPr wrap="none" anchor="ctr"/>
          <a:lstStyle/>
          <a:p>
            <a:pPr lvl="1"/>
            <a:r>
              <a:rPr lang="en-US" sz="1200" dirty="0">
                <a:latin typeface="+mj-lt"/>
              </a:rPr>
              <a:t>SQL&gt; 	SELECT title, </a:t>
            </a:r>
            <a:r>
              <a:rPr lang="en-US" sz="1200" dirty="0" err="1">
                <a:latin typeface="+mj-lt"/>
              </a:rPr>
              <a:t>pubid</a:t>
            </a:r>
            <a:endParaRPr lang="en-US" sz="1200" dirty="0">
              <a:latin typeface="+mj-lt"/>
            </a:endParaRPr>
          </a:p>
          <a:p>
            <a:pPr lvl="1"/>
            <a:r>
              <a:rPr lang="en-US" sz="1200" dirty="0">
                <a:latin typeface="+mj-lt"/>
              </a:rPr>
              <a:t>	2	FROM books	</a:t>
            </a:r>
          </a:p>
          <a:p>
            <a:pPr lvl="1"/>
            <a:endParaRPr lang="en-US" sz="1200" dirty="0" smtClean="0">
              <a:latin typeface="+mj-lt"/>
            </a:endParaRPr>
          </a:p>
          <a:p>
            <a:pPr lvl="1"/>
            <a:r>
              <a:rPr lang="en-US" sz="1200" dirty="0">
                <a:latin typeface="+mj-lt"/>
              </a:rPr>
              <a:t>	3	WHERE </a:t>
            </a:r>
            <a:r>
              <a:rPr lang="en-US" sz="1200" dirty="0" err="1">
                <a:latin typeface="+mj-lt"/>
              </a:rPr>
              <a:t>pubid</a:t>
            </a:r>
            <a:r>
              <a:rPr lang="en-US" sz="1200" dirty="0">
                <a:latin typeface="+mj-lt"/>
              </a:rPr>
              <a:t> IN (1, </a:t>
            </a:r>
            <a:r>
              <a:rPr lang="en-US" sz="1200" dirty="0" smtClean="0">
                <a:latin typeface="+mj-lt"/>
              </a:rPr>
              <a:t>2</a:t>
            </a:r>
          </a:p>
          <a:p>
            <a:pPr lvl="1"/>
            <a:r>
              <a:rPr lang="en-US" sz="1200" dirty="0" smtClean="0">
                <a:latin typeface="+mj-lt"/>
              </a:rPr>
              <a:t>, </a:t>
            </a:r>
            <a:r>
              <a:rPr lang="en-US" sz="1200" dirty="0">
                <a:latin typeface="+mj-lt"/>
              </a:rPr>
              <a:t>5);</a:t>
            </a:r>
          </a:p>
        </p:txBody>
      </p:sp>
    </p:spTree>
    <p:extLst>
      <p:ext uri="{BB962C8B-B14F-4D97-AF65-F5344CB8AC3E}">
        <p14:creationId xmlns:p14="http://schemas.microsoft.com/office/powerpoint/2010/main" val="983851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9" name="Rectangle 7"/>
          <p:cNvSpPr>
            <a:spLocks noGrp="1"/>
          </p:cNvSpPr>
          <p:nvPr>
            <p:ph type="title"/>
          </p:nvPr>
        </p:nvSpPr>
        <p:spPr>
          <a:noFill/>
          <a:ln/>
        </p:spPr>
        <p:txBody>
          <a:bodyPr/>
          <a:lstStyle/>
          <a:p>
            <a:r>
              <a:rPr lang="en-US" sz="1200" dirty="0"/>
              <a:t>3.3: LIKE Operator</a:t>
            </a:r>
            <a:r>
              <a:rPr lang="en-US" dirty="0"/>
              <a:t/>
            </a:r>
            <a:br>
              <a:rPr lang="en-US" dirty="0"/>
            </a:br>
            <a:r>
              <a:rPr lang="en-US" dirty="0"/>
              <a:t>Explanation</a:t>
            </a:r>
          </a:p>
        </p:txBody>
      </p:sp>
      <p:sp>
        <p:nvSpPr>
          <p:cNvPr id="351235" name="Rectangle 3"/>
          <p:cNvSpPr>
            <a:spLocks noGrp="1"/>
          </p:cNvSpPr>
          <p:nvPr>
            <p:ph idx="1"/>
          </p:nvPr>
        </p:nvSpPr>
        <p:spPr/>
        <p:txBody>
          <a:bodyPr/>
          <a:lstStyle/>
          <a:p>
            <a:r>
              <a:rPr lang="en-US" dirty="0"/>
              <a:t>The LIKE operator performs pattern searches.</a:t>
            </a:r>
          </a:p>
          <a:p>
            <a:pPr lvl="1"/>
            <a:r>
              <a:rPr lang="en-US" dirty="0"/>
              <a:t>The LIKE operator is used with wildcard characters.</a:t>
            </a:r>
          </a:p>
          <a:p>
            <a:pPr lvl="2"/>
            <a:r>
              <a:rPr lang="en-US" dirty="0"/>
              <a:t>Underscore (_) for exactly one character in the indicated position</a:t>
            </a:r>
          </a:p>
          <a:p>
            <a:pPr lvl="2"/>
            <a:r>
              <a:rPr lang="en-US" dirty="0"/>
              <a:t>Percent sign (%) to represent any number of characters</a:t>
            </a:r>
          </a:p>
          <a:p>
            <a:pPr lvl="2"/>
            <a:endParaRPr lang="en-US" dirty="0"/>
          </a:p>
          <a:p>
            <a:pPr lvl="2"/>
            <a:endParaRPr lang="en-US" dirty="0"/>
          </a:p>
          <a:p>
            <a:pPr lvl="2"/>
            <a:endParaRPr lang="en-US" dirty="0"/>
          </a:p>
          <a:p>
            <a:pPr lvl="2"/>
            <a:endParaRPr lang="en-US" dirty="0"/>
          </a:p>
          <a:p>
            <a:pPr lvl="2"/>
            <a:endParaRPr lang="en-US" dirty="0"/>
          </a:p>
          <a:p>
            <a:pPr lvl="2">
              <a:lnSpc>
                <a:spcPts val="1500"/>
              </a:lnSpc>
              <a:buFont typeface="Arial" pitchFamily="34" charset="0"/>
              <a:buNone/>
            </a:pPr>
            <a:r>
              <a:rPr lang="en-US" sz="1200" dirty="0"/>
              <a:t>ISBN		TITLE</a:t>
            </a:r>
          </a:p>
          <a:p>
            <a:pPr lvl="2">
              <a:lnSpc>
                <a:spcPts val="1500"/>
              </a:lnSpc>
              <a:buFont typeface="Arial" pitchFamily="34" charset="0"/>
              <a:buNone/>
            </a:pPr>
            <a:r>
              <a:rPr lang="en-US" sz="1200" dirty="0"/>
              <a:t>--------------		--------------——————————</a:t>
            </a:r>
          </a:p>
          <a:p>
            <a:pPr lvl="2">
              <a:lnSpc>
                <a:spcPts val="1500"/>
              </a:lnSpc>
              <a:buFont typeface="Arial" pitchFamily="34" charset="0"/>
              <a:buNone/>
            </a:pPr>
            <a:r>
              <a:rPr lang="en-US" sz="1200" dirty="0"/>
              <a:t>3437212490		COOKING WITH MUSHROOMS</a:t>
            </a:r>
          </a:p>
          <a:p>
            <a:pPr lvl="2">
              <a:lnSpc>
                <a:spcPts val="1500"/>
              </a:lnSpc>
              <a:buFont typeface="Arial" pitchFamily="34" charset="0"/>
              <a:buNone/>
            </a:pPr>
            <a:r>
              <a:rPr lang="en-US" sz="1200" dirty="0"/>
              <a:t>2491748320		PAINLESS CHILD-REARING</a:t>
            </a:r>
          </a:p>
        </p:txBody>
      </p:sp>
      <p:sp>
        <p:nvSpPr>
          <p:cNvPr id="351237" name="AutoShape 5"/>
          <p:cNvSpPr>
            <a:spLocks noChangeArrowheads="1"/>
          </p:cNvSpPr>
          <p:nvPr/>
        </p:nvSpPr>
        <p:spPr bwMode="auto">
          <a:xfrm>
            <a:off x="762000" y="3026453"/>
            <a:ext cx="7848600" cy="1004887"/>
          </a:xfrm>
          <a:prstGeom prst="roundRect">
            <a:avLst>
              <a:gd name="adj" fmla="val 16667"/>
            </a:avLst>
          </a:prstGeom>
          <a:noFill/>
          <a:ln w="19050">
            <a:solidFill>
              <a:schemeClr val="tx1"/>
            </a:solidFill>
            <a:round/>
            <a:headEnd/>
            <a:tailEnd/>
          </a:ln>
          <a:effectLst/>
        </p:spPr>
        <p:txBody>
          <a:bodyPr wrap="none" anchor="ctr"/>
          <a:lstStyle/>
          <a:p>
            <a:pPr lvl="1"/>
            <a:r>
              <a:rPr lang="en-US" sz="1400">
                <a:latin typeface="+mj-lt"/>
              </a:rPr>
              <a:t>SQL&gt;	SELECT isbn. title</a:t>
            </a:r>
          </a:p>
          <a:p>
            <a:pPr lvl="1"/>
            <a:r>
              <a:rPr lang="en-US" sz="1400">
                <a:latin typeface="+mj-lt"/>
              </a:rPr>
              <a:t>	2	FROM books</a:t>
            </a:r>
          </a:p>
          <a:p>
            <a:pPr lvl="1"/>
            <a:r>
              <a:rPr lang="en-US" sz="1400">
                <a:latin typeface="+mj-lt"/>
              </a:rPr>
              <a:t>	3	WHERE isbn LIKE '_4%0';</a:t>
            </a:r>
          </a:p>
        </p:txBody>
      </p:sp>
    </p:spTree>
    <p:extLst>
      <p:ext uri="{BB962C8B-B14F-4D97-AF65-F5344CB8AC3E}">
        <p14:creationId xmlns:p14="http://schemas.microsoft.com/office/powerpoint/2010/main" val="18983123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terms/"/>
    <ds:schemaRef ds:uri="http://schemas.microsoft.com/office/2006/metadata/properties"/>
    <ds:schemaRef ds:uri="dec54838-42f9-41a2-a909-1ed037324a0b"/>
    <ds:schemaRef ds:uri="http://schemas.microsoft.com/office/2006/documentManagement/types"/>
    <ds:schemaRef ds:uri="http://purl.org/dc/elements/1.1/"/>
    <ds:schemaRef ds:uri="http://www.w3.org/XML/1998/namespace"/>
    <ds:schemaRef ds:uri="952a6df7-b138-4f89-9bc4-e7a874ea3254"/>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0317FA01-4851-4B13-8079-10B72DF28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6632</TotalTime>
  <Words>3564</Words>
  <Application>Microsoft Office PowerPoint</Application>
  <PresentationFormat>On-screen Show (4:3)</PresentationFormat>
  <Paragraphs>869</Paragraphs>
  <Slides>31</Slides>
  <Notes>31</Notes>
  <HiddenSlides>5</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 Lesson Objectives</vt:lpstr>
      <vt:lpstr>3.1: The SELECT Statement Explanation</vt:lpstr>
      <vt:lpstr>PowerPoint Presentation</vt:lpstr>
      <vt:lpstr>3.2: The WHERE Clause Explanation</vt:lpstr>
      <vt:lpstr>3.3: Comparison, Mathematical, and Logical Operators Explanation</vt:lpstr>
      <vt:lpstr>3.3: Comparison, Mathematical, and Logical Operators Other Comparison Operators</vt:lpstr>
      <vt:lpstr>3.3: IN Operator Explanation</vt:lpstr>
      <vt:lpstr>3.3: LIKE Operator Explanation</vt:lpstr>
      <vt:lpstr>3.4: Logical Operators Explanation</vt:lpstr>
      <vt:lpstr>3.4: Logical Operators Using AND or OR Clause</vt:lpstr>
      <vt:lpstr>3.4: Logical Operators Using NOT Clause</vt:lpstr>
      <vt:lpstr>3.4: Logical Operators Multiple Logical Operators</vt:lpstr>
      <vt:lpstr>3.4: Logical Operators Multiple Logical Operators</vt:lpstr>
      <vt:lpstr>3.4: Logical Operators Treatment of NULL Operators</vt:lpstr>
      <vt:lpstr>3.5: Operator Precedence Tabular Representation</vt:lpstr>
      <vt:lpstr>3.6: The DISTINCT Clause Explanation</vt:lpstr>
      <vt:lpstr>PowerPoint Presentation</vt:lpstr>
      <vt:lpstr>3.7: The ORDER BY Clause Explanation</vt:lpstr>
      <vt:lpstr>3.7: The ORDER BY Clause Examples</vt:lpstr>
      <vt:lpstr>PowerPoint Presentation</vt:lpstr>
      <vt:lpstr>3.8: Tips and Tricks in SELECT Statements Quick Guidelines</vt:lpstr>
      <vt:lpstr>3.8: Tips and Tricks in SELECT Statements Quick Guidelines</vt:lpstr>
      <vt:lpstr>3.8: Tips and Tricks in SELECT Statements Quick Guidelines</vt:lpstr>
      <vt:lpstr>3.8: Tips and Tricks in SELECT Statements Quick Guidelines</vt:lpstr>
      <vt:lpstr>PowerPoint Presentation</vt:lpstr>
      <vt:lpstr>3.8: Tips and Tricks in SELECT Statements Quick Guidelines</vt:lpstr>
      <vt:lpstr>3.8: Tips and Tricks in SELECT Statements Quick Guidelines</vt:lpstr>
      <vt:lpstr>Summary</vt:lpstr>
      <vt:lpstr>Review Questions</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149</cp:revision>
  <cp:lastPrinted>2016-09-01T04:34:54Z</cp:lastPrinted>
  <dcterms:created xsi:type="dcterms:W3CDTF">2012-05-18T02:59:15Z</dcterms:created>
  <dcterms:modified xsi:type="dcterms:W3CDTF">2016-09-01T04:35:06Z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