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type="screen4x3"/>
  <p:notesSz cx="7315200" cy="9601200"/>
  <p:embeddedFontLst>
    <p:embeddedFont>
      <p:font typeface="ＭＳ Ｐゴシック" pitchFamily="34" charset="-128"/>
      <p:regular r:id="rId27"/>
    </p:embeddedFont>
    <p:embeddedFont>
      <p:font typeface="Candara" pitchFamily="34" charset="0"/>
      <p:regular r:id="rId28"/>
      <p:bold r:id="rId29"/>
      <p:italic r:id="rId30"/>
      <p:boldItalic r:id="rId31"/>
    </p:embeddedFont>
    <p:embeddedFont>
      <p:font typeface="Calibri"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98"/>
        <p:guide pos="13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17738" y="4597051"/>
            <a:ext cx="4850456" cy="4171105"/>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4214" y="505112"/>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pitchFamily="34" charset="0"/>
                <a:cs typeface="Arial" pitchFamily="34" charset="0"/>
              </a:rPr>
              <a:t>DB2</a:t>
            </a:r>
            <a:r>
              <a:rPr lang="en-US" sz="1200" b="0" dirty="0" smtClean="0">
                <a:latin typeface="Arial" pitchFamily="34" charset="0"/>
                <a:cs typeface="Arial" pitchFamily="34" charset="0"/>
              </a:rPr>
              <a:t>				</a:t>
            </a:r>
            <a:r>
              <a:rPr lang="en-US" sz="1200" b="0" baseline="0" dirty="0" smtClean="0">
                <a:latin typeface="Arial" pitchFamily="34" charset="0"/>
                <a:ea typeface="ＭＳ Ｐゴシック"/>
                <a:cs typeface="Arial" pitchFamily="34" charset="0"/>
              </a:rPr>
              <a:t>               </a:t>
            </a:r>
            <a:r>
              <a:rPr lang="en-US" sz="1200" b="0" dirty="0" smtClean="0">
                <a:latin typeface="Arial" pitchFamily="34" charset="0"/>
                <a:ea typeface="ＭＳ Ｐゴシック"/>
                <a:cs typeface="Arial" pitchFamily="34" charset="0"/>
              </a:rPr>
              <a:t>Aggregate </a:t>
            </a:r>
            <a:r>
              <a:rPr lang="en-US" sz="1200" b="0" dirty="0" smtClean="0">
                <a:latin typeface="Arial" pitchFamily="34" charset="0"/>
                <a:ea typeface="ＭＳ Ｐゴシック"/>
                <a:cs typeface="Arial" pitchFamily="34" charset="0"/>
              </a:rPr>
              <a:t>(GROUP) </a:t>
            </a:r>
            <a:r>
              <a:rPr lang="en-US" sz="1200" b="0" dirty="0" smtClean="0">
                <a:latin typeface="Arial" pitchFamily="34" charset="0"/>
                <a:ea typeface="ＭＳ Ｐゴシック"/>
                <a:cs typeface="Arial" pitchFamily="34" charset="0"/>
              </a:rPr>
              <a:t>Functions</a:t>
            </a:r>
            <a:endParaRPr lang="en-US" sz="1200" b="0" dirty="0" smtClean="0">
              <a:latin typeface="Arial" pitchFamily="34" charset="0"/>
              <a:ea typeface="ＭＳ Ｐゴシック"/>
              <a:cs typeface="Arial" pitchFamily="34" charset="0"/>
            </a:endParaRPr>
          </a:p>
        </p:txBody>
      </p:sp>
      <p:sp>
        <p:nvSpPr>
          <p:cNvPr id="12" name="Rectangle 14"/>
          <p:cNvSpPr>
            <a:spLocks noChangeArrowheads="1"/>
          </p:cNvSpPr>
          <p:nvPr/>
        </p:nvSpPr>
        <p:spPr bwMode="auto">
          <a:xfrm>
            <a:off x="4114245" y="8782617"/>
            <a:ext cx="2946699" cy="33633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04-</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r>
              <a:rPr lang="en-US" smtClean="0"/>
              <a:t>Note: </a:t>
            </a:r>
          </a:p>
          <a:p>
            <a:r>
              <a:rPr lang="en-US" smtClean="0"/>
              <a:t>The first query returns the value, which counts the number of rows fetched by it from the Emp table. </a:t>
            </a:r>
          </a:p>
          <a:p>
            <a:r>
              <a:rPr lang="en-US" smtClean="0"/>
              <a:t>All the rows in the Emp table are treated as one group.</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type="body" idx="1"/>
          </p:nvPr>
        </p:nvSpPr>
        <p:spPr/>
        <p:txBody>
          <a:bodyPr/>
          <a:lstStyle/>
          <a:p>
            <a:r>
              <a:rPr lang="en-US" dirty="0" smtClean="0"/>
              <a:t>The GROUP BY Clause:</a:t>
            </a:r>
          </a:p>
          <a:p>
            <a:r>
              <a:rPr lang="en-US" dirty="0" smtClean="0"/>
              <a:t>The GROUP BY clause is of the form:</a:t>
            </a:r>
          </a:p>
          <a:p>
            <a:endParaRPr lang="en-US" dirty="0" smtClean="0"/>
          </a:p>
          <a:p>
            <a:endParaRPr lang="en-US" dirty="0" smtClean="0"/>
          </a:p>
          <a:p>
            <a:endParaRPr lang="en-US" dirty="0" smtClean="0"/>
          </a:p>
          <a:p>
            <a:r>
              <a:rPr lang="en-US" dirty="0" smtClean="0"/>
              <a:t>The columns specified must be  selected  in the query. If a table is grouped, the SELECT list should have columns and expressions, which are single-valued for a group. These can be:</a:t>
            </a:r>
          </a:p>
          <a:p>
            <a:pPr lvl="1"/>
            <a:r>
              <a:rPr lang="en-US" dirty="0" smtClean="0"/>
              <a:t>columns on which grouping is done</a:t>
            </a:r>
          </a:p>
          <a:p>
            <a:pPr lvl="1"/>
            <a:r>
              <a:rPr lang="en-US" dirty="0" smtClean="0"/>
              <a:t>constants</a:t>
            </a:r>
          </a:p>
          <a:p>
            <a:pPr lvl="1"/>
            <a:r>
              <a:rPr lang="en-US" dirty="0" smtClean="0"/>
              <a:t>aggregate functions on the other columns on which no grouping is done</a:t>
            </a:r>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				             contd.</a:t>
            </a:r>
            <a:endParaRPr lang="en-US" dirty="0"/>
          </a:p>
        </p:txBody>
      </p:sp>
      <p:sp>
        <p:nvSpPr>
          <p:cNvPr id="258081" name="AutoShape 33"/>
          <p:cNvSpPr>
            <a:spLocks noChangeArrowheads="1"/>
          </p:cNvSpPr>
          <p:nvPr/>
        </p:nvSpPr>
        <p:spPr bwMode="auto">
          <a:xfrm>
            <a:off x="2555804" y="5009476"/>
            <a:ext cx="406400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100">
                <a:latin typeface="Arial" pitchFamily="34" charset="0"/>
                <a:cs typeface="Arial" pitchFamily="34" charset="0"/>
              </a:rPr>
              <a:t>GROUP BY &lt;column  list&gt;</a:t>
            </a:r>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body" idx="1"/>
          </p:nvPr>
        </p:nvSpPr>
        <p:spPr>
          <a:xfrm>
            <a:off x="2217738" y="880110"/>
            <a:ext cx="4853622" cy="8082677"/>
          </a:xfrm>
        </p:spPr>
        <p:txBody>
          <a:bodyPr/>
          <a:lstStyle/>
          <a:p>
            <a:pPr marL="238297" indent="-238297"/>
            <a:r>
              <a:rPr lang="en-US" b="1" u="sng" dirty="0"/>
              <a:t>The GROUP BY Clause (contd.)</a:t>
            </a:r>
            <a:r>
              <a:rPr lang="en-US" b="1" dirty="0"/>
              <a:t>:</a:t>
            </a:r>
          </a:p>
          <a:p>
            <a:pPr marL="238297" indent="-238297"/>
            <a:r>
              <a:rPr lang="en-US" b="1" dirty="0"/>
              <a:t>Note</a:t>
            </a:r>
            <a:r>
              <a:rPr lang="en-US" dirty="0"/>
              <a:t>: </a:t>
            </a:r>
          </a:p>
          <a:p>
            <a:pPr marL="238297" indent="-238297"/>
            <a:r>
              <a:rPr lang="en-US" dirty="0"/>
              <a:t>The GROUP BY clause should contain all the columns in the SELECT list, except those used along with the Group functions .</a:t>
            </a:r>
          </a:p>
          <a:p>
            <a:pPr marL="238297" indent="-238297"/>
            <a:r>
              <a:rPr lang="en-US" dirty="0"/>
              <a:t>When an Aggregate (Group) function is used in a SELECT statement, the column names cannot be used in SELECT, unless GROUP BY clause is used.</a:t>
            </a:r>
          </a:p>
          <a:p>
            <a:pPr marL="238297" indent="-238297"/>
            <a:endParaRPr lang="en-US" dirty="0"/>
          </a:p>
          <a:p>
            <a:pPr marL="238297" indent="-238297"/>
            <a:r>
              <a:rPr lang="en-US" b="1" dirty="0"/>
              <a:t>For example 1</a:t>
            </a:r>
            <a:r>
              <a:rPr lang="en-US" dirty="0"/>
              <a:t>: To calculate the average salary for every department.</a:t>
            </a:r>
          </a:p>
          <a:p>
            <a:pPr marL="238297" indent="-238297"/>
            <a:r>
              <a:rPr lang="en-US" dirty="0"/>
              <a:t>                  </a:t>
            </a:r>
          </a:p>
          <a:p>
            <a:pPr marL="238297" indent="-238297"/>
            <a:r>
              <a:rPr lang="en-US" dirty="0"/>
              <a:t>                        </a:t>
            </a:r>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r>
              <a:rPr lang="en-US" dirty="0"/>
              <a:t>                  </a:t>
            </a:r>
          </a:p>
          <a:p>
            <a:pPr marL="238297" indent="-238297"/>
            <a:r>
              <a:rPr lang="en-US" dirty="0"/>
              <a:t>               </a:t>
            </a:r>
          </a:p>
          <a:p>
            <a:pPr marL="238297" indent="-238297"/>
            <a:endParaRPr lang="en-US" b="1" dirty="0" smtClean="0"/>
          </a:p>
          <a:p>
            <a:pPr marL="238297" indent="-238297"/>
            <a:endParaRPr lang="en-US" b="1" dirty="0" smtClean="0"/>
          </a:p>
          <a:p>
            <a:pPr marL="238297" indent="-238297"/>
            <a:endParaRPr lang="en-US" b="1" dirty="0"/>
          </a:p>
          <a:p>
            <a:pPr marL="238297" indent="-238297"/>
            <a:endParaRPr lang="en-US" b="1" dirty="0" smtClean="0"/>
          </a:p>
          <a:p>
            <a:pPr marL="238297" indent="-238297"/>
            <a:endParaRPr lang="en-US" b="1" dirty="0" smtClean="0"/>
          </a:p>
          <a:p>
            <a:pPr marL="238297" indent="-238297"/>
            <a:endParaRPr lang="en-US" b="1" dirty="0" smtClean="0"/>
          </a:p>
          <a:p>
            <a:pPr marL="238297" indent="-238297"/>
            <a:endParaRPr lang="en-US" b="1" dirty="0" smtClean="0"/>
          </a:p>
          <a:p>
            <a:pPr marL="238297" indent="-238297"/>
            <a:r>
              <a:rPr lang="en-US" b="1" dirty="0" smtClean="0"/>
              <a:t>For </a:t>
            </a:r>
            <a:r>
              <a:rPr lang="en-US" b="1" dirty="0"/>
              <a:t>example 2</a:t>
            </a:r>
            <a:r>
              <a:rPr lang="en-US" dirty="0"/>
              <a:t>: Find the total number of CLERKS hired after “13-jan-81”.</a:t>
            </a:r>
          </a:p>
          <a:p>
            <a:pPr marL="238297" indent="-238297"/>
            <a:endParaRPr lang="en-US" dirty="0" smtClean="0"/>
          </a:p>
          <a:p>
            <a:pPr marL="238297" indent="-238297"/>
            <a:endParaRPr lang="en-US" dirty="0"/>
          </a:p>
          <a:p>
            <a:pPr marL="238297" indent="-238297"/>
            <a:r>
              <a:rPr lang="en-US" dirty="0"/>
              <a:t>	</a:t>
            </a:r>
          </a:p>
          <a:p>
            <a:pPr marL="238297" indent="-238297"/>
            <a:endParaRPr lang="en-US" dirty="0"/>
          </a:p>
          <a:p>
            <a:pPr marL="238297" indent="-238297"/>
            <a:endParaRPr lang="en-US" dirty="0"/>
          </a:p>
          <a:p>
            <a:pPr marL="238297" indent="-238297"/>
            <a:r>
              <a:rPr lang="en-US" b="1" u="sng" dirty="0"/>
              <a:t>Usage of GROUP BY and HAVING clauses</a:t>
            </a:r>
            <a:r>
              <a:rPr lang="en-US" b="1" dirty="0"/>
              <a:t>:</a:t>
            </a:r>
          </a:p>
          <a:p>
            <a:pPr marL="238297" indent="-238297"/>
            <a:r>
              <a:rPr lang="en-US" dirty="0"/>
              <a:t>All the SELECT statements we have used until now have acted on data as if the data is in a “single group”. But the rows of data in some of the tables can be thought of as being part of “different groups”. </a:t>
            </a:r>
          </a:p>
          <a:p>
            <a:pPr marL="238297" indent="-238297"/>
            <a:r>
              <a:rPr lang="en-US" dirty="0"/>
              <a:t>	</a:t>
            </a:r>
            <a:r>
              <a:rPr lang="en-US" b="1" dirty="0"/>
              <a:t>For example</a:t>
            </a:r>
            <a:r>
              <a:rPr lang="en-US" dirty="0"/>
              <a:t>: The EMP table contains employees who are CLERKS, SALESMEN, etc. If we wish to find the minimum salary of each group of employees, then none of the clauses that we have seen until now are of any use.</a:t>
            </a:r>
          </a:p>
          <a:p>
            <a:pPr marL="238297" indent="-238297"/>
            <a:r>
              <a:rPr lang="en-US" dirty="0"/>
              <a:t>The GROUP BY clause is used to group the result table derived from earlier FROM and WHERE clauses. Further, a HAVING clause is used to apply search condition on these groups.</a:t>
            </a:r>
          </a:p>
          <a:p>
            <a:pPr marL="724959" lvl="1" indent="-241653"/>
            <a:r>
              <a:rPr lang="en-US" dirty="0"/>
              <a:t>When a GROUP BY clause is used, each row of the resulting table will represent a group having same values in the column(s) used for grouping. </a:t>
            </a:r>
          </a:p>
          <a:p>
            <a:pPr marL="724959" lvl="1" indent="-241653"/>
            <a:r>
              <a:rPr lang="en-US" dirty="0"/>
              <a:t>Subsequently, the HAVING clause acts on the resulting grouped table to remove the row that does not satisfy the criteria in the HAVING search condition.</a:t>
            </a:r>
          </a:p>
          <a:p>
            <a:pPr marL="238297" indent="-238297"/>
            <a:endParaRPr lang="en-US" dirty="0"/>
          </a:p>
        </p:txBody>
      </p:sp>
      <p:sp>
        <p:nvSpPr>
          <p:cNvPr id="296964" name="AutoShape 4"/>
          <p:cNvSpPr>
            <a:spLocks noChangeArrowheads="1"/>
          </p:cNvSpPr>
          <p:nvPr/>
        </p:nvSpPr>
        <p:spPr bwMode="auto">
          <a:xfrm>
            <a:off x="2519680" y="2256878"/>
            <a:ext cx="406400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tabLst>
                <a:tab pos="238297" algn="l"/>
                <a:tab pos="728315" algn="l"/>
                <a:tab pos="966612" algn="l"/>
                <a:tab pos="1204909" algn="l"/>
                <a:tab pos="1456631" algn="l"/>
              </a:tabLst>
            </a:pPr>
            <a:r>
              <a:rPr lang="en-US" sz="1000" b="1">
                <a:latin typeface="Arial" pitchFamily="34" charset="0"/>
                <a:cs typeface="Arial" pitchFamily="34" charset="0"/>
              </a:rPr>
              <a:t>SELECT</a:t>
            </a:r>
            <a:r>
              <a:rPr lang="en-US" sz="1000">
                <a:latin typeface="Arial" pitchFamily="34" charset="0"/>
                <a:cs typeface="Arial" pitchFamily="34" charset="0"/>
              </a:rPr>
              <a:t> deptno, AVG(sal) </a:t>
            </a:r>
            <a:r>
              <a:rPr lang="en-US" sz="1000" b="1">
                <a:latin typeface="Arial" pitchFamily="34" charset="0"/>
                <a:cs typeface="Arial" pitchFamily="34" charset="0"/>
              </a:rPr>
              <a:t>FROM</a:t>
            </a:r>
            <a:r>
              <a:rPr lang="en-US" sz="1000">
                <a:latin typeface="Arial" pitchFamily="34" charset="0"/>
                <a:cs typeface="Arial" pitchFamily="34" charset="0"/>
              </a:rPr>
              <a:t> Emp</a:t>
            </a:r>
          </a:p>
          <a:p>
            <a:pPr lvl="1">
              <a:lnSpc>
                <a:spcPct val="135000"/>
              </a:lnSpc>
              <a:tabLst>
                <a:tab pos="238297" algn="l"/>
                <a:tab pos="728315" algn="l"/>
                <a:tab pos="966612" algn="l"/>
                <a:tab pos="1204909" algn="l"/>
                <a:tab pos="1456631" algn="l"/>
              </a:tabLst>
            </a:pPr>
            <a:r>
              <a:rPr lang="en-US" sz="1000">
                <a:latin typeface="Arial" pitchFamily="34" charset="0"/>
                <a:cs typeface="Arial" pitchFamily="34" charset="0"/>
              </a:rPr>
              <a:t>	</a:t>
            </a:r>
            <a:r>
              <a:rPr lang="en-US" sz="1000" b="1">
                <a:latin typeface="Arial" pitchFamily="34" charset="0"/>
                <a:cs typeface="Arial" pitchFamily="34" charset="0"/>
              </a:rPr>
              <a:t>GROUP BY</a:t>
            </a:r>
            <a:r>
              <a:rPr lang="en-US" sz="1000">
                <a:latin typeface="Arial" pitchFamily="34" charset="0"/>
                <a:cs typeface="Arial" pitchFamily="34" charset="0"/>
              </a:rPr>
              <a:t> deptno;</a:t>
            </a:r>
          </a:p>
        </p:txBody>
      </p:sp>
      <p:graphicFrame>
        <p:nvGraphicFramePr>
          <p:cNvPr id="296985" name="Group 25"/>
          <p:cNvGraphicFramePr>
            <a:graphicFrameLocks noGrp="1"/>
          </p:cNvGraphicFramePr>
          <p:nvPr>
            <p:extLst>
              <p:ext uri="{D42A27DB-BD31-4B8C-83A1-F6EECF244321}">
                <p14:modId xmlns:p14="http://schemas.microsoft.com/office/powerpoint/2010/main" val="4290195584"/>
              </p:ext>
            </p:extLst>
          </p:nvPr>
        </p:nvGraphicFramePr>
        <p:xfrm>
          <a:off x="3679614" y="2862003"/>
          <a:ext cx="1612053" cy="1557528"/>
        </p:xfrm>
        <a:graphic>
          <a:graphicData uri="http://schemas.openxmlformats.org/drawingml/2006/table">
            <a:tbl>
              <a:tblPr/>
              <a:tblGrid>
                <a:gridCol w="760306"/>
                <a:gridCol w="851747"/>
              </a:tblGrid>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DEPTNO</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Arial" pitchFamily="34" charset="0"/>
                        </a:rPr>
                        <a:t>AVG(SAL)</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rPr>
                        <a:t>2916.6667</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rPr>
                        <a:t>2175</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rPr>
                        <a:t>30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1566.6667</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6982" name="AutoShape 22"/>
          <p:cNvSpPr>
            <a:spLocks noChangeArrowheads="1"/>
          </p:cNvSpPr>
          <p:nvPr/>
        </p:nvSpPr>
        <p:spPr bwMode="auto">
          <a:xfrm>
            <a:off x="2519680" y="4831029"/>
            <a:ext cx="4064000" cy="56007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tabLst>
                <a:tab pos="238297" algn="l"/>
                <a:tab pos="728315" algn="l"/>
                <a:tab pos="966612" algn="l"/>
                <a:tab pos="1204909" algn="l"/>
                <a:tab pos="1456631" algn="l"/>
                <a:tab pos="1694928" algn="l"/>
                <a:tab pos="1933224" algn="l"/>
              </a:tabLst>
            </a:pPr>
            <a:r>
              <a:rPr lang="en-US" sz="900">
                <a:latin typeface="Arial" pitchFamily="34" charset="0"/>
                <a:cs typeface="Arial" pitchFamily="34" charset="0"/>
              </a:rPr>
              <a:t>SELECT COUNT(*) FROM emp 	</a:t>
            </a:r>
            <a:br>
              <a:rPr lang="en-US" sz="900">
                <a:latin typeface="Arial" pitchFamily="34" charset="0"/>
                <a:cs typeface="Arial" pitchFamily="34" charset="0"/>
              </a:rPr>
            </a:br>
            <a:r>
              <a:rPr lang="en-US" sz="900">
                <a:latin typeface="Arial" pitchFamily="34" charset="0"/>
                <a:cs typeface="Arial" pitchFamily="34" charset="0"/>
              </a:rPr>
              <a:t>	WHERE job = 'CLERK' AND hiredate &gt;'13-jan-81'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p:cNvSpPr>
            <a:spLocks noGrp="1" noChangeArrowheads="1"/>
          </p:cNvSpPr>
          <p:nvPr>
            <p:ph type="body" idx="1"/>
          </p:nvPr>
        </p:nvSpPr>
        <p:spPr/>
        <p:txBody>
          <a:bodyPr/>
          <a:lstStyle/>
          <a:p>
            <a:r>
              <a:rPr lang="en-US" dirty="0" smtClean="0"/>
              <a:t>The HAVING Clause:</a:t>
            </a:r>
          </a:p>
          <a:p>
            <a:r>
              <a:rPr lang="en-US" dirty="0" smtClean="0"/>
              <a:t>A HAVING clause is of the form:</a:t>
            </a:r>
          </a:p>
          <a:p>
            <a:endParaRPr lang="en-US" dirty="0" smtClean="0"/>
          </a:p>
          <a:p>
            <a:endParaRPr lang="en-US" dirty="0" smtClean="0"/>
          </a:p>
          <a:p>
            <a:endParaRPr lang="en-US" dirty="0" smtClean="0"/>
          </a:p>
          <a:p>
            <a:endParaRPr lang="en-US" dirty="0" smtClean="0"/>
          </a:p>
          <a:p>
            <a:r>
              <a:rPr lang="en-US" dirty="0" smtClean="0"/>
              <a:t>The HAVING search condition applies to “each group”. It can be: </a:t>
            </a:r>
          </a:p>
          <a:p>
            <a:pPr lvl="1"/>
            <a:r>
              <a:rPr lang="en-US" dirty="0" smtClean="0"/>
              <a:t>formed using various predicates like between, in, like, null, comparison, </a:t>
            </a:r>
            <a:r>
              <a:rPr lang="en-US" dirty="0" err="1" smtClean="0"/>
              <a:t>etc</a:t>
            </a:r>
            <a:r>
              <a:rPr lang="en-US" dirty="0" smtClean="0"/>
              <a:t>  </a:t>
            </a:r>
          </a:p>
          <a:p>
            <a:pPr lvl="1"/>
            <a:r>
              <a:rPr lang="en-US" dirty="0" smtClean="0"/>
              <a:t>combined with Boolean operators like AND, OR, NOT </a:t>
            </a:r>
          </a:p>
          <a:p>
            <a:r>
              <a:rPr lang="en-US" dirty="0" smtClean="0"/>
              <a:t>Since the search condition is for a “grouped table”. The predicates should be:  </a:t>
            </a:r>
          </a:p>
          <a:p>
            <a:pPr lvl="1"/>
            <a:r>
              <a:rPr lang="en-US" dirty="0" smtClean="0"/>
              <a:t>on a column by which grouping is done.</a:t>
            </a:r>
          </a:p>
          <a:p>
            <a:pPr lvl="1"/>
            <a:r>
              <a:rPr lang="en-US" dirty="0" smtClean="0"/>
              <a:t>on a set function (Aggregate function) on other columns.</a:t>
            </a:r>
          </a:p>
          <a:p>
            <a:r>
              <a:rPr lang="en-US" dirty="0" smtClean="0"/>
              <a:t>The aggregate functions can be used in HAVING clause. However, they cannot be used in the WHERE clause.</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contd.</a:t>
            </a:r>
            <a:endParaRPr lang="en-US" dirty="0"/>
          </a:p>
        </p:txBody>
      </p:sp>
      <p:sp>
        <p:nvSpPr>
          <p:cNvPr id="264197" name="AutoShape 5"/>
          <p:cNvSpPr>
            <a:spLocks noChangeArrowheads="1"/>
          </p:cNvSpPr>
          <p:nvPr/>
        </p:nvSpPr>
        <p:spPr bwMode="auto">
          <a:xfrm>
            <a:off x="2435595" y="5073723"/>
            <a:ext cx="4064000" cy="40005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tabLst>
                <a:tab pos="238297" algn="l"/>
                <a:tab pos="728315" algn="l"/>
                <a:tab pos="966612" algn="l"/>
                <a:tab pos="1204909" algn="l"/>
                <a:tab pos="1456631" algn="l"/>
                <a:tab pos="1694928" algn="l"/>
                <a:tab pos="1933224" algn="l"/>
              </a:tabLst>
            </a:pPr>
            <a:r>
              <a:rPr lang="en-US" sz="1100">
                <a:latin typeface="Arial" pitchFamily="34" charset="0"/>
                <a:cs typeface="Arial" pitchFamily="34" charset="0"/>
              </a:rPr>
              <a:t>HAVING &lt;search condition&gt;</a:t>
            </a:r>
          </a:p>
        </p:txBody>
      </p:sp>
      <p:sp>
        <p:nvSpPr>
          <p:cNvPr id="3" name="Slide Image Placeholder 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p:txBody>
          <a:bodyPr/>
          <a:lstStyle/>
          <a:p>
            <a:r>
              <a:rPr lang="en-US" smtClean="0"/>
              <a:t>The HAVING clause (contd.):</a:t>
            </a:r>
          </a:p>
          <a:p>
            <a:r>
              <a:rPr lang="en-US" smtClean="0"/>
              <a:t>When WHERE, GROUP BY, and HAVING clauses are used together in a SELECT statement: </a:t>
            </a:r>
          </a:p>
          <a:p>
            <a:pPr lvl="1"/>
            <a:r>
              <a:rPr lang="en-US" smtClean="0"/>
              <a:t>The WHERE clause is processed first in order. </a:t>
            </a:r>
          </a:p>
          <a:p>
            <a:pPr lvl="1"/>
            <a:r>
              <a:rPr lang="en-US" smtClean="0"/>
              <a:t>Subsequently, the rows that are returned after the  WHERE clause is executed are grouped based on the GROUP BY clause. </a:t>
            </a:r>
          </a:p>
          <a:p>
            <a:pPr lvl="1"/>
            <a:r>
              <a:rPr lang="en-US" smtClean="0"/>
              <a:t>Finally, any conditions, on the Group functions in the HAVING clause, are applied to the grouped rows before the final output is displayed. </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2217738" y="880110"/>
            <a:ext cx="4853622" cy="8082677"/>
          </a:xfrm>
        </p:spPr>
        <p:txBody>
          <a:bodyPr/>
          <a:lstStyle/>
          <a:p>
            <a:pPr marL="241653" indent="-241653"/>
            <a:r>
              <a:rPr lang="en-US" b="1" u="sng" dirty="0"/>
              <a:t>More examples of GROUP BY and HAVING Clauses</a:t>
            </a:r>
            <a:r>
              <a:rPr lang="en-US" b="1" dirty="0"/>
              <a:t>:</a:t>
            </a:r>
          </a:p>
          <a:p>
            <a:pPr marL="241653" indent="-241653"/>
            <a:r>
              <a:rPr lang="en-US" dirty="0"/>
              <a:t>Example 1: To find out Average, Maximum, Minimum salary of departments, where average salary is greater than 2000.</a:t>
            </a:r>
          </a:p>
          <a:p>
            <a:pPr marL="241653" indent="-241653"/>
            <a:endParaRPr lang="en-US" dirty="0"/>
          </a:p>
          <a:p>
            <a:pPr marL="241653" indent="-241653"/>
            <a:endParaRPr lang="en-US" dirty="0">
              <a:solidFill>
                <a:srgbClr val="990000"/>
              </a:solidFill>
            </a:endParaRP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smtClean="0"/>
          </a:p>
          <a:p>
            <a:pPr marL="241653" indent="-241653"/>
            <a:endParaRPr lang="en-US" dirty="0" smtClean="0"/>
          </a:p>
          <a:p>
            <a:pPr marL="241653" indent="-241653"/>
            <a:endParaRPr lang="en-US" dirty="0" smtClean="0"/>
          </a:p>
          <a:p>
            <a:pPr marL="241653" indent="-241653"/>
            <a:r>
              <a:rPr lang="en-US" dirty="0" smtClean="0"/>
              <a:t>Only </a:t>
            </a:r>
            <a:r>
              <a:rPr lang="en-US" dirty="0"/>
              <a:t>the column names which have been used in GROUP BY clause and aggregate columns can be used in SELECT clause. </a:t>
            </a:r>
          </a:p>
          <a:p>
            <a:pPr marL="241653" indent="-241653"/>
            <a:r>
              <a:rPr lang="en-US" dirty="0"/>
              <a:t>Grouping can be done on multiple columns, as well. </a:t>
            </a:r>
          </a:p>
          <a:p>
            <a:pPr marL="241653" indent="-241653"/>
            <a:r>
              <a:rPr lang="en-US" dirty="0"/>
              <a:t>To find the minimum salary of various categories of employees in various departments, the following query is used:</a:t>
            </a:r>
          </a:p>
          <a:p>
            <a:pPr marL="241653" indent="-241653"/>
            <a:endParaRPr lang="en-US" dirty="0"/>
          </a:p>
          <a:p>
            <a:pPr marL="241653" indent="-241653"/>
            <a:endParaRPr lang="en-US" dirty="0"/>
          </a:p>
          <a:p>
            <a:pPr marL="241653" indent="-241653"/>
            <a:endParaRPr lang="en-US" dirty="0"/>
          </a:p>
          <a:p>
            <a:pPr marL="241653" indent="-241653"/>
            <a:endParaRPr lang="en-US" dirty="0" smtClean="0"/>
          </a:p>
          <a:p>
            <a:pPr marL="241653" indent="-241653"/>
            <a:r>
              <a:rPr lang="en-US" dirty="0" smtClean="0"/>
              <a:t>The </a:t>
            </a:r>
            <a:r>
              <a:rPr lang="en-US" dirty="0"/>
              <a:t>output is sorted on the basis of </a:t>
            </a:r>
            <a:r>
              <a:rPr lang="en-US" dirty="0" err="1"/>
              <a:t>deptno</a:t>
            </a:r>
            <a:r>
              <a:rPr lang="en-US" dirty="0"/>
              <a:t>. And within each </a:t>
            </a:r>
            <a:r>
              <a:rPr lang="en-US" dirty="0" err="1"/>
              <a:t>deptno</a:t>
            </a:r>
            <a:r>
              <a:rPr lang="en-US" dirty="0"/>
              <a:t>, the output is sorted on the order of job. You can reverse the order of </a:t>
            </a:r>
            <a:r>
              <a:rPr lang="en-US" dirty="0" err="1"/>
              <a:t>deptno</a:t>
            </a:r>
            <a:r>
              <a:rPr lang="en-US" dirty="0"/>
              <a:t> and job and check the changes to the output. </a:t>
            </a:r>
          </a:p>
          <a:p>
            <a:pPr marL="241653" indent="-241653"/>
            <a:r>
              <a:rPr lang="en-US" dirty="0"/>
              <a:t>Example 2: In this example, list the minimum salary of various categories of employees, in a department-wise manner, such that minimum salary is greater than 1500.</a:t>
            </a:r>
          </a:p>
        </p:txBody>
      </p:sp>
      <p:sp>
        <p:nvSpPr>
          <p:cNvPr id="277509" name="AutoShape 5"/>
          <p:cNvSpPr>
            <a:spLocks noChangeArrowheads="1"/>
          </p:cNvSpPr>
          <p:nvPr/>
        </p:nvSpPr>
        <p:spPr bwMode="auto">
          <a:xfrm>
            <a:off x="2519680" y="1520190"/>
            <a:ext cx="4064000" cy="64008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38297" algn="l"/>
                <a:tab pos="728315" algn="l"/>
                <a:tab pos="966612" algn="l"/>
                <a:tab pos="1204909" algn="l"/>
                <a:tab pos="1456631" algn="l"/>
              </a:tabLst>
            </a:pPr>
            <a:r>
              <a:rPr lang="en-US" sz="1000">
                <a:latin typeface="Arial" pitchFamily="34" charset="0"/>
                <a:cs typeface="Arial" pitchFamily="34" charset="0"/>
              </a:rPr>
              <a:t>SELECT deptno,AVG(sal),MIN(sal),MAX(sal) FROM emp </a:t>
            </a:r>
          </a:p>
          <a:p>
            <a:pPr lvl="1">
              <a:tabLst>
                <a:tab pos="238297" algn="l"/>
                <a:tab pos="728315" algn="l"/>
                <a:tab pos="966612" algn="l"/>
                <a:tab pos="1204909" algn="l"/>
                <a:tab pos="1456631" algn="l"/>
              </a:tabLst>
            </a:pPr>
            <a:r>
              <a:rPr lang="en-US" sz="1000">
                <a:latin typeface="Arial" pitchFamily="34" charset="0"/>
                <a:cs typeface="Arial" pitchFamily="34" charset="0"/>
              </a:rPr>
              <a:t>GROUP BY deptno HAVING AVG(sal) &gt; 2000;</a:t>
            </a:r>
          </a:p>
        </p:txBody>
      </p:sp>
      <p:graphicFrame>
        <p:nvGraphicFramePr>
          <p:cNvPr id="277672" name="Group 168"/>
          <p:cNvGraphicFramePr>
            <a:graphicFrameLocks noGrp="1"/>
          </p:cNvGraphicFramePr>
          <p:nvPr/>
        </p:nvGraphicFramePr>
        <p:xfrm>
          <a:off x="3037840" y="2285286"/>
          <a:ext cx="3141134" cy="595275"/>
        </p:xfrm>
        <a:graphic>
          <a:graphicData uri="http://schemas.openxmlformats.org/drawingml/2006/table">
            <a:tbl>
              <a:tblPr/>
              <a:tblGrid>
                <a:gridCol w="707813"/>
                <a:gridCol w="885614"/>
                <a:gridCol w="753533"/>
                <a:gridCol w="794174"/>
              </a:tblGrid>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1" i="0" u="none" strike="noStrike" cap="none" normalizeH="0" baseline="0" smtClean="0">
                          <a:ln>
                            <a:noFill/>
                          </a:ln>
                          <a:solidFill>
                            <a:srgbClr val="3F3F3F"/>
                          </a:solidFill>
                          <a:effectLst/>
                          <a:latin typeface="Arial" pitchFamily="34" charset="0"/>
                        </a:rPr>
                        <a:t>DEPTNO</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1" i="0" u="none" strike="noStrike" cap="none" normalizeH="0" baseline="0" smtClean="0">
                          <a:ln>
                            <a:noFill/>
                          </a:ln>
                          <a:solidFill>
                            <a:srgbClr val="3F3F3F"/>
                          </a:solidFill>
                          <a:effectLst/>
                          <a:latin typeface="Arial" pitchFamily="34" charset="0"/>
                        </a:rPr>
                        <a:t>AVG(SAL)</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1" i="0" u="none" strike="noStrike" cap="none" normalizeH="0" baseline="0" smtClean="0">
                          <a:ln>
                            <a:noFill/>
                          </a:ln>
                          <a:solidFill>
                            <a:srgbClr val="3F3F3F"/>
                          </a:solidFill>
                          <a:effectLst/>
                          <a:latin typeface="Arial" pitchFamily="34" charset="0"/>
                        </a:rPr>
                        <a:t>MIN(SAL)</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1" i="0" u="none" strike="noStrike" cap="none" normalizeH="0" baseline="0" smtClean="0">
                          <a:ln>
                            <a:noFill/>
                          </a:ln>
                          <a:solidFill>
                            <a:srgbClr val="3F3F3F"/>
                          </a:solidFill>
                          <a:effectLst/>
                          <a:latin typeface="Arial" pitchFamily="34" charset="0"/>
                        </a:rPr>
                        <a:t>MAX(SAL)</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10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2916.66667</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1300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5000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20</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2175</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800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dirty="0" smtClean="0">
                          <a:ln>
                            <a:noFill/>
                          </a:ln>
                          <a:solidFill>
                            <a:srgbClr val="3F3F3F"/>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626" name="AutoShape 122"/>
          <p:cNvSpPr>
            <a:spLocks noChangeArrowheads="1"/>
          </p:cNvSpPr>
          <p:nvPr/>
        </p:nvSpPr>
        <p:spPr bwMode="auto">
          <a:xfrm>
            <a:off x="2519680" y="3774428"/>
            <a:ext cx="4064000" cy="450056"/>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38297" algn="l"/>
                <a:tab pos="728315" algn="l"/>
                <a:tab pos="966612" algn="l"/>
                <a:tab pos="1204909" algn="l"/>
                <a:tab pos="1456631" algn="l"/>
              </a:tabLst>
            </a:pPr>
            <a:r>
              <a:rPr lang="en-US" sz="1100">
                <a:latin typeface="Arial" pitchFamily="34" charset="0"/>
                <a:cs typeface="Arial" pitchFamily="34" charset="0"/>
              </a:rPr>
              <a:t>SELECT deptno,job,MIN(sal) FROM emp</a:t>
            </a:r>
          </a:p>
          <a:p>
            <a:pPr lvl="1">
              <a:tabLst>
                <a:tab pos="238297" algn="l"/>
                <a:tab pos="728315" algn="l"/>
                <a:tab pos="966612" algn="l"/>
                <a:tab pos="1204909" algn="l"/>
                <a:tab pos="1456631" algn="l"/>
              </a:tabLst>
            </a:pPr>
            <a:r>
              <a:rPr lang="en-US" sz="1100">
                <a:latin typeface="Arial" pitchFamily="34" charset="0"/>
                <a:cs typeface="Arial" pitchFamily="34" charset="0"/>
              </a:rPr>
              <a:t>GROUP BY deptno,job;</a:t>
            </a:r>
          </a:p>
        </p:txBody>
      </p:sp>
      <p:sp>
        <p:nvSpPr>
          <p:cNvPr id="277627" name="AutoShape 123"/>
          <p:cNvSpPr>
            <a:spLocks noChangeArrowheads="1"/>
          </p:cNvSpPr>
          <p:nvPr/>
        </p:nvSpPr>
        <p:spPr bwMode="auto">
          <a:xfrm>
            <a:off x="2519680" y="5363108"/>
            <a:ext cx="4064000" cy="480060"/>
          </a:xfrm>
          <a:prstGeom prst="roundRect">
            <a:avLst>
              <a:gd name="adj" fmla="val 16667"/>
            </a:avLst>
          </a:prstGeom>
          <a:noFill/>
          <a:ln w="19050">
            <a:solidFill>
              <a:schemeClr val="tx1"/>
            </a:solidFill>
            <a:round/>
            <a:headEnd/>
            <a:tailEnd/>
          </a:ln>
          <a:effectLst/>
        </p:spPr>
        <p:txBody>
          <a:bodyPr lIns="96661" tIns="48331" rIns="96661" bIns="48331" anchor="ctr"/>
          <a:lstStyle/>
          <a:p>
            <a:pPr lvl="1">
              <a:tabLst>
                <a:tab pos="238297" algn="l"/>
                <a:tab pos="728315" algn="l"/>
                <a:tab pos="966612" algn="l"/>
                <a:tab pos="1204909" algn="l"/>
                <a:tab pos="1456631" algn="l"/>
              </a:tabLst>
            </a:pPr>
            <a:r>
              <a:rPr lang="en-US" sz="1100">
                <a:latin typeface="Arial" pitchFamily="34" charset="0"/>
                <a:cs typeface="Arial" pitchFamily="34" charset="0"/>
              </a:rPr>
              <a:t>SELECT job,deptno,MIN(sal) FROM emp </a:t>
            </a:r>
          </a:p>
          <a:p>
            <a:pPr lvl="1">
              <a:tabLst>
                <a:tab pos="238297" algn="l"/>
                <a:tab pos="728315" algn="l"/>
                <a:tab pos="966612" algn="l"/>
                <a:tab pos="1204909" algn="l"/>
                <a:tab pos="1456631" algn="l"/>
              </a:tabLst>
            </a:pPr>
            <a:r>
              <a:rPr lang="en-US" sz="1100">
                <a:latin typeface="Arial" pitchFamily="34" charset="0"/>
                <a:cs typeface="Arial" pitchFamily="34" charset="0"/>
              </a:rPr>
              <a:t>GROUP BY job,deptno HAVING MIN(sal) &gt;1500;</a:t>
            </a:r>
          </a:p>
        </p:txBody>
      </p:sp>
      <p:graphicFrame>
        <p:nvGraphicFramePr>
          <p:cNvPr id="277677" name="Group 173"/>
          <p:cNvGraphicFramePr>
            <a:graphicFrameLocks noGrp="1"/>
          </p:cNvGraphicFramePr>
          <p:nvPr>
            <p:extLst>
              <p:ext uri="{D42A27DB-BD31-4B8C-83A1-F6EECF244321}">
                <p14:modId xmlns:p14="http://schemas.microsoft.com/office/powerpoint/2010/main" val="1543733876"/>
              </p:ext>
            </p:extLst>
          </p:nvPr>
        </p:nvGraphicFramePr>
        <p:xfrm>
          <a:off x="3413760" y="6028902"/>
          <a:ext cx="2148841" cy="1190550"/>
        </p:xfrm>
        <a:graphic>
          <a:graphicData uri="http://schemas.openxmlformats.org/drawingml/2006/table">
            <a:tbl>
              <a:tblPr/>
              <a:tblGrid>
                <a:gridCol w="817881"/>
                <a:gridCol w="648546"/>
                <a:gridCol w="682414"/>
              </a:tblGrid>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1" i="0" u="none" strike="noStrike" cap="none" normalizeH="0" baseline="0" dirty="0" smtClean="0">
                          <a:ln>
                            <a:noFill/>
                          </a:ln>
                          <a:solidFill>
                            <a:srgbClr val="3F3F3F"/>
                          </a:solidFill>
                          <a:effectLst/>
                          <a:latin typeface="Arial" pitchFamily="34" charset="0"/>
                        </a:rPr>
                        <a:t>JOB</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1" i="0" u="none" strike="noStrike" cap="none" normalizeH="0" baseline="0" smtClean="0">
                          <a:ln>
                            <a:noFill/>
                          </a:ln>
                          <a:solidFill>
                            <a:srgbClr val="3F3F3F"/>
                          </a:solidFill>
                          <a:effectLst/>
                          <a:latin typeface="Arial" pitchFamily="34" charset="0"/>
                        </a:rPr>
                        <a:t>DEPTNO</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1" i="0" u="none" strike="noStrike" cap="none" normalizeH="0" baseline="0" dirty="0" smtClean="0">
                          <a:ln>
                            <a:noFill/>
                          </a:ln>
                          <a:solidFill>
                            <a:srgbClr val="3F3F3F"/>
                          </a:solidFill>
                          <a:effectLst/>
                          <a:latin typeface="Arial" pitchFamily="34" charset="0"/>
                        </a:rPr>
                        <a:t>MIN(SAL)</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ANALYST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3000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MANAGER</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10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2450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MANAGER</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2975</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MANAGER</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30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2850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25">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smtClean="0">
                          <a:ln>
                            <a:noFill/>
                          </a:ln>
                          <a:solidFill>
                            <a:srgbClr val="3F3F3F"/>
                          </a:solidFill>
                          <a:effectLst/>
                          <a:latin typeface="Arial" pitchFamily="34" charset="0"/>
                        </a:rPr>
                        <a:t>PRESIDENT</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dirty="0" smtClean="0">
                          <a:ln>
                            <a:noFill/>
                          </a:ln>
                          <a:solidFill>
                            <a:srgbClr val="3F3F3F"/>
                          </a:solidFill>
                          <a:effectLst/>
                          <a:latin typeface="Arial" pitchFamily="34" charset="0"/>
                        </a:rPr>
                        <a:t>10</a:t>
                      </a:r>
                    </a:p>
                  </a:txBody>
                  <a:tcPr marL="97536" marR="97536" marT="48006" marB="480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rgbClr val="A11133"/>
                        </a:buClr>
                        <a:buSzTx/>
                        <a:buFontTx/>
                        <a:buNone/>
                        <a:tabLst/>
                      </a:pPr>
                      <a:r>
                        <a:rPr kumimoji="0" lang="en-US" sz="800" b="0" i="0" u="none" strike="noStrike" cap="none" normalizeH="0" baseline="0" dirty="0" smtClean="0">
                          <a:ln>
                            <a:noFill/>
                          </a:ln>
                          <a:solidFill>
                            <a:srgbClr val="3F3F3F"/>
                          </a:solidFill>
                          <a:effectLst/>
                          <a:latin typeface="Arial" pitchFamily="34" charset="0"/>
                        </a:rPr>
                        <a:t>5000</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p:txBody>
          <a:bodyPr/>
          <a:lstStyle/>
          <a:p>
            <a:r>
              <a:rPr lang="en-US" smtClean="0"/>
              <a:t>Tips and Tricks:</a:t>
            </a:r>
          </a:p>
          <a:p>
            <a:r>
              <a:rPr lang="en-US" smtClean="0"/>
              <a:t>By appropriately using the WHERE clause, you can eliminate unnecessary rows before they reach the GROUP BY and HAVING clause. Thus saving some unnecessary work, and boosting performance.</a:t>
            </a:r>
          </a:p>
          <a:p>
            <a:r>
              <a:rPr lang="en-US" smtClean="0"/>
              <a:t>	For example: In a SELECT statement with WHERE, GROUP BY, and HAVING clauses, the query executes in the following sequence. </a:t>
            </a:r>
          </a:p>
          <a:p>
            <a:pPr lvl="1"/>
            <a:r>
              <a:rPr lang="en-US" smtClean="0"/>
              <a:t>First, the WHERE clause is used to select the appropriate rows that need to be grouped. </a:t>
            </a:r>
          </a:p>
          <a:p>
            <a:pPr lvl="1"/>
            <a:r>
              <a:rPr lang="en-US" smtClean="0"/>
              <a:t>Next, the GROUP BY clause divides the rows into sets of grouped rows, and then aggregates their values. </a:t>
            </a:r>
          </a:p>
          <a:p>
            <a:pPr lvl="1"/>
            <a:r>
              <a:rPr lang="en-US" smtClean="0"/>
              <a:t>And last, the HAVING clause then eliminates undesired aggregated groups. </a:t>
            </a:r>
          </a:p>
          <a:p>
            <a:pPr lvl="2"/>
            <a:r>
              <a:rPr lang="en-US" smtClean="0"/>
              <a:t>If the WHERE clause is used to eliminate as many of the undesired rows as possible, then the GROUP BY and the HAVING clauses will have to do less work. Thus boosting the overall performance of the query.  </a:t>
            </a:r>
          </a:p>
          <a:p>
            <a:pPr lvl="2"/>
            <a:endParaRPr lang="en-US" smtClean="0"/>
          </a:p>
          <a:p>
            <a:r>
              <a:rPr lang="en-US" smtClean="0"/>
              <a:t>contd.</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body" idx="1"/>
          </p:nvPr>
        </p:nvSpPr>
        <p:spPr>
          <a:xfrm>
            <a:off x="2217738" y="880110"/>
            <a:ext cx="4853622" cy="8082677"/>
          </a:xfrm>
        </p:spPr>
        <p:txBody>
          <a:bodyPr/>
          <a:lstStyle/>
          <a:p>
            <a:pPr marL="238297" indent="-238297"/>
            <a:r>
              <a:rPr lang="en-US" b="1" u="sng" dirty="0"/>
              <a:t>Tips and Tricks (contd.)</a:t>
            </a:r>
            <a:r>
              <a:rPr lang="en-US" b="1" dirty="0"/>
              <a:t>:</a:t>
            </a:r>
          </a:p>
          <a:p>
            <a:pPr marL="238297" indent="-238297"/>
            <a:r>
              <a:rPr lang="en-US" dirty="0"/>
              <a:t>The GROUP BY clause can be used with or without an Aggregate function. However, if you want optimum performance, do not use the GROUP BY clause without an Aggregate function. This is because you can accomplish the same end result by using the DISTINCT option instead, and it is faster. </a:t>
            </a:r>
          </a:p>
          <a:p>
            <a:pPr marL="238297" indent="-238297"/>
            <a:r>
              <a:rPr lang="en-US" dirty="0"/>
              <a:t>	</a:t>
            </a:r>
            <a:r>
              <a:rPr lang="en-US" b="1" dirty="0"/>
              <a:t>For example</a:t>
            </a:r>
            <a:r>
              <a:rPr lang="en-US" dirty="0"/>
              <a:t>: You can write your query two different ways: </a:t>
            </a:r>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lgn="ctr"/>
            <a:r>
              <a:rPr lang="en-US" dirty="0"/>
              <a:t>or </a:t>
            </a:r>
          </a:p>
          <a:p>
            <a:pPr marL="238297" indent="-238297" algn="ctr"/>
            <a:endParaRPr lang="en-US" dirty="0"/>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r>
              <a:rPr lang="en-US" dirty="0"/>
              <a:t>	</a:t>
            </a:r>
            <a:endParaRPr lang="en-US" dirty="0" smtClean="0"/>
          </a:p>
          <a:p>
            <a:pPr marL="238297" indent="-238297"/>
            <a:endParaRPr lang="en-US" dirty="0" smtClean="0"/>
          </a:p>
          <a:p>
            <a:pPr marL="238297" indent="-238297"/>
            <a:r>
              <a:rPr lang="en-US" dirty="0" smtClean="0"/>
              <a:t>Both </a:t>
            </a:r>
            <a:r>
              <a:rPr lang="en-US" dirty="0"/>
              <a:t>of the above queries produce the same results, but the second one will use less resources and perform faster. </a:t>
            </a:r>
          </a:p>
          <a:p>
            <a:pPr marL="238297" indent="-238297"/>
            <a:endParaRPr lang="en-US" dirty="0"/>
          </a:p>
          <a:p>
            <a:pPr marL="238297" indent="-238297"/>
            <a:endParaRPr lang="en-US" dirty="0"/>
          </a:p>
        </p:txBody>
      </p:sp>
      <p:sp>
        <p:nvSpPr>
          <p:cNvPr id="235525" name="AutoShape 5"/>
          <p:cNvSpPr>
            <a:spLocks noChangeArrowheads="1"/>
          </p:cNvSpPr>
          <p:nvPr/>
        </p:nvSpPr>
        <p:spPr bwMode="auto">
          <a:xfrm>
            <a:off x="2519680" y="1952182"/>
            <a:ext cx="4064000" cy="96012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tabLst>
                <a:tab pos="238297" algn="l"/>
                <a:tab pos="728315" algn="l"/>
                <a:tab pos="966612" algn="l"/>
                <a:tab pos="1204909" algn="l"/>
                <a:tab pos="1456631" algn="l"/>
              </a:tabLst>
            </a:pPr>
            <a:r>
              <a:rPr lang="en-US" sz="1000">
                <a:latin typeface="Arial" pitchFamily="34" charset="0"/>
                <a:cs typeface="Arial" pitchFamily="34" charset="0"/>
              </a:rPr>
              <a:t>SELECT OrderID</a:t>
            </a:r>
            <a:br>
              <a:rPr lang="en-US" sz="1000">
                <a:latin typeface="Arial" pitchFamily="34" charset="0"/>
                <a:cs typeface="Arial" pitchFamily="34" charset="0"/>
              </a:rPr>
            </a:br>
            <a:r>
              <a:rPr lang="en-US" sz="1000">
                <a:latin typeface="Arial" pitchFamily="34" charset="0"/>
                <a:cs typeface="Arial" pitchFamily="34" charset="0"/>
              </a:rPr>
              <a:t>FROM [Order Details]</a:t>
            </a:r>
            <a:br>
              <a:rPr lang="en-US" sz="1000">
                <a:latin typeface="Arial" pitchFamily="34" charset="0"/>
                <a:cs typeface="Arial" pitchFamily="34" charset="0"/>
              </a:rPr>
            </a:br>
            <a:r>
              <a:rPr lang="en-US" sz="1000">
                <a:latin typeface="Arial" pitchFamily="34" charset="0"/>
                <a:cs typeface="Arial" pitchFamily="34" charset="0"/>
              </a:rPr>
              <a:t>WHERE UnitPrice &gt; 10</a:t>
            </a:r>
            <a:br>
              <a:rPr lang="en-US" sz="1000">
                <a:latin typeface="Arial" pitchFamily="34" charset="0"/>
                <a:cs typeface="Arial" pitchFamily="34" charset="0"/>
              </a:rPr>
            </a:br>
            <a:r>
              <a:rPr lang="en-US" sz="1000">
                <a:latin typeface="Arial" pitchFamily="34" charset="0"/>
                <a:cs typeface="Arial" pitchFamily="34" charset="0"/>
              </a:rPr>
              <a:t>GROUP BY OrderID </a:t>
            </a:r>
          </a:p>
        </p:txBody>
      </p:sp>
      <p:sp>
        <p:nvSpPr>
          <p:cNvPr id="235526" name="AutoShape 6"/>
          <p:cNvSpPr>
            <a:spLocks noChangeArrowheads="1"/>
          </p:cNvSpPr>
          <p:nvPr/>
        </p:nvSpPr>
        <p:spPr bwMode="auto">
          <a:xfrm>
            <a:off x="2519680" y="3054160"/>
            <a:ext cx="4064000" cy="80010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tabLst>
                <a:tab pos="238297" algn="l"/>
                <a:tab pos="728315" algn="l"/>
                <a:tab pos="966612" algn="l"/>
                <a:tab pos="1204909" algn="l"/>
                <a:tab pos="1456631" algn="l"/>
              </a:tabLst>
            </a:pPr>
            <a:r>
              <a:rPr lang="en-US" sz="1100">
                <a:latin typeface="Arial" pitchFamily="34" charset="0"/>
                <a:cs typeface="Arial" pitchFamily="34" charset="0"/>
              </a:rPr>
              <a:t>SELECT DISTINCT OrderID</a:t>
            </a:r>
            <a:br>
              <a:rPr lang="en-US" sz="1100">
                <a:latin typeface="Arial" pitchFamily="34" charset="0"/>
                <a:cs typeface="Arial" pitchFamily="34" charset="0"/>
              </a:rPr>
            </a:br>
            <a:r>
              <a:rPr lang="en-US" sz="1100">
                <a:latin typeface="Arial" pitchFamily="34" charset="0"/>
                <a:cs typeface="Arial" pitchFamily="34" charset="0"/>
              </a:rPr>
              <a:t>FROM [Order Details]</a:t>
            </a:r>
            <a:br>
              <a:rPr lang="en-US" sz="1100">
                <a:latin typeface="Arial" pitchFamily="34" charset="0"/>
                <a:cs typeface="Arial" pitchFamily="34" charset="0"/>
              </a:rPr>
            </a:br>
            <a:r>
              <a:rPr lang="en-US" sz="1100">
                <a:latin typeface="Arial" pitchFamily="34" charset="0"/>
                <a:cs typeface="Arial" pitchFamily="34" charset="0"/>
              </a:rPr>
              <a:t>WHERE UnitPrice &gt; 10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body" idx="1"/>
          </p:nvPr>
        </p:nvSpPr>
        <p:spPr>
          <a:xfrm>
            <a:off x="2217738" y="880110"/>
            <a:ext cx="4853622" cy="8082677"/>
          </a:xfrm>
        </p:spPr>
        <p:txBody>
          <a:bodyPr/>
          <a:lstStyle/>
          <a:p>
            <a:pPr marL="241653" indent="-241653"/>
            <a:r>
              <a:rPr lang="en-US" b="1" u="sng" dirty="0"/>
              <a:t>Functions</a:t>
            </a:r>
            <a:r>
              <a:rPr lang="en-US" b="1" dirty="0"/>
              <a:t>:</a:t>
            </a:r>
          </a:p>
          <a:p>
            <a:pPr marL="241653" indent="-241653"/>
            <a:r>
              <a:rPr lang="en-US" dirty="0"/>
              <a:t>Functions can be used to manipulate data values in a variety of ways. </a:t>
            </a:r>
          </a:p>
          <a:p>
            <a:pPr marL="724959" lvl="1" indent="-241653"/>
            <a:r>
              <a:rPr lang="en-US" dirty="0"/>
              <a:t>Functions help in making the basic query block more powerful. </a:t>
            </a:r>
          </a:p>
          <a:p>
            <a:pPr marL="724959" lvl="1" indent="-241653"/>
            <a:r>
              <a:rPr lang="en-US" dirty="0"/>
              <a:t>Functions may be used to perform calculations on data, alter data formats for display, convert data types, etc. </a:t>
            </a:r>
          </a:p>
          <a:p>
            <a:pPr marL="241653" indent="-241653"/>
            <a:r>
              <a:rPr lang="en-US" dirty="0"/>
              <a:t>Functions are similar to operators in that they manipulate data items and return a result. </a:t>
            </a:r>
          </a:p>
          <a:p>
            <a:pPr marL="241653" indent="-241653"/>
            <a:r>
              <a:rPr lang="en-US" dirty="0"/>
              <a:t>Functions differ from operators in the format in which they appear with their arguments. This format allows them to operate on zero, one, two, or more arguments: </a:t>
            </a:r>
          </a:p>
          <a:p>
            <a:pPr marL="724959" lvl="1" indent="-241653"/>
            <a:r>
              <a:rPr lang="en-US" dirty="0"/>
              <a:t>function(argument, argument, ...)</a:t>
            </a:r>
          </a:p>
          <a:p>
            <a:pPr marL="241653" indent="-241653"/>
            <a:r>
              <a:rPr lang="en-US" dirty="0"/>
              <a:t>There are two types of functions: SQL functions and User-defined functions.</a:t>
            </a:r>
          </a:p>
          <a:p>
            <a:pPr marL="724959" lvl="1" indent="-241653"/>
            <a:r>
              <a:rPr lang="en-US" b="1" dirty="0"/>
              <a:t>SQL functions</a:t>
            </a:r>
            <a:r>
              <a:rPr lang="en-US" dirty="0"/>
              <a:t>: SQL functions are built into most DBMS and are available for use in various appropriate SQL statements. SQL functions are further categorized as: </a:t>
            </a:r>
          </a:p>
          <a:p>
            <a:pPr marL="1147852" lvl="2" indent="-181240"/>
            <a:r>
              <a:rPr lang="en-US" b="1" dirty="0"/>
              <a:t>Single-Row functions</a:t>
            </a:r>
            <a:r>
              <a:rPr lang="en-US" dirty="0"/>
              <a:t>: Single-row functions return a single result row for every row of a queried Table or View. </a:t>
            </a:r>
          </a:p>
          <a:p>
            <a:pPr marL="1147852" lvl="2" indent="-181240"/>
            <a:r>
              <a:rPr lang="en-US" dirty="0"/>
              <a:t>	</a:t>
            </a:r>
            <a:r>
              <a:rPr lang="en-US" b="1" dirty="0"/>
              <a:t>For example</a:t>
            </a:r>
            <a:r>
              <a:rPr lang="en-US" dirty="0"/>
              <a:t>: ABS, ROUND etc. </a:t>
            </a:r>
          </a:p>
          <a:p>
            <a:pPr marL="1147852" lvl="2" indent="-181240"/>
            <a:r>
              <a:rPr lang="en-US" b="1" dirty="0"/>
              <a:t>Object Reference functions</a:t>
            </a:r>
            <a:r>
              <a:rPr lang="en-US" dirty="0"/>
              <a:t>: Object functions manipulate REFs, which are references to objects of specified object types. </a:t>
            </a:r>
          </a:p>
          <a:p>
            <a:pPr marL="1147852" lvl="2" indent="-181240"/>
            <a:r>
              <a:rPr lang="en-US" dirty="0"/>
              <a:t>	</a:t>
            </a:r>
            <a:r>
              <a:rPr lang="en-US" b="1" dirty="0"/>
              <a:t>For example</a:t>
            </a:r>
            <a:r>
              <a:rPr lang="en-US" dirty="0"/>
              <a:t>: REF, VALUE, etc.</a:t>
            </a:r>
          </a:p>
          <a:p>
            <a:pPr marL="1147852" lvl="2" indent="-181240"/>
            <a:r>
              <a:rPr lang="en-US" b="1" dirty="0"/>
              <a:t>Aggregate functions</a:t>
            </a:r>
            <a:r>
              <a:rPr lang="en-US" dirty="0"/>
              <a:t>: Aggregate functions return a single row based on groups of rows, rather than on single rows. </a:t>
            </a:r>
            <a:r>
              <a:rPr lang="en-US" b="1" dirty="0"/>
              <a:t>For example</a:t>
            </a:r>
            <a:r>
              <a:rPr lang="en-US" dirty="0"/>
              <a:t>: MAX, MIN, COUNT, etc. </a:t>
            </a:r>
          </a:p>
          <a:p>
            <a:pPr marL="724959" lvl="1" indent="-241653"/>
            <a:r>
              <a:rPr lang="en-US" b="1" dirty="0"/>
              <a:t>User-defined functions</a:t>
            </a:r>
            <a:r>
              <a:rPr lang="en-US" dirty="0"/>
              <a:t>: You can write user-defined functions in PL/SQL or Java to provide functionality that is not available in SQL or SQL functions. User-defined functions can appear in a SQL statement wherever SQL functions can appear, that is, wherever an expression can occur. </a:t>
            </a:r>
          </a:p>
          <a:p>
            <a:pPr marL="724959" lvl="1" indent="-241653"/>
            <a:r>
              <a:rPr lang="en-US" dirty="0"/>
              <a:t>	</a:t>
            </a:r>
            <a:r>
              <a:rPr lang="en-US" b="1" dirty="0"/>
              <a:t>For example</a:t>
            </a:r>
            <a:r>
              <a:rPr lang="en-US" dirty="0"/>
              <a:t>: User-defined functions can be used in the following: </a:t>
            </a:r>
          </a:p>
          <a:p>
            <a:pPr marL="1147852" lvl="2" indent="-181240"/>
            <a:r>
              <a:rPr lang="en-US" dirty="0"/>
              <a:t>The select list of a SELECT statement </a:t>
            </a:r>
          </a:p>
          <a:p>
            <a:pPr marL="1147852" lvl="2" indent="-181240"/>
            <a:r>
              <a:rPr lang="en-US" dirty="0"/>
              <a:t>The condition of a WHERE clause </a:t>
            </a:r>
          </a:p>
          <a:p>
            <a:pPr marL="1147852" lvl="2" indent="-181240"/>
            <a:r>
              <a:rPr lang="en-US" dirty="0"/>
              <a:t>CONNECT BY, START WITH, ORDER BY, and GROUP BY clauses </a:t>
            </a:r>
          </a:p>
          <a:p>
            <a:pPr marL="1147852" lvl="2" indent="-181240"/>
            <a:r>
              <a:rPr lang="en-US" dirty="0"/>
              <a:t>The VALUES clause of an INSERT statement </a:t>
            </a:r>
          </a:p>
          <a:p>
            <a:pPr marL="1147852" lvl="2" indent="-181240"/>
            <a:r>
              <a:rPr lang="en-US" dirty="0"/>
              <a:t>The SET clause of an UPDATE statement</a:t>
            </a:r>
          </a:p>
          <a:p>
            <a:pPr marL="1147852" lvl="2" indent="-181240"/>
            <a:endParaRPr lang="en-US" dirty="0"/>
          </a:p>
          <a:p>
            <a:pPr marL="241653" indent="-241653"/>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smtClean="0"/>
              <a:t>Aggregate (Group) Functions:</a:t>
            </a:r>
          </a:p>
          <a:p>
            <a:r>
              <a:rPr lang="en-US" smtClean="0"/>
              <a:t>SQL provides a set of “built-in” functions for producing a single value for an entire group.  These functions are called as “Set functions” or “Aggregate (Group) functions”.  </a:t>
            </a:r>
          </a:p>
          <a:p>
            <a:r>
              <a:rPr lang="en-US" smtClean="0"/>
              <a:t>These functions can work on a “normal result table” or a “grouped result table”.  </a:t>
            </a:r>
          </a:p>
          <a:p>
            <a:pPr lvl="1"/>
            <a:r>
              <a:rPr lang="en-US" smtClean="0"/>
              <a:t>If the result is not grouped, then the aggregate will be taken for the whole result table.</a:t>
            </a:r>
            <a:endParaRPr lang="en-US"/>
          </a:p>
        </p:txBody>
      </p:sp>
      <p:sp>
        <p:nvSpPr>
          <p:cNvPr id="3" name="Slide Image Placeholder 2"/>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body" idx="1"/>
          </p:nvPr>
        </p:nvSpPr>
        <p:spPr/>
        <p:txBody>
          <a:bodyPr/>
          <a:lstStyle/>
          <a:p>
            <a:r>
              <a:rPr lang="en-US" dirty="0" smtClean="0"/>
              <a:t>Aggregate (Group) Functions supported by SQL:</a:t>
            </a:r>
          </a:p>
          <a:p>
            <a:r>
              <a:rPr lang="en-US" dirty="0" smtClean="0"/>
              <a:t>All the above functions operate on a number of rows (for example, an entire table), and are therefore known as “Group (or Aggregate) functions”.</a:t>
            </a:r>
          </a:p>
          <a:p>
            <a:r>
              <a:rPr lang="en-US" dirty="0" smtClean="0"/>
              <a:t>A Group function can be used on a subset of the rows in a table by using the WHERE clause.</a:t>
            </a:r>
          </a:p>
          <a:p>
            <a:r>
              <a:rPr lang="en-US" dirty="0" smtClean="0"/>
              <a:t>The Aggregate functions ignore NULL values in the column. </a:t>
            </a:r>
          </a:p>
          <a:p>
            <a:pPr lvl="1"/>
            <a:r>
              <a:rPr lang="en-US" dirty="0" smtClean="0"/>
              <a:t>To include NULL values, NVL function can be used with Aggregate functions. </a:t>
            </a:r>
          </a:p>
          <a:p>
            <a:r>
              <a:rPr lang="en-US" dirty="0" smtClean="0"/>
              <a:t>Note :</a:t>
            </a:r>
          </a:p>
          <a:p>
            <a:r>
              <a:rPr lang="en-US" dirty="0" smtClean="0"/>
              <a:t>Count(*): Returns the number of rows in the table, including duplicates and those with NULLs.</a:t>
            </a:r>
          </a:p>
          <a:p>
            <a:r>
              <a:rPr lang="en-US" dirty="0" smtClean="0"/>
              <a:t>Count(&lt;Expression&gt;): Returns the number of rows where expression is NOT NULL.</a:t>
            </a:r>
          </a:p>
          <a:p>
            <a:r>
              <a:rPr lang="en-US" dirty="0" smtClean="0"/>
              <a:t>Example 1: </a:t>
            </a:r>
          </a:p>
          <a:p>
            <a:r>
              <a:rPr lang="en-US" dirty="0" smtClean="0"/>
              <a:t>Display count of all employees, who have a reporting authority; i.e. who have </a:t>
            </a:r>
            <a:r>
              <a:rPr lang="en-US" dirty="0" err="1" smtClean="0"/>
              <a:t>emp</a:t>
            </a:r>
            <a:r>
              <a:rPr lang="en-US" dirty="0" smtClean="0"/>
              <a:t>-no in MGR field.</a:t>
            </a:r>
          </a:p>
          <a:p>
            <a:endParaRPr lang="en-US" dirty="0" smtClean="0"/>
          </a:p>
          <a:p>
            <a:endParaRPr lang="en-US" dirty="0" smtClean="0"/>
          </a:p>
          <a:p>
            <a:endParaRPr lang="en-US" dirty="0" smtClean="0"/>
          </a:p>
          <a:p>
            <a:r>
              <a:rPr lang="en-US" dirty="0" smtClean="0"/>
              <a:t>Example 2: </a:t>
            </a:r>
          </a:p>
          <a:p>
            <a:r>
              <a:rPr lang="en-US" dirty="0" smtClean="0"/>
              <a:t>Display total count of distinct jobs in the organization</a:t>
            </a:r>
          </a:p>
          <a:p>
            <a:endParaRPr lang="en-US" dirty="0" smtClean="0"/>
          </a:p>
          <a:p>
            <a:endParaRPr lang="en-US" dirty="0"/>
          </a:p>
        </p:txBody>
      </p:sp>
      <p:sp>
        <p:nvSpPr>
          <p:cNvPr id="312325" name="AutoShape 5"/>
          <p:cNvSpPr>
            <a:spLocks noChangeArrowheads="1"/>
          </p:cNvSpPr>
          <p:nvPr/>
        </p:nvSpPr>
        <p:spPr bwMode="auto">
          <a:xfrm>
            <a:off x="2583764" y="7164930"/>
            <a:ext cx="406400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100" dirty="0">
                <a:latin typeface="Arial" pitchFamily="34" charset="0"/>
                <a:cs typeface="Arial" pitchFamily="34" charset="0"/>
              </a:rPr>
              <a:t>Select COUNT(mgr) from </a:t>
            </a:r>
            <a:r>
              <a:rPr lang="en-US" sz="1100" dirty="0" err="1">
                <a:latin typeface="Arial" pitchFamily="34" charset="0"/>
                <a:cs typeface="Arial" pitchFamily="34" charset="0"/>
              </a:rPr>
              <a:t>emp</a:t>
            </a:r>
            <a:r>
              <a:rPr lang="en-US" sz="1100" dirty="0">
                <a:latin typeface="Arial" pitchFamily="34" charset="0"/>
                <a:cs typeface="Arial" pitchFamily="34" charset="0"/>
              </a:rPr>
              <a:t>;</a:t>
            </a:r>
          </a:p>
        </p:txBody>
      </p:sp>
      <p:sp>
        <p:nvSpPr>
          <p:cNvPr id="312326" name="AutoShape 6"/>
          <p:cNvSpPr>
            <a:spLocks noChangeArrowheads="1"/>
          </p:cNvSpPr>
          <p:nvPr/>
        </p:nvSpPr>
        <p:spPr bwMode="auto">
          <a:xfrm>
            <a:off x="2483555" y="7996607"/>
            <a:ext cx="406400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100">
                <a:latin typeface="Arial" pitchFamily="34" charset="0"/>
                <a:cs typeface="Arial" pitchFamily="34" charset="0"/>
              </a:rPr>
              <a:t>Select COUNT(DISTINCT job) from emp;</a:t>
            </a:r>
          </a:p>
        </p:txBody>
      </p:sp>
      <p:sp>
        <p:nvSpPr>
          <p:cNvPr id="3" name="Slide Image Placeholder 2"/>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body" idx="1"/>
          </p:nvPr>
        </p:nvSpPr>
        <p:spPr>
          <a:xfrm>
            <a:off x="2217738" y="880110"/>
            <a:ext cx="4853622" cy="8082677"/>
          </a:xfrm>
        </p:spPr>
        <p:txBody>
          <a:bodyPr/>
          <a:lstStyle/>
          <a:p>
            <a:pPr marL="238297" indent="-238297"/>
            <a:r>
              <a:rPr lang="en-US" b="1" u="sng" dirty="0"/>
              <a:t>Aggregate (Group) Functions supported by SQL (contd.)</a:t>
            </a:r>
            <a:r>
              <a:rPr lang="en-US" b="1" dirty="0"/>
              <a:t>:</a:t>
            </a:r>
          </a:p>
          <a:p>
            <a:pPr marL="238297" indent="-238297"/>
            <a:endParaRPr lang="en-US" b="1" dirty="0"/>
          </a:p>
          <a:p>
            <a:pPr marL="238297" indent="-238297"/>
            <a:r>
              <a:rPr lang="en-US" b="1" dirty="0"/>
              <a:t>SUM(COL_NAME | EXPRESSION)</a:t>
            </a:r>
          </a:p>
          <a:p>
            <a:pPr marL="238297" indent="-238297"/>
            <a:r>
              <a:rPr lang="en-US" dirty="0"/>
              <a:t>SUM returns the total of values present in a particular “column” or a “number of columns” that are linked together in the expression. All the columns, which form the argument to SUM, must be numeric only.</a:t>
            </a:r>
          </a:p>
          <a:p>
            <a:pPr marL="238297" indent="-238297"/>
            <a:r>
              <a:rPr lang="en-US" dirty="0"/>
              <a:t>To find the sum paid as salary to all employees every month, the following query is used: </a:t>
            </a:r>
          </a:p>
          <a:p>
            <a:pPr marL="238297" indent="-238297"/>
            <a:endParaRPr lang="en-US" dirty="0"/>
          </a:p>
          <a:p>
            <a:pPr marL="238297" indent="-238297"/>
            <a:endParaRPr lang="en-US" dirty="0"/>
          </a:p>
          <a:p>
            <a:pPr marL="238297" indent="-238297"/>
            <a:endParaRPr lang="en-US" dirty="0"/>
          </a:p>
          <a:p>
            <a:pPr marL="238297" indent="-238297"/>
            <a:endParaRPr lang="en-US" dirty="0" smtClean="0"/>
          </a:p>
          <a:p>
            <a:pPr marL="238297" indent="-238297"/>
            <a:endParaRPr lang="en-US" dirty="0"/>
          </a:p>
          <a:p>
            <a:pPr marL="238297" indent="-238297"/>
            <a:r>
              <a:rPr lang="en-US" dirty="0"/>
              <a:t>To find the yearly compensation paid to all SALESMEN, the following query is used:</a:t>
            </a:r>
          </a:p>
          <a:p>
            <a:pPr marL="238297" indent="-238297"/>
            <a:r>
              <a:rPr lang="en-US" dirty="0"/>
              <a:t>	</a:t>
            </a:r>
          </a:p>
          <a:p>
            <a:pPr marL="238297" indent="-238297"/>
            <a:endParaRPr lang="en-US" b="1" dirty="0"/>
          </a:p>
          <a:p>
            <a:pPr marL="238297" indent="-238297"/>
            <a:endParaRPr lang="en-US" b="1" dirty="0"/>
          </a:p>
          <a:p>
            <a:pPr marL="238297" indent="-238297"/>
            <a:endParaRPr lang="en-US" b="1" dirty="0"/>
          </a:p>
          <a:p>
            <a:pPr marL="238297" indent="-238297"/>
            <a:r>
              <a:rPr lang="en-US" b="1" dirty="0"/>
              <a:t>AVG(COL_NAME | EXPRESSION)</a:t>
            </a:r>
          </a:p>
          <a:p>
            <a:pPr marL="238297" indent="-238297"/>
            <a:r>
              <a:rPr lang="en-US" dirty="0"/>
              <a:t>AVG is similar to SUM.  AVG returns the average of a NUMBER of values. The restrictions, which apply on SUM also, apply on AVG.</a:t>
            </a:r>
          </a:p>
          <a:p>
            <a:pPr marL="238297" indent="-238297"/>
            <a:r>
              <a:rPr lang="en-US" dirty="0"/>
              <a:t>To find the average salary of all employees, the following query is used:</a:t>
            </a:r>
          </a:p>
          <a:p>
            <a:pPr marL="238297" indent="-238297"/>
            <a:r>
              <a:rPr lang="en-US" dirty="0"/>
              <a:t> </a:t>
            </a:r>
          </a:p>
          <a:p>
            <a:pPr marL="238297" indent="-238297"/>
            <a:endParaRPr lang="en-US" dirty="0"/>
          </a:p>
          <a:p>
            <a:pPr marL="238297" indent="-238297"/>
            <a:endParaRPr lang="en-US" dirty="0"/>
          </a:p>
          <a:p>
            <a:pPr marL="238297" indent="-238297"/>
            <a:endParaRPr lang="en-US" dirty="0"/>
          </a:p>
          <a:p>
            <a:pPr marL="238297" indent="-238297"/>
            <a:endParaRPr lang="en-US" dirty="0" smtClean="0"/>
          </a:p>
          <a:p>
            <a:pPr marL="238297" indent="-238297"/>
            <a:r>
              <a:rPr lang="en-US" dirty="0" smtClean="0"/>
              <a:t>To </a:t>
            </a:r>
            <a:r>
              <a:rPr lang="en-US" dirty="0"/>
              <a:t>find the average yearly compensation paid to SALESMEN, the following query is used:</a:t>
            </a:r>
          </a:p>
          <a:p>
            <a:pPr marL="238297" indent="-238297"/>
            <a:endParaRPr lang="en-US" dirty="0"/>
          </a:p>
          <a:p>
            <a:pPr marL="238297" indent="-238297"/>
            <a:endParaRPr lang="en-US" dirty="0"/>
          </a:p>
          <a:p>
            <a:pPr marL="238297" indent="-238297"/>
            <a:endParaRPr lang="en-US" dirty="0"/>
          </a:p>
          <a:p>
            <a:pPr marL="238297" indent="-238297"/>
            <a:endParaRPr lang="en-US" dirty="0"/>
          </a:p>
          <a:p>
            <a:pPr marL="238297" indent="-238297"/>
            <a:endParaRPr lang="en-US" dirty="0" smtClean="0"/>
          </a:p>
          <a:p>
            <a:pPr marL="238297" indent="-238297"/>
            <a:endParaRPr lang="en-US" dirty="0"/>
          </a:p>
          <a:p>
            <a:pPr marL="238297" indent="-238297"/>
            <a:endParaRPr lang="en-US" dirty="0" smtClean="0"/>
          </a:p>
          <a:p>
            <a:pPr marL="238297" indent="-238297"/>
            <a:endParaRPr lang="en-US" dirty="0"/>
          </a:p>
          <a:p>
            <a:pPr marL="238297" indent="-238297"/>
            <a:endParaRPr lang="en-US" dirty="0" smtClean="0"/>
          </a:p>
          <a:p>
            <a:pPr marL="238297" indent="-238297"/>
            <a:endParaRPr lang="en-US" dirty="0"/>
          </a:p>
          <a:p>
            <a:pPr marL="238297" indent="-238297"/>
            <a:endParaRPr lang="en-US" dirty="0" smtClean="0"/>
          </a:p>
          <a:p>
            <a:pPr marL="238297" indent="-238297"/>
            <a:endParaRPr lang="en-US" dirty="0"/>
          </a:p>
          <a:p>
            <a:pPr marL="238297" indent="-238297"/>
            <a:endParaRPr lang="en-US" dirty="0"/>
          </a:p>
          <a:p>
            <a:pPr marL="238297" indent="-238297" algn="r"/>
            <a:r>
              <a:rPr lang="en-US" dirty="0"/>
              <a:t>contd.</a:t>
            </a:r>
          </a:p>
          <a:p>
            <a:pPr marL="238297" indent="-238297"/>
            <a:endParaRPr lang="en-US" dirty="0"/>
          </a:p>
          <a:p>
            <a:pPr marL="238297" indent="-238297"/>
            <a:r>
              <a:rPr lang="en-US" dirty="0"/>
              <a:t>	</a:t>
            </a:r>
          </a:p>
          <a:p>
            <a:pPr marL="238297" indent="-238297"/>
            <a:endParaRPr lang="en-US" dirty="0"/>
          </a:p>
          <a:p>
            <a:pPr marL="238297" indent="-238297"/>
            <a:endParaRPr lang="en-US" dirty="0"/>
          </a:p>
        </p:txBody>
      </p:sp>
      <p:sp>
        <p:nvSpPr>
          <p:cNvPr id="314372" name="AutoShape 4"/>
          <p:cNvSpPr>
            <a:spLocks noChangeArrowheads="1"/>
          </p:cNvSpPr>
          <p:nvPr/>
        </p:nvSpPr>
        <p:spPr bwMode="auto">
          <a:xfrm>
            <a:off x="2519680" y="3249082"/>
            <a:ext cx="4064000" cy="508725"/>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dirty="0">
                <a:latin typeface="Arial" pitchFamily="34" charset="0"/>
                <a:cs typeface="Arial" pitchFamily="34" charset="0"/>
              </a:rPr>
              <a:t>SELECT SUM(12*</a:t>
            </a:r>
            <a:r>
              <a:rPr lang="en-US" sz="1000" dirty="0" err="1">
                <a:latin typeface="Arial" pitchFamily="34" charset="0"/>
                <a:cs typeface="Arial" pitchFamily="34" charset="0"/>
              </a:rPr>
              <a:t>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a:t>
            </a:r>
          </a:p>
          <a:p>
            <a:pPr lvl="1">
              <a:lnSpc>
                <a:spcPct val="135000"/>
              </a:lnSpc>
            </a:pPr>
            <a:r>
              <a:rPr lang="en-US" sz="1000" dirty="0">
                <a:latin typeface="Arial" pitchFamily="34" charset="0"/>
                <a:cs typeface="Arial" pitchFamily="34" charset="0"/>
              </a:rPr>
              <a:t>WHERE job = 'SALESMAN';</a:t>
            </a:r>
          </a:p>
        </p:txBody>
      </p:sp>
      <p:sp>
        <p:nvSpPr>
          <p:cNvPr id="314373" name="AutoShape 5"/>
          <p:cNvSpPr>
            <a:spLocks noChangeArrowheads="1"/>
          </p:cNvSpPr>
          <p:nvPr/>
        </p:nvSpPr>
        <p:spPr bwMode="auto">
          <a:xfrm>
            <a:off x="2912069" y="2106220"/>
            <a:ext cx="4064000" cy="699609"/>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900" dirty="0">
                <a:latin typeface="Arial" pitchFamily="34" charset="0"/>
                <a:cs typeface="Arial" pitchFamily="34" charset="0"/>
              </a:rPr>
              <a:t>SELECT SUM(</a:t>
            </a:r>
            <a:r>
              <a:rPr lang="en-US" sz="900" dirty="0" err="1">
                <a:latin typeface="Arial" pitchFamily="34" charset="0"/>
                <a:cs typeface="Arial" pitchFamily="34" charset="0"/>
              </a:rPr>
              <a:t>sal</a:t>
            </a:r>
            <a:r>
              <a:rPr lang="en-US" sz="900" dirty="0">
                <a:latin typeface="Arial" pitchFamily="34" charset="0"/>
                <a:cs typeface="Arial" pitchFamily="34" charset="0"/>
              </a:rPr>
              <a:t>) FROM </a:t>
            </a:r>
            <a:r>
              <a:rPr lang="en-US" sz="900" dirty="0" err="1">
                <a:latin typeface="Arial" pitchFamily="34" charset="0"/>
                <a:cs typeface="Arial" pitchFamily="34" charset="0"/>
              </a:rPr>
              <a:t>emp</a:t>
            </a:r>
            <a:r>
              <a:rPr lang="en-US" sz="900" dirty="0">
                <a:latin typeface="Arial" pitchFamily="34" charset="0"/>
                <a:cs typeface="Arial" pitchFamily="34" charset="0"/>
              </a:rPr>
              <a:t>;	</a:t>
            </a:r>
          </a:p>
          <a:p>
            <a:pPr lvl="1">
              <a:lnSpc>
                <a:spcPct val="135000"/>
              </a:lnSpc>
            </a:pPr>
            <a:r>
              <a:rPr lang="en-US" sz="900" dirty="0">
                <a:latin typeface="Arial" pitchFamily="34" charset="0"/>
                <a:cs typeface="Arial" pitchFamily="34" charset="0"/>
              </a:rPr>
              <a:t>SUM(SAL)</a:t>
            </a:r>
          </a:p>
          <a:p>
            <a:pPr lvl="1">
              <a:lnSpc>
                <a:spcPct val="135000"/>
              </a:lnSpc>
            </a:pPr>
            <a:r>
              <a:rPr lang="en-US" sz="900" dirty="0">
                <a:latin typeface="Arial" pitchFamily="34" charset="0"/>
                <a:cs typeface="Arial" pitchFamily="34" charset="0"/>
              </a:rPr>
              <a:t>--------------- 29025</a:t>
            </a:r>
          </a:p>
        </p:txBody>
      </p:sp>
      <p:sp>
        <p:nvSpPr>
          <p:cNvPr id="314374" name="AutoShape 6"/>
          <p:cNvSpPr>
            <a:spLocks noChangeArrowheads="1"/>
          </p:cNvSpPr>
          <p:nvPr/>
        </p:nvSpPr>
        <p:spPr bwMode="auto">
          <a:xfrm>
            <a:off x="2486046" y="5598332"/>
            <a:ext cx="4064000" cy="602051"/>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a:latin typeface="Arial" pitchFamily="34" charset="0"/>
                <a:cs typeface="Arial" pitchFamily="34" charset="0"/>
              </a:rPr>
              <a:t>SELECT AVG(12*sal) FROM emp	    </a:t>
            </a:r>
          </a:p>
          <a:p>
            <a:pPr lvl="1">
              <a:lnSpc>
                <a:spcPct val="135000"/>
              </a:lnSpc>
            </a:pPr>
            <a:r>
              <a:rPr lang="en-US" sz="1000">
                <a:latin typeface="Arial" pitchFamily="34" charset="0"/>
                <a:cs typeface="Arial" pitchFamily="34" charset="0"/>
              </a:rPr>
              <a:t>WHERE job = 'SALESMAN';</a:t>
            </a:r>
          </a:p>
        </p:txBody>
      </p:sp>
      <p:sp>
        <p:nvSpPr>
          <p:cNvPr id="314375" name="AutoShape 7"/>
          <p:cNvSpPr>
            <a:spLocks noChangeArrowheads="1"/>
          </p:cNvSpPr>
          <p:nvPr/>
        </p:nvSpPr>
        <p:spPr bwMode="auto">
          <a:xfrm>
            <a:off x="2501617" y="4490039"/>
            <a:ext cx="4064000" cy="658157"/>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900" dirty="0">
                <a:latin typeface="Arial" pitchFamily="34" charset="0"/>
                <a:cs typeface="Arial" pitchFamily="34" charset="0"/>
              </a:rPr>
              <a:t>SELECT AVG(</a:t>
            </a:r>
            <a:r>
              <a:rPr lang="en-US" sz="900" dirty="0" err="1">
                <a:latin typeface="Arial" pitchFamily="34" charset="0"/>
                <a:cs typeface="Arial" pitchFamily="34" charset="0"/>
              </a:rPr>
              <a:t>sal</a:t>
            </a:r>
            <a:r>
              <a:rPr lang="en-US" sz="900" dirty="0">
                <a:latin typeface="Arial" pitchFamily="34" charset="0"/>
                <a:cs typeface="Arial" pitchFamily="34" charset="0"/>
              </a:rPr>
              <a:t>)  FROM </a:t>
            </a:r>
            <a:r>
              <a:rPr lang="en-US" sz="900" dirty="0" err="1">
                <a:latin typeface="Arial" pitchFamily="34" charset="0"/>
                <a:cs typeface="Arial" pitchFamily="34" charset="0"/>
              </a:rPr>
              <a:t>emp</a:t>
            </a:r>
            <a:r>
              <a:rPr lang="en-US" sz="900" dirty="0">
                <a:latin typeface="Arial" pitchFamily="34" charset="0"/>
                <a:cs typeface="Arial" pitchFamily="34" charset="0"/>
              </a:rPr>
              <a:t>;	 </a:t>
            </a:r>
          </a:p>
          <a:p>
            <a:pPr lvl="1">
              <a:lnSpc>
                <a:spcPct val="135000"/>
              </a:lnSpc>
            </a:pPr>
            <a:r>
              <a:rPr lang="en-US" sz="900" dirty="0">
                <a:latin typeface="Arial" pitchFamily="34" charset="0"/>
                <a:cs typeface="Arial" pitchFamily="34" charset="0"/>
              </a:rPr>
              <a:t> AVG(SAL)</a:t>
            </a:r>
          </a:p>
          <a:p>
            <a:pPr lvl="1">
              <a:lnSpc>
                <a:spcPct val="135000"/>
              </a:lnSpc>
            </a:pPr>
            <a:r>
              <a:rPr lang="en-US" sz="900" dirty="0">
                <a:latin typeface="Arial" pitchFamily="34" charset="0"/>
                <a:cs typeface="Arial" pitchFamily="34" charset="0"/>
              </a:rPr>
              <a:t>---------------  2073.21429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body" idx="1"/>
          </p:nvPr>
        </p:nvSpPr>
        <p:spPr>
          <a:xfrm>
            <a:off x="2217738" y="880110"/>
            <a:ext cx="4853622" cy="8082677"/>
          </a:xfrm>
        </p:spPr>
        <p:txBody>
          <a:bodyPr/>
          <a:lstStyle/>
          <a:p>
            <a:pPr marL="238297" indent="-238297"/>
            <a:r>
              <a:rPr lang="en-US" b="1" u="sng" dirty="0"/>
              <a:t>Aggregate (Group) Functions supported by SQL (contd.)</a:t>
            </a:r>
            <a:r>
              <a:rPr lang="en-US" b="1" dirty="0"/>
              <a:t>:</a:t>
            </a:r>
          </a:p>
          <a:p>
            <a:pPr marL="238297" indent="-238297"/>
            <a:endParaRPr lang="en-US" b="1" dirty="0"/>
          </a:p>
          <a:p>
            <a:pPr marL="238297" indent="-238297"/>
            <a:r>
              <a:rPr lang="en-US" b="1" dirty="0"/>
              <a:t>COUNT(*)</a:t>
            </a:r>
          </a:p>
          <a:p>
            <a:pPr marL="238297" indent="-238297"/>
            <a:r>
              <a:rPr lang="en-US" dirty="0"/>
              <a:t>COUNT returns the number of rows.</a:t>
            </a:r>
          </a:p>
          <a:p>
            <a:pPr marL="238297" indent="-238297"/>
            <a:r>
              <a:rPr lang="en-US" dirty="0"/>
              <a:t>To find the total number of employees, the following query is used:</a:t>
            </a:r>
          </a:p>
          <a:p>
            <a:pPr marL="238297" indent="-238297"/>
            <a:endParaRPr lang="en-US" dirty="0"/>
          </a:p>
          <a:p>
            <a:pPr marL="238297" indent="-238297"/>
            <a:endParaRPr lang="en-US" dirty="0"/>
          </a:p>
          <a:p>
            <a:pPr marL="238297" indent="-238297"/>
            <a:endParaRPr lang="en-US" dirty="0"/>
          </a:p>
          <a:p>
            <a:pPr marL="724959" lvl="1" indent="-241653"/>
            <a:endParaRPr lang="en-US" dirty="0" smtClean="0"/>
          </a:p>
          <a:p>
            <a:pPr marL="724959" lvl="1" indent="-241653"/>
            <a:endParaRPr lang="en-US" dirty="0" smtClean="0"/>
          </a:p>
          <a:p>
            <a:pPr marL="724959" lvl="1" indent="-241653"/>
            <a:r>
              <a:rPr lang="en-US" dirty="0" smtClean="0"/>
              <a:t>It </a:t>
            </a:r>
            <a:r>
              <a:rPr lang="en-US" dirty="0"/>
              <a:t>is possible to restrict the rows for the operation of COUNT.</a:t>
            </a:r>
          </a:p>
          <a:p>
            <a:pPr marL="238297" indent="-238297"/>
            <a:r>
              <a:rPr lang="en-US" dirty="0"/>
              <a:t>To find the total number of CLERKS, the following query is used:</a:t>
            </a:r>
          </a:p>
          <a:p>
            <a:pPr marL="238297" indent="-238297"/>
            <a:r>
              <a:rPr lang="en-US" dirty="0"/>
              <a:t>	</a:t>
            </a:r>
          </a:p>
          <a:p>
            <a:pPr marL="238297" indent="-238297"/>
            <a:endParaRPr lang="en-US" dirty="0"/>
          </a:p>
          <a:p>
            <a:pPr marL="238297" indent="-238297"/>
            <a:endParaRPr lang="en-US" dirty="0" smtClean="0"/>
          </a:p>
          <a:p>
            <a:pPr marL="238297" indent="-238297"/>
            <a:r>
              <a:rPr lang="en-US" dirty="0" smtClean="0"/>
              <a:t>To </a:t>
            </a:r>
            <a:r>
              <a:rPr lang="en-US" dirty="0"/>
              <a:t>find the total number of CLERKS hired after '13-jan-81', the following query is used:</a:t>
            </a:r>
          </a:p>
          <a:p>
            <a:pPr marL="238297" indent="-238297"/>
            <a:endParaRPr lang="en-US" dirty="0"/>
          </a:p>
          <a:p>
            <a:pPr marL="238297" indent="-238297"/>
            <a:endParaRPr lang="en-US" dirty="0"/>
          </a:p>
          <a:p>
            <a:pPr marL="238297" indent="-238297"/>
            <a:endParaRPr lang="en-US" dirty="0"/>
          </a:p>
          <a:p>
            <a:pPr marL="724959" lvl="1" indent="-241653"/>
            <a:endParaRPr lang="en-US" dirty="0" smtClean="0"/>
          </a:p>
          <a:p>
            <a:pPr marL="724959" lvl="1" indent="-241653"/>
            <a:r>
              <a:rPr lang="en-US" dirty="0" smtClean="0"/>
              <a:t>When </a:t>
            </a:r>
            <a:r>
              <a:rPr lang="en-US" dirty="0"/>
              <a:t>an aggregate function is used in a SELECT statement, column names cannot be used in SELECT unless GROUP BY clause is used.</a:t>
            </a:r>
          </a:p>
          <a:p>
            <a:pPr marL="238297" indent="-238297"/>
            <a:endParaRPr lang="en-US" dirty="0"/>
          </a:p>
          <a:p>
            <a:pPr marL="238297" indent="-238297"/>
            <a:r>
              <a:rPr lang="en-US" b="1" dirty="0"/>
              <a:t>MIN(COL_NAME | EXPRESSION)</a:t>
            </a:r>
          </a:p>
          <a:p>
            <a:pPr marL="238297" indent="-238297"/>
            <a:r>
              <a:rPr lang="en-US" dirty="0"/>
              <a:t>MIN returns the lowest of the values from the column.  MIN accepts columns, which are NON-NUMERIC too.</a:t>
            </a:r>
          </a:p>
          <a:p>
            <a:pPr marL="238297" indent="-238297"/>
            <a:r>
              <a:rPr lang="en-US" dirty="0"/>
              <a:t>To find the minimum salary paid to any employee, the following query is used: </a:t>
            </a:r>
          </a:p>
          <a:p>
            <a:pPr marL="238297" indent="-238297"/>
            <a:endParaRPr lang="en-US" dirty="0"/>
          </a:p>
          <a:p>
            <a:pPr marL="238297" indent="-238297"/>
            <a:endParaRPr lang="en-US" dirty="0"/>
          </a:p>
          <a:p>
            <a:pPr marL="238297" indent="-238297"/>
            <a:endParaRPr lang="en-US" dirty="0" smtClean="0"/>
          </a:p>
          <a:p>
            <a:pPr marL="238297" indent="-238297"/>
            <a:endParaRPr lang="en-US" dirty="0"/>
          </a:p>
          <a:p>
            <a:pPr marL="238297" indent="-238297"/>
            <a:endParaRPr lang="en-US" dirty="0" smtClean="0"/>
          </a:p>
          <a:p>
            <a:pPr marL="238297" indent="-238297"/>
            <a:r>
              <a:rPr lang="en-US" dirty="0" smtClean="0"/>
              <a:t>To </a:t>
            </a:r>
            <a:r>
              <a:rPr lang="en-US" dirty="0"/>
              <a:t>list the employee who alphabetically heads the list, the following query is used:</a:t>
            </a:r>
          </a:p>
          <a:p>
            <a:pPr marL="238297" indent="-238297"/>
            <a:endParaRPr lang="en-US" dirty="0"/>
          </a:p>
          <a:p>
            <a:pPr marL="238297" indent="-238297"/>
            <a:endParaRPr lang="en-US" dirty="0"/>
          </a:p>
          <a:p>
            <a:pPr marL="238297" indent="-238297"/>
            <a:endParaRPr lang="en-US" b="1" dirty="0" smtClean="0"/>
          </a:p>
          <a:p>
            <a:pPr marL="238297" indent="-238297"/>
            <a:endParaRPr lang="en-US" b="1" dirty="0"/>
          </a:p>
          <a:p>
            <a:pPr marL="238297" indent="-238297"/>
            <a:endParaRPr lang="en-US" b="1" dirty="0" smtClean="0"/>
          </a:p>
          <a:p>
            <a:pPr marL="238297" indent="-238297"/>
            <a:endParaRPr lang="en-US" b="1" dirty="0"/>
          </a:p>
          <a:p>
            <a:pPr marL="238297" indent="-238297"/>
            <a:endParaRPr lang="en-US" b="1" dirty="0" smtClean="0"/>
          </a:p>
          <a:p>
            <a:pPr marL="238297" indent="-238297"/>
            <a:endParaRPr lang="en-US" b="1" dirty="0"/>
          </a:p>
          <a:p>
            <a:pPr marL="238297" indent="-238297"/>
            <a:endParaRPr lang="en-US" b="1" dirty="0"/>
          </a:p>
          <a:p>
            <a:pPr marL="238297" indent="-238297"/>
            <a:endParaRPr lang="en-US" dirty="0"/>
          </a:p>
          <a:p>
            <a:pPr marL="238297" indent="-238297" algn="r"/>
            <a:r>
              <a:rPr lang="en-US" dirty="0"/>
              <a:t>contd.</a:t>
            </a:r>
          </a:p>
          <a:p>
            <a:pPr marL="238297" indent="-238297"/>
            <a:endParaRPr lang="en-US" dirty="0"/>
          </a:p>
          <a:p>
            <a:pPr marL="238297" indent="-238297"/>
            <a:endParaRPr lang="en-US" dirty="0"/>
          </a:p>
        </p:txBody>
      </p:sp>
      <p:sp>
        <p:nvSpPr>
          <p:cNvPr id="316420" name="AutoShape 4"/>
          <p:cNvSpPr>
            <a:spLocks noChangeArrowheads="1"/>
          </p:cNvSpPr>
          <p:nvPr/>
        </p:nvSpPr>
        <p:spPr bwMode="auto">
          <a:xfrm>
            <a:off x="2537743" y="6238545"/>
            <a:ext cx="406400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a:latin typeface="Arial" pitchFamily="34" charset="0"/>
                <a:cs typeface="Arial" pitchFamily="34" charset="0"/>
              </a:rPr>
              <a:t>SELECT MIN(ename) FROM emp;</a:t>
            </a:r>
          </a:p>
        </p:txBody>
      </p:sp>
      <p:sp>
        <p:nvSpPr>
          <p:cNvPr id="316421" name="AutoShape 5"/>
          <p:cNvSpPr>
            <a:spLocks noChangeArrowheads="1"/>
          </p:cNvSpPr>
          <p:nvPr/>
        </p:nvSpPr>
        <p:spPr bwMode="auto">
          <a:xfrm>
            <a:off x="2682240" y="5226013"/>
            <a:ext cx="4064000" cy="673746"/>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900" dirty="0">
                <a:latin typeface="Arial" pitchFamily="34" charset="0"/>
                <a:cs typeface="Arial" pitchFamily="34" charset="0"/>
              </a:rPr>
              <a:t>SELECT MIN(</a:t>
            </a:r>
            <a:r>
              <a:rPr lang="en-US" sz="900" dirty="0" err="1">
                <a:latin typeface="Arial" pitchFamily="34" charset="0"/>
                <a:cs typeface="Arial" pitchFamily="34" charset="0"/>
              </a:rPr>
              <a:t>sal</a:t>
            </a:r>
            <a:r>
              <a:rPr lang="en-US" sz="900" dirty="0">
                <a:latin typeface="Arial" pitchFamily="34" charset="0"/>
                <a:cs typeface="Arial" pitchFamily="34" charset="0"/>
              </a:rPr>
              <a:t>)  FROM </a:t>
            </a:r>
            <a:r>
              <a:rPr lang="en-US" sz="900" dirty="0" err="1">
                <a:latin typeface="Arial" pitchFamily="34" charset="0"/>
                <a:cs typeface="Arial" pitchFamily="34" charset="0"/>
              </a:rPr>
              <a:t>emp</a:t>
            </a:r>
            <a:r>
              <a:rPr lang="en-US" sz="900" dirty="0">
                <a:latin typeface="Arial" pitchFamily="34" charset="0"/>
                <a:cs typeface="Arial" pitchFamily="34" charset="0"/>
              </a:rPr>
              <a:t>;	 </a:t>
            </a:r>
          </a:p>
          <a:p>
            <a:pPr lvl="1">
              <a:lnSpc>
                <a:spcPct val="135000"/>
              </a:lnSpc>
            </a:pPr>
            <a:r>
              <a:rPr lang="en-US" sz="900" dirty="0">
                <a:latin typeface="Arial" pitchFamily="34" charset="0"/>
                <a:cs typeface="Arial" pitchFamily="34" charset="0"/>
              </a:rPr>
              <a:t>MIN(SAL)		</a:t>
            </a:r>
          </a:p>
          <a:p>
            <a:pPr lvl="1">
              <a:lnSpc>
                <a:spcPct val="135000"/>
              </a:lnSpc>
            </a:pPr>
            <a:r>
              <a:rPr lang="en-US" sz="900" dirty="0">
                <a:latin typeface="Arial" pitchFamily="34" charset="0"/>
                <a:cs typeface="Arial" pitchFamily="34" charset="0"/>
              </a:rPr>
              <a:t>-------------- 800</a:t>
            </a:r>
          </a:p>
        </p:txBody>
      </p:sp>
      <p:sp>
        <p:nvSpPr>
          <p:cNvPr id="316422" name="AutoShape 6"/>
          <p:cNvSpPr>
            <a:spLocks noChangeArrowheads="1"/>
          </p:cNvSpPr>
          <p:nvPr/>
        </p:nvSpPr>
        <p:spPr bwMode="auto">
          <a:xfrm>
            <a:off x="2519680" y="1789390"/>
            <a:ext cx="4064000" cy="590074"/>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a:latin typeface="Arial" pitchFamily="34" charset="0"/>
                <a:cs typeface="Arial" pitchFamily="34" charset="0"/>
              </a:rPr>
              <a:t>SELECT COUNT(*)  FROM emp;	 </a:t>
            </a:r>
          </a:p>
          <a:p>
            <a:pPr lvl="1"/>
            <a:r>
              <a:rPr lang="en-US" sz="1000">
                <a:latin typeface="Arial" pitchFamily="34" charset="0"/>
                <a:cs typeface="Arial" pitchFamily="34" charset="0"/>
              </a:rPr>
              <a:t>COUNT(*)</a:t>
            </a:r>
          </a:p>
          <a:p>
            <a:pPr lvl="1"/>
            <a:r>
              <a:rPr lang="en-US" sz="1000">
                <a:latin typeface="Arial" pitchFamily="34" charset="0"/>
                <a:cs typeface="Arial" pitchFamily="34" charset="0"/>
              </a:rPr>
              <a:t>---------------- 14</a:t>
            </a:r>
          </a:p>
        </p:txBody>
      </p:sp>
      <p:sp>
        <p:nvSpPr>
          <p:cNvPr id="316423" name="AutoShape 7"/>
          <p:cNvSpPr>
            <a:spLocks noChangeArrowheads="1"/>
          </p:cNvSpPr>
          <p:nvPr/>
        </p:nvSpPr>
        <p:spPr bwMode="auto">
          <a:xfrm>
            <a:off x="2501618" y="3551770"/>
            <a:ext cx="4064000" cy="530066"/>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a:latin typeface="Arial" pitchFamily="34" charset="0"/>
                <a:cs typeface="Arial" pitchFamily="34" charset="0"/>
              </a:rPr>
              <a:t>SELECT COUNT(*) FROM emp 	</a:t>
            </a:r>
          </a:p>
          <a:p>
            <a:pPr lvl="1">
              <a:lnSpc>
                <a:spcPct val="135000"/>
              </a:lnSpc>
            </a:pPr>
            <a:r>
              <a:rPr lang="en-US" sz="1000">
                <a:latin typeface="Arial" pitchFamily="34" charset="0"/>
                <a:cs typeface="Arial" pitchFamily="34" charset="0"/>
              </a:rPr>
              <a:t>WHERE job = 'CLERK' AND hiredate &gt;'13-jan-81' ;</a:t>
            </a:r>
          </a:p>
        </p:txBody>
      </p:sp>
      <p:sp>
        <p:nvSpPr>
          <p:cNvPr id="316424" name="AutoShape 8"/>
          <p:cNvSpPr>
            <a:spLocks noChangeArrowheads="1"/>
          </p:cNvSpPr>
          <p:nvPr/>
        </p:nvSpPr>
        <p:spPr bwMode="auto">
          <a:xfrm>
            <a:off x="2519680" y="2823744"/>
            <a:ext cx="4226560" cy="320040"/>
          </a:xfrm>
          <a:prstGeom prst="roundRect">
            <a:avLst>
              <a:gd name="adj" fmla="val 16667"/>
            </a:avLst>
          </a:prstGeom>
          <a:noFill/>
          <a:ln w="19050">
            <a:solidFill>
              <a:schemeClr val="tx1"/>
            </a:solidFill>
            <a:round/>
            <a:headEnd/>
            <a:tailEnd/>
          </a:ln>
          <a:effectLst/>
        </p:spPr>
        <p:txBody>
          <a:bodyPr lIns="96661" tIns="48331" rIns="96661" bIns="48331" anchor="ctr"/>
          <a:lstStyle/>
          <a:p>
            <a:pPr lvl="1">
              <a:lnSpc>
                <a:spcPct val="135000"/>
              </a:lnSpc>
            </a:pPr>
            <a:r>
              <a:rPr lang="en-US" sz="1000">
                <a:latin typeface="Arial" pitchFamily="34" charset="0"/>
                <a:cs typeface="Arial" pitchFamily="34" charset="0"/>
              </a:rPr>
              <a:t>SELECT COUNT(*) FROM emp WHERE job = 'CLERK'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body" idx="1"/>
          </p:nvPr>
        </p:nvSpPr>
        <p:spPr>
          <a:xfrm>
            <a:off x="2217738" y="880110"/>
            <a:ext cx="4853622" cy="8082677"/>
          </a:xfrm>
        </p:spPr>
        <p:txBody>
          <a:bodyPr/>
          <a:lstStyle/>
          <a:p>
            <a:pPr marL="238297" indent="-238297"/>
            <a:r>
              <a:rPr lang="en-US" b="1" u="sng" dirty="0"/>
              <a:t>Aggregate (Group) functions supported by SQL (contd.)</a:t>
            </a:r>
            <a:r>
              <a:rPr lang="en-US" b="1" dirty="0"/>
              <a:t>:</a:t>
            </a:r>
          </a:p>
          <a:p>
            <a:pPr marL="238297" indent="-238297"/>
            <a:endParaRPr lang="en-US" b="1" dirty="0"/>
          </a:p>
          <a:p>
            <a:pPr marL="238297" indent="-238297"/>
            <a:r>
              <a:rPr lang="en-US" b="1" dirty="0"/>
              <a:t>MAX(COL_NAME | EXPRESSION)</a:t>
            </a:r>
          </a:p>
          <a:p>
            <a:pPr marL="238297" indent="-238297"/>
            <a:r>
              <a:rPr lang="en-US" dirty="0"/>
              <a:t>MAX is the reverse of MIN.  MAX returns the maximum value from among the list of values.</a:t>
            </a:r>
          </a:p>
          <a:p>
            <a:pPr marL="238297" indent="-238297"/>
            <a:r>
              <a:rPr lang="en-US" dirty="0"/>
              <a:t>To find the maximum salary paid to any employee, the following query is used:</a:t>
            </a:r>
          </a:p>
          <a:p>
            <a:pPr marL="238297" indent="-238297"/>
            <a:endParaRPr lang="en-US" b="1" dirty="0"/>
          </a:p>
          <a:p>
            <a:pPr marL="238297" indent="-238297"/>
            <a:endParaRPr lang="en-US" b="1" dirty="0"/>
          </a:p>
          <a:p>
            <a:pPr marL="238297" indent="-238297"/>
            <a:endParaRPr lang="en-US" b="1" dirty="0" smtClean="0"/>
          </a:p>
          <a:p>
            <a:pPr marL="238297" indent="-238297"/>
            <a:endParaRPr lang="en-US" b="1" dirty="0"/>
          </a:p>
          <a:p>
            <a:pPr marL="238297" indent="-238297"/>
            <a:endParaRPr lang="en-US" b="1" dirty="0"/>
          </a:p>
          <a:p>
            <a:pPr marL="238297" indent="-238297"/>
            <a:r>
              <a:rPr lang="en-US" b="1" dirty="0"/>
              <a:t>Statistical Group functions:</a:t>
            </a:r>
          </a:p>
          <a:p>
            <a:pPr marL="238297" indent="-238297"/>
            <a:r>
              <a:rPr lang="en-US" dirty="0"/>
              <a:t>They are based on normal distribution, and include:</a:t>
            </a:r>
          </a:p>
          <a:p>
            <a:pPr marL="724959" lvl="1" indent="-241653"/>
            <a:r>
              <a:rPr lang="en-US" dirty="0"/>
              <a:t>STDDEV</a:t>
            </a:r>
          </a:p>
          <a:p>
            <a:pPr marL="724959" lvl="1" indent="-241653"/>
            <a:r>
              <a:rPr lang="en-US" dirty="0"/>
              <a:t>VARIANCE</a:t>
            </a:r>
          </a:p>
          <a:p>
            <a:pPr marL="238297" indent="-238297"/>
            <a:endParaRPr lang="en-US" dirty="0"/>
          </a:p>
        </p:txBody>
      </p:sp>
      <p:sp>
        <p:nvSpPr>
          <p:cNvPr id="318468" name="AutoShape 4"/>
          <p:cNvSpPr>
            <a:spLocks noChangeArrowheads="1"/>
          </p:cNvSpPr>
          <p:nvPr/>
        </p:nvSpPr>
        <p:spPr bwMode="auto">
          <a:xfrm>
            <a:off x="2537743" y="1884434"/>
            <a:ext cx="4064000" cy="695927"/>
          </a:xfrm>
          <a:prstGeom prst="roundRect">
            <a:avLst>
              <a:gd name="adj" fmla="val 16667"/>
            </a:avLst>
          </a:prstGeom>
          <a:noFill/>
          <a:ln w="19050">
            <a:solidFill>
              <a:schemeClr val="tx1"/>
            </a:solidFill>
            <a:round/>
            <a:headEnd/>
            <a:tailEnd/>
          </a:ln>
          <a:effectLst/>
        </p:spPr>
        <p:txBody>
          <a:bodyPr lIns="96661" tIns="48331" rIns="96661" bIns="48331" anchor="ctr"/>
          <a:lstStyle/>
          <a:p>
            <a:pPr lvl="1"/>
            <a:r>
              <a:rPr lang="en-US" sz="1000" dirty="0">
                <a:latin typeface="Arial" pitchFamily="34" charset="0"/>
                <a:cs typeface="Arial" pitchFamily="34" charset="0"/>
              </a:rPr>
              <a:t>SELECT MAX(</a:t>
            </a:r>
            <a:r>
              <a:rPr lang="en-US" sz="1000" dirty="0" err="1">
                <a:latin typeface="Arial" pitchFamily="34" charset="0"/>
                <a:cs typeface="Arial" pitchFamily="34" charset="0"/>
              </a:rPr>
              <a:t>sal</a:t>
            </a:r>
            <a:r>
              <a:rPr lang="en-US" sz="1000" dirty="0">
                <a:latin typeface="Arial" pitchFamily="34" charset="0"/>
                <a:cs typeface="Arial" pitchFamily="34" charset="0"/>
              </a:rPr>
              <a:t>)  FROM </a:t>
            </a:r>
            <a:r>
              <a:rPr lang="en-US" sz="1000" dirty="0" err="1">
                <a:latin typeface="Arial" pitchFamily="34" charset="0"/>
                <a:cs typeface="Arial" pitchFamily="34" charset="0"/>
              </a:rPr>
              <a:t>emp</a:t>
            </a:r>
            <a:r>
              <a:rPr lang="en-US" sz="1000" dirty="0">
                <a:latin typeface="Arial" pitchFamily="34" charset="0"/>
                <a:cs typeface="Arial" pitchFamily="34" charset="0"/>
              </a:rPr>
              <a:t> ;	 </a:t>
            </a:r>
          </a:p>
          <a:p>
            <a:pPr lvl="1"/>
            <a:r>
              <a:rPr lang="en-US" sz="1000" dirty="0">
                <a:latin typeface="Arial" pitchFamily="34" charset="0"/>
                <a:cs typeface="Arial" pitchFamily="34" charset="0"/>
              </a:rPr>
              <a:t>MAX(SAL)</a:t>
            </a:r>
          </a:p>
          <a:p>
            <a:pPr lvl="1"/>
            <a:r>
              <a:rPr lang="en-US" sz="1000" dirty="0">
                <a:latin typeface="Arial" pitchFamily="34" charset="0"/>
                <a:cs typeface="Arial" pitchFamily="34" charset="0"/>
              </a:rPr>
              <a:t>--------------- 5</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47173595"/>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342628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379231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743151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724049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3181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0741765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8/31/2016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625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91597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336286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056486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15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946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5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298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65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90604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31943550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smtClean="0">
                <a:solidFill>
                  <a:srgbClr val="000000"/>
                </a:solidFill>
              </a:rPr>
              <a:t>DB2</a:t>
            </a:r>
            <a:endParaRPr lang="en-US" sz="3600" dirty="0">
              <a:solidFill>
                <a:srgbClr val="000000"/>
              </a:solidFill>
            </a:endParaRPr>
          </a:p>
        </p:txBody>
      </p:sp>
      <p:sp>
        <p:nvSpPr>
          <p:cNvPr id="12" name="Subtitle 11"/>
          <p:cNvSpPr>
            <a:spLocks noGrp="1"/>
          </p:cNvSpPr>
          <p:nvPr>
            <p:ph type="subTitle" idx="1"/>
          </p:nvPr>
        </p:nvSpPr>
        <p:spPr/>
        <p:txBody>
          <a:bodyPr/>
          <a:lstStyle/>
          <a:p>
            <a:pPr algn="l"/>
            <a:r>
              <a:rPr lang="en-US" b="0" dirty="0" smtClean="0">
                <a:ea typeface="ＭＳ Ｐゴシック"/>
                <a:cs typeface="ＭＳ Ｐゴシック"/>
              </a:rPr>
              <a:t>Lesson 4: Aggregate (GROUP) Functions</a:t>
            </a:r>
            <a:endParaRPr lang="en-US" b="0" dirty="0">
              <a:ea typeface="ＭＳ Ｐゴシック"/>
              <a:cs typeface="ＭＳ Ｐゴシック"/>
            </a:endParaRPr>
          </a:p>
        </p:txBody>
      </p:sp>
    </p:spTree>
    <p:extLst>
      <p:ext uri="{BB962C8B-B14F-4D97-AF65-F5344CB8AC3E}">
        <p14:creationId xmlns:p14="http://schemas.microsoft.com/office/powerpoint/2010/main" val="3674993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9" name="Rectangle 7"/>
          <p:cNvSpPr>
            <a:spLocks noGrp="1"/>
          </p:cNvSpPr>
          <p:nvPr>
            <p:ph type="title"/>
          </p:nvPr>
        </p:nvSpPr>
        <p:spPr>
          <a:noFill/>
          <a:ln/>
        </p:spPr>
        <p:txBody>
          <a:bodyPr/>
          <a:lstStyle/>
          <a:p>
            <a:r>
              <a:rPr lang="en-US" sz="1200" dirty="0"/>
              <a:t>4.2: Group Functions supported by SQL</a:t>
            </a:r>
            <a:r>
              <a:rPr lang="en-US" dirty="0"/>
              <a:t/>
            </a:r>
            <a:br>
              <a:rPr lang="en-US" dirty="0"/>
            </a:br>
            <a:r>
              <a:rPr lang="en-US" dirty="0"/>
              <a:t>Examples</a:t>
            </a:r>
          </a:p>
        </p:txBody>
      </p:sp>
      <p:sp>
        <p:nvSpPr>
          <p:cNvPr id="248835" name="Rectangle 3"/>
          <p:cNvSpPr>
            <a:spLocks noGrp="1"/>
          </p:cNvSpPr>
          <p:nvPr>
            <p:ph idx="1"/>
          </p:nvPr>
        </p:nvSpPr>
        <p:spPr/>
        <p:txBody>
          <a:bodyPr>
            <a:normAutofit/>
          </a:bodyPr>
          <a:lstStyle/>
          <a:p>
            <a:r>
              <a:rPr lang="en-US" dirty="0"/>
              <a:t>Example 1: Display the total number of employees. </a:t>
            </a:r>
          </a:p>
          <a:p>
            <a:pPr lvl="1"/>
            <a:endParaRPr lang="en-US" dirty="0"/>
          </a:p>
          <a:p>
            <a:pPr lvl="1"/>
            <a:endParaRPr lang="en-US" dirty="0"/>
          </a:p>
          <a:p>
            <a:pPr lvl="1"/>
            <a:endParaRPr lang="en-US" dirty="0"/>
          </a:p>
          <a:p>
            <a:pPr lvl="1">
              <a:buFont typeface="Arial" pitchFamily="34" charset="0"/>
              <a:buNone/>
            </a:pPr>
            <a:endParaRPr lang="en-US" dirty="0"/>
          </a:p>
          <a:p>
            <a:r>
              <a:rPr lang="en-US" dirty="0"/>
              <a:t>Example 2: Display total salary of all employees.</a:t>
            </a:r>
          </a:p>
          <a:p>
            <a:pPr lvl="1"/>
            <a:endParaRPr lang="en-US" dirty="0"/>
          </a:p>
          <a:p>
            <a:pPr lvl="1"/>
            <a:endParaRPr lang="en-US" dirty="0"/>
          </a:p>
          <a:p>
            <a:pPr lvl="1">
              <a:buFont typeface="Arial" pitchFamily="34" charset="0"/>
              <a:buNone/>
            </a:pPr>
            <a:endParaRPr lang="en-US" dirty="0"/>
          </a:p>
        </p:txBody>
      </p:sp>
      <p:sp>
        <p:nvSpPr>
          <p:cNvPr id="248836" name="AutoShape 4"/>
          <p:cNvSpPr>
            <a:spLocks noChangeArrowheads="1"/>
          </p:cNvSpPr>
          <p:nvPr/>
        </p:nvSpPr>
        <p:spPr bwMode="auto">
          <a:xfrm>
            <a:off x="762000" y="2028366"/>
            <a:ext cx="7848600" cy="9144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2000">
                <a:latin typeface="+mj-lt"/>
              </a:rPr>
              <a:t>SELECT COUNT( * ) FROM Emp;     </a:t>
            </a:r>
          </a:p>
        </p:txBody>
      </p:sp>
      <p:sp>
        <p:nvSpPr>
          <p:cNvPr id="248837" name="AutoShape 5"/>
          <p:cNvSpPr>
            <a:spLocks noChangeArrowheads="1"/>
          </p:cNvSpPr>
          <p:nvPr/>
        </p:nvSpPr>
        <p:spPr bwMode="auto">
          <a:xfrm>
            <a:off x="762000" y="3704766"/>
            <a:ext cx="7848600" cy="9144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2000">
                <a:latin typeface="+mj-lt"/>
              </a:rPr>
              <a:t>SELECT SUM(SAL) FROM Emp;     </a:t>
            </a:r>
          </a:p>
        </p:txBody>
      </p:sp>
    </p:spTree>
    <p:extLst>
      <p:ext uri="{BB962C8B-B14F-4D97-AF65-F5344CB8AC3E}">
        <p14:creationId xmlns:p14="http://schemas.microsoft.com/office/powerpoint/2010/main" val="1344635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GROUP BY clause is used along with the Group functions to retrieve data that is grouped according to one or more columns. </a:t>
            </a:r>
          </a:p>
          <a:p>
            <a:pPr lvl="1"/>
            <a:r>
              <a:rPr lang="en-US" dirty="0"/>
              <a:t>For example: Find out the number of employees in each department.</a:t>
            </a:r>
          </a:p>
          <a:p>
            <a:pPr lvl="1"/>
            <a:endParaRPr lang="en-US" dirty="0"/>
          </a:p>
          <a:p>
            <a:pPr lvl="1"/>
            <a:endParaRPr lang="en-US" dirty="0"/>
          </a:p>
          <a:p>
            <a:pPr lvl="1"/>
            <a:endParaRPr lang="en-US" dirty="0"/>
          </a:p>
        </p:txBody>
      </p:sp>
      <p:sp>
        <p:nvSpPr>
          <p:cNvPr id="257026" name="Rectangle 2"/>
          <p:cNvSpPr>
            <a:spLocks noGrp="1"/>
          </p:cNvSpPr>
          <p:nvPr>
            <p:ph type="title"/>
          </p:nvPr>
        </p:nvSpPr>
        <p:spPr/>
        <p:txBody>
          <a:bodyPr/>
          <a:lstStyle/>
          <a:p>
            <a:r>
              <a:rPr lang="en-US" sz="1200" dirty="0"/>
              <a:t>4.3: The GROUP BY Clause</a:t>
            </a:r>
            <a:br>
              <a:rPr lang="en-US" sz="1200" dirty="0"/>
            </a:br>
            <a:r>
              <a:rPr lang="en-US" dirty="0"/>
              <a:t>Explanation</a:t>
            </a:r>
          </a:p>
        </p:txBody>
      </p:sp>
      <p:graphicFrame>
        <p:nvGraphicFramePr>
          <p:cNvPr id="257066" name="Group 42"/>
          <p:cNvGraphicFramePr>
            <a:graphicFrameLocks noGrp="1"/>
          </p:cNvGraphicFramePr>
          <p:nvPr>
            <p:ph idx="1"/>
            <p:extLst>
              <p:ext uri="{D42A27DB-BD31-4B8C-83A1-F6EECF244321}">
                <p14:modId xmlns:p14="http://schemas.microsoft.com/office/powerpoint/2010/main" val="461611259"/>
              </p:ext>
            </p:extLst>
          </p:nvPr>
        </p:nvGraphicFramePr>
        <p:xfrm>
          <a:off x="516164" y="3803196"/>
          <a:ext cx="7452179" cy="1639660"/>
        </p:xfrm>
        <a:graphic>
          <a:graphicData uri="http://schemas.openxmlformats.org/drawingml/2006/table">
            <a:tbl>
              <a:tblPr/>
              <a:tblGrid>
                <a:gridCol w="3794596"/>
                <a:gridCol w="3657583"/>
              </a:tblGrid>
              <a:tr h="40991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DEPTNO</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COUNT(*)</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91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10</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91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20</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5</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91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30</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6</a:t>
                      </a:r>
                    </a:p>
                  </a:txBody>
                  <a:tcPr marL="407277" marR="4072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7028" name="AutoShape 4"/>
          <p:cNvSpPr>
            <a:spLocks noChangeArrowheads="1"/>
          </p:cNvSpPr>
          <p:nvPr/>
        </p:nvSpPr>
        <p:spPr bwMode="auto">
          <a:xfrm>
            <a:off x="762000" y="2743200"/>
            <a:ext cx="7848600" cy="7620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2000" dirty="0">
                <a:latin typeface="+mj-lt"/>
              </a:rPr>
              <a:t>SELECT </a:t>
            </a:r>
            <a:r>
              <a:rPr lang="en-US" sz="2000" dirty="0" err="1">
                <a:latin typeface="+mj-lt"/>
              </a:rPr>
              <a:t>deptno</a:t>
            </a:r>
            <a:r>
              <a:rPr lang="en-US" sz="2000" dirty="0">
                <a:latin typeface="+mj-lt"/>
              </a:rPr>
              <a:t>, count(*)  FROM  </a:t>
            </a:r>
            <a:r>
              <a:rPr lang="en-US" sz="2000" dirty="0" err="1">
                <a:latin typeface="+mj-lt"/>
              </a:rPr>
              <a:t>Emp</a:t>
            </a:r>
            <a:r>
              <a:rPr lang="en-US" sz="2000" dirty="0">
                <a:latin typeface="+mj-lt"/>
              </a:rPr>
              <a:t>                    </a:t>
            </a:r>
          </a:p>
          <a:p>
            <a:pPr lvl="1">
              <a:lnSpc>
                <a:spcPct val="135000"/>
              </a:lnSpc>
            </a:pPr>
            <a:r>
              <a:rPr lang="en-US" sz="2000" dirty="0">
                <a:latin typeface="+mj-lt"/>
              </a:rPr>
              <a:t>        GROUP BY </a:t>
            </a:r>
            <a:r>
              <a:rPr lang="en-US" sz="2000" dirty="0" err="1">
                <a:latin typeface="+mj-lt"/>
              </a:rPr>
              <a:t>deptno</a:t>
            </a:r>
            <a:r>
              <a:rPr lang="en-US" sz="2000" dirty="0">
                <a:latin typeface="+mj-lt"/>
              </a:rPr>
              <a:t>;</a:t>
            </a:r>
          </a:p>
        </p:txBody>
      </p:sp>
    </p:spTree>
    <p:extLst>
      <p:ext uri="{BB962C8B-B14F-4D97-AF65-F5344CB8AC3E}">
        <p14:creationId xmlns:p14="http://schemas.microsoft.com/office/powerpoint/2010/main" val="722600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52936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p:cNvSpPr>
          <p:nvPr>
            <p:ph type="title"/>
          </p:nvPr>
        </p:nvSpPr>
        <p:spPr/>
        <p:txBody>
          <a:bodyPr/>
          <a:lstStyle/>
          <a:p>
            <a:r>
              <a:rPr lang="en-US" sz="1200" dirty="0"/>
              <a:t>4.4: The HAVING Clause</a:t>
            </a:r>
            <a:br>
              <a:rPr lang="en-US" sz="1200" dirty="0"/>
            </a:br>
            <a:r>
              <a:rPr lang="en-US" dirty="0"/>
              <a:t>Explanation</a:t>
            </a:r>
          </a:p>
        </p:txBody>
      </p:sp>
      <p:sp>
        <p:nvSpPr>
          <p:cNvPr id="263171" name="Rectangle 3"/>
          <p:cNvSpPr>
            <a:spLocks noGrp="1"/>
          </p:cNvSpPr>
          <p:nvPr>
            <p:ph idx="1"/>
          </p:nvPr>
        </p:nvSpPr>
        <p:spPr/>
        <p:txBody>
          <a:bodyPr>
            <a:normAutofit/>
          </a:bodyPr>
          <a:lstStyle/>
          <a:p>
            <a:r>
              <a:rPr lang="en-US" dirty="0"/>
              <a:t>HAVING clause is used to filter data based on the Group functions. </a:t>
            </a:r>
          </a:p>
          <a:p>
            <a:pPr lvl="1"/>
            <a:r>
              <a:rPr lang="en-US" dirty="0"/>
              <a:t>HAVING clause is similar to WHERE condition. However, it is used with Group functions. </a:t>
            </a:r>
          </a:p>
          <a:p>
            <a:r>
              <a:rPr lang="en-US" dirty="0"/>
              <a:t>Group functions cannot be used in WHERE clause. However, they can be used in HAVING clause. </a:t>
            </a:r>
          </a:p>
        </p:txBody>
      </p:sp>
    </p:spTree>
    <p:extLst>
      <p:ext uri="{BB962C8B-B14F-4D97-AF65-F5344CB8AC3E}">
        <p14:creationId xmlns:p14="http://schemas.microsoft.com/office/powerpoint/2010/main" val="4117772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35" name="Rectangle 35"/>
          <p:cNvSpPr>
            <a:spLocks noGrp="1"/>
          </p:cNvSpPr>
          <p:nvPr>
            <p:ph type="title"/>
          </p:nvPr>
        </p:nvSpPr>
        <p:spPr>
          <a:noFill/>
          <a:ln/>
        </p:spPr>
        <p:txBody>
          <a:bodyPr/>
          <a:lstStyle/>
          <a:p>
            <a:r>
              <a:rPr lang="en-US" sz="1200" dirty="0"/>
              <a:t>4.4: The HAVING Clause</a:t>
            </a:r>
            <a:r>
              <a:rPr lang="en-US" dirty="0"/>
              <a:t/>
            </a:r>
            <a:br>
              <a:rPr lang="en-US" dirty="0"/>
            </a:br>
            <a:r>
              <a:rPr lang="en-US" dirty="0"/>
              <a:t>Examples</a:t>
            </a:r>
          </a:p>
        </p:txBody>
      </p:sp>
      <p:graphicFrame>
        <p:nvGraphicFramePr>
          <p:cNvPr id="230436" name="Group 36"/>
          <p:cNvGraphicFramePr>
            <a:graphicFrameLocks noGrp="1"/>
          </p:cNvGraphicFramePr>
          <p:nvPr>
            <p:ph idx="1"/>
            <p:extLst>
              <p:ext uri="{D42A27DB-BD31-4B8C-83A1-F6EECF244321}">
                <p14:modId xmlns:p14="http://schemas.microsoft.com/office/powerpoint/2010/main" val="128605930"/>
              </p:ext>
            </p:extLst>
          </p:nvPr>
        </p:nvGraphicFramePr>
        <p:xfrm>
          <a:off x="395288" y="4166050"/>
          <a:ext cx="7500483" cy="1741261"/>
        </p:xfrm>
        <a:graphic>
          <a:graphicData uri="http://schemas.openxmlformats.org/drawingml/2006/table">
            <a:tbl>
              <a:tblPr/>
              <a:tblGrid>
                <a:gridCol w="3540640"/>
                <a:gridCol w="3959843"/>
              </a:tblGrid>
              <a:tr h="80757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DEPTNO</a:t>
                      </a:r>
                    </a:p>
                  </a:txBody>
                  <a:tcPr marL="438094" marR="4380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COUNT(*)</a:t>
                      </a:r>
                    </a:p>
                  </a:txBody>
                  <a:tcPr marL="438094" marR="4380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84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20</a:t>
                      </a:r>
                    </a:p>
                  </a:txBody>
                  <a:tcPr marL="438094" marR="4380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5</a:t>
                      </a:r>
                    </a:p>
                  </a:txBody>
                  <a:tcPr marL="438094" marR="4380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844">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smtClean="0">
                          <a:ln>
                            <a:noFill/>
                          </a:ln>
                          <a:solidFill>
                            <a:schemeClr val="tx1"/>
                          </a:solidFill>
                          <a:effectLst/>
                          <a:latin typeface="Arial" pitchFamily="34" charset="0"/>
                          <a:cs typeface="Arial" pitchFamily="34" charset="0"/>
                        </a:rPr>
                        <a:t>30</a:t>
                      </a:r>
                    </a:p>
                  </a:txBody>
                  <a:tcPr marL="438094" marR="4380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6</a:t>
                      </a:r>
                    </a:p>
                  </a:txBody>
                  <a:tcPr marL="438094" marR="4380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0404" name="AutoShape 4"/>
          <p:cNvSpPr>
            <a:spLocks noChangeArrowheads="1"/>
          </p:cNvSpPr>
          <p:nvPr/>
        </p:nvSpPr>
        <p:spPr bwMode="auto">
          <a:xfrm>
            <a:off x="762000" y="2590800"/>
            <a:ext cx="7848600" cy="1219200"/>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2000">
                <a:latin typeface="+mj-lt"/>
              </a:rPr>
              <a:t> SELECT deptno ,COUNT(*) FROM Emp </a:t>
            </a:r>
          </a:p>
          <a:p>
            <a:pPr lvl="1">
              <a:lnSpc>
                <a:spcPct val="135000"/>
              </a:lnSpc>
            </a:pPr>
            <a:r>
              <a:rPr lang="en-US" sz="2000">
                <a:latin typeface="+mj-lt"/>
              </a:rPr>
              <a:t>       GROUP BY deptno  HAVING COUNT(*) &gt;3;</a:t>
            </a:r>
          </a:p>
        </p:txBody>
      </p:sp>
      <p:sp>
        <p:nvSpPr>
          <p:cNvPr id="6"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example: Display all department numbers having more than three employees.</a:t>
            </a:r>
          </a:p>
        </p:txBody>
      </p:sp>
    </p:spTree>
    <p:extLst>
      <p:ext uri="{BB962C8B-B14F-4D97-AF65-F5344CB8AC3E}">
        <p14:creationId xmlns:p14="http://schemas.microsoft.com/office/powerpoint/2010/main" val="2741704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Rectangle 2"/>
          <p:cNvSpPr>
            <a:spLocks noGrp="1"/>
          </p:cNvSpPr>
          <p:nvPr>
            <p:ph type="title"/>
          </p:nvPr>
        </p:nvSpPr>
        <p:spPr/>
        <p:txBody>
          <a:bodyPr/>
          <a:lstStyle/>
          <a:p>
            <a:r>
              <a:rPr lang="en-US" sz="1000" dirty="0"/>
              <a:t/>
            </a:r>
            <a:br>
              <a:rPr lang="en-US" sz="1000" dirty="0"/>
            </a:br>
            <a:r>
              <a:rPr lang="en-US" dirty="0"/>
              <a:t>Examples of GROUP BY and HAVING clauses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5501446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p:cNvSpPr>
          <p:nvPr>
            <p:ph type="title"/>
          </p:nvPr>
        </p:nvSpPr>
        <p:spPr/>
        <p:txBody>
          <a:bodyPr/>
          <a:lstStyle/>
          <a:p>
            <a:r>
              <a:rPr lang="en-US" sz="1200" dirty="0"/>
              <a:t>4.5: Tips and Tricks</a:t>
            </a:r>
            <a:r>
              <a:rPr lang="en-US" sz="1000" b="0" dirty="0"/>
              <a:t/>
            </a:r>
            <a:br>
              <a:rPr lang="en-US" sz="1000" b="0" dirty="0"/>
            </a:br>
            <a:r>
              <a:rPr lang="en-US" dirty="0"/>
              <a:t>Quick Guidelines</a:t>
            </a:r>
          </a:p>
        </p:txBody>
      </p:sp>
      <p:sp>
        <p:nvSpPr>
          <p:cNvPr id="232451" name="Rectangle 3"/>
          <p:cNvSpPr>
            <a:spLocks noGrp="1"/>
          </p:cNvSpPr>
          <p:nvPr>
            <p:ph idx="1"/>
          </p:nvPr>
        </p:nvSpPr>
        <p:spPr/>
        <p:txBody>
          <a:bodyPr/>
          <a:lstStyle/>
          <a:p>
            <a:r>
              <a:rPr lang="en-US"/>
              <a:t>Suppose your SELECT statement contains a HAVING clause. Then write your query such that the WHERE clause does most of the work (removing undesired rows) instead of the HAVING clause doing the work of removing undesired rows.</a:t>
            </a:r>
          </a:p>
          <a:p>
            <a:endParaRPr lang="en-US"/>
          </a:p>
          <a:p>
            <a:r>
              <a:rPr lang="en-US"/>
              <a:t>Use the GROUP BY clause only with an Aggregate function, and not otherwise. </a:t>
            </a:r>
          </a:p>
          <a:p>
            <a:pPr lvl="1"/>
            <a:r>
              <a:rPr lang="en-US"/>
              <a:t>Since in other cases, you can accomplish the same end result by using the DISTINCT option instead, and it is faster. </a:t>
            </a:r>
          </a:p>
        </p:txBody>
      </p:sp>
      <p:pic>
        <p:nvPicPr>
          <p:cNvPr id="232452" name="Picture 4" descr="light bulb2"/>
          <p:cNvPicPr>
            <a:picLocks noChangeAspect="1" noChangeArrowheads="1"/>
          </p:cNvPicPr>
          <p:nvPr/>
        </p:nvPicPr>
        <p:blipFill>
          <a:blip r:embed="rId3"/>
          <a:srcRect/>
          <a:stretch>
            <a:fillRect/>
          </a:stretch>
        </p:blipFill>
        <p:spPr bwMode="auto">
          <a:xfrm>
            <a:off x="5715000" y="2576286"/>
            <a:ext cx="457200" cy="457200"/>
          </a:xfrm>
          <a:prstGeom prst="rect">
            <a:avLst/>
          </a:prstGeom>
          <a:noFill/>
        </p:spPr>
      </p:pic>
      <p:pic>
        <p:nvPicPr>
          <p:cNvPr id="232453" name="Picture 5" descr="light bulb2"/>
          <p:cNvPicPr>
            <a:picLocks noChangeAspect="1" noChangeArrowheads="1"/>
          </p:cNvPicPr>
          <p:nvPr/>
        </p:nvPicPr>
        <p:blipFill>
          <a:blip r:embed="rId3"/>
          <a:srcRect/>
          <a:stretch>
            <a:fillRect/>
          </a:stretch>
        </p:blipFill>
        <p:spPr bwMode="auto">
          <a:xfrm>
            <a:off x="5508171" y="4299857"/>
            <a:ext cx="457200" cy="457200"/>
          </a:xfrm>
          <a:prstGeom prst="rect">
            <a:avLst/>
          </a:prstGeom>
          <a:noFill/>
        </p:spPr>
      </p:pic>
    </p:spTree>
    <p:extLst>
      <p:ext uri="{BB962C8B-B14F-4D97-AF65-F5344CB8AC3E}">
        <p14:creationId xmlns:p14="http://schemas.microsoft.com/office/powerpoint/2010/main" val="2265427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445271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lstStyle/>
          <a:p>
            <a:r>
              <a:rPr lang="en-US" sz="1000" b="0" dirty="0"/>
              <a:t/>
            </a:r>
            <a:br>
              <a:rPr lang="en-US" sz="1000" b="0" dirty="0"/>
            </a:br>
            <a:r>
              <a:rPr lang="en-US" dirty="0"/>
              <a:t>Summary</a:t>
            </a:r>
          </a:p>
        </p:txBody>
      </p:sp>
      <p:sp>
        <p:nvSpPr>
          <p:cNvPr id="217091" name="Rectangle 3"/>
          <p:cNvSpPr>
            <a:spLocks noGrp="1"/>
          </p:cNvSpPr>
          <p:nvPr>
            <p:ph idx="1"/>
          </p:nvPr>
        </p:nvSpPr>
        <p:spPr>
          <a:noFill/>
        </p:spPr>
        <p:txBody>
          <a:bodyPr/>
          <a:lstStyle/>
          <a:p>
            <a:r>
              <a:rPr lang="en-US"/>
              <a:t>In this lesson, you have learnt about:</a:t>
            </a:r>
          </a:p>
          <a:p>
            <a:pPr lvl="1"/>
            <a:r>
              <a:rPr lang="en-US"/>
              <a:t>Aggregate (Group functions)</a:t>
            </a:r>
          </a:p>
          <a:p>
            <a:pPr lvl="2"/>
            <a:r>
              <a:rPr lang="en-US"/>
              <a:t>GROUP BY clause</a:t>
            </a:r>
          </a:p>
          <a:p>
            <a:pPr lvl="2"/>
            <a:r>
              <a:rPr lang="en-US"/>
              <a:t>HAVING clause</a:t>
            </a:r>
          </a:p>
        </p:txBody>
      </p:sp>
    </p:spTree>
    <p:extLst>
      <p:ext uri="{BB962C8B-B14F-4D97-AF65-F5344CB8AC3E}">
        <p14:creationId xmlns:p14="http://schemas.microsoft.com/office/powerpoint/2010/main" val="30359403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r>
              <a:rPr lang="en-US" sz="1000" b="0" dirty="0"/>
              <a:t/>
            </a:r>
            <a:br>
              <a:rPr lang="en-US" sz="1000" b="0" dirty="0"/>
            </a:br>
            <a:r>
              <a:rPr lang="en-US" dirty="0"/>
              <a:t>Review Questions</a:t>
            </a:r>
          </a:p>
        </p:txBody>
      </p:sp>
      <p:sp>
        <p:nvSpPr>
          <p:cNvPr id="303107" name="Rectangle 3"/>
          <p:cNvSpPr>
            <a:spLocks noGrp="1"/>
          </p:cNvSpPr>
          <p:nvPr>
            <p:ph idx="1"/>
          </p:nvPr>
        </p:nvSpPr>
        <p:spPr>
          <a:noFill/>
        </p:spPr>
        <p:txBody>
          <a:bodyPr/>
          <a:lstStyle/>
          <a:p>
            <a:r>
              <a:rPr lang="en-US"/>
              <a:t>Question 1: Identify the various group functions from the list given below:</a:t>
            </a:r>
          </a:p>
          <a:p>
            <a:pPr lvl="1"/>
            <a:r>
              <a:rPr lang="en-US"/>
              <a:t>Option 1: maximum</a:t>
            </a:r>
          </a:p>
          <a:p>
            <a:pPr lvl="1"/>
            <a:r>
              <a:rPr lang="en-US"/>
              <a:t>Option 2: stddev</a:t>
            </a:r>
          </a:p>
          <a:p>
            <a:pPr lvl="1"/>
            <a:r>
              <a:rPr lang="en-US"/>
              <a:t>Option 3: sum</a:t>
            </a:r>
          </a:p>
          <a:p>
            <a:pPr lvl="1"/>
            <a:r>
              <a:rPr lang="en-US"/>
              <a:t>Option 4: count</a:t>
            </a:r>
          </a:p>
          <a:p>
            <a:pPr lvl="1"/>
            <a:r>
              <a:rPr lang="en-US"/>
              <a:t>Option 5: minimum</a:t>
            </a:r>
          </a:p>
        </p:txBody>
      </p:sp>
    </p:spTree>
    <p:extLst>
      <p:ext uri="{BB962C8B-B14F-4D97-AF65-F5344CB8AC3E}">
        <p14:creationId xmlns:p14="http://schemas.microsoft.com/office/powerpoint/2010/main" val="1632604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lstStyle/>
          <a:p>
            <a:r>
              <a:rPr lang="en-US" sz="1000" b="0" dirty="0"/>
              <a:t/>
            </a:r>
            <a:br>
              <a:rPr lang="en-US" sz="1000" b="0" dirty="0"/>
            </a:br>
            <a:r>
              <a:rPr lang="en-US" dirty="0"/>
              <a:t>Lesson Objectives</a:t>
            </a:r>
          </a:p>
        </p:txBody>
      </p:sp>
      <p:sp>
        <p:nvSpPr>
          <p:cNvPr id="182275" name="Rectangle 3"/>
          <p:cNvSpPr>
            <a:spLocks noGrp="1"/>
          </p:cNvSpPr>
          <p:nvPr>
            <p:ph idx="1"/>
          </p:nvPr>
        </p:nvSpPr>
        <p:spPr/>
        <p:txBody>
          <a:bodyPr/>
          <a:lstStyle/>
          <a:p>
            <a:r>
              <a:rPr lang="en-US"/>
              <a:t>To understand the following topics:</a:t>
            </a:r>
          </a:p>
          <a:p>
            <a:pPr lvl="1"/>
            <a:r>
              <a:rPr lang="en-US"/>
              <a:t>Aggregate (Group) functions:</a:t>
            </a:r>
          </a:p>
          <a:p>
            <a:pPr lvl="2"/>
            <a:r>
              <a:rPr lang="en-US"/>
              <a:t>GROUP BY clause</a:t>
            </a:r>
          </a:p>
          <a:p>
            <a:pPr lvl="2"/>
            <a:r>
              <a:rPr lang="en-US"/>
              <a:t>HAVING clause</a:t>
            </a:r>
          </a:p>
        </p:txBody>
      </p:sp>
    </p:spTree>
    <p:extLst>
      <p:ext uri="{BB962C8B-B14F-4D97-AF65-F5344CB8AC3E}">
        <p14:creationId xmlns:p14="http://schemas.microsoft.com/office/powerpoint/2010/main" val="3203913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lstStyle/>
          <a:p>
            <a:r>
              <a:rPr lang="en-US" sz="1000" b="0" dirty="0"/>
              <a:t/>
            </a:r>
            <a:br>
              <a:rPr lang="en-US" sz="1000" b="0" dirty="0"/>
            </a:br>
            <a:r>
              <a:rPr lang="en-US" dirty="0"/>
              <a:t>Review Questions</a:t>
            </a:r>
          </a:p>
        </p:txBody>
      </p:sp>
      <p:sp>
        <p:nvSpPr>
          <p:cNvPr id="219139" name="Rectangle 3"/>
          <p:cNvSpPr>
            <a:spLocks noGrp="1"/>
          </p:cNvSpPr>
          <p:nvPr>
            <p:ph idx="1"/>
          </p:nvPr>
        </p:nvSpPr>
        <p:spPr>
          <a:noFill/>
        </p:spPr>
        <p:txBody>
          <a:bodyPr/>
          <a:lstStyle/>
          <a:p>
            <a:r>
              <a:rPr lang="en-US"/>
              <a:t>Question 2: The AVG function ignores NULL values in the column. </a:t>
            </a:r>
          </a:p>
          <a:p>
            <a:pPr lvl="1"/>
            <a:r>
              <a:rPr lang="en-US"/>
              <a:t>True / False</a:t>
            </a:r>
          </a:p>
          <a:p>
            <a:r>
              <a:rPr lang="en-US"/>
              <a:t>Question 3: Count(*) returns the number of rows in the table, including duplicates and those with NULLs. </a:t>
            </a:r>
          </a:p>
          <a:p>
            <a:pPr lvl="1"/>
            <a:r>
              <a:rPr lang="en-US"/>
              <a:t>True / False</a:t>
            </a:r>
          </a:p>
          <a:p>
            <a:endParaRPr lang="en-US"/>
          </a:p>
        </p:txBody>
      </p:sp>
    </p:spTree>
    <p:extLst>
      <p:ext uri="{BB962C8B-B14F-4D97-AF65-F5344CB8AC3E}">
        <p14:creationId xmlns:p14="http://schemas.microsoft.com/office/powerpoint/2010/main" val="3993784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15076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r>
              <a:rPr lang="en-US" sz="1200" dirty="0"/>
              <a:t>4.1: The Group Function</a:t>
            </a:r>
            <a:r>
              <a:rPr lang="en-US" sz="2400" dirty="0"/>
              <a:t/>
            </a:r>
            <a:br>
              <a:rPr lang="en-US" sz="2400" dirty="0"/>
            </a:br>
            <a:r>
              <a:rPr lang="en-US" dirty="0"/>
              <a:t>Explanation</a:t>
            </a:r>
          </a:p>
        </p:txBody>
      </p:sp>
      <p:sp>
        <p:nvSpPr>
          <p:cNvPr id="183299" name="Rectangle 3"/>
          <p:cNvSpPr>
            <a:spLocks noGrp="1"/>
          </p:cNvSpPr>
          <p:nvPr>
            <p:ph idx="1"/>
          </p:nvPr>
        </p:nvSpPr>
        <p:spPr/>
        <p:txBody>
          <a:bodyPr/>
          <a:lstStyle/>
          <a:p>
            <a:r>
              <a:rPr lang="en-US"/>
              <a:t>The Group functions are built-in SQL functions that operate on “groups of rows”, and return one value for the entire group. </a:t>
            </a:r>
          </a:p>
          <a:p>
            <a:r>
              <a:rPr lang="en-US"/>
              <a:t>The results are also based on groups of rows.</a:t>
            </a:r>
          </a:p>
        </p:txBody>
      </p:sp>
    </p:spTree>
    <p:extLst>
      <p:ext uri="{BB962C8B-B14F-4D97-AF65-F5344CB8AC3E}">
        <p14:creationId xmlns:p14="http://schemas.microsoft.com/office/powerpoint/2010/main" val="309156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8" name="Rectangle 6"/>
          <p:cNvSpPr>
            <a:spLocks noGrp="1"/>
          </p:cNvSpPr>
          <p:nvPr>
            <p:ph type="title"/>
          </p:nvPr>
        </p:nvSpPr>
        <p:spPr>
          <a:noFill/>
          <a:ln/>
        </p:spPr>
        <p:txBody>
          <a:bodyPr/>
          <a:lstStyle/>
          <a:p>
            <a:r>
              <a:rPr lang="en-US" sz="1200" dirty="0"/>
              <a:t>4.1: The Group Function</a:t>
            </a:r>
            <a:r>
              <a:rPr lang="en-US" dirty="0"/>
              <a:t/>
            </a:r>
            <a:br>
              <a:rPr lang="en-US" dirty="0"/>
            </a:br>
            <a:r>
              <a:rPr lang="en-US" dirty="0"/>
              <a:t>Explanation</a:t>
            </a:r>
          </a:p>
        </p:txBody>
      </p:sp>
      <p:sp>
        <p:nvSpPr>
          <p:cNvPr id="238595" name="Rectangle 3"/>
          <p:cNvSpPr>
            <a:spLocks noGrp="1"/>
          </p:cNvSpPr>
          <p:nvPr>
            <p:ph idx="1"/>
          </p:nvPr>
        </p:nvSpPr>
        <p:spPr/>
        <p:txBody>
          <a:bodyPr/>
          <a:lstStyle/>
          <a:p>
            <a:r>
              <a:rPr lang="en-US"/>
              <a:t>Syntax</a:t>
            </a:r>
          </a:p>
        </p:txBody>
      </p:sp>
      <p:sp>
        <p:nvSpPr>
          <p:cNvPr id="238596" name="AutoShape 4"/>
          <p:cNvSpPr>
            <a:spLocks noChangeArrowheads="1"/>
          </p:cNvSpPr>
          <p:nvPr/>
        </p:nvSpPr>
        <p:spPr bwMode="auto">
          <a:xfrm>
            <a:off x="762000" y="2133600"/>
            <a:ext cx="7848600" cy="3810000"/>
          </a:xfrm>
          <a:prstGeom prst="roundRect">
            <a:avLst>
              <a:gd name="adj" fmla="val 16667"/>
            </a:avLst>
          </a:prstGeom>
          <a:noFill/>
          <a:ln w="19050">
            <a:solidFill>
              <a:schemeClr val="tx1"/>
            </a:solidFill>
            <a:round/>
            <a:headEnd/>
            <a:tailEnd/>
          </a:ln>
          <a:effectLst/>
        </p:spPr>
        <p:txBody>
          <a:bodyPr anchor="ctr"/>
          <a:lstStyle/>
          <a:p>
            <a:pPr lvl="1">
              <a:lnSpc>
                <a:spcPct val="135000"/>
              </a:lnSpc>
              <a:tabLst>
                <a:tab pos="914400" algn="l"/>
                <a:tab pos="1143000" algn="l"/>
                <a:tab pos="1371600" algn="l"/>
                <a:tab pos="1600200" algn="l"/>
                <a:tab pos="1828800" algn="l"/>
                <a:tab pos="2286000" algn="l"/>
              </a:tabLst>
            </a:pPr>
            <a:r>
              <a:rPr lang="en-US" sz="2000">
                <a:latin typeface="+mj-lt"/>
              </a:rPr>
              <a:t>SELECT 			[column, ] aggregate function(column), ……</a:t>
            </a:r>
          </a:p>
          <a:p>
            <a:pPr lvl="1">
              <a:lnSpc>
                <a:spcPct val="135000"/>
              </a:lnSpc>
              <a:tabLst>
                <a:tab pos="914400" algn="l"/>
                <a:tab pos="1143000" algn="l"/>
                <a:tab pos="1371600" algn="l"/>
                <a:tab pos="1600200" algn="l"/>
                <a:tab pos="1828800" algn="l"/>
                <a:tab pos="2286000" algn="l"/>
              </a:tabLst>
            </a:pPr>
            <a:r>
              <a:rPr lang="en-US" sz="2000">
                <a:latin typeface="+mj-lt"/>
              </a:rPr>
              <a:t>FROM				table </a:t>
            </a:r>
          </a:p>
          <a:p>
            <a:pPr lvl="1">
              <a:lnSpc>
                <a:spcPct val="135000"/>
              </a:lnSpc>
              <a:tabLst>
                <a:tab pos="914400" algn="l"/>
                <a:tab pos="1143000" algn="l"/>
                <a:tab pos="1371600" algn="l"/>
                <a:tab pos="1600200" algn="l"/>
                <a:tab pos="1828800" algn="l"/>
                <a:tab pos="2286000" algn="l"/>
              </a:tabLst>
            </a:pPr>
            <a:r>
              <a:rPr lang="en-US" sz="2000">
                <a:latin typeface="+mj-lt"/>
              </a:rPr>
              <a:t>[WHERE			condition]</a:t>
            </a:r>
          </a:p>
          <a:p>
            <a:pPr lvl="1">
              <a:lnSpc>
                <a:spcPct val="135000"/>
              </a:lnSpc>
              <a:tabLst>
                <a:tab pos="914400" algn="l"/>
                <a:tab pos="1143000" algn="l"/>
                <a:tab pos="1371600" algn="l"/>
                <a:tab pos="1600200" algn="l"/>
                <a:tab pos="1828800" algn="l"/>
                <a:tab pos="2286000" algn="l"/>
              </a:tabLst>
            </a:pPr>
            <a:r>
              <a:rPr lang="en-US" sz="2000">
                <a:latin typeface="+mj-lt"/>
              </a:rPr>
              <a:t>[GROUP BY	column]</a:t>
            </a:r>
          </a:p>
          <a:p>
            <a:pPr lvl="1">
              <a:lnSpc>
                <a:spcPct val="135000"/>
              </a:lnSpc>
              <a:tabLst>
                <a:tab pos="914400" algn="l"/>
                <a:tab pos="1143000" algn="l"/>
                <a:tab pos="1371600" algn="l"/>
                <a:tab pos="1600200" algn="l"/>
                <a:tab pos="1828800" algn="l"/>
                <a:tab pos="2286000" algn="l"/>
              </a:tabLst>
            </a:pPr>
            <a:r>
              <a:rPr lang="en-US" sz="2000">
                <a:latin typeface="+mj-lt"/>
              </a:rPr>
              <a:t>[HAVING      	condition]</a:t>
            </a:r>
          </a:p>
          <a:p>
            <a:pPr lvl="1">
              <a:lnSpc>
                <a:spcPct val="135000"/>
              </a:lnSpc>
              <a:tabLst>
                <a:tab pos="914400" algn="l"/>
                <a:tab pos="1143000" algn="l"/>
                <a:tab pos="1371600" algn="l"/>
                <a:tab pos="1600200" algn="l"/>
                <a:tab pos="1828800" algn="l"/>
                <a:tab pos="2286000" algn="l"/>
              </a:tabLst>
            </a:pPr>
            <a:r>
              <a:rPr lang="en-US" sz="2000">
                <a:latin typeface="+mj-lt"/>
              </a:rPr>
              <a:t>[ORDER BY	column] ;</a:t>
            </a:r>
          </a:p>
        </p:txBody>
      </p:sp>
    </p:spTree>
    <p:extLst>
      <p:ext uri="{BB962C8B-B14F-4D97-AF65-F5344CB8AC3E}">
        <p14:creationId xmlns:p14="http://schemas.microsoft.com/office/powerpoint/2010/main" val="1276011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p:cNvSpPr>
          <p:nvPr>
            <p:ph type="title"/>
          </p:nvPr>
        </p:nvSpPr>
        <p:spPr/>
        <p:txBody>
          <a:bodyPr/>
          <a:lstStyle/>
          <a:p>
            <a:r>
              <a:rPr lang="en-US" sz="1200" dirty="0"/>
              <a:t>4.2: Group Functions supported by SQL</a:t>
            </a:r>
            <a:br>
              <a:rPr lang="en-US" sz="1200" dirty="0"/>
            </a:br>
            <a:r>
              <a:rPr lang="en-US" dirty="0"/>
              <a:t>Tabular Representation</a:t>
            </a:r>
          </a:p>
        </p:txBody>
      </p:sp>
      <p:graphicFrame>
        <p:nvGraphicFramePr>
          <p:cNvPr id="311323" name="Group 27"/>
          <p:cNvGraphicFramePr>
            <a:graphicFrameLocks noGrp="1"/>
          </p:cNvGraphicFramePr>
          <p:nvPr>
            <p:ph idx="1"/>
            <p:extLst>
              <p:ext uri="{D42A27DB-BD31-4B8C-83A1-F6EECF244321}">
                <p14:modId xmlns:p14="http://schemas.microsoft.com/office/powerpoint/2010/main" val="4141137019"/>
              </p:ext>
            </p:extLst>
          </p:nvPr>
        </p:nvGraphicFramePr>
        <p:xfrm>
          <a:off x="395288" y="2438853"/>
          <a:ext cx="7964941" cy="3192689"/>
        </p:xfrm>
        <a:graphic>
          <a:graphicData uri="http://schemas.openxmlformats.org/drawingml/2006/table">
            <a:tbl>
              <a:tblPr/>
              <a:tblGrid>
                <a:gridCol w="1642256"/>
                <a:gridCol w="6322685"/>
              </a:tblGrid>
              <a:tr h="42331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Function</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Value returned</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2331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SUM (</a:t>
                      </a:r>
                      <a:r>
                        <a:rPr kumimoji="0" lang="en-US" sz="1600" b="1" i="0" u="none" strike="noStrike" cap="none" normalizeH="0" baseline="0" dirty="0" err="1" smtClean="0">
                          <a:ln>
                            <a:noFill/>
                          </a:ln>
                          <a:solidFill>
                            <a:schemeClr val="tx1"/>
                          </a:solidFill>
                          <a:effectLst/>
                          <a:latin typeface="Arial" pitchFamily="34" charset="0"/>
                          <a:cs typeface="Arial" pitchFamily="34" charset="0"/>
                        </a:rPr>
                        <a:t>expr</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Sum value of expr, ignoring NULL values.</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2331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AVG (</a:t>
                      </a:r>
                      <a:r>
                        <a:rPr kumimoji="0" lang="en-US" sz="1600" b="1" i="0" u="none" strike="noStrike" cap="none" normalizeH="0" baseline="0" dirty="0" err="1" smtClean="0">
                          <a:ln>
                            <a:noFill/>
                          </a:ln>
                          <a:solidFill>
                            <a:schemeClr val="tx1"/>
                          </a:solidFill>
                          <a:effectLst/>
                          <a:latin typeface="Arial" pitchFamily="34" charset="0"/>
                          <a:cs typeface="Arial" pitchFamily="34" charset="0"/>
                        </a:rPr>
                        <a:t>expr</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Average value of expr, ignoring NULL values. </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07612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COUNT (</a:t>
                      </a:r>
                      <a:r>
                        <a:rPr kumimoji="0" lang="en-US" sz="1600" b="1" i="0" u="none" strike="noStrike" cap="none" normalizeH="0" baseline="0" dirty="0" err="1" smtClean="0">
                          <a:ln>
                            <a:noFill/>
                          </a:ln>
                          <a:solidFill>
                            <a:schemeClr val="tx1"/>
                          </a:solidFill>
                          <a:effectLst/>
                          <a:latin typeface="Arial" pitchFamily="34" charset="0"/>
                          <a:cs typeface="Arial" pitchFamily="34" charset="0"/>
                        </a:rPr>
                        <a:t>expr</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Number of rows where </a:t>
                      </a:r>
                      <a:r>
                        <a:rPr kumimoji="0" lang="en-US" sz="1600" b="1" i="0" u="none" strike="noStrike" cap="none" normalizeH="0" baseline="0" dirty="0" err="1" smtClean="0">
                          <a:ln>
                            <a:noFill/>
                          </a:ln>
                          <a:solidFill>
                            <a:schemeClr val="tx1"/>
                          </a:solidFill>
                          <a:effectLst/>
                          <a:latin typeface="Arial" pitchFamily="34" charset="0"/>
                          <a:cs typeface="Arial" pitchFamily="34" charset="0"/>
                        </a:rPr>
                        <a:t>expr</a:t>
                      </a:r>
                      <a:r>
                        <a:rPr kumimoji="0" lang="en-US" sz="1600" b="1" i="0" u="none" strike="noStrike" cap="none" normalizeH="0" baseline="0" dirty="0" smtClean="0">
                          <a:ln>
                            <a:noFill/>
                          </a:ln>
                          <a:solidFill>
                            <a:schemeClr val="tx1"/>
                          </a:solidFill>
                          <a:effectLst/>
                          <a:latin typeface="Arial" pitchFamily="34" charset="0"/>
                          <a:cs typeface="Arial" pitchFamily="34" charset="0"/>
                        </a:rPr>
                        <a:t> evaluates to something other than NULL. COUNT(*) counts all selected rows, including duplicates and rows with NULLs.</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2331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MIN (expr)</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Minimum value of </a:t>
                      </a:r>
                      <a:r>
                        <a:rPr kumimoji="0" lang="en-US" sz="1600" b="1" i="0" u="none" strike="noStrike" cap="none" normalizeH="0" baseline="0" dirty="0" err="1" smtClean="0">
                          <a:ln>
                            <a:noFill/>
                          </a:ln>
                          <a:solidFill>
                            <a:schemeClr val="tx1"/>
                          </a:solidFill>
                          <a:effectLst/>
                          <a:latin typeface="Arial" pitchFamily="34" charset="0"/>
                          <a:cs typeface="Arial" pitchFamily="34" charset="0"/>
                        </a:rPr>
                        <a:t>expr</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2331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Arial" pitchFamily="34" charset="0"/>
                          <a:cs typeface="Arial" pitchFamily="34" charset="0"/>
                        </a:rPr>
                        <a:t>MAX (expr)</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Maximum value of </a:t>
                      </a:r>
                      <a:r>
                        <a:rPr kumimoji="0" lang="en-US" sz="1600" b="1" i="0" u="none" strike="noStrike" cap="none" normalizeH="0" baseline="0" dirty="0" err="1" smtClean="0">
                          <a:ln>
                            <a:noFill/>
                          </a:ln>
                          <a:solidFill>
                            <a:schemeClr val="tx1"/>
                          </a:solidFill>
                          <a:effectLst/>
                          <a:latin typeface="Arial" pitchFamily="34" charset="0"/>
                          <a:cs typeface="Arial" pitchFamily="34" charset="0"/>
                        </a:rPr>
                        <a:t>expr</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p>
                  </a:txBody>
                  <a:tcPr marL="109429" marR="10942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5" name="Text Placeholder 2"/>
          <p:cNvSpPr txBox="1">
            <a:spLocks/>
          </p:cNvSpPr>
          <p:nvPr>
            <p:custDataLst>
              <p:tags r:id="rId1"/>
            </p:custDataLst>
          </p:nvPr>
        </p:nvSpPr>
        <p:spPr>
          <a:xfrm>
            <a:off x="298516" y="1501977"/>
            <a:ext cx="8712115" cy="4636540"/>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Given below is a list of Group functions supported by SQL:</a:t>
            </a:r>
            <a:endParaRPr lang="en-US" dirty="0"/>
          </a:p>
        </p:txBody>
      </p:sp>
    </p:spTree>
    <p:extLst>
      <p:ext uri="{BB962C8B-B14F-4D97-AF65-F5344CB8AC3E}">
        <p14:creationId xmlns:p14="http://schemas.microsoft.com/office/powerpoint/2010/main" val="3366326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70901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950156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156168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2837FBFFE9F46BAB6ECA4429E8B92" ma:contentTypeVersion="3" ma:contentTypeDescription="Create a new document." ma:contentTypeScope="" ma:versionID="b68c94c73f7bce793016c81e8e257010">
  <xsd:schema xmlns:xsd="http://www.w3.org/2001/XMLSchema" xmlns:xs="http://www.w3.org/2001/XMLSchema" xmlns:p="http://schemas.microsoft.com/office/2006/metadata/properties" xmlns:ns2="dec54838-42f9-41a2-a909-1ed037324a0b" xmlns:ns3="952a6df7-b138-4f89-9bc4-e7a874ea3254" targetNamespace="http://schemas.microsoft.com/office/2006/metadata/properties" ma:root="true" ma:fieldsID="ab78dec6ec4c51a708fa7cf0f56fa375" ns2:_="" ns3:_="">
    <xsd:import namespace="dec54838-42f9-41a2-a909-1ed037324a0b"/>
    <xsd:import namespace="952a6df7-b138-4f89-9bc4-e7a874ea3254"/>
    <xsd:element name="properties">
      <xsd:complexType>
        <xsd:sequence>
          <xsd:element name="documentManagement">
            <xsd:complexType>
              <xsd:all>
                <xsd:element ref="ns2:Material_x0020_Type" minOccurs="0"/>
                <xsd:element ref="ns2:Category" minOccurs="0"/>
                <xsd:element ref="ns2:Levels"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54838-42f9-41a2-a909-1ed037324a0b" elementFormDefault="qualified">
    <xsd:import namespace="http://schemas.microsoft.com/office/2006/documentManagement/types"/>
    <xsd:import namespace="http://schemas.microsoft.com/office/infopath/2007/PartnerControls"/>
    <xsd:element name="Material_x0020_Type" ma:index="8"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Levels" ma:index="10" nillable="true" ma:displayName="Levels" ma:default="L1" ma:format="Dropdown" ma:internalName="Levels">
      <xsd:simpleType>
        <xsd:restriction base="dms:Choice">
          <xsd:enumeration value="L1"/>
          <xsd:enumeration value="L2"/>
          <xsd:enumeration value="L3"/>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dec54838-42f9-41a2-a909-1ed037324a0b">Template</Material_x0020_Type>
    <Levels xmlns="dec54838-42f9-41a2-a909-1ed037324a0b">L1</Levels>
    <FolderName xmlns="952a6df7-b138-4f89-9bc4-e7a874ea3254" xsi:nil="true"/>
    <Category xmlns="dec54838-42f9-41a2-a909-1ed037324a0b">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50128D-DDEC-4CB1-93B6-8FF3BCE83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54838-42f9-41a2-a909-1ed037324a0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http://schemas.microsoft.com/office/2006/metadata/properties"/>
    <ds:schemaRef ds:uri="http://purl.org/dc/elements/1.1/"/>
    <ds:schemaRef ds:uri="952a6df7-b138-4f89-9bc4-e7a874ea3254"/>
    <ds:schemaRef ds:uri="http://www.w3.org/XML/1998/namespace"/>
    <ds:schemaRef ds:uri="http://purl.org/dc/terms/"/>
    <ds:schemaRef ds:uri="dec54838-42f9-41a2-a909-1ed037324a0b"/>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5486</TotalTime>
  <Words>1964</Words>
  <Application>Microsoft Office PowerPoint</Application>
  <PresentationFormat>On-screen Show (4:3)</PresentationFormat>
  <Paragraphs>440</Paragraphs>
  <Slides>20</Slides>
  <Notes>20</Notes>
  <HiddenSlides>7</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ＭＳ Ｐゴシック</vt:lpstr>
      <vt:lpstr>Candara</vt:lpstr>
      <vt:lpstr>Helvetica Light</vt:lpstr>
      <vt:lpstr>Calibri</vt:lpstr>
      <vt:lpstr>Wingdings</vt:lpstr>
      <vt:lpstr>2_Corporate Presentation Template (4x3 - Normal)</vt:lpstr>
      <vt:lpstr>think-cell Slide</vt:lpstr>
      <vt:lpstr>DB2</vt:lpstr>
      <vt:lpstr> Lesson Objectives</vt:lpstr>
      <vt:lpstr>PowerPoint Presentation</vt:lpstr>
      <vt:lpstr>4.1: The Group Function Explanation</vt:lpstr>
      <vt:lpstr>4.1: The Group Function Explanation</vt:lpstr>
      <vt:lpstr>4.2: Group Functions supported by SQL Tabular Representation</vt:lpstr>
      <vt:lpstr>PowerPoint Presentation</vt:lpstr>
      <vt:lpstr>PowerPoint Presentation</vt:lpstr>
      <vt:lpstr>PowerPoint Presentation</vt:lpstr>
      <vt:lpstr>4.2: Group Functions supported by SQL Examples</vt:lpstr>
      <vt:lpstr>4.3: The GROUP BY Clause Explanation</vt:lpstr>
      <vt:lpstr>PowerPoint Presentation</vt:lpstr>
      <vt:lpstr>4.4: The HAVING Clause Explanation</vt:lpstr>
      <vt:lpstr>4.4: The HAVING Clause Examples</vt:lpstr>
      <vt:lpstr> Examples of GROUP BY and HAVING clauses</vt:lpstr>
      <vt:lpstr>4.5: Tips and Tricks Quick Guidelines</vt:lpstr>
      <vt:lpstr>PowerPoint Presentation</vt:lpstr>
      <vt:lpstr> Summary</vt:lpstr>
      <vt:lpstr> Review Questions</vt:lpstr>
      <vt:lpstr> 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 Dinesh</cp:lastModifiedBy>
  <cp:revision>137</cp:revision>
  <cp:lastPrinted>2016-09-01T04:51:22Z</cp:lastPrinted>
  <dcterms:created xsi:type="dcterms:W3CDTF">2012-05-18T02:59:15Z</dcterms:created>
  <dcterms:modified xsi:type="dcterms:W3CDTF">2016-09-01T04:51:36Z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0x010100ED42837FBFFE9F46BAB6ECA4429E8B92</vt:lpwstr>
  </property>
  <property fmtid="{D5CDD505-2E9C-101B-9397-08002B2CF9AE}" pid="4" name="_SourceUrl">
    <vt:lpwstr/>
  </property>
</Properties>
</file>