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7315200" cy="9601200"/>
  <p:embeddedFontLst>
    <p:embeddedFont>
      <p:font typeface="ＭＳ Ｐゴシック" pitchFamily="34" charset="-128"/>
      <p:regular r:id="rId33"/>
    </p:embeddedFont>
    <p:embeddedFont>
      <p:font typeface="Candara" pitchFamily="34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86545" autoAdjust="0"/>
  </p:normalViewPr>
  <p:slideViewPr>
    <p:cSldViewPr snapToGrid="0" showGuides="1">
      <p:cViewPr>
        <p:scale>
          <a:sx n="66" d="100"/>
          <a:sy n="66" d="100"/>
        </p:scale>
        <p:origin x="-1164" y="-62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088" y="-276"/>
      </p:cViewPr>
      <p:guideLst>
        <p:guide orient="horz" pos="2869"/>
        <p:guide pos="14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4088" y="4572000"/>
            <a:ext cx="4844106" cy="419615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22816" y="493708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DB2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200" b="0" baseline="0" dirty="0" smtClean="0">
                <a:latin typeface="Arial" pitchFamily="34" charset="0"/>
                <a:ea typeface="ＭＳ Ｐゴシック"/>
                <a:cs typeface="Arial" pitchFamily="34" charset="0"/>
              </a:rPr>
              <a:t>                  </a:t>
            </a:r>
            <a:r>
              <a:rPr lang="en-US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SQL </a:t>
            </a:r>
            <a:r>
              <a:rPr lang="en-US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(Single-row) Functions</a:t>
            </a:r>
          </a:p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090499" y="8788595"/>
            <a:ext cx="2946699" cy="34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05-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2275840" y="4960620"/>
            <a:ext cx="4958080" cy="41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/>
          <a:lstStyle/>
          <a:p>
            <a:pPr>
              <a:spcBef>
                <a:spcPct val="30000"/>
              </a:spcBef>
            </a:pPr>
            <a:endParaRPr lang="en-US" sz="1100">
              <a:solidFill>
                <a:srgbClr val="3F3F3F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2275840" y="4960620"/>
            <a:ext cx="4958080" cy="41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/>
          <a:lstStyle/>
          <a:p>
            <a:pPr>
              <a:spcBef>
                <a:spcPct val="30000"/>
              </a:spcBef>
            </a:pPr>
            <a:endParaRPr lang="en-US" sz="1100">
              <a:solidFill>
                <a:srgbClr val="3F3F3F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INTEGER :</a:t>
            </a:r>
          </a:p>
          <a:p>
            <a:pPr lvl="1"/>
            <a:r>
              <a:rPr lang="en-US" smtClean="0"/>
              <a:t>It converts a number to integer represent.</a:t>
            </a:r>
          </a:p>
          <a:p>
            <a:r>
              <a:rPr lang="en-US" smtClean="0"/>
              <a:t>LENGTH :</a:t>
            </a:r>
          </a:p>
          <a:p>
            <a:pPr lvl="1"/>
            <a:r>
              <a:rPr lang="en-US" smtClean="0"/>
              <a:t>It computes the length of the scalar value in bytes.</a:t>
            </a:r>
          </a:p>
          <a:p>
            <a:r>
              <a:rPr lang="en-US" smtClean="0"/>
              <a:t>MICROSECOND :</a:t>
            </a:r>
          </a:p>
          <a:p>
            <a:pPr lvl="1"/>
            <a:r>
              <a:rPr lang="en-US" smtClean="0"/>
              <a:t>It extracts the microsecond portion of a timestamp.</a:t>
            </a:r>
          </a:p>
          <a:p>
            <a:r>
              <a:rPr lang="en-US" smtClean="0"/>
              <a:t>MINUTE : </a:t>
            </a:r>
          </a:p>
          <a:p>
            <a:pPr lvl="1"/>
            <a:r>
              <a:rPr lang="en-US" smtClean="0"/>
              <a:t>It extracts the minute portion of a time or timestamp.</a:t>
            </a:r>
          </a:p>
          <a:p>
            <a:r>
              <a:rPr lang="en-US" smtClean="0"/>
              <a:t>TIME :</a:t>
            </a:r>
          </a:p>
          <a:p>
            <a:pPr lvl="1"/>
            <a:r>
              <a:rPr lang="en-US" smtClean="0"/>
              <a:t>It converts a scalar value to a time.</a:t>
            </a:r>
          </a:p>
          <a:p>
            <a:r>
              <a:rPr lang="en-US" smtClean="0"/>
              <a:t>TIMESTAMP :</a:t>
            </a:r>
          </a:p>
          <a:p>
            <a:pPr lvl="1"/>
            <a:r>
              <a:rPr lang="en-US" smtClean="0"/>
              <a:t>It converts either single scalar value or a pair of scalar values (representing a date and time resp) to a timestamp.</a:t>
            </a:r>
          </a:p>
          <a:p>
            <a:r>
              <a:rPr lang="en-US" smtClean="0"/>
              <a:t>VALUE :</a:t>
            </a:r>
          </a:p>
          <a:p>
            <a:pPr lvl="1"/>
            <a:r>
              <a:rPr lang="en-US" smtClean="0"/>
              <a:t>It converts a null into a non null value.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2"/>
            <a:endParaRPr lang="en-US" smtClean="0"/>
          </a:p>
          <a:p>
            <a:endParaRPr lang="en-US" smtClean="0"/>
          </a:p>
          <a:p>
            <a:r>
              <a:rPr lang="en-US" smtClean="0"/>
              <a:t>VARGRAPHIC :</a:t>
            </a:r>
          </a:p>
          <a:p>
            <a:pPr lvl="1"/>
            <a:r>
              <a:rPr lang="en-US" smtClean="0"/>
              <a:t>It converts a character string in a graphic string.</a:t>
            </a:r>
          </a:p>
          <a:p>
            <a:r>
              <a:rPr lang="en-US" smtClean="0"/>
              <a:t>YEAR</a:t>
            </a:r>
          </a:p>
          <a:p>
            <a:pPr lvl="1"/>
            <a:r>
              <a:rPr lang="en-US" smtClean="0"/>
              <a:t>It extracts the year portion of a date or timestamp.</a:t>
            </a:r>
            <a:endParaRPr lang="en-US" dirty="0"/>
          </a:p>
        </p:txBody>
      </p:sp>
      <p:sp>
        <p:nvSpPr>
          <p:cNvPr id="386054" name="AutoShape 6"/>
          <p:cNvSpPr>
            <a:spLocks noChangeArrowheads="1"/>
          </p:cNvSpPr>
          <p:nvPr/>
        </p:nvSpPr>
        <p:spPr bwMode="auto">
          <a:xfrm>
            <a:off x="2619022" y="7000642"/>
            <a:ext cx="4307840" cy="42005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8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custno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fname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lname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, value(‘(H) :’ ||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Homeph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, ‘(W) :’ || </a:t>
            </a:r>
            <a:r>
              <a:rPr lang="en-US" sz="800" dirty="0" err="1">
                <a:latin typeface="Arial" pitchFamily="34" charset="0"/>
                <a:cs typeface="Arial" pitchFamily="34" charset="0"/>
              </a:rPr>
              <a:t>Workph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, ‘No Phone Number’);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113280" y="4400550"/>
            <a:ext cx="4958080" cy="45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100">
              <a:solidFill>
                <a:srgbClr val="3F3F3F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088" y="880110"/>
            <a:ext cx="4847272" cy="8082677"/>
          </a:xfrm>
        </p:spPr>
        <p:txBody>
          <a:bodyPr/>
          <a:lstStyle/>
          <a:p>
            <a:pPr marL="241653" indent="-241653"/>
            <a:r>
              <a:rPr lang="en-US" b="1" u="sng" dirty="0"/>
              <a:t>Numeric Functions (contd.)</a:t>
            </a:r>
            <a:r>
              <a:rPr lang="en-US" b="1" dirty="0"/>
              <a:t>:</a:t>
            </a:r>
          </a:p>
          <a:p>
            <a:pPr marL="241653" indent="-241653"/>
            <a:endParaRPr lang="en-US" dirty="0"/>
          </a:p>
          <a:p>
            <a:pPr marL="241653" indent="-241653"/>
            <a:r>
              <a:rPr lang="en-US" b="1" dirty="0"/>
              <a:t>FLOOR(n)</a:t>
            </a:r>
          </a:p>
          <a:p>
            <a:pPr marL="241653" indent="-241653"/>
            <a:r>
              <a:rPr lang="en-US" dirty="0"/>
              <a:t>It returns largest integer equal to or less than n. </a:t>
            </a:r>
          </a:p>
          <a:p>
            <a:pPr marL="241653" indent="-241653"/>
            <a:endParaRPr lang="en-US" dirty="0"/>
          </a:p>
          <a:p>
            <a:pPr marL="241653" indent="-241653"/>
            <a:endParaRPr lang="en-US" dirty="0"/>
          </a:p>
          <a:p>
            <a:pPr marL="241653" indent="-241653"/>
            <a:endParaRPr lang="en-US" dirty="0"/>
          </a:p>
          <a:p>
            <a:pPr marL="241653" indent="-241653"/>
            <a:r>
              <a:rPr lang="en-US" dirty="0"/>
              <a:t>		</a:t>
            </a:r>
            <a:endParaRPr lang="en-US" dirty="0" smtClean="0"/>
          </a:p>
          <a:p>
            <a:pPr marL="241653" indent="-241653"/>
            <a:endParaRPr lang="en-US" dirty="0" smtClean="0"/>
          </a:p>
          <a:p>
            <a:pPr marL="241653" indent="-241653"/>
            <a:r>
              <a:rPr lang="en-US" dirty="0" smtClean="0"/>
              <a:t>		Floor</a:t>
            </a:r>
            <a:endParaRPr lang="en-US" dirty="0"/>
          </a:p>
          <a:p>
            <a:pPr marL="241653" indent="-241653"/>
            <a:r>
              <a:rPr lang="en-US" dirty="0"/>
              <a:t>		----------</a:t>
            </a:r>
          </a:p>
          <a:p>
            <a:pPr marL="241653" indent="-241653"/>
            <a:r>
              <a:rPr lang="en-US" dirty="0"/>
              <a:t>        	15</a:t>
            </a:r>
          </a:p>
          <a:p>
            <a:pPr marL="241653" indent="-241653"/>
            <a:endParaRPr lang="en-US" dirty="0"/>
          </a:p>
          <a:p>
            <a:pPr marL="241653" indent="-241653"/>
            <a:r>
              <a:rPr lang="en-US" b="1" dirty="0"/>
              <a:t>ABS(n)</a:t>
            </a:r>
          </a:p>
          <a:p>
            <a:pPr marL="241653" indent="-241653"/>
            <a:r>
              <a:rPr lang="en-US" dirty="0"/>
              <a:t>It returns the absolute value of n. </a:t>
            </a:r>
          </a:p>
          <a:p>
            <a:pPr marL="241653" indent="-241653"/>
            <a:endParaRPr lang="en-US" dirty="0"/>
          </a:p>
          <a:p>
            <a:pPr marL="241653" indent="-241653"/>
            <a:endParaRPr lang="en-US" dirty="0"/>
          </a:p>
          <a:p>
            <a:pPr marL="241653" indent="-241653"/>
            <a:endParaRPr lang="en-US" dirty="0" smtClean="0"/>
          </a:p>
          <a:p>
            <a:pPr marL="241653" indent="-241653"/>
            <a:endParaRPr lang="en-US" dirty="0" smtClean="0"/>
          </a:p>
          <a:p>
            <a:pPr marL="241653" indent="-241653"/>
            <a:endParaRPr lang="en-US" dirty="0"/>
          </a:p>
          <a:p>
            <a:pPr marL="241653" indent="-241653"/>
            <a:r>
              <a:rPr lang="en-US" dirty="0"/>
              <a:t>		Absolute</a:t>
            </a:r>
          </a:p>
          <a:p>
            <a:pPr marL="241653" indent="-241653"/>
            <a:r>
              <a:rPr lang="en-US" dirty="0"/>
              <a:t>		----------</a:t>
            </a:r>
          </a:p>
          <a:p>
            <a:pPr marL="241653" indent="-241653"/>
            <a:r>
              <a:rPr lang="en-US" dirty="0"/>
              <a:t>        	15</a:t>
            </a:r>
          </a:p>
          <a:p>
            <a:pPr marL="241653" indent="-241653"/>
            <a:endParaRPr lang="en-US" b="1" dirty="0"/>
          </a:p>
          <a:p>
            <a:pPr marL="241653" indent="-241653"/>
            <a:r>
              <a:rPr lang="en-US" b="1" dirty="0"/>
              <a:t>POWER function   </a:t>
            </a:r>
          </a:p>
          <a:p>
            <a:pPr marL="241653" indent="-241653"/>
            <a:r>
              <a:rPr lang="en-US" dirty="0"/>
              <a:t>It returns m raised to n</a:t>
            </a:r>
            <a:r>
              <a:rPr lang="en-US" baseline="30000" dirty="0"/>
              <a:t>th</a:t>
            </a:r>
            <a:r>
              <a:rPr lang="en-US" dirty="0"/>
              <a:t> power   ------    power(</a:t>
            </a:r>
            <a:r>
              <a:rPr lang="en-US" dirty="0" err="1"/>
              <a:t>m,n</a:t>
            </a:r>
            <a:r>
              <a:rPr lang="en-US" dirty="0"/>
              <a:t>)</a:t>
            </a:r>
          </a:p>
          <a:p>
            <a:pPr marL="241653" indent="-241653"/>
            <a:r>
              <a:rPr lang="en-US" dirty="0"/>
              <a:t>It is of the form: </a:t>
            </a:r>
          </a:p>
          <a:p>
            <a:pPr marL="241653" indent="-241653"/>
            <a:r>
              <a:rPr lang="en-US" dirty="0"/>
              <a:t>		Power(</a:t>
            </a:r>
            <a:r>
              <a:rPr lang="en-US" dirty="0" err="1"/>
              <a:t>m,n</a:t>
            </a:r>
            <a:r>
              <a:rPr lang="en-US" dirty="0"/>
              <a:t>)</a:t>
            </a:r>
          </a:p>
          <a:p>
            <a:pPr marL="241653" indent="-241653"/>
            <a:endParaRPr lang="en-US" dirty="0"/>
          </a:p>
          <a:p>
            <a:pPr marL="241653" indent="-241653"/>
            <a:endParaRPr lang="en-US" dirty="0"/>
          </a:p>
          <a:p>
            <a:pPr marL="241653" indent="-241653"/>
            <a:endParaRPr lang="en-US" dirty="0"/>
          </a:p>
          <a:p>
            <a:pPr marL="241653" indent="-241653"/>
            <a:r>
              <a:rPr lang="en-US" dirty="0"/>
              <a:t>		</a:t>
            </a:r>
            <a:r>
              <a:rPr lang="en-US" u="sng" dirty="0"/>
              <a:t>Raised</a:t>
            </a:r>
          </a:p>
          <a:p>
            <a:pPr marL="241653" indent="-241653"/>
            <a:r>
              <a:rPr lang="en-US" dirty="0"/>
              <a:t>		9</a:t>
            </a:r>
          </a:p>
        </p:txBody>
      </p:sp>
      <p:sp>
        <p:nvSpPr>
          <p:cNvPr id="305179" name="AutoShape 27"/>
          <p:cNvSpPr>
            <a:spLocks noChangeArrowheads="1"/>
          </p:cNvSpPr>
          <p:nvPr/>
        </p:nvSpPr>
        <p:spPr bwMode="auto">
          <a:xfrm>
            <a:off x="2248117" y="1677675"/>
            <a:ext cx="4307840" cy="5000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FLOOR(15.7) "Floor" FROM  SYSIBM.SYSDUMMY1; </a:t>
            </a:r>
          </a:p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;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5180" name="AutoShape 28"/>
          <p:cNvSpPr>
            <a:spLocks noChangeArrowheads="1"/>
          </p:cNvSpPr>
          <p:nvPr/>
        </p:nvSpPr>
        <p:spPr bwMode="auto">
          <a:xfrm>
            <a:off x="2303549" y="3445788"/>
            <a:ext cx="4307840" cy="42005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ABS(-15) "Absolute" FROM SYSIBM.SYSDUMMY1; </a:t>
            </a:r>
          </a:p>
        </p:txBody>
      </p:sp>
      <p:sp>
        <p:nvSpPr>
          <p:cNvPr id="305181" name="AutoShape 29"/>
          <p:cNvSpPr>
            <a:spLocks noChangeArrowheads="1"/>
          </p:cNvSpPr>
          <p:nvPr/>
        </p:nvSpPr>
        <p:spPr bwMode="auto">
          <a:xfrm>
            <a:off x="2267424" y="6057834"/>
            <a:ext cx="4307840" cy="45214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POWER (3,2) “Raised” FROM SYSIBM.SYSDUMMY1; 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Examples of Number Functions:</a:t>
            </a:r>
          </a:p>
          <a:p>
            <a:r>
              <a:rPr lang="en-US" smtClean="0"/>
              <a:t>SYSIBM.SYSDUMMY1;  table, which is shown in the slide,  is a table owned by SYS. </a:t>
            </a:r>
          </a:p>
          <a:p>
            <a:pPr lvl="1"/>
            <a:r>
              <a:rPr lang="en-US" smtClean="0"/>
              <a:t>SYS owns the “data dictionary”, and SYSIBM.SYSDUMMY1;  is part of the data dictionary. </a:t>
            </a:r>
          </a:p>
          <a:p>
            <a:pPr lvl="1"/>
            <a:r>
              <a:rPr lang="en-US" smtClean="0"/>
              <a:t>SYSIBM.SYSDUMMY1;  is a small work-table, which consists of only one row and one column, and contains the value “x” in that column. Besides arithmetic calculations, it also supports “date retrieval” and it’s “formatting”. </a:t>
            </a:r>
          </a:p>
          <a:p>
            <a:pPr lvl="1"/>
            <a:r>
              <a:rPr lang="en-US" smtClean="0"/>
              <a:t>Often a simple calculation needs to be done. A SELECT must have a table name in it’s FROM clause, else it fails.</a:t>
            </a:r>
          </a:p>
          <a:p>
            <a:pPr lvl="1"/>
            <a:r>
              <a:rPr lang="en-US" smtClean="0"/>
              <a:t>To facilitate such calculations via a SELECT, the SYSIBM.SYSDUMMY1;  dummy table is provided.</a:t>
            </a:r>
          </a:p>
          <a:p>
            <a:pPr lvl="1"/>
            <a:r>
              <a:rPr lang="en-US" smtClean="0"/>
              <a:t>The structure of the SYSIBM.SYSDUMMY1;  table can be viewed by using the SQL statement: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2519680" y="6945846"/>
            <a:ext cx="4307840" cy="42005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>
                <a:latin typeface="Arial" pitchFamily="34" charset="0"/>
                <a:cs typeface="Arial" pitchFamily="34" charset="0"/>
              </a:rPr>
              <a:t>DESC SYSIBM.SYSDUMMY1; ;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Number (numeric) Functions (contd.):</a:t>
            </a:r>
          </a:p>
          <a:p>
            <a:r>
              <a:rPr lang="en-US" dirty="0" smtClean="0"/>
              <a:t>Round(</a:t>
            </a:r>
            <a:r>
              <a:rPr lang="en-US" dirty="0" err="1" smtClean="0"/>
              <a:t>n,m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	O/P : 20</a:t>
            </a:r>
          </a:p>
          <a:p>
            <a:endParaRPr lang="en-US" dirty="0" smtClean="0"/>
          </a:p>
          <a:p>
            <a:r>
              <a:rPr lang="en-US" dirty="0" smtClean="0"/>
              <a:t>TRUNC(</a:t>
            </a:r>
            <a:r>
              <a:rPr lang="en-US" dirty="0" err="1" smtClean="0"/>
              <a:t>n,m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O/P : 15.8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O/P : 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60101" name="AutoShape 5"/>
          <p:cNvSpPr>
            <a:spLocks noChangeArrowheads="1"/>
          </p:cNvSpPr>
          <p:nvPr/>
        </p:nvSpPr>
        <p:spPr bwMode="auto">
          <a:xfrm>
            <a:off x="2284241" y="5043379"/>
            <a:ext cx="4307840" cy="48006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ROUND(17.175,-1) "Number" FROM SYSIBM.SYSDUMMY1; ;	</a:t>
            </a:r>
          </a:p>
        </p:txBody>
      </p:sp>
      <p:sp>
        <p:nvSpPr>
          <p:cNvPr id="260102" name="AutoShape 6"/>
          <p:cNvSpPr>
            <a:spLocks noChangeArrowheads="1"/>
          </p:cNvSpPr>
          <p:nvPr/>
        </p:nvSpPr>
        <p:spPr bwMode="auto">
          <a:xfrm>
            <a:off x="2286732" y="6424308"/>
            <a:ext cx="4307840" cy="440516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TRUNC(15.81,1) "Number" FROM SYSIBM.SYSDUMMY1; ;</a:t>
            </a:r>
          </a:p>
        </p:txBody>
      </p:sp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2317875" y="7374020"/>
            <a:ext cx="4307840" cy="45979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/>
            <a:r>
              <a:rPr lang="en-US" sz="1000" dirty="0">
                <a:latin typeface="Arial" pitchFamily="34" charset="0"/>
                <a:cs typeface="Arial" pitchFamily="34" charset="0"/>
              </a:rPr>
              <a:t>SELECT TRUNC(15.81,-1) "Number" FROM SYSIBM.SYSDUMMY1; ;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Tips and Tricks:</a:t>
            </a:r>
          </a:p>
          <a:p>
            <a:r>
              <a:rPr lang="en-US" smtClean="0"/>
              <a:t>If possible, try avoiding the SUBSTRING function in your WHERE clauses. </a:t>
            </a:r>
          </a:p>
          <a:p>
            <a:r>
              <a:rPr lang="en-US" smtClean="0"/>
              <a:t>Depending on how it is constructed, using the SUBSTRING function can force a table scan instead of allowing the Optimizer to use an Index (assuming there is one). </a:t>
            </a:r>
          </a:p>
          <a:p>
            <a:pPr lvl="1"/>
            <a:r>
              <a:rPr lang="en-US" smtClean="0"/>
              <a:t>If the substring you are searching for does not include the first character of the column you are searching for, then a table scan is performed. 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SQL Functions:</a:t>
            </a:r>
          </a:p>
          <a:p>
            <a:r>
              <a:rPr lang="en-US" smtClean="0"/>
              <a:t>So far, we have seen “Aggregate functions”, which operate against a “collection of values”, however return a “single value”. </a:t>
            </a:r>
          </a:p>
          <a:p>
            <a:r>
              <a:rPr lang="en-US" smtClean="0"/>
              <a:t>Now we shall see “scalar functions” which operate against a “single value”, and return a “single value” based on the input value.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r>
              <a:rPr lang="en-US" smtClean="0"/>
              <a:t>text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DAY : </a:t>
            </a:r>
          </a:p>
          <a:p>
            <a:pPr lvl="1"/>
            <a:r>
              <a:rPr lang="en-US" smtClean="0"/>
              <a:t>It extracts the day portion of a date or timestamp.</a:t>
            </a:r>
          </a:p>
          <a:p>
            <a:r>
              <a:rPr lang="en-US" smtClean="0"/>
              <a:t>DAYS :	</a:t>
            </a:r>
          </a:p>
          <a:p>
            <a:pPr lvl="1"/>
            <a:r>
              <a:rPr lang="en-US" smtClean="0"/>
              <a:t>It converts a date or timestamp to a number of days.</a:t>
            </a:r>
          </a:p>
          <a:p>
            <a:r>
              <a:rPr lang="en-US" smtClean="0"/>
              <a:t>DECIMAL :</a:t>
            </a:r>
          </a:p>
          <a:p>
            <a:pPr lvl="1"/>
            <a:r>
              <a:rPr lang="en-US" smtClean="0"/>
              <a:t>It converts a number to decimal representation.</a:t>
            </a:r>
          </a:p>
          <a:p>
            <a:r>
              <a:rPr lang="en-US" smtClean="0"/>
              <a:t>DIGITS :</a:t>
            </a:r>
          </a:p>
          <a:p>
            <a:pPr lvl="1"/>
            <a:r>
              <a:rPr lang="en-US" smtClean="0"/>
              <a:t>It converts a number (decimal or integer) to a character string representation = CHAR.</a:t>
            </a:r>
          </a:p>
          <a:p>
            <a:r>
              <a:rPr lang="en-US" smtClean="0"/>
              <a:t>FLOAT :</a:t>
            </a:r>
          </a:p>
          <a:p>
            <a:pPr lvl="1"/>
            <a:r>
              <a:rPr lang="en-US" smtClean="0"/>
              <a:t>It converts a number to a floating point representation.</a:t>
            </a:r>
          </a:p>
          <a:p>
            <a:r>
              <a:rPr lang="en-US" smtClean="0"/>
              <a:t>HEX	:</a:t>
            </a:r>
          </a:p>
          <a:p>
            <a:pPr lvl="1"/>
            <a:r>
              <a:rPr lang="en-US" smtClean="0"/>
              <a:t>It converts a scalar value to a character string representing the internal Hex code.</a:t>
            </a:r>
          </a:p>
          <a:p>
            <a:r>
              <a:rPr lang="en-US" smtClean="0"/>
              <a:t>HOUR :</a:t>
            </a:r>
          </a:p>
          <a:p>
            <a:pPr lvl="1"/>
            <a:r>
              <a:rPr lang="en-US" smtClean="0"/>
              <a:t>It extracts the hours portion of a time or timestamp.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2275840" y="4960620"/>
            <a:ext cx="4958080" cy="41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/>
          <a:lstStyle/>
          <a:p>
            <a:pPr>
              <a:spcBef>
                <a:spcPct val="30000"/>
              </a:spcBef>
            </a:pPr>
            <a:endParaRPr lang="en-US" sz="1100">
              <a:solidFill>
                <a:srgbClr val="3F3F3F"/>
              </a:solidFill>
            </a:endParaRP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2357120" y="5120640"/>
            <a:ext cx="4958080" cy="41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/>
          <a:lstStyle/>
          <a:p>
            <a:pPr>
              <a:spcBef>
                <a:spcPct val="30000"/>
              </a:spcBef>
            </a:pPr>
            <a:endParaRPr lang="en-US" sz="1000">
              <a:solidFill>
                <a:srgbClr val="3F3F3F"/>
              </a:solidFill>
            </a:endParaRPr>
          </a:p>
          <a:p>
            <a:pPr>
              <a:spcBef>
                <a:spcPct val="30000"/>
              </a:spcBef>
            </a:pPr>
            <a:endParaRPr lang="en-US" sz="1100">
              <a:solidFill>
                <a:srgbClr val="3F3F3F"/>
              </a:solidFill>
            </a:endParaRPr>
          </a:p>
        </p:txBody>
      </p:sp>
      <p:sp>
        <p:nvSpPr>
          <p:cNvPr id="6" name="Slide Image Placeholder 3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r>
              <a:rPr lang="en-US" smtClean="0"/>
              <a:t>text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CONCATENATION(||) : </a:t>
            </a:r>
          </a:p>
          <a:p>
            <a:pPr lvl="1"/>
            <a:r>
              <a:rPr lang="en-US" smtClean="0"/>
              <a:t>It can be used to concatenate two character strings or two graphic strings  (INITIALS || LASTNAME).</a:t>
            </a:r>
          </a:p>
          <a:p>
            <a:r>
              <a:rPr lang="en-US" smtClean="0"/>
              <a:t>CHAR :</a:t>
            </a:r>
          </a:p>
          <a:p>
            <a:pPr lvl="1"/>
            <a:r>
              <a:rPr lang="en-US" smtClean="0"/>
              <a:t>It converts a date, time, or timestamp to its character string representation.</a:t>
            </a:r>
          </a:p>
          <a:p>
            <a:r>
              <a:rPr lang="en-US" smtClean="0"/>
              <a:t>DATE :</a:t>
            </a:r>
          </a:p>
          <a:p>
            <a:pPr lvl="1"/>
            <a:r>
              <a:rPr lang="en-US" smtClean="0"/>
              <a:t>It converts a scalar value to a date.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545576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99231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2776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181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72063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0356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70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40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7431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0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7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9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3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542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02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DB2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0" dirty="0" smtClean="0">
                <a:ea typeface="ＭＳ Ｐゴシック"/>
                <a:cs typeface="ＭＳ Ｐゴシック"/>
              </a:rPr>
              <a:t>Lesson 5: SQL (Single-row) Functions</a:t>
            </a:r>
            <a:endParaRPr lang="en-US" b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56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920548"/>
          </a:xfrm>
        </p:spPr>
        <p:txBody>
          <a:bodyPr/>
          <a:lstStyle/>
          <a:p>
            <a:r>
              <a:rPr lang="en-US" dirty="0"/>
              <a:t>Sample Query 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		 DEPTNUMB			DIVISION</a:t>
            </a:r>
          </a:p>
          <a:p>
            <a:pPr marL="0" indent="0">
              <a:buNone/>
            </a:pPr>
            <a:r>
              <a:rPr lang="en-US" sz="1200" dirty="0"/>
              <a:t>                     -------------------------------------------------------------------------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/>
              <a:t>		15				EASTERN</a:t>
            </a:r>
          </a:p>
          <a:p>
            <a:pPr marL="0" indent="0">
              <a:buNone/>
            </a:pPr>
            <a:r>
              <a:rPr lang="en-US" sz="1200" dirty="0"/>
              <a:t>		20				EASTERN</a:t>
            </a:r>
          </a:p>
          <a:p>
            <a:pPr marL="0" indent="0">
              <a:buNone/>
            </a:pPr>
            <a:r>
              <a:rPr lang="en-US" sz="1200" dirty="0"/>
              <a:t>		38				EASTERN</a:t>
            </a:r>
          </a:p>
          <a:p>
            <a:pPr marL="0" indent="0">
              <a:buNone/>
            </a:pPr>
            <a:r>
              <a:rPr lang="en-US" sz="1200" dirty="0"/>
              <a:t>		66				EASTERN</a:t>
            </a:r>
          </a:p>
          <a:p>
            <a:pPr marL="0" indent="0">
              <a:buNone/>
            </a:pPr>
            <a:r>
              <a:rPr lang="en-US" sz="1200" dirty="0"/>
              <a:t>		84				EASTERN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If  length not specified, sub string is to end of the string</a:t>
            </a:r>
          </a:p>
          <a:p>
            <a:pPr lvl="1"/>
            <a:r>
              <a:rPr lang="en-US" dirty="0"/>
              <a:t>If start is beyond the end of the string- - Error</a:t>
            </a:r>
          </a:p>
          <a:p>
            <a:pPr lvl="1"/>
            <a:r>
              <a:rPr lang="en-US" dirty="0"/>
              <a:t>If start + length is beyond the end of the string - -  Error</a:t>
            </a:r>
          </a:p>
          <a:p>
            <a:pPr lvl="1"/>
            <a:r>
              <a:rPr lang="en-US" dirty="0"/>
              <a:t>Sub string of null is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78886" name="AutoShape 6"/>
          <p:cNvSpPr>
            <a:spLocks noChangeArrowheads="1"/>
          </p:cNvSpPr>
          <p:nvPr/>
        </p:nvSpPr>
        <p:spPr bwMode="auto">
          <a:xfrm>
            <a:off x="762000" y="1937652"/>
            <a:ext cx="7848600" cy="42817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400" dirty="0">
                <a:latin typeface="+mj-lt"/>
              </a:rPr>
              <a:t>SELECT DEPTNUMB,DIVISION FROM Q.ORG WHERE SUBSTR(DIVISION,3) =‘STERN</a:t>
            </a:r>
            <a:r>
              <a:rPr lang="en-US" sz="1400" dirty="0" smtClean="0">
                <a:latin typeface="+mj-lt"/>
              </a:rPr>
              <a:t>’</a:t>
            </a:r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5.4: SUBSTR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9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62491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Query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200" dirty="0"/>
              <a:t>NAME			       JOB		</a:t>
            </a:r>
          </a:p>
          <a:p>
            <a:pPr marL="0" indent="0">
              <a:buNone/>
            </a:pPr>
            <a:r>
              <a:rPr lang="en-US" sz="1200" dirty="0"/>
              <a:t>	-----------------		------------------	 ----------------</a:t>
            </a:r>
          </a:p>
          <a:p>
            <a:pPr marL="0" indent="0">
              <a:buNone/>
            </a:pPr>
            <a:r>
              <a:rPr lang="en-US" sz="1200" dirty="0"/>
              <a:t>	SANDERS		7		MGR			5</a:t>
            </a:r>
          </a:p>
          <a:p>
            <a:pPr marL="0" indent="0">
              <a:buNone/>
            </a:pPr>
            <a:r>
              <a:rPr lang="en-US" sz="1200" dirty="0"/>
              <a:t>	PERNAL		6		SALES			5</a:t>
            </a:r>
          </a:p>
          <a:p>
            <a:pPr marL="0" indent="0">
              <a:buNone/>
            </a:pPr>
            <a:r>
              <a:rPr lang="en-US" sz="1200" dirty="0"/>
              <a:t>	MARENGHI		8		MGR			5</a:t>
            </a:r>
          </a:p>
          <a:p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If argument is null, length is null</a:t>
            </a:r>
          </a:p>
          <a:p>
            <a:endParaRPr lang="en-US" dirty="0"/>
          </a:p>
        </p:txBody>
      </p:sp>
      <p:sp>
        <p:nvSpPr>
          <p:cNvPr id="380934" name="AutoShape 6"/>
          <p:cNvSpPr>
            <a:spLocks noChangeArrowheads="1"/>
          </p:cNvSpPr>
          <p:nvPr/>
        </p:nvSpPr>
        <p:spPr bwMode="auto">
          <a:xfrm>
            <a:off x="762000" y="1952166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LENGTH(ARGUMENT)	</a:t>
            </a:r>
          </a:p>
        </p:txBody>
      </p:sp>
      <p:sp>
        <p:nvSpPr>
          <p:cNvPr id="380935" name="AutoShape 7"/>
          <p:cNvSpPr>
            <a:spLocks noChangeArrowheads="1"/>
          </p:cNvSpPr>
          <p:nvPr/>
        </p:nvSpPr>
        <p:spPr bwMode="auto">
          <a:xfrm>
            <a:off x="762000" y="3091536"/>
            <a:ext cx="78486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600">
                <a:latin typeface="+mj-lt"/>
              </a:rPr>
              <a:t>SELECT NAME, LENGTH(NAME), JOB, LENGTH(JOB) FROM Q.STAFF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5.5: LENGTH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22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47977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is first  non-null value in the argument list</a:t>
            </a:r>
          </a:p>
          <a:p>
            <a:r>
              <a:rPr lang="en-US" dirty="0"/>
              <a:t>Sample Query 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ID				COMM	</a:t>
            </a:r>
          </a:p>
          <a:p>
            <a:pPr marL="0" indent="0">
              <a:buNone/>
            </a:pPr>
            <a:r>
              <a:rPr lang="en-US" sz="1400" dirty="0"/>
              <a:t>	---------			                  -----------------  	         -------------------</a:t>
            </a:r>
          </a:p>
          <a:p>
            <a:pPr marL="0" indent="0">
              <a:buNone/>
            </a:pPr>
            <a:r>
              <a:rPr lang="en-US" sz="1400" dirty="0"/>
              <a:t>	10				           -                                          0.00</a:t>
            </a:r>
          </a:p>
          <a:p>
            <a:pPr marL="0" indent="0">
              <a:buNone/>
            </a:pPr>
            <a:r>
              <a:rPr lang="en-US" sz="1400" dirty="0"/>
              <a:t>	20				     612.45                                   612.45</a:t>
            </a:r>
          </a:p>
          <a:p>
            <a:pPr marL="0" indent="0">
              <a:buNone/>
            </a:pPr>
            <a:r>
              <a:rPr lang="en-US" sz="1400" dirty="0"/>
              <a:t>	1		                                                   -                                         0.00</a:t>
            </a:r>
          </a:p>
          <a:p>
            <a:pPr marL="0" indent="0">
              <a:buNone/>
            </a:pPr>
            <a:r>
              <a:rPr lang="en-US" sz="1400" dirty="0"/>
              <a:t>	40				     846.55	                                   846.55	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762000" y="1966680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VALUE(arg1, arg2, argn) </a:t>
            </a:r>
            <a:r>
              <a:rPr lang="en-US" sz="2000">
                <a:latin typeface="+mj-lt"/>
              </a:rPr>
              <a:t>	</a:t>
            </a:r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762000" y="3439878"/>
            <a:ext cx="78486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SELECT ID, COMM, VALUE(COMM, 0) FROM Q.STAFF </a:t>
            </a:r>
            <a:r>
              <a:rPr lang="en-US" sz="2000">
                <a:latin typeface="+mj-lt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5.6: VALUE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00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DECIMAL, FLOAT, INTEGER     </a:t>
            </a:r>
          </a:p>
          <a:p>
            <a:pPr lvl="1"/>
            <a:r>
              <a:rPr lang="en-US" dirty="0"/>
              <a:t>Convert Numeric Data</a:t>
            </a:r>
          </a:p>
          <a:p>
            <a:r>
              <a:rPr lang="en-US" dirty="0"/>
              <a:t>DIGITS                                          </a:t>
            </a:r>
          </a:p>
          <a:p>
            <a:pPr lvl="1"/>
            <a:r>
              <a:rPr lang="en-US" dirty="0"/>
              <a:t>Character Representation of Numeric Value</a:t>
            </a:r>
          </a:p>
          <a:p>
            <a:r>
              <a:rPr lang="en-US" dirty="0"/>
              <a:t>HEX                                              </a:t>
            </a:r>
          </a:p>
          <a:p>
            <a:pPr lvl="1"/>
            <a:r>
              <a:rPr lang="en-US" dirty="0"/>
              <a:t>Character Representation of Hexadecimal digits</a:t>
            </a:r>
          </a:p>
          <a:p>
            <a:r>
              <a:rPr lang="en-US" dirty="0"/>
              <a:t>FLOOR		                           </a:t>
            </a:r>
          </a:p>
          <a:p>
            <a:pPr lvl="1"/>
            <a:r>
              <a:rPr lang="en-US" dirty="0"/>
              <a:t>Returns the largest integer value that is less than or equal to the argument	</a:t>
            </a:r>
          </a:p>
          <a:p>
            <a:r>
              <a:rPr lang="en-US" dirty="0"/>
              <a:t>Sample query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762000" y="4825998"/>
            <a:ext cx="7848600" cy="11538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600" dirty="0">
                <a:latin typeface="+mj-lt"/>
              </a:rPr>
              <a:t>SELECT FLOOR(MAX(SALARY)/12)</a:t>
            </a:r>
          </a:p>
          <a:p>
            <a:pPr lvl="1"/>
            <a:r>
              <a:rPr lang="en-US" sz="1600" dirty="0">
                <a:latin typeface="+mj-lt"/>
              </a:rPr>
              <a:t>FROM DSN8710.EMP;</a:t>
            </a:r>
          </a:p>
          <a:p>
            <a:pPr lvl="1"/>
            <a:r>
              <a:rPr lang="en-US" sz="1600" dirty="0">
                <a:latin typeface="+mj-lt"/>
              </a:rPr>
              <a:t>SELECT DECIMAL(SAL,9,1), INTEGER(SAL) </a:t>
            </a:r>
          </a:p>
          <a:p>
            <a:pPr lvl="1"/>
            <a:r>
              <a:rPr lang="en-US" sz="1600" dirty="0">
                <a:latin typeface="+mj-lt"/>
              </a:rPr>
              <a:t>FROM EMP WHERE ID=55;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0886"/>
            <a:ext cx="9143999" cy="1002135"/>
          </a:xfrm>
        </p:spPr>
        <p:txBody>
          <a:bodyPr/>
          <a:lstStyle/>
          <a:p>
            <a:r>
              <a:rPr lang="en-US" sz="1200" dirty="0"/>
              <a:t>5.7: CONVERSIONAL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23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964091"/>
          </a:xfrm>
        </p:spPr>
        <p:txBody>
          <a:bodyPr/>
          <a:lstStyle/>
          <a:p>
            <a:r>
              <a:rPr lang="en-US" dirty="0"/>
              <a:t>Date/Time Scalar Functions     </a:t>
            </a:r>
          </a:p>
          <a:p>
            <a:pPr lvl="1"/>
            <a:r>
              <a:rPr lang="en-US" dirty="0"/>
              <a:t>DAY</a:t>
            </a:r>
          </a:p>
          <a:p>
            <a:pPr lvl="1"/>
            <a:r>
              <a:rPr lang="en-US" dirty="0"/>
              <a:t>MONTH                        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HOUR</a:t>
            </a:r>
          </a:p>
          <a:p>
            <a:pPr lvl="1"/>
            <a:r>
              <a:rPr lang="en-US" dirty="0"/>
              <a:t>MINUTE</a:t>
            </a:r>
          </a:p>
          <a:p>
            <a:pPr lvl="1"/>
            <a:r>
              <a:rPr lang="en-US" dirty="0"/>
              <a:t>SECOND</a:t>
            </a:r>
          </a:p>
          <a:p>
            <a:pPr lvl="1"/>
            <a:r>
              <a:rPr lang="en-US" dirty="0"/>
              <a:t>MICROSECOND</a:t>
            </a:r>
          </a:p>
          <a:p>
            <a:r>
              <a:rPr lang="en-US" dirty="0"/>
              <a:t>Sample Query 6</a:t>
            </a:r>
          </a:p>
          <a:p>
            <a:endParaRPr lang="en-US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	STARTDT</a:t>
            </a:r>
          </a:p>
          <a:p>
            <a:pPr marL="0" indent="0">
              <a:buNone/>
            </a:pPr>
            <a:r>
              <a:rPr lang="en-US" sz="1400" dirty="0"/>
              <a:t>		--------------         ----------         ------------        ----------------					</a:t>
            </a:r>
            <a:r>
              <a:rPr lang="en-US" sz="1400" dirty="0" smtClean="0"/>
              <a:t>2001-02-12            </a:t>
            </a:r>
            <a:r>
              <a:rPr lang="en-US" sz="1400" dirty="0"/>
              <a:t>12                        02         2001</a:t>
            </a:r>
          </a:p>
          <a:p>
            <a:pPr marL="0" indent="0">
              <a:buNone/>
            </a:pPr>
            <a:r>
              <a:rPr lang="en-US" sz="1400" dirty="0"/>
              <a:t>		2002-11-28            28                        11         2002 </a:t>
            </a:r>
          </a:p>
          <a:p>
            <a:endParaRPr lang="en-US" sz="1400" dirty="0"/>
          </a:p>
        </p:txBody>
      </p:sp>
      <p:sp>
        <p:nvSpPr>
          <p:cNvPr id="387076" name="AutoShape 4"/>
          <p:cNvSpPr>
            <a:spLocks/>
          </p:cNvSpPr>
          <p:nvPr/>
        </p:nvSpPr>
        <p:spPr bwMode="auto">
          <a:xfrm>
            <a:off x="2362200" y="914400"/>
            <a:ext cx="838200" cy="2667000"/>
          </a:xfrm>
          <a:prstGeom prst="rightBrace">
            <a:avLst>
              <a:gd name="adj1" fmla="val 26515"/>
              <a:gd name="adj2" fmla="val 50000"/>
            </a:avLst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/>
              <a:cs typeface="Arial" pitchFamily="34" charset="0"/>
            </a:endParaRPr>
          </a:p>
        </p:txBody>
      </p:sp>
      <p:sp>
        <p:nvSpPr>
          <p:cNvPr id="387079" name="AutoShape 7"/>
          <p:cNvSpPr>
            <a:spLocks noChangeArrowheads="1"/>
          </p:cNvSpPr>
          <p:nvPr/>
        </p:nvSpPr>
        <p:spPr bwMode="auto">
          <a:xfrm>
            <a:off x="533400" y="4615536"/>
            <a:ext cx="7848600" cy="4644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200" dirty="0">
                <a:latin typeface="+mj-lt"/>
              </a:rPr>
              <a:t>SELECT  STARTDT, DAY(STARTDT), MONTH(STARTDT), </a:t>
            </a:r>
          </a:p>
          <a:p>
            <a:pPr lvl="1"/>
            <a:r>
              <a:rPr lang="en-US" sz="1200" dirty="0">
                <a:latin typeface="+mj-lt"/>
              </a:rPr>
              <a:t>YEAR(STARTD)   FROM DT   WHERE YER(STARTD) &gt; 1988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5.7: Date/Time Scalar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53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FUNCTION to control external format of Date/Time data</a:t>
            </a:r>
          </a:p>
          <a:p>
            <a:r>
              <a:rPr lang="en-US" dirty="0"/>
              <a:t>Sample Query 7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		TTIME</a:t>
            </a:r>
          </a:p>
          <a:p>
            <a:pPr marL="0" indent="0">
              <a:buNone/>
            </a:pPr>
            <a:r>
              <a:rPr lang="en-US" sz="1200" dirty="0"/>
              <a:t>		-----------         ---------------------------------------            </a:t>
            </a:r>
          </a:p>
          <a:p>
            <a:pPr marL="0" indent="0">
              <a:buNone/>
            </a:pPr>
            <a:r>
              <a:rPr lang="en-US" sz="1200" dirty="0"/>
              <a:t>		12.45.22		  12:45 PM  </a:t>
            </a:r>
          </a:p>
          <a:p>
            <a:pPr marL="0" indent="0">
              <a:buNone/>
            </a:pPr>
            <a:r>
              <a:rPr lang="en-US" sz="1200" dirty="0"/>
              <a:t>		02.45.22  	 	  02:45 AM  </a:t>
            </a:r>
          </a:p>
          <a:p>
            <a:pPr marL="0" indent="0">
              <a:buNone/>
            </a:pPr>
            <a:r>
              <a:rPr lang="en-US" sz="1200" dirty="0"/>
              <a:t>		15.45.22  	  	  03:45 PM  </a:t>
            </a:r>
          </a:p>
          <a:p>
            <a:r>
              <a:rPr lang="en-US" dirty="0"/>
              <a:t>Sample Query 8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		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</a:t>
            </a:r>
            <a:r>
              <a:rPr lang="en-US" sz="1200" dirty="0"/>
              <a:t>DT                       	</a:t>
            </a:r>
          </a:p>
          <a:p>
            <a:pPr marL="0" indent="0">
              <a:buNone/>
            </a:pPr>
            <a:r>
              <a:rPr lang="en-US" sz="1200" dirty="0"/>
              <a:t>	          ---------------                --------------------</a:t>
            </a:r>
          </a:p>
          <a:p>
            <a:pPr marL="0" indent="0">
              <a:buNone/>
            </a:pPr>
            <a:r>
              <a:rPr lang="en-US" sz="1200" dirty="0"/>
              <a:t>	          2006-02-12  	02/12/2006   </a:t>
            </a:r>
          </a:p>
          <a:p>
            <a:pPr marL="0" indent="0">
              <a:buNone/>
            </a:pPr>
            <a:r>
              <a:rPr lang="en-US" sz="1200" dirty="0"/>
              <a:t>	          2006-12-12  	12/12/2006  </a:t>
            </a:r>
          </a:p>
          <a:p>
            <a:pPr marL="0" indent="0">
              <a:buNone/>
            </a:pPr>
            <a:r>
              <a:rPr lang="en-US" sz="1200" dirty="0"/>
              <a:t>	          2006-12-12  	12/12/2006 </a:t>
            </a:r>
          </a:p>
          <a:p>
            <a:endParaRPr lang="en-US" dirty="0"/>
          </a:p>
        </p:txBody>
      </p:sp>
      <p:sp>
        <p:nvSpPr>
          <p:cNvPr id="389126" name="AutoShape 6"/>
          <p:cNvSpPr>
            <a:spLocks noChangeArrowheads="1"/>
          </p:cNvSpPr>
          <p:nvPr/>
        </p:nvSpPr>
        <p:spPr bwMode="auto">
          <a:xfrm>
            <a:off x="2743200" y="2022924"/>
            <a:ext cx="4833257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200">
                <a:latin typeface="+mj-lt"/>
              </a:rPr>
              <a:t>SELECT TTIME, CHAR(TTIME , USA) FROM DT;</a:t>
            </a:r>
          </a:p>
        </p:txBody>
      </p:sp>
      <p:sp>
        <p:nvSpPr>
          <p:cNvPr id="389127" name="AutoShape 7"/>
          <p:cNvSpPr>
            <a:spLocks noChangeArrowheads="1"/>
          </p:cNvSpPr>
          <p:nvPr/>
        </p:nvSpPr>
        <p:spPr bwMode="auto">
          <a:xfrm>
            <a:off x="771525" y="5493658"/>
            <a:ext cx="39243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200" dirty="0">
                <a:latin typeface="+mj-lt"/>
              </a:rPr>
              <a:t>SELECT DT, CHAR(DT, USA) FROM ZONE;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5.7: Date/Time Scalar 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4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Days functions returns the total days between the specified date and 0001-01-01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200" dirty="0" smtClean="0"/>
              <a:t>DT  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--------------        -------------                                  </a:t>
            </a:r>
          </a:p>
          <a:p>
            <a:pPr marL="0" indent="0">
              <a:buNone/>
            </a:pPr>
            <a:r>
              <a:rPr lang="en-US" sz="1200" dirty="0"/>
              <a:t>	2006-02-12       732354                </a:t>
            </a:r>
          </a:p>
          <a:p>
            <a:pPr marL="0" indent="0">
              <a:buNone/>
            </a:pPr>
            <a:r>
              <a:rPr lang="en-US" sz="1200" dirty="0"/>
              <a:t>	2006-12-12       732657                </a:t>
            </a:r>
          </a:p>
          <a:p>
            <a:pPr marL="0" indent="0">
              <a:buNone/>
            </a:pPr>
            <a:r>
              <a:rPr lang="en-US" sz="1200" dirty="0"/>
              <a:t>	2006-12-12       732657 </a:t>
            </a:r>
          </a:p>
          <a:p>
            <a:endParaRPr lang="en-US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DT   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-----------------                                                                   </a:t>
            </a:r>
          </a:p>
          <a:p>
            <a:pPr marL="0" indent="0">
              <a:buNone/>
            </a:pPr>
            <a:r>
              <a:rPr lang="en-US" sz="1200" dirty="0"/>
              <a:t>	2006-02-12       732354  Days Difference From 0001-01-01               </a:t>
            </a:r>
          </a:p>
          <a:p>
            <a:pPr marL="0" indent="0">
              <a:buNone/>
            </a:pPr>
            <a:r>
              <a:rPr lang="en-US" sz="1200" dirty="0"/>
              <a:t>	2006-12-12       732657  Days Difference From 0001-01-01               </a:t>
            </a:r>
          </a:p>
          <a:p>
            <a:pPr marL="0" indent="0">
              <a:buNone/>
            </a:pPr>
            <a:r>
              <a:rPr lang="en-US" sz="1200" dirty="0"/>
              <a:t>	2006-12-12       732657  Days Difference From 0001-01-01</a:t>
            </a:r>
          </a:p>
          <a:p>
            <a:endParaRPr lang="en-US" dirty="0"/>
          </a:p>
        </p:txBody>
      </p:sp>
      <p:sp>
        <p:nvSpPr>
          <p:cNvPr id="391175" name="AutoShape 7"/>
          <p:cNvSpPr>
            <a:spLocks noChangeArrowheads="1"/>
          </p:cNvSpPr>
          <p:nvPr/>
        </p:nvSpPr>
        <p:spPr bwMode="auto">
          <a:xfrm>
            <a:off x="2307772" y="1943094"/>
            <a:ext cx="4847771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600">
                <a:latin typeface="+mj-lt"/>
              </a:rPr>
              <a:t>SELECT DT, DAYS(DT) FROM TEST11;</a:t>
            </a:r>
          </a:p>
        </p:txBody>
      </p:sp>
      <p:sp>
        <p:nvSpPr>
          <p:cNvPr id="391176" name="AutoShape 8"/>
          <p:cNvSpPr>
            <a:spLocks noChangeArrowheads="1"/>
          </p:cNvSpPr>
          <p:nvPr/>
        </p:nvSpPr>
        <p:spPr bwMode="auto">
          <a:xfrm>
            <a:off x="685800" y="4089396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sz="1400">
                <a:latin typeface="+mj-lt"/>
              </a:rPr>
              <a:t>SELECT DT, DAYS(DT), 'DAYS DIFFERENCE FROM 0001-01-01'  FROM TEST11;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5.7: Days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5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STRIP Function removes blanks or another specified character from the end, the beginning, or at both end of a string expression.</a:t>
            </a:r>
          </a:p>
          <a:p>
            <a:r>
              <a:rPr lang="en-US" dirty="0"/>
              <a:t>Query 1: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Output </a:t>
            </a:r>
            <a:r>
              <a:rPr lang="en-US" dirty="0"/>
              <a:t>for Query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EMPNO                        STRIPED LEADING *  </a:t>
            </a:r>
          </a:p>
          <a:p>
            <a:pPr marL="0" indent="0">
              <a:buNone/>
            </a:pPr>
            <a:r>
              <a:rPr lang="en-US" sz="1600" dirty="0"/>
              <a:t>	*********A001              </a:t>
            </a:r>
            <a:r>
              <a:rPr lang="en-US" sz="1600" dirty="0" err="1"/>
              <a:t>A001</a:t>
            </a:r>
            <a:r>
              <a:rPr lang="en-US" sz="1600" dirty="0"/>
              <a:t>               </a:t>
            </a:r>
          </a:p>
          <a:p>
            <a:pPr marL="0" indent="0">
              <a:buNone/>
            </a:pPr>
            <a:r>
              <a:rPr lang="en-US" sz="1600" dirty="0"/>
              <a:t>	#########A001         #########A001      </a:t>
            </a:r>
          </a:p>
          <a:p>
            <a:pPr marL="0" indent="0">
              <a:buNone/>
            </a:pPr>
            <a:r>
              <a:rPr lang="en-US" sz="1600" dirty="0"/>
              <a:t>	A001*********              A001*********      </a:t>
            </a:r>
          </a:p>
          <a:p>
            <a:pPr marL="0" indent="0">
              <a:buNone/>
            </a:pPr>
            <a:r>
              <a:rPr lang="en-US" sz="1600" dirty="0"/>
              <a:t>	***A001****                 A001****</a:t>
            </a:r>
          </a:p>
          <a:p>
            <a:endParaRPr lang="en-US" dirty="0"/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762000" y="2699658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>
                <a:latin typeface="+mj-lt"/>
              </a:rPr>
              <a:t>SELECT EMPNO ,STRIP(EMPNO,L,'*')"STRIPED LEADING *“  FROM TEST13;</a:t>
            </a: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9"/>
            <a:ext cx="9143999" cy="1002135"/>
          </a:xfrm>
        </p:spPr>
        <p:txBody>
          <a:bodyPr/>
          <a:lstStyle/>
          <a:p>
            <a:r>
              <a:rPr lang="en-US" sz="1200" dirty="0"/>
              <a:t>5.7: STRIP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09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For Query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EMPNO                 	STRIPED TRAILING *</a:t>
            </a:r>
          </a:p>
          <a:p>
            <a:pPr marL="0" indent="0">
              <a:buNone/>
            </a:pPr>
            <a:r>
              <a:rPr lang="en-US" dirty="0"/>
              <a:t>	-----------------------          ------------------------------------                   </a:t>
            </a:r>
          </a:p>
          <a:p>
            <a:pPr marL="0" indent="0">
              <a:buNone/>
            </a:pPr>
            <a:r>
              <a:rPr lang="en-US" dirty="0"/>
              <a:t>	*********A001         	*********A001                         </a:t>
            </a:r>
          </a:p>
          <a:p>
            <a:pPr marL="0" indent="0">
              <a:buNone/>
            </a:pPr>
            <a:r>
              <a:rPr lang="en-US" dirty="0"/>
              <a:t>	#########A001         	#########A001                         </a:t>
            </a:r>
          </a:p>
          <a:p>
            <a:pPr marL="0" indent="0">
              <a:buNone/>
            </a:pPr>
            <a:r>
              <a:rPr lang="en-US" dirty="0"/>
              <a:t>	A001*********         	A001                                  </a:t>
            </a:r>
          </a:p>
          <a:p>
            <a:pPr marL="0" indent="0">
              <a:buNone/>
            </a:pPr>
            <a:r>
              <a:rPr lang="en-US" dirty="0"/>
              <a:t>	***A001****          	***A001       </a:t>
            </a:r>
          </a:p>
          <a:p>
            <a:pPr marL="0" indent="0">
              <a:buNone/>
            </a:pPr>
            <a:r>
              <a:rPr lang="en-US" dirty="0"/>
              <a:t>	***A001####           	***A001#### </a:t>
            </a: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609600" y="2010222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>
                <a:latin typeface="+mj-lt"/>
              </a:rPr>
              <a:t>SELECT EMPNO ,   STRIP(EMPNO,T,'*'), ‘STRIPED TRAILING’  FROM TEST13;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72" y="3629"/>
            <a:ext cx="9143999" cy="1002135"/>
          </a:xfrm>
        </p:spPr>
        <p:txBody>
          <a:bodyPr/>
          <a:lstStyle/>
          <a:p>
            <a:r>
              <a:rPr lang="en-US" sz="1200" dirty="0"/>
              <a:t>5.7: STRIP Function</a:t>
            </a:r>
            <a:br>
              <a:rPr lang="en-US" sz="1200" dirty="0"/>
            </a:br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70255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For Query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EMPNO		STRIPED BOTH *</a:t>
            </a:r>
          </a:p>
          <a:p>
            <a:pPr marL="0" indent="0">
              <a:buNone/>
            </a:pPr>
            <a:r>
              <a:rPr lang="en-US" sz="1800" dirty="0"/>
              <a:t>	------------------                	 ---------------------------</a:t>
            </a:r>
          </a:p>
          <a:p>
            <a:pPr marL="0" indent="0">
              <a:buNone/>
            </a:pPr>
            <a:r>
              <a:rPr lang="en-US" sz="1800" dirty="0"/>
              <a:t>	*********A001         	A001             </a:t>
            </a:r>
          </a:p>
          <a:p>
            <a:pPr marL="0" indent="0">
              <a:buNone/>
            </a:pPr>
            <a:r>
              <a:rPr lang="en-US" sz="1800" dirty="0"/>
              <a:t>	#########A001         	#########A001    </a:t>
            </a:r>
          </a:p>
          <a:p>
            <a:pPr marL="0" indent="0">
              <a:buNone/>
            </a:pPr>
            <a:r>
              <a:rPr lang="en-US" sz="1800" dirty="0"/>
              <a:t>	A001*********          	A001             </a:t>
            </a:r>
          </a:p>
          <a:p>
            <a:pPr marL="0" indent="0">
              <a:buNone/>
            </a:pPr>
            <a:r>
              <a:rPr lang="en-US" sz="1800" dirty="0"/>
              <a:t>	***A001****            	A001             </a:t>
            </a:r>
          </a:p>
          <a:p>
            <a:pPr marL="0" indent="0">
              <a:buNone/>
            </a:pPr>
            <a:r>
              <a:rPr lang="en-US" sz="1800" dirty="0"/>
              <a:t>	***A001####            	A001####</a:t>
            </a:r>
          </a:p>
          <a:p>
            <a:endParaRPr lang="en-US" sz="1800" dirty="0"/>
          </a:p>
        </p:txBody>
      </p:sp>
      <p:sp>
        <p:nvSpPr>
          <p:cNvPr id="397319" name="AutoShape 7"/>
          <p:cNvSpPr>
            <a:spLocks noChangeArrowheads="1"/>
          </p:cNvSpPr>
          <p:nvPr/>
        </p:nvSpPr>
        <p:spPr bwMode="auto">
          <a:xfrm>
            <a:off x="609600" y="1981194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>
                <a:latin typeface="+mj-lt"/>
              </a:rPr>
              <a:t>SELECT EMPNO, STRIP(EMPNO, B, '*'),  ‘STRIPED BOTH *’ FROM TEST13;;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5.7: STRIP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89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b="0" dirty="0"/>
              <a:t/>
            </a:r>
            <a:br>
              <a:rPr lang="en-US" sz="1000" b="0" dirty="0"/>
            </a:br>
            <a:r>
              <a:rPr lang="en-US" dirty="0"/>
              <a:t>Lesson Objectives</a:t>
            </a:r>
          </a:p>
        </p:txBody>
      </p:sp>
      <p:sp>
        <p:nvSpPr>
          <p:cNvPr id="182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SQL (single-row) functions</a:t>
            </a:r>
          </a:p>
          <a:p>
            <a:pPr lvl="2"/>
            <a:r>
              <a:rPr lang="en-US" dirty="0"/>
              <a:t>Number functions</a:t>
            </a:r>
          </a:p>
          <a:p>
            <a:pPr lvl="2"/>
            <a:r>
              <a:rPr lang="en-US" dirty="0"/>
              <a:t>Character functions</a:t>
            </a:r>
          </a:p>
          <a:p>
            <a:pPr lvl="2"/>
            <a:r>
              <a:rPr lang="en-US" dirty="0"/>
              <a:t>Date functions</a:t>
            </a:r>
          </a:p>
          <a:p>
            <a:pPr lvl="2"/>
            <a:r>
              <a:rPr lang="en-US" dirty="0"/>
              <a:t>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7097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5.8: Current Date and Time Value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DATE     		</a:t>
            </a:r>
          </a:p>
          <a:p>
            <a:pPr lvl="1"/>
            <a:r>
              <a:rPr lang="en-US" dirty="0"/>
              <a:t>Today’s Date</a:t>
            </a:r>
          </a:p>
          <a:p>
            <a:r>
              <a:rPr lang="en-US" dirty="0"/>
              <a:t>CURRENT TIME       	</a:t>
            </a:r>
          </a:p>
          <a:p>
            <a:pPr lvl="1"/>
            <a:r>
              <a:rPr lang="en-US" dirty="0"/>
              <a:t>Current Time of Day</a:t>
            </a:r>
          </a:p>
          <a:p>
            <a:r>
              <a:rPr lang="en-US" dirty="0"/>
              <a:t>CURRENT TIMESTAMP   	</a:t>
            </a:r>
          </a:p>
          <a:p>
            <a:pPr lvl="1"/>
            <a:r>
              <a:rPr lang="en-US" dirty="0"/>
              <a:t>Current Date and Time Converted  to Time stamp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CURRENT DATE FROM SYSIBM.SYSDUMMY1;             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---------+---------+---------+---------+---------+-------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---------+---------+---------+---------+---------+-------</a:t>
            </a:r>
          </a:p>
          <a:p>
            <a:pPr marL="0" indent="0">
              <a:buNone/>
            </a:pPr>
            <a:r>
              <a:rPr lang="en-US" sz="1800" dirty="0"/>
              <a:t>		2011-06-06                                               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5.9: SQL Functions</a:t>
            </a:r>
            <a:br>
              <a:rPr lang="en-US" sz="1200" dirty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631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1:</a:t>
            </a:r>
          </a:p>
          <a:p>
            <a:pPr lvl="2"/>
            <a:endParaRPr lang="en-US" u="sng" dirty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endParaRPr lang="en-US" u="sng" dirty="0" smtClean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r>
              <a:rPr lang="en-US" u="sng" dirty="0"/>
              <a:t>Absolute</a:t>
            </a:r>
          </a:p>
          <a:p>
            <a:pPr lvl="2">
              <a:buFont typeface="Arial" pitchFamily="34" charset="0"/>
              <a:buNone/>
            </a:pPr>
            <a:r>
              <a:rPr lang="en-US" dirty="0"/>
              <a:t>15</a:t>
            </a:r>
          </a:p>
          <a:p>
            <a:r>
              <a:rPr lang="en-US" dirty="0"/>
              <a:t>Example 2: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endParaRPr lang="en-US" u="sng" dirty="0" smtClean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r>
              <a:rPr lang="en-US" u="sng" dirty="0" smtClean="0"/>
              <a:t>Raised </a:t>
            </a:r>
            <a:endParaRPr lang="en-US" u="sng" dirty="0"/>
          </a:p>
          <a:p>
            <a:pPr lvl="2">
              <a:buFont typeface="Arial" pitchFamily="34" charset="0"/>
              <a:buNone/>
            </a:pPr>
            <a:r>
              <a:rPr lang="en-US" dirty="0"/>
              <a:t>9 </a:t>
            </a:r>
          </a:p>
          <a:p>
            <a:pPr lvl="2"/>
            <a:endParaRPr lang="en-US" dirty="0"/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762000" y="2104566"/>
            <a:ext cx="78486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SELECT ABS(-15) "Absolute" FROM SYSIBM.SYSDUMMY1; </a:t>
            </a:r>
            <a:r>
              <a:rPr lang="en-US" baseline="30000">
                <a:latin typeface="+mj-lt"/>
              </a:rPr>
              <a:t>(1)</a:t>
            </a:r>
            <a:r>
              <a:rPr lang="en-US">
                <a:latin typeface="+mj-lt"/>
              </a:rPr>
              <a:t>; </a:t>
            </a:r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762000" y="4165596"/>
            <a:ext cx="7848600" cy="838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SELECT POWER(3,2) "Raised" FROM SYSIBM.SYSDUMMY1; ; </a:t>
            </a:r>
          </a:p>
        </p:txBody>
      </p:sp>
    </p:spTree>
    <p:extLst>
      <p:ext uri="{BB962C8B-B14F-4D97-AF65-F5344CB8AC3E}">
        <p14:creationId xmlns:p14="http://schemas.microsoft.com/office/powerpoint/2010/main" val="2247971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5.9: SQL Functions</a:t>
            </a:r>
            <a:br>
              <a:rPr lang="en-US" sz="1200" dirty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907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ROUND(</a:t>
            </a:r>
            <a:r>
              <a:rPr lang="en-US" dirty="0" err="1"/>
              <a:t>n,m</a:t>
            </a:r>
            <a:r>
              <a:rPr lang="en-US" dirty="0"/>
              <a:t>): Returns n rounded to m places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Font typeface="Arial" pitchFamily="34" charset="0"/>
              <a:buNone/>
            </a:pPr>
            <a:endParaRPr lang="en-US" u="sng" dirty="0" smtClean="0"/>
          </a:p>
          <a:p>
            <a:pPr lvl="2">
              <a:buFont typeface="Arial" pitchFamily="34" charset="0"/>
              <a:buNone/>
            </a:pPr>
            <a:endParaRPr lang="en-US" u="sng" dirty="0"/>
          </a:p>
          <a:p>
            <a:pPr lvl="2">
              <a:buFont typeface="Arial" pitchFamily="34" charset="0"/>
              <a:buNone/>
            </a:pPr>
            <a:r>
              <a:rPr lang="en-US" u="sng" dirty="0" smtClean="0"/>
              <a:t>Number</a:t>
            </a:r>
            <a:endParaRPr lang="en-US" u="sng" dirty="0"/>
          </a:p>
          <a:p>
            <a:pPr lvl="2">
              <a:buFont typeface="Arial" pitchFamily="34" charset="0"/>
              <a:buNone/>
            </a:pPr>
            <a:r>
              <a:rPr lang="en-US" dirty="0"/>
              <a:t>17.2</a:t>
            </a:r>
          </a:p>
        </p:txBody>
      </p:sp>
      <p:sp>
        <p:nvSpPr>
          <p:cNvPr id="259078" name="AutoShape 6"/>
          <p:cNvSpPr>
            <a:spLocks noChangeArrowheads="1"/>
          </p:cNvSpPr>
          <p:nvPr/>
        </p:nvSpPr>
        <p:spPr bwMode="auto">
          <a:xfrm>
            <a:off x="762000" y="2144478"/>
            <a:ext cx="7848600" cy="914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 dirty="0">
                <a:latin typeface="+mj-lt"/>
              </a:rPr>
              <a:t>SELECT ROUND(17.175,1) "Number" FROM SYSIBM.SYSDUMMY1; </a:t>
            </a:r>
            <a:r>
              <a:rPr lang="en-US" dirty="0" smtClean="0">
                <a:latin typeface="+mj-lt"/>
              </a:rPr>
              <a:t>;</a:t>
            </a:r>
            <a:r>
              <a:rPr lang="en-US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8445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5.10: Tips and Tricks</a:t>
            </a:r>
            <a:br>
              <a:rPr lang="en-US" sz="1200" dirty="0"/>
            </a:br>
            <a:r>
              <a:rPr lang="en-US" dirty="0"/>
              <a:t>Quick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2426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possible, try avoiding the SUBSTRING function in the WHERE clauses. </a:t>
            </a:r>
          </a:p>
          <a:p>
            <a:pPr lvl="1"/>
            <a:r>
              <a:rPr lang="en-US"/>
              <a:t>Depending on how it is constructed, using the SUBSTRING function can force a table scan instead of allowing the Optimizer to use an Index (assuming there is one).</a:t>
            </a:r>
          </a:p>
          <a:p>
            <a:pPr lvl="1"/>
            <a:r>
              <a:rPr lang="en-US"/>
              <a:t>Instead, use the LIKE condition, for better performance.</a:t>
            </a:r>
          </a:p>
          <a:p>
            <a:pPr lvl="2"/>
            <a:r>
              <a:rPr lang="en-US"/>
              <a:t>For example: Use the second query instead of using the first query. </a:t>
            </a:r>
          </a:p>
        </p:txBody>
      </p:sp>
      <p:sp>
        <p:nvSpPr>
          <p:cNvPr id="242692" name="AutoShape 4"/>
          <p:cNvSpPr>
            <a:spLocks noChangeArrowheads="1"/>
          </p:cNvSpPr>
          <p:nvPr/>
        </p:nvSpPr>
        <p:spPr bwMode="auto">
          <a:xfrm>
            <a:off x="685800" y="3702950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pt-BR">
                <a:latin typeface="+mj-lt"/>
              </a:rPr>
              <a:t>WHERE SUBSTRING(column_name,1,1) = ‘b’ </a:t>
            </a:r>
          </a:p>
        </p:txBody>
      </p:sp>
      <p:sp>
        <p:nvSpPr>
          <p:cNvPr id="242693" name="AutoShape 5"/>
          <p:cNvSpPr>
            <a:spLocks noChangeArrowheads="1"/>
          </p:cNvSpPr>
          <p:nvPr/>
        </p:nvSpPr>
        <p:spPr bwMode="auto">
          <a:xfrm>
            <a:off x="762000" y="4470396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pt-BR">
                <a:latin typeface="+mj-lt"/>
              </a:rPr>
              <a:t>WHERE column_name LIKE ‘b%’ </a:t>
            </a:r>
          </a:p>
        </p:txBody>
      </p:sp>
      <p:pic>
        <p:nvPicPr>
          <p:cNvPr id="242694" name="Picture 6" descr="light bulb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7700" y="2806700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99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b="0" dirty="0"/>
              <a:t/>
            </a:r>
            <a:br>
              <a:rPr lang="en-US" sz="1000" b="0" dirty="0"/>
            </a:br>
            <a:r>
              <a:rPr lang="en-US" dirty="0"/>
              <a:t>Summary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/>
              <a:t>In this lesson, you have learnt:</a:t>
            </a:r>
          </a:p>
          <a:p>
            <a:pPr lvl="1"/>
            <a:r>
              <a:rPr lang="en-US"/>
              <a:t>SQL (single-row) functions</a:t>
            </a:r>
          </a:p>
          <a:p>
            <a:pPr lvl="1"/>
            <a:r>
              <a:rPr lang="en-US"/>
              <a:t>Character functions</a:t>
            </a:r>
          </a:p>
          <a:p>
            <a:pPr lvl="1"/>
            <a:r>
              <a:rPr lang="en-US"/>
              <a:t>Number functions</a:t>
            </a:r>
          </a:p>
          <a:p>
            <a:pPr lvl="1"/>
            <a:r>
              <a:rPr lang="en-US"/>
              <a:t>Date functions</a:t>
            </a:r>
          </a:p>
          <a:p>
            <a:pPr lvl="1"/>
            <a:r>
              <a:rPr lang="en-US"/>
              <a:t>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378316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b="0" dirty="0"/>
              <a:t/>
            </a:r>
            <a:br>
              <a:rPr lang="en-US" sz="1000" b="0" dirty="0"/>
            </a:br>
            <a:r>
              <a:rPr lang="en-US" dirty="0"/>
              <a:t>Review Questions</a:t>
            </a:r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Question 1: Single row functions can be broadly classified as ___.</a:t>
            </a:r>
          </a:p>
          <a:p>
            <a:pPr lvl="1"/>
            <a:r>
              <a:rPr lang="en-US" dirty="0"/>
              <a:t>Option 1: character functions</a:t>
            </a:r>
          </a:p>
          <a:p>
            <a:pPr lvl="1"/>
            <a:r>
              <a:rPr lang="en-US" dirty="0"/>
              <a:t>Option 2: numeric functions</a:t>
            </a:r>
          </a:p>
          <a:p>
            <a:pPr lvl="1"/>
            <a:r>
              <a:rPr lang="en-US" dirty="0"/>
              <a:t>Option 3: Date functions</a:t>
            </a:r>
          </a:p>
          <a:p>
            <a:pPr lvl="1"/>
            <a:r>
              <a:rPr lang="en-US" dirty="0"/>
              <a:t>Option 4: all the above</a:t>
            </a:r>
          </a:p>
          <a:p>
            <a:r>
              <a:rPr lang="en-US" dirty="0"/>
              <a:t>Question 2: The function which returns the value after capitalizing the first character is ___.</a:t>
            </a:r>
          </a:p>
        </p:txBody>
      </p:sp>
    </p:spTree>
    <p:extLst>
      <p:ext uri="{BB962C8B-B14F-4D97-AF65-F5344CB8AC3E}">
        <p14:creationId xmlns:p14="http://schemas.microsoft.com/office/powerpoint/2010/main" val="19095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5.1: SQL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227331" name="Rectangle 3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Single-row functions return a single result row for every row of a queried Table or View. </a:t>
            </a:r>
          </a:p>
          <a:p>
            <a:pPr lvl="1"/>
            <a:r>
              <a:rPr lang="en-US" dirty="0"/>
              <a:t>Single-row functions can appear in SELECT lists, WHERE clauses and HAVING clauses.</a:t>
            </a:r>
          </a:p>
          <a:p>
            <a:pPr lvl="1"/>
            <a:r>
              <a:rPr lang="en-US" dirty="0"/>
              <a:t>Different categories of single valued functions are:</a:t>
            </a:r>
          </a:p>
          <a:p>
            <a:pPr lvl="2"/>
            <a:r>
              <a:rPr lang="en-US" dirty="0"/>
              <a:t>Numerical functions</a:t>
            </a:r>
          </a:p>
          <a:p>
            <a:pPr lvl="2"/>
            <a:r>
              <a:rPr lang="en-US" dirty="0"/>
              <a:t>Character functions</a:t>
            </a:r>
          </a:p>
          <a:p>
            <a:pPr lvl="2"/>
            <a:r>
              <a:rPr lang="en-US" dirty="0"/>
              <a:t>Date and Time functions</a:t>
            </a:r>
          </a:p>
          <a:p>
            <a:pPr lvl="2"/>
            <a:r>
              <a:rPr lang="en-US" dirty="0"/>
              <a:t>Conversion functions</a:t>
            </a:r>
          </a:p>
          <a:p>
            <a:pPr lvl="2"/>
            <a:r>
              <a:rPr lang="en-US" dirty="0"/>
              <a:t>Collection functions</a:t>
            </a:r>
          </a:p>
          <a:p>
            <a:pPr lvl="2"/>
            <a:r>
              <a:rPr lang="en-US" dirty="0"/>
              <a:t>Miscellaneous Single-row functions</a:t>
            </a:r>
          </a:p>
        </p:txBody>
      </p:sp>
    </p:spTree>
    <p:extLst>
      <p:ext uri="{BB962C8B-B14F-4D97-AF65-F5344CB8AC3E}">
        <p14:creationId xmlns:p14="http://schemas.microsoft.com/office/powerpoint/2010/main" val="3517369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5.2: Scalar 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bIns="46800">
            <a:spAutoFit/>
          </a:bodyPr>
          <a:lstStyle/>
          <a:p>
            <a:r>
              <a:rPr lang="en-GB" dirty="0"/>
              <a:t>Scalar Functions Operates on indiviSYSIBM.SYSDUMMY1;  rows</a:t>
            </a:r>
          </a:p>
          <a:p>
            <a:r>
              <a:rPr lang="en-GB" dirty="0"/>
              <a:t>Produces Single value</a:t>
            </a:r>
          </a:p>
          <a:p>
            <a:r>
              <a:rPr lang="en-GB" dirty="0"/>
              <a:t>Scalar function may be nested</a:t>
            </a:r>
          </a:p>
          <a:p>
            <a:r>
              <a:rPr lang="en-GB" dirty="0"/>
              <a:t>Column functions may be used as argument of scalar functions</a:t>
            </a:r>
          </a:p>
          <a:p>
            <a:r>
              <a:rPr lang="en-GB" dirty="0"/>
              <a:t>Scalar functions may be used as arguments of column functions</a:t>
            </a:r>
          </a:p>
        </p:txBody>
      </p:sp>
    </p:spTree>
    <p:extLst>
      <p:ext uri="{BB962C8B-B14F-4D97-AF65-F5344CB8AC3E}">
        <p14:creationId xmlns:p14="http://schemas.microsoft.com/office/powerpoint/2010/main" val="400985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5.2: Scalar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 </a:t>
            </a:r>
          </a:p>
          <a:p>
            <a:pPr lvl="1"/>
            <a:r>
              <a:rPr lang="en-US" dirty="0"/>
              <a:t>Returns the length of its arguments</a:t>
            </a:r>
          </a:p>
          <a:p>
            <a:r>
              <a:rPr lang="en-US" dirty="0"/>
              <a:t>SUBSTR  </a:t>
            </a:r>
          </a:p>
          <a:p>
            <a:pPr lvl="1"/>
            <a:r>
              <a:rPr lang="en-US" dirty="0"/>
              <a:t>Returns a substring of a string</a:t>
            </a:r>
          </a:p>
          <a:p>
            <a:r>
              <a:rPr lang="en-US" dirty="0"/>
              <a:t>UPPER    </a:t>
            </a:r>
          </a:p>
          <a:p>
            <a:pPr lvl="1"/>
            <a:r>
              <a:rPr lang="en-US" dirty="0"/>
              <a:t>Converting to uppercase</a:t>
            </a:r>
          </a:p>
          <a:p>
            <a:r>
              <a:rPr lang="en-US" dirty="0"/>
              <a:t>LOWER   </a:t>
            </a:r>
          </a:p>
          <a:p>
            <a:pPr lvl="1"/>
            <a:r>
              <a:rPr lang="en-US" dirty="0"/>
              <a:t>Converting to lowercase</a:t>
            </a:r>
          </a:p>
          <a:p>
            <a:r>
              <a:rPr lang="en-US" dirty="0"/>
              <a:t>VALUE    </a:t>
            </a:r>
          </a:p>
          <a:p>
            <a:pPr lvl="1"/>
            <a:r>
              <a:rPr lang="en-US" dirty="0"/>
              <a:t>The function returns the first argument that is not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03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5.3: Date and Time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    </a:t>
            </a:r>
          </a:p>
          <a:p>
            <a:pPr lvl="1"/>
            <a:r>
              <a:rPr lang="en-US" dirty="0"/>
              <a:t>Return the Date from a valid date argument</a:t>
            </a:r>
          </a:p>
          <a:p>
            <a:r>
              <a:rPr lang="en-US" dirty="0"/>
              <a:t>DAY        </a:t>
            </a:r>
          </a:p>
          <a:p>
            <a:pPr lvl="1"/>
            <a:r>
              <a:rPr lang="en-US" dirty="0"/>
              <a:t>Return the Day from a valid date argument</a:t>
            </a:r>
          </a:p>
          <a:p>
            <a:r>
              <a:rPr lang="en-US" dirty="0"/>
              <a:t>DAYS      </a:t>
            </a:r>
          </a:p>
          <a:p>
            <a:pPr lvl="1"/>
            <a:r>
              <a:rPr lang="en-US" dirty="0"/>
              <a:t>Days functions returns an integer representation of a date</a:t>
            </a:r>
          </a:p>
          <a:p>
            <a:r>
              <a:rPr lang="en-US" dirty="0"/>
              <a:t>MONTH  </a:t>
            </a:r>
          </a:p>
          <a:p>
            <a:pPr lvl="1"/>
            <a:r>
              <a:rPr lang="en-US" dirty="0"/>
              <a:t>Return the Month from a valid date argument</a:t>
            </a:r>
          </a:p>
          <a:p>
            <a:r>
              <a:rPr lang="en-US" dirty="0"/>
              <a:t>YEAR      </a:t>
            </a:r>
          </a:p>
          <a:p>
            <a:pPr lvl="1"/>
            <a:r>
              <a:rPr lang="en-US" dirty="0"/>
              <a:t>Return the Year from a valid date argument</a:t>
            </a:r>
          </a:p>
          <a:p>
            <a:r>
              <a:rPr lang="en-US" dirty="0"/>
              <a:t>TIME       </a:t>
            </a:r>
          </a:p>
          <a:p>
            <a:pPr lvl="1"/>
            <a:r>
              <a:rPr lang="en-US" dirty="0"/>
              <a:t>The TIME function returns a time derived from its argument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3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5.3: Date and Time Functions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  </a:t>
            </a:r>
          </a:p>
          <a:p>
            <a:pPr lvl="1"/>
            <a:r>
              <a:rPr lang="en-US" dirty="0"/>
              <a:t>This function returns a time stamp derived from its argument</a:t>
            </a:r>
          </a:p>
          <a:p>
            <a:r>
              <a:rPr lang="en-US" dirty="0"/>
              <a:t>MINUTE   </a:t>
            </a:r>
          </a:p>
          <a:p>
            <a:pPr lvl="1"/>
            <a:r>
              <a:rPr lang="en-US" dirty="0"/>
              <a:t>Return the minutes from  valid date</a:t>
            </a:r>
          </a:p>
          <a:p>
            <a:r>
              <a:rPr lang="en-US" dirty="0"/>
              <a:t>HOUR       </a:t>
            </a:r>
          </a:p>
          <a:p>
            <a:pPr lvl="1"/>
            <a:r>
              <a:rPr lang="en-US" dirty="0"/>
              <a:t>Return the hour</a:t>
            </a:r>
          </a:p>
          <a:p>
            <a:r>
              <a:rPr lang="en-US" dirty="0"/>
              <a:t>CHAR       </a:t>
            </a:r>
          </a:p>
          <a:p>
            <a:pPr lvl="1"/>
            <a:r>
              <a:rPr lang="en-US" dirty="0"/>
              <a:t>Returns string representation of date time value or a decimal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3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5.3: Date and Time Functions</a:t>
            </a:r>
            <a:br>
              <a:rPr lang="en-US" sz="1200" dirty="0"/>
            </a:br>
            <a:r>
              <a:rPr lang="en-US" dirty="0"/>
              <a:t>Data 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  </a:t>
            </a:r>
          </a:p>
          <a:p>
            <a:pPr lvl="1"/>
            <a:r>
              <a:rPr lang="en-US" dirty="0"/>
              <a:t>Allows any numeric data type to be specified as the first operand and converted t a decimal value</a:t>
            </a:r>
          </a:p>
          <a:p>
            <a:r>
              <a:rPr lang="en-US" dirty="0"/>
              <a:t>INTEGER   </a:t>
            </a:r>
          </a:p>
          <a:p>
            <a:pPr lvl="1"/>
            <a:r>
              <a:rPr lang="en-US" dirty="0"/>
              <a:t>Returns an integers representation of  its numeric argument</a:t>
            </a:r>
          </a:p>
          <a:p>
            <a:r>
              <a:rPr lang="en-US" dirty="0"/>
              <a:t>FLOAT       </a:t>
            </a:r>
          </a:p>
          <a:p>
            <a:pPr lvl="1"/>
            <a:r>
              <a:rPr lang="en-US" dirty="0"/>
              <a:t>Returns a floating-point representation of its numeric argument</a:t>
            </a:r>
          </a:p>
          <a:p>
            <a:r>
              <a:rPr lang="en-US" dirty="0"/>
              <a:t>DIGITS       </a:t>
            </a:r>
          </a:p>
          <a:p>
            <a:pPr lvl="1"/>
            <a:r>
              <a:rPr lang="en-US" dirty="0"/>
              <a:t>Returns a character string representation of the digits in the data item</a:t>
            </a:r>
          </a:p>
          <a:p>
            <a:r>
              <a:rPr lang="en-US" dirty="0"/>
              <a:t>HEX 	      </a:t>
            </a:r>
          </a:p>
          <a:p>
            <a:pPr lvl="1"/>
            <a:r>
              <a:rPr lang="en-US" dirty="0"/>
              <a:t>Returns a character string result which shows the hexadecimal representation of each byte of the argument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9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47977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Query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 </a:t>
            </a:r>
            <a:r>
              <a:rPr lang="en-US" sz="1600" dirty="0"/>
              <a:t>DEPTNAME			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----------------------        ----------------------------</a:t>
            </a:r>
          </a:p>
          <a:p>
            <a:pPr marL="0" indent="0">
              <a:buNone/>
            </a:pPr>
            <a:r>
              <a:rPr lang="en-US" sz="1600" dirty="0" smtClean="0"/>
              <a:t>               </a:t>
            </a:r>
            <a:r>
              <a:rPr lang="en-US" sz="1600" dirty="0"/>
              <a:t>HEAD  OFFICE		HEAD</a:t>
            </a:r>
          </a:p>
          <a:p>
            <a:pPr marL="0" indent="0">
              <a:buNone/>
            </a:pPr>
            <a:r>
              <a:rPr lang="en-US" sz="1600" dirty="0" smtClean="0"/>
              <a:t>               </a:t>
            </a:r>
            <a:r>
              <a:rPr lang="en-US" sz="1600" dirty="0"/>
              <a:t>NEW ENGLAND	                	NEW</a:t>
            </a:r>
          </a:p>
          <a:p>
            <a:pPr marL="0" indent="0">
              <a:buNone/>
            </a:pPr>
            <a:r>
              <a:rPr lang="en-US" sz="1600" dirty="0" smtClean="0"/>
              <a:t>               </a:t>
            </a:r>
            <a:r>
              <a:rPr lang="en-US" sz="1600" dirty="0"/>
              <a:t>MID ATLANTIC		MID</a:t>
            </a:r>
          </a:p>
          <a:p>
            <a:pPr marL="0" indent="0"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SOUTH ATLANTIC		SOUT</a:t>
            </a:r>
          </a:p>
          <a:p>
            <a:pPr marL="0" indent="0">
              <a:buNone/>
            </a:pPr>
            <a:r>
              <a:rPr lang="en-US" sz="1600" dirty="0" smtClean="0"/>
              <a:t>             </a:t>
            </a:r>
            <a:r>
              <a:rPr lang="en-US" sz="1600" dirty="0"/>
              <a:t>GREAT LAKES		GREA</a:t>
            </a:r>
          </a:p>
          <a:p>
            <a:endParaRPr lang="en-US" sz="1600" dirty="0"/>
          </a:p>
        </p:txBody>
      </p:sp>
      <p:sp>
        <p:nvSpPr>
          <p:cNvPr id="376838" name="AutoShape 6"/>
          <p:cNvSpPr>
            <a:spLocks noChangeArrowheads="1"/>
          </p:cNvSpPr>
          <p:nvPr/>
        </p:nvSpPr>
        <p:spPr bwMode="auto">
          <a:xfrm>
            <a:off x="762000" y="1984824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SUBSTR(STRINGNAME,START,LENGTH)</a:t>
            </a:r>
            <a:r>
              <a:rPr lang="en-US" sz="2000">
                <a:latin typeface="+mj-lt"/>
              </a:rPr>
              <a:t>	</a:t>
            </a:r>
          </a:p>
        </p:txBody>
      </p:sp>
      <p:sp>
        <p:nvSpPr>
          <p:cNvPr id="376839" name="AutoShape 7"/>
          <p:cNvSpPr>
            <a:spLocks noChangeArrowheads="1"/>
          </p:cNvSpPr>
          <p:nvPr/>
        </p:nvSpPr>
        <p:spPr bwMode="auto">
          <a:xfrm>
            <a:off x="762000" y="3120564"/>
            <a:ext cx="7848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/>
            <a:r>
              <a:rPr lang="en-US">
                <a:latin typeface="+mj-lt"/>
              </a:rPr>
              <a:t>SELECT DEPTNAME,SUBSTR(DEPTNAME,1,4) FROM Q.ORG</a:t>
            </a:r>
            <a:r>
              <a:rPr lang="en-US" sz="2000">
                <a:latin typeface="+mj-lt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5.4: SUBSTR Function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3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837FBFFE9F46BAB6ECA4429E8B92" ma:contentTypeVersion="3" ma:contentTypeDescription="Create a new document." ma:contentTypeScope="" ma:versionID="b68c94c73f7bce793016c81e8e257010">
  <xsd:schema xmlns:xsd="http://www.w3.org/2001/XMLSchema" xmlns:xs="http://www.w3.org/2001/XMLSchema" xmlns:p="http://schemas.microsoft.com/office/2006/metadata/properties" xmlns:ns2="dec54838-42f9-41a2-a909-1ed037324a0b" xmlns:ns3="952a6df7-b138-4f89-9bc4-e7a874ea3254" targetNamespace="http://schemas.microsoft.com/office/2006/metadata/properties" ma:root="true" ma:fieldsID="ab78dec6ec4c51a708fa7cf0f56fa375" ns2:_="" ns3:_="">
    <xsd:import namespace="dec54838-42f9-41a2-a909-1ed037324a0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 minOccurs="0"/>
                <xsd:element ref="ns2:Category" minOccurs="0"/>
                <xsd:element ref="ns2:Levels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54838-42f9-41a2-a909-1ed037324a0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Levels" ma:index="10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dec54838-42f9-41a2-a909-1ed037324a0b">Template</Material_x0020_Type>
    <Levels xmlns="dec54838-42f9-41a2-a909-1ed037324a0b">L1</Levels>
    <FolderName xmlns="952a6df7-b138-4f89-9bc4-e7a874ea3254" xsi:nil="true"/>
    <Category xmlns="dec54838-42f9-41a2-a909-1ed037324a0b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ED19D-8B2C-44A7-8E05-48346C344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54838-42f9-41a2-a909-1ed037324a0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dec54838-42f9-41a2-a909-1ed037324a0b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952a6df7-b138-4f89-9bc4-e7a874ea325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1483</Words>
  <Application>Microsoft Office PowerPoint</Application>
  <PresentationFormat>On-screen Show (4:3)</PresentationFormat>
  <Paragraphs>436</Paragraphs>
  <Slides>26</Slides>
  <Notes>26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ＭＳ Ｐゴシック</vt:lpstr>
      <vt:lpstr>Candara</vt:lpstr>
      <vt:lpstr>Helvetica Light</vt:lpstr>
      <vt:lpstr>Calibri</vt:lpstr>
      <vt:lpstr>Wingdings</vt:lpstr>
      <vt:lpstr>2_Corporate Presentation Template (4x3 - Normal)</vt:lpstr>
      <vt:lpstr>think-cell Slide</vt:lpstr>
      <vt:lpstr>DB2</vt:lpstr>
      <vt:lpstr> Lesson Objectives</vt:lpstr>
      <vt:lpstr>5.1: SQL Functions Explanation</vt:lpstr>
      <vt:lpstr>5.2: Scalar Functions Explanation</vt:lpstr>
      <vt:lpstr>5.2: Scalar Functions Explanation</vt:lpstr>
      <vt:lpstr>5.3: Date and Time Functions Explanation</vt:lpstr>
      <vt:lpstr>5.3: Date and Time Functions Explanation</vt:lpstr>
      <vt:lpstr>5.3: Date and Time Functions Data Type Conversions</vt:lpstr>
      <vt:lpstr>5.4: SUBSTR Function Explanation</vt:lpstr>
      <vt:lpstr>5.4: SUBSTR Function Explanation</vt:lpstr>
      <vt:lpstr>5.5: LENGTH Function Explanation</vt:lpstr>
      <vt:lpstr>5.6: VALUE Function Explanation</vt:lpstr>
      <vt:lpstr>5.7: CONVERSIONAL Functions Explanation</vt:lpstr>
      <vt:lpstr>5.7: Date/Time Scalar Functions Explanation</vt:lpstr>
      <vt:lpstr>5.7: Date/Time Scalar Functions Explanation</vt:lpstr>
      <vt:lpstr>5.7: Days Functions Explanation</vt:lpstr>
      <vt:lpstr>5.7: STRIP Function Explanation</vt:lpstr>
      <vt:lpstr>5.7: STRIP Function Explanation</vt:lpstr>
      <vt:lpstr>5.7: STRIP Function Explanation</vt:lpstr>
      <vt:lpstr>5.8: Current Date and Time Value Explanation</vt:lpstr>
      <vt:lpstr>PowerPoint Presentation</vt:lpstr>
      <vt:lpstr>5.9: SQL Functions Examples</vt:lpstr>
      <vt:lpstr>5.9: SQL Functions Examples</vt:lpstr>
      <vt:lpstr>5.10: Tips and Tricks Quick Guidelines</vt:lpstr>
      <vt:lpstr> Summary</vt:lpstr>
      <vt:lpstr> Review Questions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Misal, Dinesh</cp:lastModifiedBy>
  <cp:revision>147</cp:revision>
  <cp:lastPrinted>2016-09-01T07:15:56Z</cp:lastPrinted>
  <dcterms:created xsi:type="dcterms:W3CDTF">2012-05-18T02:59:15Z</dcterms:created>
  <dcterms:modified xsi:type="dcterms:W3CDTF">2016-09-01T07:18:01Z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0x010100ED42837FBFFE9F46BAB6ECA4429E8B92</vt:lpwstr>
  </property>
  <property fmtid="{D5CDD505-2E9C-101B-9397-08002B2CF9AE}" pid="4" name="_SourceUrl">
    <vt:lpwstr/>
  </property>
</Properties>
</file>