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49"/>
  </p:notesMasterIdLst>
  <p:handoutMasterIdLst>
    <p:handoutMasterId r:id="rId5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type="screen4x3"/>
  <p:notesSz cx="7315200" cy="9601200"/>
  <p:embeddedFontLst>
    <p:embeddedFont>
      <p:font typeface="ＭＳ Ｐゴシック" pitchFamily="34" charset="-128"/>
      <p:regular r:id="rId51"/>
    </p:embeddedFont>
    <p:embeddedFont>
      <p:font typeface="Candara" pitchFamily="34" charset="0"/>
      <p:regular r:id="rId52"/>
      <p:bold r:id="rId53"/>
      <p:italic r:id="rId54"/>
      <p:boldItalic r:id="rId55"/>
    </p:embeddedFont>
    <p:embeddedFont>
      <p:font typeface="Calibri"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70"/>
        <p:guide pos="139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9800" y="4571999"/>
            <a:ext cx="4858394" cy="41961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5520" y="49370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cs typeface="Arial" pitchFamily="34" charset="0"/>
              </a:rPr>
              <a:t>     </a:t>
            </a:r>
            <a:r>
              <a:rPr lang="en-US" sz="1200" b="0" baseline="0" dirty="0" smtClean="0">
                <a:latin typeface="Arial" pitchFamily="34" charset="0"/>
                <a:cs typeface="Arial" pitchFamily="34" charset="0"/>
              </a:rPr>
              <a:t>                         </a:t>
            </a:r>
            <a:r>
              <a:rPr lang="en-US" sz="1200" b="0" dirty="0" smtClean="0">
                <a:latin typeface="Arial" pitchFamily="34" charset="0"/>
                <a:ea typeface="ＭＳ Ｐゴシック"/>
                <a:cs typeface="Arial" pitchFamily="34" charset="0"/>
              </a:rPr>
              <a:t>Joins </a:t>
            </a:r>
            <a:r>
              <a:rPr lang="en-US" sz="1200" b="0" dirty="0" smtClean="0">
                <a:latin typeface="Arial" pitchFamily="34" charset="0"/>
                <a:ea typeface="ＭＳ Ｐゴシック"/>
                <a:cs typeface="Arial" pitchFamily="34" charset="0"/>
              </a:rPr>
              <a:t>and Sub queries </a:t>
            </a:r>
          </a:p>
        </p:txBody>
      </p:sp>
      <p:sp>
        <p:nvSpPr>
          <p:cNvPr id="12" name="Rectangle 14"/>
          <p:cNvSpPr>
            <a:spLocks noChangeArrowheads="1"/>
          </p:cNvSpPr>
          <p:nvPr/>
        </p:nvSpPr>
        <p:spPr bwMode="auto">
          <a:xfrm>
            <a:off x="4131443" y="8788595"/>
            <a:ext cx="2946699" cy="3554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06-</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22.png"/></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image" Target="../media/image31.png"/></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pPr marL="109538" lvl="1" indent="-109538"/>
            <a:r>
              <a:rPr lang="en-US" dirty="0" err="1" smtClean="0"/>
              <a:t>Ansi</a:t>
            </a:r>
            <a:r>
              <a:rPr lang="en-US" dirty="0" smtClean="0"/>
              <a:t> SQL:1999 </a:t>
            </a:r>
            <a:r>
              <a:rPr lang="en-US" dirty="0" err="1" smtClean="0"/>
              <a:t>statndard</a:t>
            </a:r>
            <a:r>
              <a:rPr lang="en-US" dirty="0" smtClean="0"/>
              <a:t> syntax is as mentioned below for the above query:</a:t>
            </a:r>
            <a:endParaRPr lang="en-US" dirty="0"/>
          </a:p>
        </p:txBody>
      </p:sp>
      <p:sp>
        <p:nvSpPr>
          <p:cNvPr id="232453" name="AutoShape 5"/>
          <p:cNvSpPr>
            <a:spLocks noChangeArrowheads="1"/>
          </p:cNvSpPr>
          <p:nvPr/>
        </p:nvSpPr>
        <p:spPr bwMode="auto">
          <a:xfrm>
            <a:off x="2209800" y="4920615"/>
            <a:ext cx="4064000" cy="88011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SELECT ename, e.deptno, dname</a:t>
            </a:r>
          </a:p>
          <a:p>
            <a:pPr lvl="1"/>
            <a:r>
              <a:rPr lang="en-US" sz="1000">
                <a:latin typeface="Arial" pitchFamily="34" charset="0"/>
                <a:cs typeface="Arial" pitchFamily="34" charset="0"/>
              </a:rPr>
              <a:t>            FROM Employee e JOIN  Department d </a:t>
            </a:r>
          </a:p>
          <a:p>
            <a:pPr lvl="1"/>
            <a:r>
              <a:rPr lang="en-US" sz="1000">
                <a:latin typeface="Arial" pitchFamily="34" charset="0"/>
                <a:cs typeface="Arial" pitchFamily="34" charset="0"/>
              </a:rPr>
              <a:t>            ON e.deptno = d.deptno AND job= ‘SALESMAN’;</a:t>
            </a:r>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209800" y="560070"/>
            <a:ext cx="4861560" cy="8402717"/>
          </a:xfrm>
        </p:spPr>
        <p:txBody>
          <a:bodyPr/>
          <a:lstStyle/>
          <a:p>
            <a:pPr marL="241653" indent="-241653">
              <a:tabLst>
                <a:tab pos="483306" algn="l"/>
                <a:tab pos="966612" algn="l"/>
                <a:tab pos="1449918" algn="l"/>
                <a:tab pos="1933224" algn="l"/>
                <a:tab pos="2416531" algn="l"/>
                <a:tab pos="2899837" algn="l"/>
                <a:tab pos="3383143" algn="l"/>
              </a:tabLst>
            </a:pPr>
            <a:r>
              <a:rPr lang="en-US" b="1" u="sng" dirty="0"/>
              <a:t>Equijoin (contd.)</a:t>
            </a:r>
          </a:p>
          <a:p>
            <a:pPr marL="241653" indent="-241653">
              <a:buFontTx/>
              <a:buChar char="•"/>
              <a:tabLst>
                <a:tab pos="483306" algn="l"/>
                <a:tab pos="966612" algn="l"/>
                <a:tab pos="1449918" algn="l"/>
                <a:tab pos="1933224" algn="l"/>
                <a:tab pos="2416531" algn="l"/>
                <a:tab pos="2899837" algn="l"/>
                <a:tab pos="3383143" algn="l"/>
              </a:tabLst>
            </a:pPr>
            <a:r>
              <a:rPr lang="en-US" dirty="0"/>
              <a:t>Typically the tables are joint to get meaningful data. </a:t>
            </a:r>
          </a:p>
          <a:p>
            <a:pPr marL="241653" indent="-241653">
              <a:buFontTx/>
              <a:buChar char="•"/>
              <a:tabLst>
                <a:tab pos="483306" algn="l"/>
                <a:tab pos="966612" algn="l"/>
                <a:tab pos="1449918" algn="l"/>
                <a:tab pos="1933224" algn="l"/>
                <a:tab pos="2416531" algn="l"/>
                <a:tab pos="2899837" algn="l"/>
                <a:tab pos="3383143" algn="l"/>
              </a:tabLst>
            </a:pPr>
            <a:r>
              <a:rPr lang="en-US" dirty="0"/>
              <a:t>Suppose we want to get the department name of all employees along with their names. </a:t>
            </a:r>
          </a:p>
          <a:p>
            <a:pPr marL="724959" lvl="1" indent="-241653">
              <a:buFont typeface="Wingdings" pitchFamily="2" charset="2"/>
              <a:buChar char="Ø"/>
              <a:tabLst>
                <a:tab pos="483306" algn="l"/>
                <a:tab pos="966612" algn="l"/>
                <a:tab pos="1449918" algn="l"/>
                <a:tab pos="1933224" algn="l"/>
                <a:tab pos="2416531" algn="l"/>
                <a:tab pos="2899837" algn="l"/>
                <a:tab pos="3383143" algn="l"/>
              </a:tabLst>
            </a:pPr>
            <a:r>
              <a:rPr lang="en-US" dirty="0"/>
              <a:t>The employee name is in the employee table and dept name is present in dept table. Hence we have to take the join of two tables on the basis of the column common between these two tables </a:t>
            </a:r>
            <a:r>
              <a:rPr lang="en-US" dirty="0" err="1"/>
              <a:t>i.e</a:t>
            </a:r>
            <a:r>
              <a:rPr lang="en-US" dirty="0"/>
              <a:t> </a:t>
            </a:r>
            <a:r>
              <a:rPr lang="en-US" dirty="0" err="1"/>
              <a:t>deptno</a:t>
            </a:r>
            <a:r>
              <a:rPr lang="en-US" dirty="0"/>
              <a:t> column.</a:t>
            </a:r>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endParaRPr lang="en-US" dirty="0" smtClean="0"/>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r>
              <a:rPr lang="en-US" dirty="0"/>
              <a:t>		</a:t>
            </a:r>
            <a:r>
              <a:rPr lang="en-US" sz="800" u="sng" dirty="0"/>
              <a:t>ENAME</a:t>
            </a:r>
            <a:r>
              <a:rPr lang="en-US" sz="800" dirty="0"/>
              <a:t>      	</a:t>
            </a:r>
            <a:r>
              <a:rPr lang="en-US" sz="800" u="sng" dirty="0"/>
              <a:t>DNAME</a:t>
            </a:r>
            <a:r>
              <a:rPr lang="en-US" sz="800" dirty="0"/>
              <a:t> 	 	</a:t>
            </a:r>
            <a:r>
              <a:rPr lang="en-US" sz="800" u="sng" dirty="0"/>
              <a:t>SAL</a:t>
            </a:r>
          </a:p>
          <a:p>
            <a:pPr marL="241653" indent="-241653">
              <a:tabLst>
                <a:tab pos="483306" algn="l"/>
                <a:tab pos="966612" algn="l"/>
                <a:tab pos="1449918" algn="l"/>
                <a:tab pos="1933224" algn="l"/>
                <a:tab pos="2416531" algn="l"/>
                <a:tab pos="2899837" algn="l"/>
                <a:tab pos="3383143" algn="l"/>
              </a:tabLst>
            </a:pPr>
            <a:r>
              <a:rPr lang="en-US" sz="800" dirty="0"/>
              <a:t>		SMITH      	RESEARCH	800</a:t>
            </a:r>
          </a:p>
          <a:p>
            <a:pPr marL="241653" indent="-241653">
              <a:tabLst>
                <a:tab pos="483306" algn="l"/>
                <a:tab pos="966612" algn="l"/>
                <a:tab pos="1449918" algn="l"/>
                <a:tab pos="1933224" algn="l"/>
                <a:tab pos="2416531" algn="l"/>
                <a:tab pos="2899837" algn="l"/>
                <a:tab pos="3383143" algn="l"/>
              </a:tabLst>
            </a:pPr>
            <a:r>
              <a:rPr lang="en-US" sz="800" dirty="0"/>
              <a:t>		ALLEN      	SALES		1600</a:t>
            </a:r>
          </a:p>
          <a:p>
            <a:pPr marL="241653" indent="-241653">
              <a:tabLst>
                <a:tab pos="483306" algn="l"/>
                <a:tab pos="966612" algn="l"/>
                <a:tab pos="1449918" algn="l"/>
                <a:tab pos="1933224" algn="l"/>
                <a:tab pos="2416531" algn="l"/>
                <a:tab pos="2899837" algn="l"/>
                <a:tab pos="3383143" algn="l"/>
              </a:tabLst>
            </a:pPr>
            <a:r>
              <a:rPr lang="en-US" sz="800" dirty="0"/>
              <a:t>		WARD       	SALES		1250</a:t>
            </a:r>
          </a:p>
          <a:p>
            <a:pPr marL="241653" indent="-241653">
              <a:tabLst>
                <a:tab pos="483306" algn="l"/>
                <a:tab pos="966612" algn="l"/>
                <a:tab pos="1449918" algn="l"/>
                <a:tab pos="1933224" algn="l"/>
                <a:tab pos="2416531" algn="l"/>
                <a:tab pos="2899837" algn="l"/>
                <a:tab pos="3383143" algn="l"/>
              </a:tabLst>
            </a:pPr>
            <a:r>
              <a:rPr lang="en-US" sz="800" dirty="0"/>
              <a:t>		JONES      	RESEARCH	2975</a:t>
            </a:r>
          </a:p>
          <a:p>
            <a:pPr marL="241653" indent="-241653">
              <a:tabLst>
                <a:tab pos="483306" algn="l"/>
                <a:tab pos="966612" algn="l"/>
                <a:tab pos="1449918" algn="l"/>
                <a:tab pos="1933224" algn="l"/>
                <a:tab pos="2416531" algn="l"/>
                <a:tab pos="2899837" algn="l"/>
                <a:tab pos="3383143" algn="l"/>
              </a:tabLst>
            </a:pPr>
            <a:r>
              <a:rPr lang="en-US" sz="800" dirty="0"/>
              <a:t>		MARTIN     	SALES 		1250</a:t>
            </a:r>
          </a:p>
          <a:p>
            <a:pPr marL="241653" indent="-241653">
              <a:tabLst>
                <a:tab pos="483306" algn="l"/>
                <a:tab pos="966612" algn="l"/>
                <a:tab pos="1449918" algn="l"/>
                <a:tab pos="1933224" algn="l"/>
                <a:tab pos="2416531" algn="l"/>
                <a:tab pos="2899837" algn="l"/>
                <a:tab pos="3383143" algn="l"/>
              </a:tabLst>
            </a:pPr>
            <a:r>
              <a:rPr lang="en-US" sz="800" dirty="0"/>
              <a:t>		BLAKE      	SALES		2850</a:t>
            </a:r>
          </a:p>
          <a:p>
            <a:pPr marL="241653" indent="-241653">
              <a:tabLst>
                <a:tab pos="483306" algn="l"/>
                <a:tab pos="966612" algn="l"/>
                <a:tab pos="1449918" algn="l"/>
                <a:tab pos="1933224" algn="l"/>
                <a:tab pos="2416531" algn="l"/>
                <a:tab pos="2899837" algn="l"/>
                <a:tab pos="3383143" algn="l"/>
              </a:tabLst>
            </a:pPr>
            <a:r>
              <a:rPr lang="en-US" sz="800" dirty="0"/>
              <a:t>		CLARK      	ACCOUNTING	2450</a:t>
            </a:r>
          </a:p>
          <a:p>
            <a:pPr marL="241653" indent="-241653">
              <a:tabLst>
                <a:tab pos="483306" algn="l"/>
                <a:tab pos="966612" algn="l"/>
                <a:tab pos="1449918" algn="l"/>
                <a:tab pos="1933224" algn="l"/>
                <a:tab pos="2416531" algn="l"/>
                <a:tab pos="2899837" algn="l"/>
                <a:tab pos="3383143" algn="l"/>
              </a:tabLst>
            </a:pPr>
            <a:r>
              <a:rPr lang="en-US" sz="800" dirty="0"/>
              <a:t>		SCOTT      	RESEARCH	3000</a:t>
            </a:r>
          </a:p>
          <a:p>
            <a:pPr marL="241653" indent="-241653">
              <a:tabLst>
                <a:tab pos="483306" algn="l"/>
                <a:tab pos="966612" algn="l"/>
                <a:tab pos="1449918" algn="l"/>
                <a:tab pos="1933224" algn="l"/>
                <a:tab pos="2416531" algn="l"/>
                <a:tab pos="2899837" algn="l"/>
                <a:tab pos="3383143" algn="l"/>
              </a:tabLst>
            </a:pPr>
            <a:r>
              <a:rPr lang="en-US" sz="800" dirty="0"/>
              <a:t>		KING       		ACCOUNTING	5000</a:t>
            </a:r>
          </a:p>
          <a:p>
            <a:pPr marL="241653" indent="-241653">
              <a:tabLst>
                <a:tab pos="483306" algn="l"/>
                <a:tab pos="966612" algn="l"/>
                <a:tab pos="1449918" algn="l"/>
                <a:tab pos="1933224" algn="l"/>
                <a:tab pos="2416531" algn="l"/>
                <a:tab pos="2899837" algn="l"/>
                <a:tab pos="3383143" algn="l"/>
              </a:tabLst>
            </a:pPr>
            <a:r>
              <a:rPr lang="en-US" sz="800" dirty="0"/>
              <a:t>		TURNER     	SALES		1500</a:t>
            </a:r>
          </a:p>
          <a:p>
            <a:pPr marL="241653" indent="-241653">
              <a:tabLst>
                <a:tab pos="483306" algn="l"/>
                <a:tab pos="966612" algn="l"/>
                <a:tab pos="1449918" algn="l"/>
                <a:tab pos="1933224" algn="l"/>
                <a:tab pos="2416531" algn="l"/>
                <a:tab pos="2899837" algn="l"/>
                <a:tab pos="3383143" algn="l"/>
              </a:tabLst>
            </a:pPr>
            <a:r>
              <a:rPr lang="en-US" sz="800" dirty="0"/>
              <a:t>		ADAMS      	RESEARCH 	1100</a:t>
            </a:r>
          </a:p>
          <a:p>
            <a:pPr marL="241653" indent="-241653">
              <a:tabLst>
                <a:tab pos="483306" algn="l"/>
                <a:tab pos="966612" algn="l"/>
                <a:tab pos="1449918" algn="l"/>
                <a:tab pos="1933224" algn="l"/>
                <a:tab pos="2416531" algn="l"/>
                <a:tab pos="2899837" algn="l"/>
                <a:tab pos="3383143" algn="l"/>
              </a:tabLst>
            </a:pPr>
            <a:r>
              <a:rPr lang="en-US" sz="800" dirty="0"/>
              <a:t>		JAMES      	SALES		950</a:t>
            </a:r>
          </a:p>
          <a:p>
            <a:pPr marL="241653" indent="-241653">
              <a:tabLst>
                <a:tab pos="483306" algn="l"/>
                <a:tab pos="966612" algn="l"/>
                <a:tab pos="1449918" algn="l"/>
                <a:tab pos="1933224" algn="l"/>
                <a:tab pos="2416531" algn="l"/>
                <a:tab pos="2899837" algn="l"/>
                <a:tab pos="3383143" algn="l"/>
              </a:tabLst>
            </a:pPr>
            <a:r>
              <a:rPr lang="en-US" sz="800" dirty="0"/>
              <a:t>		FORD       	RESEARCH	3000</a:t>
            </a:r>
          </a:p>
          <a:p>
            <a:pPr marL="241653" indent="-241653">
              <a:tabLst>
                <a:tab pos="483306" algn="l"/>
                <a:tab pos="966612" algn="l"/>
                <a:tab pos="1449918" algn="l"/>
                <a:tab pos="1933224" algn="l"/>
                <a:tab pos="2416531" algn="l"/>
                <a:tab pos="2899837" algn="l"/>
                <a:tab pos="3383143" algn="l"/>
              </a:tabLst>
            </a:pPr>
            <a:r>
              <a:rPr lang="en-US" sz="800" dirty="0"/>
              <a:t>		MILLER     	ACCOUNTING	1300</a:t>
            </a:r>
          </a:p>
          <a:p>
            <a:pPr marL="241653" indent="-241653">
              <a:tabLst>
                <a:tab pos="483306" algn="l"/>
                <a:tab pos="966612" algn="l"/>
                <a:tab pos="1449918" algn="l"/>
                <a:tab pos="1933224" algn="l"/>
                <a:tab pos="2416531" algn="l"/>
                <a:tab pos="2899837" algn="l"/>
                <a:tab pos="3383143" algn="l"/>
              </a:tabLst>
            </a:pPr>
            <a:r>
              <a:rPr lang="en-US" sz="800" dirty="0"/>
              <a:t>		14 rows selected</a:t>
            </a:r>
          </a:p>
          <a:p>
            <a:pPr marL="241653" indent="-241653">
              <a:buFontTx/>
              <a:buChar char="•"/>
              <a:tabLst>
                <a:tab pos="483306" algn="l"/>
                <a:tab pos="966612" algn="l"/>
                <a:tab pos="1449918" algn="l"/>
                <a:tab pos="1933224" algn="l"/>
                <a:tab pos="2416531" algn="l"/>
                <a:tab pos="2899837" algn="l"/>
                <a:tab pos="3383143" algn="l"/>
              </a:tabLst>
            </a:pPr>
            <a:r>
              <a:rPr lang="en-US" dirty="0"/>
              <a:t>The join is based on the equality of column values in the two tables (</a:t>
            </a:r>
            <a:r>
              <a:rPr lang="en-US" dirty="0" err="1"/>
              <a:t>emp.deptno</a:t>
            </a:r>
            <a:r>
              <a:rPr lang="en-US" dirty="0"/>
              <a:t>= </a:t>
            </a:r>
            <a:r>
              <a:rPr lang="en-US" dirty="0" err="1"/>
              <a:t>dept.deptno</a:t>
            </a:r>
            <a:r>
              <a:rPr lang="en-US" dirty="0"/>
              <a:t>) and therefore is called an Equijoin.</a:t>
            </a:r>
          </a:p>
          <a:p>
            <a:pPr marL="241653" indent="-241653">
              <a:buFontTx/>
              <a:buChar char="•"/>
              <a:tabLst>
                <a:tab pos="483306" algn="l"/>
                <a:tab pos="966612" algn="l"/>
                <a:tab pos="1449918" algn="l"/>
                <a:tab pos="1933224" algn="l"/>
                <a:tab pos="2416531" algn="l"/>
                <a:tab pos="2899837" algn="l"/>
                <a:tab pos="3383143" algn="l"/>
              </a:tabLst>
            </a:pPr>
            <a:r>
              <a:rPr lang="en-US" dirty="0"/>
              <a:t>The Equijoin is also used to provide summary information.  Suppose we want to know the details of all departments along with number of employees working in it. </a:t>
            </a:r>
          </a:p>
          <a:p>
            <a:pPr marL="724959" lvl="1" indent="-241653">
              <a:buFont typeface="Wingdings" pitchFamily="2" charset="2"/>
              <a:buChar char="Ø"/>
              <a:tabLst>
                <a:tab pos="483306" algn="l"/>
                <a:tab pos="966612" algn="l"/>
                <a:tab pos="1449918" algn="l"/>
                <a:tab pos="1933224" algn="l"/>
                <a:tab pos="2416531" algn="l"/>
                <a:tab pos="2899837" algn="l"/>
                <a:tab pos="3383143" algn="l"/>
              </a:tabLst>
            </a:pPr>
            <a:r>
              <a:rPr lang="en-US" dirty="0"/>
              <a:t>Since the number of employees can be found out only through the </a:t>
            </a:r>
            <a:r>
              <a:rPr lang="en-US" dirty="0" err="1"/>
              <a:t>emp</a:t>
            </a:r>
            <a:r>
              <a:rPr lang="en-US" dirty="0"/>
              <a:t> table we have to take a join.  </a:t>
            </a:r>
          </a:p>
          <a:p>
            <a:pPr marL="724959" lvl="1" indent="-241653">
              <a:buFont typeface="Wingdings" pitchFamily="2" charset="2"/>
              <a:buChar char="Ø"/>
              <a:tabLst>
                <a:tab pos="483306" algn="l"/>
                <a:tab pos="966612" algn="l"/>
                <a:tab pos="1449918" algn="l"/>
                <a:tab pos="1933224" algn="l"/>
                <a:tab pos="2416531" algn="l"/>
                <a:tab pos="2899837" algn="l"/>
                <a:tab pos="3383143" algn="l"/>
              </a:tabLst>
            </a:pPr>
            <a:r>
              <a:rPr lang="en-US" dirty="0"/>
              <a:t>Also since we want number of employees per dept, we have to group the product of the join.</a:t>
            </a:r>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endParaRPr lang="en-US" dirty="0"/>
          </a:p>
          <a:p>
            <a:pPr marL="241653" indent="-241653">
              <a:tabLst>
                <a:tab pos="483306" algn="l"/>
                <a:tab pos="966612" algn="l"/>
                <a:tab pos="1449918" algn="l"/>
                <a:tab pos="1933224" algn="l"/>
                <a:tab pos="2416531" algn="l"/>
                <a:tab pos="2899837" algn="l"/>
                <a:tab pos="3383143" algn="l"/>
              </a:tabLst>
            </a:pPr>
            <a:r>
              <a:rPr lang="en-US" sz="800" dirty="0"/>
              <a:t>	</a:t>
            </a:r>
            <a:endParaRPr lang="en-US" sz="800" dirty="0"/>
          </a:p>
          <a:p>
            <a:pPr marL="241653" indent="-241653">
              <a:tabLst>
                <a:tab pos="483306" algn="l"/>
                <a:tab pos="966612" algn="l"/>
                <a:tab pos="1449918" algn="l"/>
                <a:tab pos="1933224" algn="l"/>
                <a:tab pos="2416531" algn="l"/>
                <a:tab pos="2899837" algn="l"/>
                <a:tab pos="3383143" algn="l"/>
              </a:tabLst>
            </a:pPr>
            <a:endParaRPr lang="en-US" sz="800" dirty="0"/>
          </a:p>
          <a:p>
            <a:pPr marL="241653" indent="-241653">
              <a:tabLst>
                <a:tab pos="483306" algn="l"/>
                <a:tab pos="966612" algn="l"/>
                <a:tab pos="1449918" algn="l"/>
                <a:tab pos="1933224" algn="l"/>
                <a:tab pos="2416531" algn="l"/>
                <a:tab pos="2899837" algn="l"/>
                <a:tab pos="3383143" algn="l"/>
              </a:tabLst>
            </a:pPr>
            <a:endParaRPr lang="en-US" sz="800" dirty="0"/>
          </a:p>
          <a:p>
            <a:pPr marL="241653" indent="-241653">
              <a:tabLst>
                <a:tab pos="483306" algn="l"/>
                <a:tab pos="966612" algn="l"/>
                <a:tab pos="1449918" algn="l"/>
                <a:tab pos="1933224" algn="l"/>
                <a:tab pos="2416531" algn="l"/>
                <a:tab pos="2899837" algn="l"/>
                <a:tab pos="3383143" algn="l"/>
              </a:tabLst>
            </a:pPr>
            <a:endParaRPr lang="en-US" sz="800" dirty="0"/>
          </a:p>
          <a:p>
            <a:pPr marL="241653" indent="-241653">
              <a:tabLst>
                <a:tab pos="483306" algn="l"/>
                <a:tab pos="966612" algn="l"/>
                <a:tab pos="1449918" algn="l"/>
                <a:tab pos="1933224" algn="l"/>
                <a:tab pos="2416531" algn="l"/>
                <a:tab pos="2899837" algn="l"/>
                <a:tab pos="3383143" algn="l"/>
              </a:tabLst>
            </a:pPr>
            <a:r>
              <a:rPr lang="en-US" sz="800" dirty="0"/>
              <a:t>		</a:t>
            </a:r>
            <a:r>
              <a:rPr lang="en-US" sz="800" u="sng" dirty="0"/>
              <a:t>DEPTNO</a:t>
            </a:r>
            <a:r>
              <a:rPr lang="en-US" sz="800" dirty="0"/>
              <a:t> </a:t>
            </a:r>
            <a:r>
              <a:rPr lang="en-US" sz="800" dirty="0"/>
              <a:t>		</a:t>
            </a:r>
            <a:r>
              <a:rPr lang="en-US" sz="800" u="sng" dirty="0"/>
              <a:t>DNAME</a:t>
            </a:r>
            <a:r>
              <a:rPr lang="en-US" sz="800" dirty="0"/>
              <a:t>          	</a:t>
            </a:r>
            <a:r>
              <a:rPr lang="en-US" sz="800" u="sng" dirty="0"/>
              <a:t>LOC</a:t>
            </a:r>
            <a:r>
              <a:rPr lang="en-US" sz="800" dirty="0"/>
              <a:t>           	</a:t>
            </a:r>
            <a:r>
              <a:rPr lang="en-US" sz="800" u="sng" dirty="0"/>
              <a:t>NO of Employees</a:t>
            </a:r>
          </a:p>
          <a:p>
            <a:pPr marL="241653" indent="-241653">
              <a:tabLst>
                <a:tab pos="483306" algn="l"/>
                <a:tab pos="966612" algn="l"/>
                <a:tab pos="1449918" algn="l"/>
                <a:tab pos="1933224" algn="l"/>
                <a:tab pos="2416531" algn="l"/>
                <a:tab pos="2899837" algn="l"/>
                <a:tab pos="3383143" algn="l"/>
              </a:tabLst>
            </a:pPr>
            <a:r>
              <a:rPr lang="en-US" sz="800" dirty="0"/>
              <a:t>		10 		ACCOUNTING	NEW YORK	3</a:t>
            </a:r>
          </a:p>
          <a:p>
            <a:pPr marL="241653" indent="-241653">
              <a:tabLst>
                <a:tab pos="483306" algn="l"/>
                <a:tab pos="966612" algn="l"/>
                <a:tab pos="1449918" algn="l"/>
                <a:tab pos="1933224" algn="l"/>
                <a:tab pos="2416531" algn="l"/>
                <a:tab pos="2899837" algn="l"/>
                <a:tab pos="3383143" algn="l"/>
              </a:tabLst>
            </a:pPr>
            <a:r>
              <a:rPr lang="en-US" sz="800" dirty="0"/>
              <a:t>		20 		RESEARCH       	DALLAS		5</a:t>
            </a:r>
          </a:p>
          <a:p>
            <a:pPr marL="241653" indent="-241653">
              <a:tabLst>
                <a:tab pos="483306" algn="l"/>
                <a:tab pos="966612" algn="l"/>
                <a:tab pos="1449918" algn="l"/>
                <a:tab pos="1933224" algn="l"/>
                <a:tab pos="2416531" algn="l"/>
                <a:tab pos="2899837" algn="l"/>
                <a:tab pos="3383143" algn="l"/>
              </a:tabLst>
            </a:pPr>
            <a:r>
              <a:rPr lang="en-US" sz="800" dirty="0"/>
              <a:t>		30 		SALES          	CHICAGO	6</a:t>
            </a:r>
          </a:p>
          <a:p>
            <a:pPr marL="241653" indent="-241653">
              <a:buFontTx/>
              <a:buChar char="•"/>
              <a:tabLst>
                <a:tab pos="483306" algn="l"/>
                <a:tab pos="966612" algn="l"/>
                <a:tab pos="1449918" algn="l"/>
                <a:tab pos="1933224" algn="l"/>
                <a:tab pos="2416531" algn="l"/>
                <a:tab pos="2899837" algn="l"/>
                <a:tab pos="3383143" algn="l"/>
              </a:tabLst>
            </a:pPr>
            <a:r>
              <a:rPr lang="en-US" dirty="0"/>
              <a:t>NULL is an unknown and not a value, NULL values never satisfy </a:t>
            </a:r>
            <a:r>
              <a:rPr lang="en-US" dirty="0" err="1"/>
              <a:t>Equi</a:t>
            </a:r>
            <a:r>
              <a:rPr lang="en-US" dirty="0"/>
              <a:t>-join condition.</a:t>
            </a:r>
          </a:p>
          <a:p>
            <a:pPr marL="241653" indent="-241653">
              <a:tabLst>
                <a:tab pos="483306" algn="l"/>
                <a:tab pos="966612" algn="l"/>
                <a:tab pos="1449918" algn="l"/>
                <a:tab pos="1933224" algn="l"/>
                <a:tab pos="2416531" algn="l"/>
                <a:tab pos="2899837" algn="l"/>
                <a:tab pos="3383143" algn="l"/>
              </a:tabLst>
            </a:pPr>
            <a:endParaRPr lang="en-US" dirty="0"/>
          </a:p>
        </p:txBody>
      </p:sp>
      <p:sp>
        <p:nvSpPr>
          <p:cNvPr id="338949" name="AutoShape 5"/>
          <p:cNvSpPr>
            <a:spLocks noChangeArrowheads="1"/>
          </p:cNvSpPr>
          <p:nvPr/>
        </p:nvSpPr>
        <p:spPr bwMode="auto">
          <a:xfrm>
            <a:off x="2628054" y="1891178"/>
            <a:ext cx="406400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dirty="0">
                <a:latin typeface="Arial" pitchFamily="34" charset="0"/>
                <a:cs typeface="Arial" pitchFamily="34" charset="0"/>
              </a:rPr>
              <a:t>SQL&gt; SELECT </a:t>
            </a:r>
            <a:r>
              <a:rPr lang="en-US" sz="1000" dirty="0" err="1">
                <a:latin typeface="Arial" pitchFamily="34" charset="0"/>
                <a:cs typeface="Arial" pitchFamily="34" charset="0"/>
              </a:rPr>
              <a:t>ename</a:t>
            </a:r>
            <a:r>
              <a:rPr lang="en-US" sz="1000" dirty="0">
                <a:latin typeface="Arial" pitchFamily="34" charset="0"/>
                <a:cs typeface="Arial" pitchFamily="34" charset="0"/>
              </a:rPr>
              <a:t>, </a:t>
            </a:r>
            <a:r>
              <a:rPr lang="en-US" sz="1000" dirty="0" err="1">
                <a:latin typeface="Arial" pitchFamily="34" charset="0"/>
                <a:cs typeface="Arial" pitchFamily="34" charset="0"/>
              </a:rPr>
              <a:t>dname</a:t>
            </a:r>
            <a:r>
              <a:rPr lang="en-US" sz="1000" dirty="0">
                <a:latin typeface="Arial" pitchFamily="34" charset="0"/>
                <a:cs typeface="Arial" pitchFamily="34" charset="0"/>
              </a:rPr>
              <a:t>, </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emp,dept</a:t>
            </a:r>
            <a:r>
              <a:rPr lang="en-US" sz="1000" dirty="0">
                <a:latin typeface="Arial" pitchFamily="34" charset="0"/>
                <a:cs typeface="Arial" pitchFamily="34" charset="0"/>
              </a:rPr>
              <a:t> </a:t>
            </a:r>
          </a:p>
          <a:p>
            <a:pPr lvl="1">
              <a:lnSpc>
                <a:spcPct val="135000"/>
              </a:lnSpc>
            </a:pPr>
            <a:r>
              <a:rPr lang="en-US" sz="1000" dirty="0">
                <a:latin typeface="Arial" pitchFamily="34" charset="0"/>
                <a:cs typeface="Arial" pitchFamily="34" charset="0"/>
              </a:rPr>
              <a:t>WHERE </a:t>
            </a:r>
            <a:r>
              <a:rPr lang="en-US" sz="1000" dirty="0" err="1">
                <a:latin typeface="Arial" pitchFamily="34" charset="0"/>
                <a:cs typeface="Arial" pitchFamily="34" charset="0"/>
              </a:rPr>
              <a:t>emp.deptno</a:t>
            </a:r>
            <a:r>
              <a:rPr lang="en-US" sz="1000" dirty="0">
                <a:latin typeface="Arial" pitchFamily="34" charset="0"/>
                <a:cs typeface="Arial" pitchFamily="34" charset="0"/>
              </a:rPr>
              <a:t> = </a:t>
            </a:r>
            <a:r>
              <a:rPr lang="en-US" sz="1000" dirty="0" err="1">
                <a:latin typeface="Arial" pitchFamily="34" charset="0"/>
                <a:cs typeface="Arial" pitchFamily="34" charset="0"/>
              </a:rPr>
              <a:t>dept.deptno</a:t>
            </a:r>
            <a:r>
              <a:rPr lang="en-US" sz="1000" dirty="0">
                <a:latin typeface="Arial" pitchFamily="34" charset="0"/>
                <a:cs typeface="Arial" pitchFamily="34" charset="0"/>
              </a:rPr>
              <a:t>;</a:t>
            </a:r>
          </a:p>
        </p:txBody>
      </p:sp>
      <p:sp>
        <p:nvSpPr>
          <p:cNvPr id="338950" name="AutoShape 6"/>
          <p:cNvSpPr>
            <a:spLocks noChangeArrowheads="1"/>
          </p:cNvSpPr>
          <p:nvPr/>
        </p:nvSpPr>
        <p:spPr bwMode="auto">
          <a:xfrm>
            <a:off x="2573866" y="5957088"/>
            <a:ext cx="406400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dirty="0">
                <a:latin typeface="Arial" pitchFamily="34" charset="0"/>
                <a:cs typeface="Arial" pitchFamily="34" charset="0"/>
              </a:rPr>
              <a:t>SQL&gt; SELECT </a:t>
            </a:r>
            <a:r>
              <a:rPr lang="en-US" sz="800" dirty="0" err="1">
                <a:latin typeface="Arial" pitchFamily="34" charset="0"/>
                <a:cs typeface="Arial" pitchFamily="34" charset="0"/>
              </a:rPr>
              <a:t>dept.deptno</a:t>
            </a:r>
            <a:r>
              <a:rPr lang="en-US" sz="800" dirty="0">
                <a:latin typeface="Arial" pitchFamily="34" charset="0"/>
                <a:cs typeface="Arial" pitchFamily="34" charset="0"/>
              </a:rPr>
              <a:t>, </a:t>
            </a:r>
            <a:r>
              <a:rPr lang="en-US" sz="800" dirty="0" err="1">
                <a:latin typeface="Arial" pitchFamily="34" charset="0"/>
                <a:cs typeface="Arial" pitchFamily="34" charset="0"/>
              </a:rPr>
              <a:t>dept.dname</a:t>
            </a:r>
            <a:r>
              <a:rPr lang="en-US" sz="800" dirty="0">
                <a:latin typeface="Arial" pitchFamily="34" charset="0"/>
                <a:cs typeface="Arial" pitchFamily="34" charset="0"/>
              </a:rPr>
              <a:t>, dept.loc, count(*) "NO of  employees"  FROM </a:t>
            </a:r>
            <a:r>
              <a:rPr lang="en-US" sz="800" dirty="0" err="1">
                <a:latin typeface="Arial" pitchFamily="34" charset="0"/>
                <a:cs typeface="Arial" pitchFamily="34" charset="0"/>
              </a:rPr>
              <a:t>dept,emp</a:t>
            </a:r>
            <a:r>
              <a:rPr lang="en-US" sz="800" dirty="0">
                <a:latin typeface="Arial" pitchFamily="34" charset="0"/>
                <a:cs typeface="Arial" pitchFamily="34" charset="0"/>
              </a:rPr>
              <a:t>   </a:t>
            </a:r>
          </a:p>
          <a:p>
            <a:pPr lvl="1"/>
            <a:r>
              <a:rPr lang="en-US" sz="800" dirty="0">
                <a:latin typeface="Arial" pitchFamily="34" charset="0"/>
                <a:cs typeface="Arial" pitchFamily="34" charset="0"/>
              </a:rPr>
              <a:t>WHERE </a:t>
            </a:r>
            <a:r>
              <a:rPr lang="en-US" sz="800" dirty="0" err="1">
                <a:latin typeface="Arial" pitchFamily="34" charset="0"/>
                <a:cs typeface="Arial" pitchFamily="34" charset="0"/>
              </a:rPr>
              <a:t>emp.deptno</a:t>
            </a:r>
            <a:r>
              <a:rPr lang="en-US" sz="800" dirty="0">
                <a:latin typeface="Arial" pitchFamily="34" charset="0"/>
                <a:cs typeface="Arial" pitchFamily="34" charset="0"/>
              </a:rPr>
              <a:t>=</a:t>
            </a:r>
            <a:r>
              <a:rPr lang="en-US" sz="800" dirty="0" err="1">
                <a:latin typeface="Arial" pitchFamily="34" charset="0"/>
                <a:cs typeface="Arial" pitchFamily="34" charset="0"/>
              </a:rPr>
              <a:t>dept.deptno</a:t>
            </a:r>
            <a:r>
              <a:rPr lang="en-US" sz="800" dirty="0">
                <a:latin typeface="Arial" pitchFamily="34" charset="0"/>
                <a:cs typeface="Arial" pitchFamily="34" charset="0"/>
              </a:rPr>
              <a:t> </a:t>
            </a:r>
          </a:p>
          <a:p>
            <a:pPr lvl="1"/>
            <a:r>
              <a:rPr lang="en-US" sz="800" dirty="0">
                <a:latin typeface="Arial" pitchFamily="34" charset="0"/>
                <a:cs typeface="Arial" pitchFamily="34" charset="0"/>
              </a:rPr>
              <a:t>GROUP BY </a:t>
            </a:r>
            <a:r>
              <a:rPr lang="en-US" sz="800" dirty="0" err="1">
                <a:latin typeface="Arial" pitchFamily="34" charset="0"/>
                <a:cs typeface="Arial" pitchFamily="34" charset="0"/>
              </a:rPr>
              <a:t>dept.deptno,dept.dname,dept.loc</a:t>
            </a:r>
            <a:r>
              <a:rPr lang="en-US" sz="800" dirty="0">
                <a:latin typeface="Arial" pitchFamily="34" charset="0"/>
                <a:cs typeface="Arial" pitchFamily="34" charset="0"/>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smtClean="0"/>
              <a:t>Additional Search Conditions:</a:t>
            </a:r>
          </a:p>
          <a:p>
            <a:r>
              <a:rPr lang="en-US" smtClean="0"/>
              <a:t>Sometimes you may need to join more than two tables. </a:t>
            </a:r>
          </a:p>
          <a:p>
            <a:r>
              <a:rPr lang="en-US" smtClean="0"/>
              <a:t>For example: To display the last name, the department name, and the city for each employee, you have to join the EMP, DEPT, and LOC tables.     </a:t>
            </a:r>
            <a:endParaRPr lang="en-US"/>
          </a:p>
        </p:txBody>
      </p:sp>
      <p:sp>
        <p:nvSpPr>
          <p:cNvPr id="244741" name="AutoShape 5"/>
          <p:cNvSpPr>
            <a:spLocks noChangeArrowheads="1"/>
          </p:cNvSpPr>
          <p:nvPr/>
        </p:nvSpPr>
        <p:spPr bwMode="auto">
          <a:xfrm>
            <a:off x="2519680" y="5403994"/>
            <a:ext cx="4064000" cy="96012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SELECT e.last_name, d.department_name, l.city</a:t>
            </a:r>
          </a:p>
          <a:p>
            <a:pPr lvl="1">
              <a:lnSpc>
                <a:spcPct val="135000"/>
              </a:lnSpc>
            </a:pPr>
            <a:r>
              <a:rPr lang="en-US" sz="1000">
                <a:latin typeface="Arial" pitchFamily="34" charset="0"/>
                <a:cs typeface="Arial" pitchFamily="34" charset="0"/>
              </a:rPr>
              <a:t>   FROM   employees e, departments d, locations l</a:t>
            </a:r>
          </a:p>
          <a:p>
            <a:pPr lvl="1">
              <a:lnSpc>
                <a:spcPct val="135000"/>
              </a:lnSpc>
            </a:pPr>
            <a:r>
              <a:rPr lang="en-US" sz="1000">
                <a:latin typeface="Arial" pitchFamily="34" charset="0"/>
                <a:cs typeface="Arial" pitchFamily="34" charset="0"/>
              </a:rPr>
              <a:t>   WHERE  e.department_id = d.department_id</a:t>
            </a:r>
          </a:p>
          <a:p>
            <a:pPr lvl="1">
              <a:lnSpc>
                <a:spcPct val="135000"/>
              </a:lnSpc>
            </a:pPr>
            <a:r>
              <a:rPr lang="en-US" sz="1000">
                <a:latin typeface="Arial" pitchFamily="34" charset="0"/>
                <a:cs typeface="Arial" pitchFamily="34" charset="0"/>
              </a:rPr>
              <a:t>   AND    d.location_id = l.location_id;</a:t>
            </a:r>
          </a:p>
        </p:txBody>
      </p:sp>
      <p:grpSp>
        <p:nvGrpSpPr>
          <p:cNvPr id="2" name="Group 10"/>
          <p:cNvGrpSpPr>
            <a:grpSpLocks/>
          </p:cNvGrpSpPr>
          <p:nvPr/>
        </p:nvGrpSpPr>
        <p:grpSpPr bwMode="auto">
          <a:xfrm>
            <a:off x="2800773" y="6587475"/>
            <a:ext cx="3666067" cy="1233488"/>
            <a:chOff x="1654" y="4214"/>
            <a:chExt cx="2165" cy="740"/>
          </a:xfrm>
        </p:grpSpPr>
        <p:pic>
          <p:nvPicPr>
            <p:cNvPr id="244743" name="Picture 7"/>
            <p:cNvPicPr>
              <a:picLocks noChangeAspect="1" noChangeArrowheads="1"/>
            </p:cNvPicPr>
            <p:nvPr/>
          </p:nvPicPr>
          <p:blipFill>
            <a:blip r:embed="rId3"/>
            <a:srcRect/>
            <a:stretch>
              <a:fillRect/>
            </a:stretch>
          </p:blipFill>
          <p:spPr bwMode="auto">
            <a:xfrm>
              <a:off x="1658" y="4214"/>
              <a:ext cx="2161" cy="597"/>
            </a:xfrm>
            <a:prstGeom prst="rect">
              <a:avLst/>
            </a:prstGeom>
            <a:noFill/>
            <a:ln w="25400">
              <a:noFill/>
              <a:miter lim="800000"/>
              <a:headEnd type="none" w="sm" len="sm"/>
              <a:tailEnd type="none" w="sm" len="sm"/>
            </a:ln>
            <a:effectLst/>
          </p:spPr>
        </p:pic>
        <p:pic>
          <p:nvPicPr>
            <p:cNvPr id="244744" name="Picture 8"/>
            <p:cNvPicPr>
              <a:picLocks noChangeAspect="1" noChangeArrowheads="1"/>
            </p:cNvPicPr>
            <p:nvPr/>
          </p:nvPicPr>
          <p:blipFill>
            <a:blip r:embed="rId4"/>
            <a:srcRect/>
            <a:stretch>
              <a:fillRect/>
            </a:stretch>
          </p:blipFill>
          <p:spPr bwMode="auto">
            <a:xfrm>
              <a:off x="1654" y="4869"/>
              <a:ext cx="2153" cy="85"/>
            </a:xfrm>
            <a:prstGeom prst="rect">
              <a:avLst/>
            </a:prstGeom>
            <a:noFill/>
            <a:ln w="25400">
              <a:noFill/>
              <a:miter lim="800000"/>
              <a:headEnd type="none" w="sm" len="sm"/>
              <a:tailEnd type="none" w="sm" len="sm"/>
            </a:ln>
            <a:effectLst/>
          </p:spPr>
        </p:pic>
        <p:sp>
          <p:nvSpPr>
            <p:cNvPr id="244745" name="Text Box 9"/>
            <p:cNvSpPr txBox="1">
              <a:spLocks noChangeArrowheads="1"/>
            </p:cNvSpPr>
            <p:nvPr/>
          </p:nvSpPr>
          <p:spPr bwMode="auto">
            <a:xfrm>
              <a:off x="1656" y="4737"/>
              <a:ext cx="143" cy="136"/>
            </a:xfrm>
            <a:prstGeom prst="rect">
              <a:avLst/>
            </a:prstGeom>
            <a:noFill/>
            <a:ln w="25400">
              <a:noFill/>
              <a:miter lim="800000"/>
              <a:headEnd type="none" w="sm" len="sm"/>
              <a:tailEnd type="none" w="med" len="lg"/>
            </a:ln>
            <a:effectLst/>
          </p:spPr>
          <p:txBody>
            <a:bodyPr lIns="12849" tIns="12849" rIns="12849" bIns="12849">
              <a:spAutoFit/>
            </a:bodyPr>
            <a:lstStyle/>
            <a:p>
              <a:pPr algn="ctr" defTabSz="879349">
                <a:buClr>
                  <a:srgbClr val="000000"/>
                </a:buClr>
              </a:pPr>
              <a:r>
                <a:rPr lang="en-US" sz="1300" b="1"/>
                <a:t>…</a:t>
              </a:r>
            </a:p>
          </p:txBody>
        </p:sp>
      </p:grpSp>
      <p:sp>
        <p:nvSpPr>
          <p:cNvPr id="4" name="Slide Image Placeholder 3"/>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smtClean="0"/>
              <a:t>Non-equijoins:</a:t>
            </a:r>
          </a:p>
          <a:p>
            <a:r>
              <a:rPr lang="en-US" smtClean="0"/>
              <a:t>A Non-equijoin is a JOIN condition containing something other than an equality operator.</a:t>
            </a:r>
          </a:p>
          <a:p>
            <a:r>
              <a:rPr lang="en-US" smtClean="0"/>
              <a:t>The relationship between the EMP table and the JOB_GRADES table has an example of a Non-equijoin. </a:t>
            </a:r>
          </a:p>
          <a:p>
            <a:r>
              <a:rPr lang="en-US" smtClean="0"/>
              <a:t>A relationship between the two tables is that the SALARY column in the EMP table must be between the values in the LOWEST_SALARY and HIGHEST_SALARY columns of the JOB_GRADES table. </a:t>
            </a:r>
          </a:p>
          <a:p>
            <a:r>
              <a:rPr lang="en-US" smtClean="0"/>
              <a:t>The relationship is obtained using an operator other than equal (=). </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a:xfrm>
            <a:off x="2209800" y="880110"/>
            <a:ext cx="4861560" cy="8082677"/>
          </a:xfrm>
        </p:spPr>
        <p:txBody>
          <a:bodyPr/>
          <a:lstStyle/>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b="1" u="sng" dirty="0"/>
              <a:t>Non-equijoins</a:t>
            </a:r>
            <a:r>
              <a:rPr lang="en-US" b="1" dirty="0"/>
              <a:t>:</a:t>
            </a:r>
          </a:p>
          <a:p>
            <a:pPr marL="241653" indent="-241653">
              <a:buFontTx/>
              <a:buChar char="•"/>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When the comparison operator used in joining columns is other than equality, the join is called a Non </a:t>
            </a:r>
            <a:r>
              <a:rPr lang="en-US" dirty="0" err="1"/>
              <a:t>Equi</a:t>
            </a:r>
            <a:r>
              <a:rPr lang="en-US" dirty="0"/>
              <a:t>-join (Theta Join).</a:t>
            </a:r>
          </a:p>
          <a:p>
            <a:pPr marL="241653" indent="-241653">
              <a:buFontTx/>
              <a:buChar char="•"/>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Suppose we want to find the different pairs of employees doing the same job but belonging to different departments, the following query is used:</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smtClean="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smtClean="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a:t>
            </a:r>
            <a:r>
              <a:rPr lang="en-US" u="sng" dirty="0"/>
              <a:t>ENAME</a:t>
            </a:r>
            <a:r>
              <a:rPr lang="en-US" dirty="0"/>
              <a:t>	</a:t>
            </a:r>
            <a:r>
              <a:rPr lang="en-US" u="sng" dirty="0"/>
              <a:t>DEPTNO</a:t>
            </a:r>
            <a:r>
              <a:rPr lang="en-US" dirty="0"/>
              <a:t> 	</a:t>
            </a:r>
            <a:r>
              <a:rPr lang="en-US" u="sng" dirty="0"/>
              <a:t>ENAME</a:t>
            </a:r>
            <a:r>
              <a:rPr lang="en-US" dirty="0"/>
              <a:t>	</a:t>
            </a:r>
            <a:r>
              <a:rPr lang="en-US" u="sng" dirty="0"/>
              <a:t>DEPTNO </a:t>
            </a:r>
            <a:r>
              <a:rPr lang="en-US" dirty="0"/>
              <a:t>	</a:t>
            </a:r>
            <a:r>
              <a:rPr lang="en-US" u="sng" dirty="0"/>
              <a:t>JOB</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ADAMS	20 		MILLER	10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ADAMS	20 		JAMES	30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BLAKE	30 		JONES	20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BLAKE	30 		CLARK	10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CLARK	10 		JONES	20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CLARK	10 		BLAKE	30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JAMES	30 		SMITH	20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JAMES	30 		MILLER10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JAMES	30 		ADAMS	20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JONES	20 		CLARK	10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JONES	20 		BLAKE	30 		MANAGER</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MILLER10 		SMITH 	20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MILLER10 		ADAMS	20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MILLER10 		JAMES	30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SMITH	20 		MILLER10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SMITH	20 		JAMES	30 		CLERK</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r>
              <a:rPr lang="en-US" dirty="0"/>
              <a:t>		16 rows selected</a:t>
            </a:r>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 pos="2658184" algn="l"/>
                <a:tab pos="2899837" algn="l"/>
              </a:tabLst>
            </a:pPr>
            <a:endParaRPr lang="en-US" sz="800" dirty="0"/>
          </a:p>
        </p:txBody>
      </p:sp>
      <p:sp>
        <p:nvSpPr>
          <p:cNvPr id="340997" name="AutoShape 5"/>
          <p:cNvSpPr>
            <a:spLocks noChangeArrowheads="1"/>
          </p:cNvSpPr>
          <p:nvPr/>
        </p:nvSpPr>
        <p:spPr bwMode="auto">
          <a:xfrm>
            <a:off x="2519680" y="1812182"/>
            <a:ext cx="4064000" cy="13601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100"/>
              <a:t>SQL&gt; SELECT first.ename, first.deptno, second.ename,</a:t>
            </a:r>
          </a:p>
          <a:p>
            <a:pPr lvl="1"/>
            <a:r>
              <a:rPr lang="en-US" sz="1100"/>
              <a:t>  second.deptno,first.job</a:t>
            </a:r>
          </a:p>
          <a:p>
            <a:pPr lvl="1"/>
            <a:r>
              <a:rPr lang="en-US" sz="1100"/>
              <a:t>FROM emp first , emp second </a:t>
            </a:r>
          </a:p>
          <a:p>
            <a:pPr lvl="1"/>
            <a:r>
              <a:rPr lang="en-US" sz="1100"/>
              <a:t>WHERE first.empno != Second.empno</a:t>
            </a:r>
          </a:p>
          <a:p>
            <a:pPr lvl="1"/>
            <a:r>
              <a:rPr lang="en-US" sz="1100"/>
              <a:t>AND first.deptno != second.deptno </a:t>
            </a:r>
          </a:p>
          <a:p>
            <a:pPr lvl="1"/>
            <a:r>
              <a:rPr lang="en-US" sz="1100"/>
              <a:t>AND first.job=second.job</a:t>
            </a:r>
          </a:p>
          <a:p>
            <a:pPr lvl="1"/>
            <a:r>
              <a:rPr lang="en-US" sz="1100"/>
              <a:t>ORDER BY 1;</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smtClean="0"/>
              <a:t>Outer Join:</a:t>
            </a:r>
          </a:p>
          <a:p>
            <a:r>
              <a:rPr lang="en-US" smtClean="0"/>
              <a:t>Outer Joins are similar to Inner Joins. However, they give a bit more flexibility when selecting data from related tables. This type of join can be used in situations where it is desired to select “all rows from the table on the left (or right or both)”, regardless of whether the other table has values in common, and (usually) enter NULL where data is missing.</a:t>
            </a:r>
          </a:p>
          <a:p>
            <a:r>
              <a:rPr lang="en-US" smtClean="0"/>
              <a:t>Outer Join is an exclusive “union” of sets (whereas normal joins are intersection). OUTER JOINs can be simulated using UNIONS. </a:t>
            </a:r>
          </a:p>
          <a:p>
            <a:pPr lvl="1"/>
            <a:r>
              <a:rPr lang="en-US" smtClean="0"/>
              <a:t>In a JOIN of two tables an Outer Join may be for the first table or the second table. If the Outer Join is taken on, say the DEPT table, then each row of DEPT table will be selected at least once whether or not a JOIN condition is satisfied.  </a:t>
            </a:r>
          </a:p>
          <a:p>
            <a:r>
              <a:rPr lang="en-US" smtClean="0"/>
              <a:t>An Outer Join does not require each record in the two joint tables to have a matching record in the other table. The joint table retains each record — even if there is no other matching record.</a:t>
            </a:r>
          </a:p>
          <a:p>
            <a:r>
              <a:rPr lang="en-US" smtClean="0"/>
              <a:t>Outer Joins subdivide further into “left outer joins”, “right outer joins”, and “full outer joins”, depending on which table(s) one retains the rows from (left, right, or both).</a:t>
            </a:r>
          </a:p>
          <a:p>
            <a:r>
              <a:rPr lang="en-US" smtClean="0"/>
              <a:t>contd.</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lstStyle/>
          <a:p>
            <a:r>
              <a:rPr lang="en-US" smtClean="0"/>
              <a:t>Outer Join (contd.):</a:t>
            </a:r>
          </a:p>
          <a:p>
            <a:r>
              <a:rPr lang="en-US" smtClean="0"/>
              <a:t>Left Outer Join: A Left Outer Join returns all the values from the left table, plus matched values from the right table (or NULL in case of no matching join predicate).</a:t>
            </a:r>
          </a:p>
          <a:p>
            <a:r>
              <a:rPr lang="en-US" smtClean="0"/>
              <a:t>Right Outer Join: A Right Outer Join returns all the values from the right table and matched values from the left table (or NULL in case of no matching join predicate).</a:t>
            </a:r>
          </a:p>
          <a:p>
            <a:r>
              <a:rPr lang="en-US" smtClean="0"/>
              <a:t>Full Outer Join: A Full Outer Join combines the results of both Left and Right Outer Joins. The joint table will contain all records from both tables, and fill in NULLs for missing matches on either side.</a:t>
            </a:r>
          </a:p>
          <a:p>
            <a:r>
              <a:rPr lang="en-US" smtClean="0"/>
              <a:t>To join “n” tables together, you need a minimum of “n-1” join conditions. </a:t>
            </a:r>
          </a:p>
          <a:p>
            <a:r>
              <a:rPr lang="en-US" smtClean="0"/>
              <a:t>	For example: To join three tables, a minimum of two joins is required.</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p:txBody>
          <a:bodyPr/>
          <a:lstStyle/>
          <a:p>
            <a:r>
              <a:rPr lang="en-US" dirty="0" smtClean="0"/>
              <a:t>Returning Records with No Direct Match with Outer Joins:</a:t>
            </a:r>
          </a:p>
          <a:p>
            <a:r>
              <a:rPr lang="en-US" dirty="0" smtClean="0"/>
              <a:t>If a row does not satisfy a JOIN condition, the row will not appear in the query result. </a:t>
            </a:r>
          </a:p>
          <a:p>
            <a:r>
              <a:rPr lang="en-US" dirty="0" smtClean="0"/>
              <a:t>	For example: In the Equijoin condition of EMP and DEPT tables, employee Grant is not displayed because there is no department ID recorded for her in the EMP table. Instead of displaying 20 employees in the result set, 19 records are displayed.</a:t>
            </a:r>
          </a:p>
          <a:p>
            <a:endParaRPr lang="en-US" dirty="0"/>
          </a:p>
        </p:txBody>
      </p:sp>
      <p:sp>
        <p:nvSpPr>
          <p:cNvPr id="250885" name="AutoShape 5"/>
          <p:cNvSpPr>
            <a:spLocks noChangeArrowheads="1"/>
          </p:cNvSpPr>
          <p:nvPr/>
        </p:nvSpPr>
        <p:spPr bwMode="auto">
          <a:xfrm>
            <a:off x="2519680" y="5901458"/>
            <a:ext cx="4064000" cy="96012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100" dirty="0">
                <a:latin typeface="Arial" pitchFamily="34" charset="0"/>
                <a:cs typeface="Arial" pitchFamily="34" charset="0"/>
              </a:rPr>
              <a:t> SELECT </a:t>
            </a:r>
            <a:r>
              <a:rPr lang="en-US" sz="1100" dirty="0" err="1">
                <a:latin typeface="Arial" pitchFamily="34" charset="0"/>
                <a:cs typeface="Arial" pitchFamily="34" charset="0"/>
              </a:rPr>
              <a:t>e.last_name</a:t>
            </a:r>
            <a:r>
              <a:rPr lang="en-US" sz="1100" dirty="0">
                <a:latin typeface="Arial" pitchFamily="34" charset="0"/>
                <a:cs typeface="Arial" pitchFamily="34" charset="0"/>
              </a:rPr>
              <a:t>, </a:t>
            </a:r>
            <a:r>
              <a:rPr lang="en-US" sz="1100" dirty="0" err="1">
                <a:latin typeface="Arial" pitchFamily="34" charset="0"/>
                <a:cs typeface="Arial" pitchFamily="34" charset="0"/>
              </a:rPr>
              <a:t>e.department_id</a:t>
            </a:r>
            <a:r>
              <a:rPr lang="en-US" sz="1100" dirty="0">
                <a:latin typeface="Arial" pitchFamily="34" charset="0"/>
                <a:cs typeface="Arial" pitchFamily="34" charset="0"/>
              </a:rPr>
              <a:t>, </a:t>
            </a:r>
            <a:r>
              <a:rPr lang="en-US" sz="1100" dirty="0" err="1">
                <a:latin typeface="Arial" pitchFamily="34" charset="0"/>
                <a:cs typeface="Arial" pitchFamily="34" charset="0"/>
              </a:rPr>
              <a:t>d.department_name</a:t>
            </a:r>
            <a:endParaRPr lang="en-US" sz="1100" dirty="0">
              <a:latin typeface="Arial" pitchFamily="34" charset="0"/>
              <a:cs typeface="Arial" pitchFamily="34" charset="0"/>
            </a:endParaRPr>
          </a:p>
          <a:p>
            <a:pPr lvl="1">
              <a:lnSpc>
                <a:spcPct val="135000"/>
              </a:lnSpc>
            </a:pPr>
            <a:r>
              <a:rPr lang="en-US" sz="1100" dirty="0">
                <a:latin typeface="Arial" pitchFamily="34" charset="0"/>
                <a:cs typeface="Arial" pitchFamily="34" charset="0"/>
              </a:rPr>
              <a:t>   FROM   employees e, departments d</a:t>
            </a:r>
          </a:p>
          <a:p>
            <a:pPr lvl="1">
              <a:lnSpc>
                <a:spcPct val="135000"/>
              </a:lnSpc>
            </a:pPr>
            <a:r>
              <a:rPr lang="en-US" sz="1100" dirty="0">
                <a:latin typeface="Arial" pitchFamily="34" charset="0"/>
                <a:cs typeface="Arial" pitchFamily="34" charset="0"/>
              </a:rPr>
              <a:t>   WHERE  </a:t>
            </a:r>
            <a:r>
              <a:rPr lang="en-US" sz="1100" dirty="0" err="1">
                <a:latin typeface="Arial" pitchFamily="34" charset="0"/>
                <a:cs typeface="Arial" pitchFamily="34" charset="0"/>
              </a:rPr>
              <a:t>e.department_id</a:t>
            </a:r>
            <a:r>
              <a:rPr lang="en-US" sz="1100" dirty="0">
                <a:latin typeface="Arial" pitchFamily="34" charset="0"/>
                <a:cs typeface="Arial" pitchFamily="34" charset="0"/>
              </a:rPr>
              <a:t> = </a:t>
            </a:r>
            <a:r>
              <a:rPr lang="en-US" sz="1100" dirty="0" err="1">
                <a:latin typeface="Arial" pitchFamily="34" charset="0"/>
                <a:cs typeface="Arial" pitchFamily="34" charset="0"/>
              </a:rPr>
              <a:t>d.department_id</a:t>
            </a:r>
            <a:r>
              <a:rPr lang="en-US" sz="1100" dirty="0">
                <a:latin typeface="Arial" pitchFamily="34" charset="0"/>
                <a:cs typeface="Arial" pitchFamily="34" charset="0"/>
              </a:rPr>
              <a:t>;</a:t>
            </a:r>
          </a:p>
        </p:txBody>
      </p:sp>
      <p:grpSp>
        <p:nvGrpSpPr>
          <p:cNvPr id="2" name="Group 10"/>
          <p:cNvGrpSpPr>
            <a:grpSpLocks/>
          </p:cNvGrpSpPr>
          <p:nvPr/>
        </p:nvGrpSpPr>
        <p:grpSpPr bwMode="auto">
          <a:xfrm>
            <a:off x="2519680" y="7021598"/>
            <a:ext cx="4226560" cy="1060133"/>
            <a:chOff x="1488" y="4464"/>
            <a:chExt cx="2496" cy="636"/>
          </a:xfrm>
        </p:grpSpPr>
        <p:pic>
          <p:nvPicPr>
            <p:cNvPr id="250887" name="Picture 7"/>
            <p:cNvPicPr>
              <a:picLocks noChangeAspect="1" noChangeArrowheads="1"/>
            </p:cNvPicPr>
            <p:nvPr/>
          </p:nvPicPr>
          <p:blipFill>
            <a:blip r:embed="rId3"/>
            <a:srcRect/>
            <a:stretch>
              <a:fillRect/>
            </a:stretch>
          </p:blipFill>
          <p:spPr bwMode="auto">
            <a:xfrm>
              <a:off x="1489" y="4464"/>
              <a:ext cx="2495" cy="504"/>
            </a:xfrm>
            <a:prstGeom prst="rect">
              <a:avLst/>
            </a:prstGeom>
            <a:noFill/>
            <a:ln w="25400">
              <a:noFill/>
              <a:miter lim="800000"/>
              <a:headEnd type="none" w="sm" len="sm"/>
              <a:tailEnd type="none" w="sm" len="sm"/>
            </a:ln>
            <a:effectLst/>
          </p:spPr>
        </p:pic>
        <p:pic>
          <p:nvPicPr>
            <p:cNvPr id="250888" name="Picture 8"/>
            <p:cNvPicPr>
              <a:picLocks noChangeAspect="1" noChangeArrowheads="1"/>
            </p:cNvPicPr>
            <p:nvPr/>
          </p:nvPicPr>
          <p:blipFill>
            <a:blip r:embed="rId4"/>
            <a:srcRect/>
            <a:stretch>
              <a:fillRect/>
            </a:stretch>
          </p:blipFill>
          <p:spPr bwMode="auto">
            <a:xfrm>
              <a:off x="1497" y="5008"/>
              <a:ext cx="2481" cy="92"/>
            </a:xfrm>
            <a:prstGeom prst="rect">
              <a:avLst/>
            </a:prstGeom>
            <a:noFill/>
            <a:ln w="25400">
              <a:noFill/>
              <a:miter lim="800000"/>
              <a:headEnd type="none" w="sm" len="sm"/>
              <a:tailEnd type="none" w="sm" len="sm"/>
            </a:ln>
            <a:effectLst/>
          </p:spPr>
        </p:pic>
        <p:sp>
          <p:nvSpPr>
            <p:cNvPr id="250889" name="Text Box 9"/>
            <p:cNvSpPr txBox="1">
              <a:spLocks noChangeArrowheads="1"/>
            </p:cNvSpPr>
            <p:nvPr/>
          </p:nvSpPr>
          <p:spPr bwMode="auto">
            <a:xfrm>
              <a:off x="1488" y="4875"/>
              <a:ext cx="164" cy="154"/>
            </a:xfrm>
            <a:prstGeom prst="rect">
              <a:avLst/>
            </a:prstGeom>
            <a:noFill/>
            <a:ln w="25400">
              <a:noFill/>
              <a:miter lim="800000"/>
              <a:headEnd type="none" w="sm" len="sm"/>
              <a:tailEnd type="none" w="med" len="lg"/>
            </a:ln>
            <a:effectLst/>
          </p:spPr>
          <p:txBody>
            <a:bodyPr lIns="12849" tIns="12849" rIns="12849" bIns="12849">
              <a:spAutoFit/>
            </a:bodyPr>
            <a:lstStyle/>
            <a:p>
              <a:pPr algn="ctr" defTabSz="879349">
                <a:buClr>
                  <a:srgbClr val="000000"/>
                </a:buClr>
              </a:pPr>
              <a:r>
                <a:rPr lang="en-US" sz="1500" b="1"/>
                <a:t>…</a:t>
              </a:r>
            </a:p>
          </p:txBody>
        </p:sp>
      </p:grpSp>
      <p:sp>
        <p:nvSpPr>
          <p:cNvPr id="4" name="Slide Image Placeholder 3"/>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a:xfrm>
            <a:off x="2209800" y="880110"/>
            <a:ext cx="4861560" cy="8082677"/>
          </a:xfrm>
        </p:spPr>
        <p:txBody>
          <a:bodyPr/>
          <a:lstStyle/>
          <a:p>
            <a:pPr marL="241653" indent="-241653"/>
            <a:r>
              <a:rPr lang="en-US" b="1" u="sng" dirty="0"/>
              <a:t>Outer Join (contd.):</a:t>
            </a:r>
          </a:p>
          <a:p>
            <a:pPr marL="241653" indent="-241653">
              <a:buFontTx/>
              <a:buChar char="•"/>
            </a:pPr>
            <a:r>
              <a:rPr lang="en-US" dirty="0"/>
              <a:t>Consider the query for getting all the department details along with the  number of employees in it.  In an Equijoin, the details of </a:t>
            </a:r>
            <a:r>
              <a:rPr lang="en-US" dirty="0" err="1"/>
              <a:t>deptno</a:t>
            </a:r>
            <a:r>
              <a:rPr lang="en-US" dirty="0"/>
              <a:t> 40 were not shown because there are no employees assigned to it in the EMP table.  </a:t>
            </a:r>
          </a:p>
          <a:p>
            <a:pPr marL="241653" indent="-241653">
              <a:buFontTx/>
              <a:buChar char="•"/>
            </a:pPr>
            <a:r>
              <a:rPr lang="en-US" dirty="0"/>
              <a:t>This can be avoided by taking an Outer Join. Outer Join is an exclusive union of sets (whereas normal joins are intersection).  Outer Joins can be simulated using UNIONS.  </a:t>
            </a:r>
          </a:p>
          <a:p>
            <a:pPr marL="241653" indent="-241653">
              <a:buFontTx/>
              <a:buChar char="•"/>
            </a:pPr>
            <a:r>
              <a:rPr lang="en-US" dirty="0"/>
              <a:t>In a join of two tables an outer join may be for the first table or the second table. If the outer join is taken on say the </a:t>
            </a:r>
            <a:r>
              <a:rPr lang="en-US" dirty="0" err="1"/>
              <a:t>dept</a:t>
            </a:r>
            <a:r>
              <a:rPr lang="en-US" dirty="0"/>
              <a:t> table then each row of </a:t>
            </a:r>
            <a:r>
              <a:rPr lang="en-US" dirty="0" err="1"/>
              <a:t>dept</a:t>
            </a:r>
            <a:r>
              <a:rPr lang="en-US" dirty="0"/>
              <a:t> table will be selected at least once whether or not a join condition is satisfied. </a:t>
            </a:r>
          </a:p>
          <a:p>
            <a:pPr marL="241653" indent="-241653">
              <a:buFontTx/>
              <a:buChar char="•"/>
            </a:pPr>
            <a:r>
              <a:rPr lang="en-US" dirty="0"/>
              <a:t>To get the details of all departments with number of employees assigned to it (even 0 employees</a:t>
            </a:r>
            <a:r>
              <a:rPr lang="en-US" dirty="0" smtClean="0"/>
              <a:t>)</a:t>
            </a:r>
          </a:p>
          <a:p>
            <a:pPr marL="241653" indent="-241653">
              <a:buFontTx/>
              <a:buChar char="•"/>
            </a:pPr>
            <a:endParaRPr lang="en-US" dirty="0"/>
          </a:p>
          <a:p>
            <a:pPr marL="241653" indent="-241653">
              <a:buFontTx/>
              <a:buChar char="•"/>
            </a:pPr>
            <a:endParaRPr lang="en-US" dirty="0"/>
          </a:p>
          <a:p>
            <a:pPr marL="241653" indent="-241653">
              <a:buFontTx/>
              <a:buChar char="•"/>
            </a:pPr>
            <a:endParaRPr lang="en-US" dirty="0"/>
          </a:p>
          <a:p>
            <a:pPr marL="241653" indent="-241653">
              <a:buFontTx/>
              <a:buChar char="•"/>
            </a:pPr>
            <a:endParaRPr lang="en-US" dirty="0"/>
          </a:p>
          <a:p>
            <a:pPr marL="241653" indent="-241653"/>
            <a:endParaRPr lang="en-US" dirty="0"/>
          </a:p>
          <a:p>
            <a:pPr marL="241653" indent="-241653"/>
            <a:endParaRPr lang="en-US" sz="800" dirty="0"/>
          </a:p>
          <a:p>
            <a:pPr marL="241653" indent="-241653"/>
            <a:endParaRPr lang="en-US" sz="800" dirty="0"/>
          </a:p>
          <a:p>
            <a:pPr marL="241653" indent="-241653"/>
            <a:r>
              <a:rPr lang="en-US" sz="800" dirty="0"/>
              <a:t>	</a:t>
            </a:r>
            <a:r>
              <a:rPr lang="en-US" sz="800" u="sng" dirty="0"/>
              <a:t>DEPTNO</a:t>
            </a:r>
            <a:r>
              <a:rPr lang="en-US" sz="800" dirty="0"/>
              <a:t> 	</a:t>
            </a:r>
            <a:r>
              <a:rPr lang="en-US" sz="800" u="sng" dirty="0"/>
              <a:t>DNAME</a:t>
            </a:r>
            <a:r>
              <a:rPr lang="en-US" sz="800" dirty="0"/>
              <a:t>             	</a:t>
            </a:r>
            <a:r>
              <a:rPr lang="en-US" sz="800" u="sng" dirty="0"/>
              <a:t>LOC</a:t>
            </a:r>
            <a:r>
              <a:rPr lang="en-US" sz="800" dirty="0"/>
              <a:t>          	</a:t>
            </a:r>
            <a:r>
              <a:rPr lang="en-US" sz="800" u="sng" dirty="0"/>
              <a:t>No.  of  employees</a:t>
            </a:r>
          </a:p>
          <a:p>
            <a:pPr marL="241653" indent="-241653"/>
            <a:r>
              <a:rPr lang="en-US" sz="800" dirty="0"/>
              <a:t>	10 	ACCOUNTING     	NEW YORK	3</a:t>
            </a:r>
          </a:p>
          <a:p>
            <a:pPr marL="241653" indent="-241653"/>
            <a:r>
              <a:rPr lang="en-US" sz="800" dirty="0"/>
              <a:t>	20 	RESEARCH       	DALLAS	5</a:t>
            </a:r>
          </a:p>
          <a:p>
            <a:pPr marL="241653" indent="-241653"/>
            <a:r>
              <a:rPr lang="en-US" sz="800" dirty="0"/>
              <a:t>	30 	SALES         	CHICAGO	6</a:t>
            </a:r>
          </a:p>
          <a:p>
            <a:pPr marL="241653" indent="-241653"/>
            <a:r>
              <a:rPr lang="en-US" sz="800" dirty="0"/>
              <a:t>	40 	OPERATIONS     	BOSTON	0</a:t>
            </a:r>
          </a:p>
          <a:p>
            <a:pPr marL="241653" indent="-241653"/>
            <a:endParaRPr lang="en-US" sz="800" dirty="0"/>
          </a:p>
          <a:p>
            <a:pPr marL="241653" indent="-241653">
              <a:buFontTx/>
              <a:buChar char="•"/>
            </a:pPr>
            <a:r>
              <a:rPr lang="en-US" dirty="0"/>
              <a:t>Suppose there are any employees without </a:t>
            </a:r>
            <a:r>
              <a:rPr lang="en-US" dirty="0" err="1"/>
              <a:t>deptno</a:t>
            </a:r>
            <a:r>
              <a:rPr lang="en-US" dirty="0"/>
              <a:t> assigned to it.  If we take the Equijoin, then employees without any </a:t>
            </a:r>
            <a:r>
              <a:rPr lang="en-US" dirty="0" err="1"/>
              <a:t>dept</a:t>
            </a:r>
            <a:r>
              <a:rPr lang="en-US" dirty="0"/>
              <a:t> will not be selected because JOIN condition will not be satisfied for NULL values.  To solve this problem we have to take an Outer Join on the DEPT table.</a:t>
            </a:r>
          </a:p>
          <a:p>
            <a:pPr marL="241653" indent="-241653">
              <a:buFontTx/>
              <a:buChar char="•"/>
            </a:pPr>
            <a:r>
              <a:rPr lang="en-US" dirty="0"/>
              <a:t>The query to get all the names, salary, department names of all employees we have to take an Outer Join on EMP table.</a:t>
            </a:r>
          </a:p>
          <a:p>
            <a:pPr marL="241653" indent="-241653"/>
            <a:endParaRPr lang="en-US" dirty="0"/>
          </a:p>
          <a:p>
            <a:pPr marL="241653" indent="-241653"/>
            <a:endParaRPr lang="en-US" dirty="0"/>
          </a:p>
        </p:txBody>
      </p:sp>
      <p:sp>
        <p:nvSpPr>
          <p:cNvPr id="345094" name="AutoShape 6"/>
          <p:cNvSpPr>
            <a:spLocks noChangeArrowheads="1"/>
          </p:cNvSpPr>
          <p:nvPr/>
        </p:nvSpPr>
        <p:spPr bwMode="auto">
          <a:xfrm>
            <a:off x="2474525" y="2861829"/>
            <a:ext cx="4064000" cy="80010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dirty="0">
                <a:latin typeface="Arial" pitchFamily="34" charset="0"/>
                <a:cs typeface="Arial" pitchFamily="34" charset="0"/>
              </a:rPr>
              <a:t>SELECT </a:t>
            </a:r>
            <a:r>
              <a:rPr lang="en-US" sz="800" dirty="0" err="1">
                <a:latin typeface="Arial" pitchFamily="34" charset="0"/>
                <a:cs typeface="Arial" pitchFamily="34" charset="0"/>
              </a:rPr>
              <a:t>dept.deptno</a:t>
            </a:r>
            <a:r>
              <a:rPr lang="en-US" sz="800" dirty="0">
                <a:latin typeface="Arial" pitchFamily="34" charset="0"/>
                <a:cs typeface="Arial" pitchFamily="34" charset="0"/>
              </a:rPr>
              <a:t>, </a:t>
            </a:r>
            <a:r>
              <a:rPr lang="en-US" sz="800" dirty="0" err="1">
                <a:latin typeface="Arial" pitchFamily="34" charset="0"/>
                <a:cs typeface="Arial" pitchFamily="34" charset="0"/>
              </a:rPr>
              <a:t>dept.dname</a:t>
            </a:r>
            <a:r>
              <a:rPr lang="en-US" sz="800" dirty="0">
                <a:latin typeface="Arial" pitchFamily="34" charset="0"/>
                <a:cs typeface="Arial" pitchFamily="34" charset="0"/>
              </a:rPr>
              <a:t>, </a:t>
            </a:r>
            <a:r>
              <a:rPr lang="en-US" sz="800" dirty="0" err="1">
                <a:latin typeface="Arial" pitchFamily="34" charset="0"/>
                <a:cs typeface="Arial" pitchFamily="34" charset="0"/>
              </a:rPr>
              <a:t>dept.loc</a:t>
            </a:r>
            <a:r>
              <a:rPr lang="en-US" sz="800" dirty="0">
                <a:latin typeface="Arial" pitchFamily="34" charset="0"/>
                <a:cs typeface="Arial" pitchFamily="34" charset="0"/>
              </a:rPr>
              <a:t>, count(</a:t>
            </a:r>
            <a:r>
              <a:rPr lang="en-US" sz="800" dirty="0" err="1">
                <a:latin typeface="Arial" pitchFamily="34" charset="0"/>
                <a:cs typeface="Arial" pitchFamily="34" charset="0"/>
              </a:rPr>
              <a:t>empno</a:t>
            </a:r>
            <a:r>
              <a:rPr lang="en-US" sz="800" dirty="0">
                <a:latin typeface="Arial" pitchFamily="34" charset="0"/>
                <a:cs typeface="Arial" pitchFamily="34" charset="0"/>
              </a:rPr>
              <a:t>) "No. of  employees" FROM </a:t>
            </a:r>
            <a:r>
              <a:rPr lang="en-US" sz="800" dirty="0" err="1">
                <a:latin typeface="Arial" pitchFamily="34" charset="0"/>
                <a:cs typeface="Arial" pitchFamily="34" charset="0"/>
              </a:rPr>
              <a:t>dept</a:t>
            </a:r>
            <a:r>
              <a:rPr lang="en-US" sz="800" dirty="0">
                <a:latin typeface="Arial" pitchFamily="34" charset="0"/>
                <a:cs typeface="Arial" pitchFamily="34" charset="0"/>
              </a:rPr>
              <a:t> LEFT OUTER JOIN </a:t>
            </a:r>
            <a:r>
              <a:rPr lang="en-US" sz="800" dirty="0" err="1">
                <a:latin typeface="Arial" pitchFamily="34" charset="0"/>
                <a:cs typeface="Arial" pitchFamily="34" charset="0"/>
              </a:rPr>
              <a:t>emp</a:t>
            </a:r>
            <a:r>
              <a:rPr lang="en-US" sz="800" dirty="0">
                <a:latin typeface="Arial" pitchFamily="34" charset="0"/>
                <a:cs typeface="Arial" pitchFamily="34" charset="0"/>
              </a:rPr>
              <a:t>   </a:t>
            </a:r>
          </a:p>
          <a:p>
            <a:pPr lvl="1"/>
            <a:r>
              <a:rPr lang="en-US" sz="800" dirty="0">
                <a:latin typeface="Arial" pitchFamily="34" charset="0"/>
                <a:cs typeface="Arial" pitchFamily="34" charset="0"/>
              </a:rPr>
              <a:t>ON </a:t>
            </a:r>
            <a:r>
              <a:rPr lang="en-US" sz="800" dirty="0" err="1">
                <a:latin typeface="Arial" pitchFamily="34" charset="0"/>
                <a:cs typeface="Arial" pitchFamily="34" charset="0"/>
              </a:rPr>
              <a:t>emp.deptno</a:t>
            </a:r>
            <a:r>
              <a:rPr lang="en-US" sz="800" dirty="0">
                <a:latin typeface="Arial" pitchFamily="34" charset="0"/>
                <a:cs typeface="Arial" pitchFamily="34" charset="0"/>
              </a:rPr>
              <a:t> =</a:t>
            </a:r>
            <a:r>
              <a:rPr lang="en-US" sz="800" dirty="0" err="1">
                <a:latin typeface="Arial" pitchFamily="34" charset="0"/>
                <a:cs typeface="Arial" pitchFamily="34" charset="0"/>
              </a:rPr>
              <a:t>dept.deptno</a:t>
            </a:r>
            <a:r>
              <a:rPr lang="en-US" sz="800" dirty="0">
                <a:latin typeface="Arial" pitchFamily="34" charset="0"/>
                <a:cs typeface="Arial" pitchFamily="34" charset="0"/>
              </a:rPr>
              <a:t> </a:t>
            </a:r>
          </a:p>
          <a:p>
            <a:pPr lvl="1"/>
            <a:r>
              <a:rPr lang="en-US" sz="800" dirty="0">
                <a:latin typeface="Arial" pitchFamily="34" charset="0"/>
                <a:cs typeface="Arial" pitchFamily="34" charset="0"/>
              </a:rPr>
              <a:t>GROUP BY </a:t>
            </a:r>
            <a:r>
              <a:rPr lang="en-US" sz="800" dirty="0" err="1">
                <a:latin typeface="Arial" pitchFamily="34" charset="0"/>
                <a:cs typeface="Arial" pitchFamily="34" charset="0"/>
              </a:rPr>
              <a:t>dept.deptno,dept.dname,dept.loc</a:t>
            </a:r>
            <a:r>
              <a:rPr lang="en-US" sz="800" dirty="0">
                <a:latin typeface="Arial" pitchFamily="34" charset="0"/>
                <a:cs typeface="Arial" pitchFamily="34" charset="0"/>
              </a:rPr>
              <a:t>;</a:t>
            </a:r>
          </a:p>
        </p:txBody>
      </p:sp>
      <p:sp>
        <p:nvSpPr>
          <p:cNvPr id="345095" name="AutoShape 7"/>
          <p:cNvSpPr>
            <a:spLocks noChangeArrowheads="1"/>
          </p:cNvSpPr>
          <p:nvPr/>
        </p:nvSpPr>
        <p:spPr bwMode="auto">
          <a:xfrm>
            <a:off x="2438400" y="5588076"/>
            <a:ext cx="4064000" cy="80010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SELECT ename, sal,dname  FROM dept RIGHT OUTER JOIN emp ON</a:t>
            </a:r>
          </a:p>
          <a:p>
            <a:pPr lvl="1"/>
            <a:r>
              <a:rPr lang="en-US" sz="1000">
                <a:latin typeface="Arial" pitchFamily="34" charset="0"/>
                <a:cs typeface="Arial" pitchFamily="34" charset="0"/>
              </a:rPr>
              <a:t>dept.deptno=emp.deptno;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Self Join:</a:t>
            </a:r>
          </a:p>
          <a:p>
            <a:r>
              <a:rPr lang="en-US" smtClean="0"/>
              <a:t>To join a table to itself, “two copies” of the same table have to be opened in the memory. </a:t>
            </a:r>
          </a:p>
          <a:p>
            <a:r>
              <a:rPr lang="en-US" smtClean="0"/>
              <a:t>Hence in the FORM clause, the table name needs to be mentioned twice. </a:t>
            </a:r>
          </a:p>
          <a:p>
            <a:r>
              <a:rPr lang="en-US" smtClean="0"/>
              <a:t>Since the table names are the same, the second table will overwrite the first table. In effect, this will result in only one table being in memory. </a:t>
            </a:r>
          </a:p>
          <a:p>
            <a:pPr lvl="1"/>
            <a:r>
              <a:rPr lang="en-US" smtClean="0"/>
              <a:t>This is because a table name is translated into a specific memory location. </a:t>
            </a:r>
          </a:p>
          <a:p>
            <a:r>
              <a:rPr lang="en-US" smtClean="0"/>
              <a:t>To avoid this, each table is opened using an “alias”. </a:t>
            </a:r>
          </a:p>
          <a:p>
            <a:pPr lvl="1"/>
            <a:r>
              <a:rPr lang="en-US" smtClean="0"/>
              <a:t>These two table aliases will cause two identical tables to be opened in different memory locations. </a:t>
            </a:r>
          </a:p>
          <a:p>
            <a:pPr lvl="1"/>
            <a:r>
              <a:rPr lang="en-US" smtClean="0"/>
              <a:t>This will result in two identical tables to be physically present in the computer memory.</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type="body" idx="1"/>
          </p:nvPr>
        </p:nvSpPr>
        <p:spPr/>
        <p:txBody>
          <a:bodyPr/>
          <a:lstStyle/>
          <a:p>
            <a:r>
              <a:rPr lang="en-US" smtClean="0"/>
              <a:t>Joining a Table to itself:</a:t>
            </a:r>
          </a:p>
          <a:p>
            <a:r>
              <a:rPr lang="en-US" smtClean="0"/>
              <a:t>Sometimes you need to join a table to itself. </a:t>
            </a:r>
          </a:p>
          <a:p>
            <a:r>
              <a:rPr lang="en-US" smtClean="0"/>
              <a:t>To find the name of manager of each employee, you need to join the EMP table to itself, or perform a self join. </a:t>
            </a:r>
          </a:p>
          <a:p>
            <a:r>
              <a:rPr lang="en-US" smtClean="0"/>
              <a:t>	For example: To find the name of Whalen’s manager, you need to:</a:t>
            </a:r>
          </a:p>
          <a:p>
            <a:pPr lvl="1"/>
            <a:r>
              <a:rPr lang="en-US" smtClean="0"/>
              <a:t>Find Whalen in the EMP table by looking at the LAST_NAME column.</a:t>
            </a:r>
          </a:p>
          <a:p>
            <a:pPr lvl="1"/>
            <a:r>
              <a:rPr lang="en-US" smtClean="0"/>
              <a:t>Find the manager number for Whalen by looking at the MANAGER_ID column. Whalen’s manager number is 101.</a:t>
            </a:r>
          </a:p>
          <a:p>
            <a:pPr lvl="1"/>
            <a:r>
              <a:rPr lang="en-US" smtClean="0"/>
              <a:t>Find the name of the manager with EMPLOYEE_ID 101 by looking at the LAST_NAME column. Kochhar’s employee number is 101, so Kochhar is Whalen’s manager.</a:t>
            </a:r>
          </a:p>
          <a:p>
            <a:pPr lvl="1"/>
            <a:r>
              <a:rPr lang="en-US" smtClean="0"/>
              <a:t>In the above process, you look twice in the EMP table. </a:t>
            </a:r>
          </a:p>
          <a:p>
            <a:pPr lvl="2"/>
            <a:r>
              <a:rPr lang="en-US" smtClean="0"/>
              <a:t>The first time you look in the table to find Whalen in the LAST_NAME column and MANAGER_ID value of 101. </a:t>
            </a:r>
          </a:p>
          <a:p>
            <a:pPr lvl="2"/>
            <a:r>
              <a:rPr lang="en-US" smtClean="0"/>
              <a:t>The second time you look in the EMPLOYEE_ID column to find 101 and the LAST_NAME column to find Kochhar. </a:t>
            </a:r>
          </a:p>
          <a:p>
            <a:endParaRPr lang="en-US" smtClean="0"/>
          </a:p>
          <a:p>
            <a:endParaRPr lang="en-US" smtClean="0"/>
          </a:p>
          <a:p>
            <a:endParaRPr lang="en-US" smtClean="0"/>
          </a:p>
          <a:p>
            <a:endParaRPr lang="en-US" smtClean="0"/>
          </a:p>
          <a:p>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2209800" y="880110"/>
            <a:ext cx="4861560" cy="8082677"/>
          </a:xfrm>
        </p:spPr>
        <p:txBody>
          <a:bodyPr/>
          <a:lstStyle/>
          <a:p>
            <a:pPr marL="241653" indent="-241653">
              <a:tabLst>
                <a:tab pos="483306" algn="l"/>
                <a:tab pos="724959" algn="l"/>
                <a:tab pos="966612" algn="l"/>
                <a:tab pos="1208265" algn="l"/>
                <a:tab pos="1449918" algn="l"/>
                <a:tab pos="1691571" algn="l"/>
                <a:tab pos="1933224" algn="l"/>
                <a:tab pos="2174878" algn="l"/>
                <a:tab pos="2416531" algn="l"/>
              </a:tabLst>
            </a:pPr>
            <a:r>
              <a:rPr lang="en-US" b="1" u="sng" dirty="0"/>
              <a:t>Self-Join (contd.)</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In a self-join a Cartesian product is taken on two sets of rows of the same table.</a:t>
            </a:r>
          </a:p>
          <a:p>
            <a:pPr marL="241653" indent="-241653">
              <a:tabLst>
                <a:tab pos="483306" algn="l"/>
                <a:tab pos="724959" algn="l"/>
                <a:tab pos="966612" algn="l"/>
                <a:tab pos="1208265" algn="l"/>
                <a:tab pos="1449918" algn="l"/>
                <a:tab pos="1691571" algn="l"/>
                <a:tab pos="1933224" algn="l"/>
                <a:tab pos="2174878" algn="l"/>
                <a:tab pos="2416531" algn="l"/>
              </a:tabLst>
            </a:pPr>
            <a:r>
              <a:rPr lang="en-US" b="1" dirty="0"/>
              <a:t>	TABLE  F1</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COL1</a:t>
            </a:r>
            <a:r>
              <a:rPr lang="en-US" sz="800" dirty="0"/>
              <a:t>	</a:t>
            </a:r>
            <a:r>
              <a:rPr lang="en-US" sz="800" u="sng" dirty="0"/>
              <a:t>COL2</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	1</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B	2</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C	3</a:t>
            </a:r>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COL1</a:t>
            </a:r>
            <a:r>
              <a:rPr lang="en-US" sz="800" dirty="0"/>
              <a:t> 	</a:t>
            </a:r>
            <a:r>
              <a:rPr lang="en-US" sz="800" u="sng" dirty="0"/>
              <a:t>COL2</a:t>
            </a:r>
            <a:r>
              <a:rPr lang="en-US" sz="800" dirty="0"/>
              <a:t>	</a:t>
            </a:r>
            <a:r>
              <a:rPr lang="en-US" sz="800" u="sng" dirty="0"/>
              <a:t>COL1</a:t>
            </a:r>
            <a:r>
              <a:rPr lang="en-US" sz="800" dirty="0"/>
              <a:t>	</a:t>
            </a:r>
            <a:r>
              <a:rPr lang="en-US" sz="800" u="sng" dirty="0"/>
              <a:t>COL2</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		1          	A		1</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B		2          	B		2</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C		3          	C		3</a:t>
            </a:r>
          </a:p>
          <a:p>
            <a:pPr marL="241653" indent="-241653">
              <a:tabLst>
                <a:tab pos="483306" algn="l"/>
                <a:tab pos="724959" algn="l"/>
                <a:tab pos="966612" algn="l"/>
                <a:tab pos="1208265" algn="l"/>
                <a:tab pos="1449918" algn="l"/>
                <a:tab pos="1691571" algn="l"/>
                <a:tab pos="1933224" algn="l"/>
                <a:tab pos="2174878" algn="l"/>
                <a:tab pos="2416531" algn="l"/>
              </a:tabLst>
            </a:pPr>
            <a:endParaRPr lang="en-US" sz="800"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get the names and salaries of all employees, who have managers, and managers name and managers salary.</a:t>
            </a:r>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NAME</a:t>
            </a:r>
            <a:r>
              <a:rPr lang="en-US" sz="800" dirty="0"/>
              <a:t>		</a:t>
            </a:r>
            <a:r>
              <a:rPr lang="en-US" sz="800" u="sng" dirty="0"/>
              <a:t>SALARY</a:t>
            </a:r>
            <a:r>
              <a:rPr lang="en-US" sz="800" dirty="0"/>
              <a:t>   	</a:t>
            </a:r>
            <a:r>
              <a:rPr lang="en-US" sz="800" u="sng" dirty="0"/>
              <a:t>MGR</a:t>
            </a:r>
            <a:r>
              <a:rPr lang="en-US" sz="800" dirty="0"/>
              <a:t>			</a:t>
            </a:r>
            <a:r>
              <a:rPr lang="en-US" sz="800" u="sng" dirty="0" err="1"/>
              <a:t>Mgr</a:t>
            </a:r>
            <a:r>
              <a:rPr lang="en-US" sz="800" u="sng" dirty="0"/>
              <a:t> Salary</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SMITH		800      	FORD            	3000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ALLEN		1600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WARD		1250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JONES		2975      	KING            	5000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MARTIN		1250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BLAKE		2850     	KING            	5000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CLARK		2450     	KING            	5000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SCOTT		3000     	JONES          	 2975</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TURNER		1500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ADAMS		1100   	SCOTT           	3000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JAMES		950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FORD		3000 	JONES           	2975</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MILLER		1300 	CLARK		2450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13 rows selected.  * King is not selected because he does not  have a manager.</a:t>
            </a:r>
          </a:p>
        </p:txBody>
      </p:sp>
      <p:sp>
        <p:nvSpPr>
          <p:cNvPr id="343045" name="AutoShape 5"/>
          <p:cNvSpPr>
            <a:spLocks noChangeArrowheads="1"/>
          </p:cNvSpPr>
          <p:nvPr/>
        </p:nvSpPr>
        <p:spPr bwMode="auto">
          <a:xfrm>
            <a:off x="2317875" y="2050770"/>
            <a:ext cx="4064000" cy="296645"/>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dirty="0">
                <a:latin typeface="Arial" pitchFamily="34" charset="0"/>
                <a:cs typeface="Arial" pitchFamily="34" charset="0"/>
              </a:rPr>
              <a:t>SELECT * FROM f1 first_f1,f1  second_f1 </a:t>
            </a:r>
          </a:p>
          <a:p>
            <a:pPr lvl="1"/>
            <a:r>
              <a:rPr lang="en-US" sz="800" dirty="0">
                <a:latin typeface="Arial" pitchFamily="34" charset="0"/>
                <a:cs typeface="Arial" pitchFamily="34" charset="0"/>
              </a:rPr>
              <a:t>WHERE first_f1.col1 = second_f1.col1;</a:t>
            </a:r>
          </a:p>
        </p:txBody>
      </p:sp>
      <p:sp>
        <p:nvSpPr>
          <p:cNvPr id="343046" name="AutoShape 6"/>
          <p:cNvSpPr>
            <a:spLocks noChangeArrowheads="1"/>
          </p:cNvSpPr>
          <p:nvPr/>
        </p:nvSpPr>
        <p:spPr bwMode="auto">
          <a:xfrm>
            <a:off x="2250607" y="3493829"/>
            <a:ext cx="4064000" cy="45037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a:latin typeface="Arial" pitchFamily="34" charset="0"/>
                <a:cs typeface="Arial" pitchFamily="34" charset="0"/>
              </a:rPr>
              <a:t>SQL&gt; SELECT a.ename  name ,  a.sal salary , b.ename mgr, b.sal " Mgr Salary" FROM emp a , emp b   WHERE  A.mgr = B.empno;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smtClean="0"/>
              <a:t>Example of Self Join:</a:t>
            </a:r>
          </a:p>
          <a:p>
            <a:r>
              <a:rPr lang="en-US" smtClean="0"/>
              <a:t>In the example shown in the slide, the data is required for all the employees and the names of their respective managers. </a:t>
            </a:r>
          </a:p>
          <a:p>
            <a:r>
              <a:rPr lang="en-US" smtClean="0"/>
              <a:t>This data is available in the EMP table. This table holds the employee number, employee names, and their respective manager numbers, who in turn are employees in the same table.</a:t>
            </a:r>
          </a:p>
          <a:p>
            <a:r>
              <a:rPr lang="en-US" smtClean="0"/>
              <a:t>Thus the EMPNO is the PRIMARY KEY.  And the MGR column is used to refer to the employee details in the same table. </a:t>
            </a:r>
          </a:p>
          <a:p>
            <a:r>
              <a:rPr lang="en-US" smtClean="0"/>
              <a:t>Thus MGR is a FOREIGN KEY mapping to the EMPNO, which is the primary key of the table. </a:t>
            </a:r>
          </a:p>
          <a:p>
            <a:r>
              <a:rPr lang="en-US" smtClean="0"/>
              <a:t>It is possible to extract the manager number to which employee reports by using the EMP table. However, to extract the manager name (i.e. employee’s name), a reference has to be made to the same table. This can be done by using a Self Join.</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Sub-queries:</a:t>
            </a:r>
          </a:p>
          <a:p>
            <a:r>
              <a:rPr lang="en-US" smtClean="0"/>
              <a:t>As mentioned earlier, since a basic SQL query returns a relation, it can be used to construct composite queries. </a:t>
            </a:r>
          </a:p>
          <a:p>
            <a:r>
              <a:rPr lang="en-US" smtClean="0"/>
              <a:t>Such a SQL query, which is nested within another higher level query, is called a “sub-query”. </a:t>
            </a:r>
          </a:p>
          <a:p>
            <a:r>
              <a:rPr lang="en-US" smtClean="0"/>
              <a:t>This kind of a nested sub-query is useful in cases, where we need to select rows from tables based on a condition, which depends on the data stored in the table itself.</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p:txBody>
          <a:bodyPr/>
          <a:lstStyle/>
          <a:p>
            <a:r>
              <a:rPr lang="en-US" smtClean="0"/>
              <a:t>Examples:</a:t>
            </a:r>
          </a:p>
          <a:p>
            <a:r>
              <a:rPr lang="en-US" smtClean="0"/>
              <a:t>Example 3: To display the details of the employees working in BOSTON.</a:t>
            </a:r>
            <a:endParaRPr lang="en-US"/>
          </a:p>
        </p:txBody>
      </p:sp>
      <p:sp>
        <p:nvSpPr>
          <p:cNvPr id="275461" name="AutoShape 5"/>
          <p:cNvSpPr>
            <a:spLocks noChangeArrowheads="1"/>
          </p:cNvSpPr>
          <p:nvPr/>
        </p:nvSpPr>
        <p:spPr bwMode="auto">
          <a:xfrm>
            <a:off x="2519680" y="5087710"/>
            <a:ext cx="4253653"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a:latin typeface="Arial" pitchFamily="34" charset="0"/>
                <a:cs typeface="Arial" pitchFamily="34" charset="0"/>
              </a:rPr>
              <a:t>SELECT ename FROM emp</a:t>
            </a:r>
            <a:br>
              <a:rPr lang="en-US" sz="800">
                <a:latin typeface="Arial" pitchFamily="34" charset="0"/>
                <a:cs typeface="Arial" pitchFamily="34" charset="0"/>
              </a:rPr>
            </a:br>
            <a:r>
              <a:rPr lang="en-US" sz="800">
                <a:latin typeface="Arial" pitchFamily="34" charset="0"/>
                <a:cs typeface="Arial" pitchFamily="34" charset="0"/>
              </a:rPr>
              <a:t>	WHERE deptno =(SELECT deptno FROM dept 	WHERE loc=‘BOSTON’);</a:t>
            </a:r>
          </a:p>
        </p:txBody>
      </p:sp>
      <p:sp>
        <p:nvSpPr>
          <p:cNvPr id="3" name="Slide Image Placeholder 2"/>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2209800" y="880110"/>
            <a:ext cx="4861560" cy="8082677"/>
          </a:xfrm>
        </p:spPr>
        <p:txBody>
          <a:bodyPr/>
          <a:lstStyle/>
          <a:p>
            <a:pPr marL="241653" indent="-241653">
              <a:tabLst>
                <a:tab pos="483306" algn="l"/>
                <a:tab pos="966612" algn="l"/>
                <a:tab pos="1208265" algn="l"/>
                <a:tab pos="1449918" algn="l"/>
                <a:tab pos="1691571" algn="l"/>
                <a:tab pos="1933224" algn="l"/>
              </a:tabLst>
            </a:pPr>
            <a:r>
              <a:rPr lang="en-US" b="1" u="sng" dirty="0"/>
              <a:t>Sub-queries (contd.)</a:t>
            </a:r>
            <a:r>
              <a:rPr lang="en-US" b="1" dirty="0"/>
              <a:t>:</a:t>
            </a:r>
          </a:p>
          <a:p>
            <a:pPr marL="241653" indent="-241653">
              <a:buFontTx/>
              <a:buChar char="•"/>
              <a:tabLst>
                <a:tab pos="483306" algn="l"/>
                <a:tab pos="966612" algn="l"/>
                <a:tab pos="1208265" algn="l"/>
                <a:tab pos="1449918" algn="l"/>
                <a:tab pos="1691571" algn="l"/>
                <a:tab pos="1933224" algn="l"/>
              </a:tabLst>
            </a:pPr>
            <a:r>
              <a:rPr lang="en-US" dirty="0"/>
              <a:t>When the WHERE clause needs a set of values which can be only obtained from another query, the Sub-query is used. In the WHERE clause it can become a part of the following predicates</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COMPARISON Predicate </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IN Predicate </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ANY or ALL  Predicate  </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EXISTS Predicate.</a:t>
            </a:r>
          </a:p>
          <a:p>
            <a:pPr marL="241653" indent="-241653">
              <a:buFontTx/>
              <a:buChar char="•"/>
              <a:tabLst>
                <a:tab pos="483306" algn="l"/>
                <a:tab pos="966612" algn="l"/>
                <a:tab pos="1208265" algn="l"/>
                <a:tab pos="1449918" algn="l"/>
                <a:tab pos="1691571" algn="l"/>
                <a:tab pos="1933224" algn="l"/>
              </a:tabLst>
            </a:pPr>
            <a:r>
              <a:rPr lang="en-US" dirty="0"/>
              <a:t>It can be also used as a part of the condition in the HAVING clause.</a:t>
            </a:r>
          </a:p>
          <a:p>
            <a:pPr marL="241653" indent="-241653">
              <a:buFontTx/>
              <a:buChar char="•"/>
              <a:tabLst>
                <a:tab pos="483306" algn="l"/>
                <a:tab pos="966612" algn="l"/>
                <a:tab pos="1208265" algn="l"/>
                <a:tab pos="1449918" algn="l"/>
                <a:tab pos="1691571" algn="l"/>
                <a:tab pos="1933224" algn="l"/>
              </a:tabLst>
            </a:pPr>
            <a:r>
              <a:rPr lang="en-US" dirty="0"/>
              <a:t>To list the names of all employees working in SALES dept, assuming that </a:t>
            </a:r>
            <a:r>
              <a:rPr lang="en-US" dirty="0" err="1"/>
              <a:t>deptno</a:t>
            </a:r>
            <a:r>
              <a:rPr lang="en-US" dirty="0"/>
              <a:t> of SALES dept is not known.</a:t>
            </a:r>
          </a:p>
          <a:p>
            <a:pPr marL="241653" indent="-241653">
              <a:tabLst>
                <a:tab pos="483306" algn="l"/>
                <a:tab pos="966612" algn="l"/>
                <a:tab pos="1208265" algn="l"/>
                <a:tab pos="1449918" algn="l"/>
                <a:tab pos="1691571" algn="l"/>
                <a:tab pos="1933224" algn="l"/>
              </a:tabLst>
            </a:pPr>
            <a:r>
              <a:rPr lang="en-US" dirty="0"/>
              <a:t>	</a:t>
            </a:r>
          </a:p>
          <a:p>
            <a:pPr marL="241653" indent="-241653">
              <a:tabLst>
                <a:tab pos="483306" algn="l"/>
                <a:tab pos="966612" algn="l"/>
                <a:tab pos="1208265" algn="l"/>
                <a:tab pos="1449918" algn="l"/>
                <a:tab pos="1691571" algn="l"/>
                <a:tab pos="1933224" algn="l"/>
              </a:tabLst>
            </a:pPr>
            <a:endParaRPr lang="en-US" dirty="0"/>
          </a:p>
          <a:p>
            <a:pPr marL="241653" indent="-241653">
              <a:tabLst>
                <a:tab pos="483306" algn="l"/>
                <a:tab pos="966612" algn="l"/>
                <a:tab pos="1208265" algn="l"/>
                <a:tab pos="1449918" algn="l"/>
                <a:tab pos="1691571" algn="l"/>
                <a:tab pos="1933224" algn="l"/>
              </a:tabLst>
            </a:pPr>
            <a:endParaRPr lang="en-US" dirty="0"/>
          </a:p>
          <a:p>
            <a:pPr marL="241653" indent="-241653">
              <a:tabLst>
                <a:tab pos="483306" algn="l"/>
                <a:tab pos="966612" algn="l"/>
                <a:tab pos="1208265" algn="l"/>
                <a:tab pos="1449918" algn="l"/>
                <a:tab pos="1691571" algn="l"/>
                <a:tab pos="1933224" algn="l"/>
              </a:tabLst>
            </a:pPr>
            <a:endParaRPr lang="en-US" dirty="0" smtClean="0"/>
          </a:p>
          <a:p>
            <a:pPr marL="241653" indent="-241653">
              <a:tabLst>
                <a:tab pos="483306" algn="l"/>
                <a:tab pos="966612" algn="l"/>
                <a:tab pos="1208265" algn="l"/>
                <a:tab pos="1449918" algn="l"/>
                <a:tab pos="1691571" algn="l"/>
                <a:tab pos="1933224" algn="l"/>
              </a:tabLst>
            </a:pPr>
            <a:endParaRPr lang="en-US" dirty="0" smtClean="0"/>
          </a:p>
          <a:p>
            <a:pPr marL="241653" indent="-241653">
              <a:tabLst>
                <a:tab pos="483306" algn="l"/>
                <a:tab pos="966612" algn="l"/>
                <a:tab pos="1208265" algn="l"/>
                <a:tab pos="1449918" algn="l"/>
                <a:tab pos="1691571" algn="l"/>
                <a:tab pos="1933224" algn="l"/>
              </a:tabLst>
            </a:pPr>
            <a:endParaRPr lang="en-US" dirty="0"/>
          </a:p>
          <a:p>
            <a:pPr marL="241653" indent="-241653">
              <a:tabLst>
                <a:tab pos="483306" algn="l"/>
                <a:tab pos="966612" algn="l"/>
                <a:tab pos="1208265" algn="l"/>
                <a:tab pos="1449918" algn="l"/>
                <a:tab pos="1691571" algn="l"/>
                <a:tab pos="1933224" algn="l"/>
              </a:tabLst>
            </a:pPr>
            <a:r>
              <a:rPr lang="en-US" sz="800" dirty="0"/>
              <a:t>		</a:t>
            </a:r>
            <a:r>
              <a:rPr lang="en-US" sz="800" u="sng" dirty="0"/>
              <a:t>ENAME </a:t>
            </a:r>
            <a:r>
              <a:rPr lang="en-US" sz="800" dirty="0"/>
              <a:t>		 </a:t>
            </a:r>
            <a:r>
              <a:rPr lang="en-US" sz="800" u="sng" dirty="0"/>
              <a:t>SAL</a:t>
            </a:r>
          </a:p>
          <a:p>
            <a:pPr marL="241653" indent="-241653">
              <a:tabLst>
                <a:tab pos="483306" algn="l"/>
                <a:tab pos="966612" algn="l"/>
                <a:tab pos="1208265" algn="l"/>
                <a:tab pos="1449918" algn="l"/>
                <a:tab pos="1691571" algn="l"/>
                <a:tab pos="1933224" algn="l"/>
              </a:tabLst>
            </a:pPr>
            <a:r>
              <a:rPr lang="en-US" sz="800" dirty="0"/>
              <a:t>		ALLEN            	1600</a:t>
            </a:r>
          </a:p>
          <a:p>
            <a:pPr marL="241653" indent="-241653">
              <a:tabLst>
                <a:tab pos="483306" algn="l"/>
                <a:tab pos="966612" algn="l"/>
                <a:tab pos="1208265" algn="l"/>
                <a:tab pos="1449918" algn="l"/>
                <a:tab pos="1691571" algn="l"/>
                <a:tab pos="1933224" algn="l"/>
              </a:tabLst>
            </a:pPr>
            <a:r>
              <a:rPr lang="en-US" sz="800" dirty="0"/>
              <a:t>		WARD             	1250</a:t>
            </a:r>
          </a:p>
          <a:p>
            <a:pPr marL="241653" indent="-241653">
              <a:tabLst>
                <a:tab pos="483306" algn="l"/>
                <a:tab pos="966612" algn="l"/>
                <a:tab pos="1208265" algn="l"/>
                <a:tab pos="1449918" algn="l"/>
                <a:tab pos="1691571" algn="l"/>
                <a:tab pos="1933224" algn="l"/>
              </a:tabLst>
            </a:pPr>
            <a:r>
              <a:rPr lang="en-US" sz="800" dirty="0"/>
              <a:t>		MARTIN          	1250</a:t>
            </a:r>
          </a:p>
          <a:p>
            <a:pPr marL="241653" indent="-241653">
              <a:tabLst>
                <a:tab pos="483306" algn="l"/>
                <a:tab pos="966612" algn="l"/>
                <a:tab pos="1208265" algn="l"/>
                <a:tab pos="1449918" algn="l"/>
                <a:tab pos="1691571" algn="l"/>
                <a:tab pos="1933224" algn="l"/>
              </a:tabLst>
            </a:pPr>
            <a:r>
              <a:rPr lang="en-US" sz="800" dirty="0"/>
              <a:t>		BLAKE            	2850</a:t>
            </a:r>
          </a:p>
          <a:p>
            <a:pPr marL="241653" indent="-241653">
              <a:tabLst>
                <a:tab pos="483306" algn="l"/>
                <a:tab pos="966612" algn="l"/>
                <a:tab pos="1208265" algn="l"/>
                <a:tab pos="1449918" algn="l"/>
                <a:tab pos="1691571" algn="l"/>
                <a:tab pos="1933224" algn="l"/>
              </a:tabLst>
            </a:pPr>
            <a:r>
              <a:rPr lang="en-US" sz="800" dirty="0"/>
              <a:t>		TURNER          1500</a:t>
            </a:r>
          </a:p>
          <a:p>
            <a:pPr marL="241653" indent="-241653">
              <a:tabLst>
                <a:tab pos="483306" algn="l"/>
                <a:tab pos="966612" algn="l"/>
                <a:tab pos="1208265" algn="l"/>
                <a:tab pos="1449918" algn="l"/>
                <a:tab pos="1691571" algn="l"/>
                <a:tab pos="1933224" algn="l"/>
              </a:tabLst>
            </a:pPr>
            <a:r>
              <a:rPr lang="en-US" sz="800" dirty="0"/>
              <a:t>		JAMES            	950</a:t>
            </a:r>
          </a:p>
          <a:p>
            <a:pPr marL="241653" indent="-241653">
              <a:tabLst>
                <a:tab pos="483306" algn="l"/>
                <a:tab pos="966612" algn="l"/>
                <a:tab pos="1208265" algn="l"/>
                <a:tab pos="1449918" algn="l"/>
                <a:tab pos="1691571" algn="l"/>
                <a:tab pos="1933224" algn="l"/>
              </a:tabLst>
            </a:pPr>
            <a:endParaRPr lang="en-US" sz="800" dirty="0"/>
          </a:p>
          <a:p>
            <a:pPr marL="241653" indent="-241653">
              <a:buFontTx/>
              <a:buChar char="•"/>
              <a:tabLst>
                <a:tab pos="483306" algn="l"/>
                <a:tab pos="966612" algn="l"/>
                <a:tab pos="1208265" algn="l"/>
                <a:tab pos="1449918" algn="l"/>
                <a:tab pos="1691571" algn="l"/>
                <a:tab pos="1933224" algn="l"/>
              </a:tabLst>
            </a:pPr>
            <a:r>
              <a:rPr lang="en-US" dirty="0"/>
              <a:t>The second SELECT statement is called INNER QUERY or SUB-QUERY. All the rules, which apply to the main query, also apply to the sub-query. The inner query is executed FIRST and ONLY ONCE. The inner query returns a single value, namely 30. This value is used to evaluate the main query. Notice that the table used in inner query can be different from the table used in main (also called OUTER) query.</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The sub-query cannot have an ORDER BY clause except for inline views and UNION of selects.</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The sub-query may select only one column except in the case of EXISTS predicate.</a:t>
            </a:r>
          </a:p>
          <a:p>
            <a:pPr marL="241653" indent="-241653">
              <a:buFontTx/>
              <a:buChar char="•"/>
              <a:tabLst>
                <a:tab pos="483306" algn="l"/>
                <a:tab pos="966612" algn="l"/>
                <a:tab pos="1208265" algn="l"/>
                <a:tab pos="1449918" algn="l"/>
                <a:tab pos="1691571" algn="l"/>
                <a:tab pos="1933224" algn="l"/>
              </a:tabLst>
            </a:pPr>
            <a:r>
              <a:rPr lang="en-US" dirty="0"/>
              <a:t>There are two types of sub-queries: Co-related and Non Co-related Sub-queries.</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If the Sub-query uses any data from the FROM clause of the outer query, then the sub-query is evaluated for each row of the outer query. The Sub-query thus has to be repeated for each row of the outer query and is called as “co-related sub-query”.</a:t>
            </a:r>
          </a:p>
          <a:p>
            <a:pPr marL="724959" lvl="1" indent="-241653">
              <a:buFont typeface="Wingdings" pitchFamily="2" charset="2"/>
              <a:buChar char="Ø"/>
              <a:tabLst>
                <a:tab pos="483306" algn="l"/>
                <a:tab pos="966612" algn="l"/>
                <a:tab pos="1208265" algn="l"/>
                <a:tab pos="1449918" algn="l"/>
                <a:tab pos="1691571" algn="l"/>
                <a:tab pos="1933224" algn="l"/>
              </a:tabLst>
            </a:pPr>
            <a:r>
              <a:rPr lang="en-US" dirty="0"/>
              <a:t>When no data is needed from the outer query, the sub-query is evaluated only once. The Sub-query is executed, and the result set is obtained. Such a sub-query is called as “non co-related sub-query”.</a:t>
            </a:r>
          </a:p>
          <a:p>
            <a:pPr marL="241653" indent="-241653">
              <a:tabLst>
                <a:tab pos="483306" algn="l"/>
                <a:tab pos="966612" algn="l"/>
                <a:tab pos="1208265" algn="l"/>
                <a:tab pos="1449918" algn="l"/>
                <a:tab pos="1691571" algn="l"/>
                <a:tab pos="1933224" algn="l"/>
              </a:tabLst>
            </a:pPr>
            <a:endParaRPr lang="en-US" dirty="0"/>
          </a:p>
        </p:txBody>
      </p:sp>
      <p:sp>
        <p:nvSpPr>
          <p:cNvPr id="347141" name="AutoShape 5"/>
          <p:cNvSpPr>
            <a:spLocks noChangeArrowheads="1"/>
          </p:cNvSpPr>
          <p:nvPr/>
        </p:nvSpPr>
        <p:spPr bwMode="auto">
          <a:xfrm>
            <a:off x="2299813" y="2710397"/>
            <a:ext cx="4064000" cy="72009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a:latin typeface="Arial" pitchFamily="34" charset="0"/>
                <a:cs typeface="Arial" pitchFamily="34" charset="0"/>
              </a:rPr>
              <a:t>SELECT ename,sal FROM emp</a:t>
            </a:r>
          </a:p>
          <a:p>
            <a:pPr lvl="1"/>
            <a:r>
              <a:rPr lang="en-US" sz="800">
                <a:latin typeface="Arial" pitchFamily="34" charset="0"/>
                <a:cs typeface="Arial" pitchFamily="34" charset="0"/>
              </a:rPr>
              <a:t>WHERE deptno = (SELECT deptno 	</a:t>
            </a:r>
          </a:p>
          <a:p>
            <a:pPr lvl="1"/>
            <a:r>
              <a:rPr lang="en-US" sz="800">
                <a:latin typeface="Arial" pitchFamily="34" charset="0"/>
                <a:cs typeface="Arial" pitchFamily="34" charset="0"/>
              </a:rPr>
              <a:t>	FROM dept</a:t>
            </a:r>
          </a:p>
          <a:p>
            <a:pPr lvl="1"/>
            <a:r>
              <a:rPr lang="en-US" sz="800">
                <a:latin typeface="Arial" pitchFamily="34" charset="0"/>
                <a:cs typeface="Arial" pitchFamily="34" charset="0"/>
              </a:rPr>
              <a:t>	WHERE dname = 'SALES');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Sub-queries by using Comparison operators:</a:t>
            </a:r>
          </a:p>
          <a:p>
            <a:r>
              <a:rPr lang="en-US" smtClean="0"/>
              <a:t>Sub-queries are divided as “single row” and “multiple row” sub-queries. While single row comparison operators (=, &gt;, &gt;=, &lt;, &lt;=, &lt;&gt;) can only be used in single row sub-queries, multiple row sub-queries can use IN, ANY or ALL.</a:t>
            </a:r>
          </a:p>
          <a:p>
            <a:r>
              <a:rPr lang="en-US" smtClean="0"/>
              <a:t>For example: The assignment operator (=) compares a single value to another single value. In case a value needs to be compared to a list of values, then the IN predicate is used. The IN predicate helps reduce the need to use multiple OR conditions.</a:t>
            </a:r>
          </a:p>
          <a:p>
            <a:r>
              <a:rPr lang="en-US" smtClean="0"/>
              <a:t>The NOT IN predicate is the opposite of the IN predicate. This will select all rows where values do not match the values in the list.</a:t>
            </a:r>
          </a:p>
          <a:p>
            <a:r>
              <a:rPr lang="en-US" smtClean="0"/>
              <a:t>The FOR ALL predicate is evaluated as follows:</a:t>
            </a:r>
          </a:p>
          <a:p>
            <a:pPr lvl="1"/>
            <a:r>
              <a:rPr lang="en-US" smtClean="0"/>
              <a:t>True if the comparison is true for every value of the list of values.</a:t>
            </a:r>
          </a:p>
          <a:p>
            <a:pPr lvl="1"/>
            <a:r>
              <a:rPr lang="en-US" smtClean="0"/>
              <a:t>True if sub-query gives a null set (No values)</a:t>
            </a:r>
          </a:p>
          <a:p>
            <a:pPr lvl="1"/>
            <a:r>
              <a:rPr lang="en-US" smtClean="0"/>
              <a:t>False if the comparison is false for one or more of the list of values generated by the sub-query.</a:t>
            </a:r>
          </a:p>
          <a:p>
            <a:r>
              <a:rPr lang="en-US" smtClean="0"/>
              <a:t>The FOR  ANY predicate is evaluated as follows</a:t>
            </a:r>
          </a:p>
          <a:p>
            <a:pPr lvl="1"/>
            <a:r>
              <a:rPr lang="en-US" smtClean="0"/>
              <a:t>True if the comparison is true for one or more values generated by the sub-query.</a:t>
            </a:r>
          </a:p>
          <a:p>
            <a:pPr lvl="1"/>
            <a:r>
              <a:rPr lang="en-US" smtClean="0"/>
              <a:t>False if sub-query gives a null set (No values).</a:t>
            </a:r>
          </a:p>
          <a:p>
            <a:pPr lvl="1"/>
            <a:r>
              <a:rPr lang="en-US" smtClean="0"/>
              <a:t>False if the comparison is false for every value of the list of values generated by the sub-query.</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Joins:</a:t>
            </a:r>
          </a:p>
          <a:p>
            <a:r>
              <a:rPr lang="en-US" smtClean="0"/>
              <a:t>JOINS make it possible to select data from more than one table by means of a single statement.</a:t>
            </a:r>
          </a:p>
          <a:p>
            <a:r>
              <a:rPr lang="en-US" smtClean="0"/>
              <a:t>The joining of tables is done in SQL by specifying the tables to be joined in the FROM clause of the SELECT statement. </a:t>
            </a:r>
          </a:p>
          <a:p>
            <a:r>
              <a:rPr lang="en-US" smtClean="0"/>
              <a:t>When you join two tables a Cartesian product is formed.</a:t>
            </a:r>
          </a:p>
          <a:p>
            <a:r>
              <a:rPr lang="en-US" smtClean="0"/>
              <a:t>The conditions for selecting rows from the product are determined by the predicates in the WHERE clause.</a:t>
            </a:r>
          </a:p>
          <a:p>
            <a:r>
              <a:rPr lang="en-US" smtClean="0"/>
              <a:t>All the subsequent WHERE, GROUP BY, HAVING, ORDER BY clauses work on this product.</a:t>
            </a:r>
          </a:p>
          <a:p>
            <a:r>
              <a:rPr lang="en-US" smtClean="0"/>
              <a:t>If the same table is used more than once in a FROM clause then “aliases” are used to remove conflicts and ambiquities. They are also called as “co-relation names” or “range variables”.</a:t>
            </a:r>
          </a:p>
          <a:p>
            <a:endParaRPr lang="en-US" smtClean="0"/>
          </a:p>
          <a:p>
            <a:r>
              <a:rPr lang="en-US" smtClean="0"/>
              <a:t>contd.</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2209800" y="880110"/>
            <a:ext cx="4861560" cy="8082677"/>
          </a:xfrm>
        </p:spPr>
        <p:txBody>
          <a:bodyPr/>
          <a:lstStyle/>
          <a:p>
            <a:r>
              <a:rPr lang="en-US" b="1" u="sng" dirty="0"/>
              <a:t>Sub-queries by using Comparison operators (contd.)</a:t>
            </a:r>
            <a:r>
              <a:rPr lang="en-US" b="1" dirty="0"/>
              <a:t>:</a:t>
            </a:r>
          </a:p>
          <a:p>
            <a:endParaRPr lang="en-US" b="1" dirty="0"/>
          </a:p>
          <a:p>
            <a:r>
              <a:rPr lang="en-US" dirty="0"/>
              <a:t>Example 2: To display details of employees, who have salary greater than the lowest salary in dept 30.</a:t>
            </a:r>
          </a:p>
          <a:p>
            <a:endParaRPr lang="en-US" dirty="0"/>
          </a:p>
          <a:p>
            <a:endParaRPr lang="en-US" dirty="0"/>
          </a:p>
          <a:p>
            <a:endParaRPr lang="en-US" dirty="0"/>
          </a:p>
          <a:p>
            <a:endParaRPr lang="en-US" dirty="0"/>
          </a:p>
          <a:p>
            <a:pPr algn="ctr"/>
            <a:r>
              <a:rPr lang="en-US" dirty="0"/>
              <a:t>Or</a:t>
            </a:r>
          </a:p>
          <a:p>
            <a:pPr algn="ctr"/>
            <a:endParaRPr lang="en-US" dirty="0"/>
          </a:p>
          <a:p>
            <a:pPr algn="ctr"/>
            <a:endParaRPr lang="en-US" dirty="0"/>
          </a:p>
          <a:p>
            <a:pPr algn="ctr"/>
            <a:endParaRPr lang="en-US" dirty="0"/>
          </a:p>
          <a:p>
            <a:r>
              <a:rPr lang="en-US" dirty="0" smtClean="0"/>
              <a:t>Example </a:t>
            </a:r>
            <a:r>
              <a:rPr lang="en-US" dirty="0"/>
              <a:t>3: To display details of employees who are not clerks but whose salary is less than some clerks.</a:t>
            </a:r>
          </a:p>
          <a:p>
            <a:endParaRPr lang="en-US" dirty="0"/>
          </a:p>
          <a:p>
            <a:endParaRPr lang="en-US" dirty="0"/>
          </a:p>
          <a:p>
            <a:endParaRPr lang="en-US" dirty="0"/>
          </a:p>
          <a:p>
            <a:endParaRPr lang="en-US" dirty="0"/>
          </a:p>
          <a:p>
            <a:endParaRPr lang="en-US" dirty="0"/>
          </a:p>
          <a:p>
            <a:endParaRPr lang="en-US" dirty="0" smtClean="0"/>
          </a:p>
          <a:p>
            <a:r>
              <a:rPr lang="en-US" dirty="0" smtClean="0"/>
              <a:t>Example </a:t>
            </a:r>
            <a:r>
              <a:rPr lang="en-US" dirty="0"/>
              <a:t>4: To display employees who have salary greater than the highest </a:t>
            </a:r>
            <a:r>
              <a:rPr lang="en-US" dirty="0" err="1"/>
              <a:t>sal</a:t>
            </a:r>
            <a:r>
              <a:rPr lang="en-US" dirty="0"/>
              <a:t> in dept 30.</a:t>
            </a:r>
          </a:p>
        </p:txBody>
      </p:sp>
      <p:sp>
        <p:nvSpPr>
          <p:cNvPr id="294917" name="AutoShape 5"/>
          <p:cNvSpPr>
            <a:spLocks noChangeArrowheads="1"/>
          </p:cNvSpPr>
          <p:nvPr/>
        </p:nvSpPr>
        <p:spPr bwMode="auto">
          <a:xfrm>
            <a:off x="2519680" y="1736680"/>
            <a:ext cx="4226560" cy="72009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 pos="3624796" algn="l"/>
                <a:tab pos="3866449" algn="l"/>
              </a:tabLst>
            </a:pPr>
            <a:r>
              <a:rPr lang="en-US" sz="1000">
                <a:latin typeface="Arial" pitchFamily="34" charset="0"/>
                <a:cs typeface="Arial" pitchFamily="34" charset="0"/>
              </a:rPr>
              <a:t>SELECT * FROM emp </a:t>
            </a:r>
            <a:br>
              <a:rPr lang="en-US" sz="1000">
                <a:latin typeface="Arial" pitchFamily="34" charset="0"/>
                <a:cs typeface="Arial" pitchFamily="34" charset="0"/>
              </a:rPr>
            </a:br>
            <a:r>
              <a:rPr lang="en-US" sz="1000">
                <a:latin typeface="Arial" pitchFamily="34" charset="0"/>
                <a:cs typeface="Arial" pitchFamily="34" charset="0"/>
              </a:rPr>
              <a:t>	    WHERE sal &gt; (SELECT min(sal) FROM emp</a:t>
            </a:r>
            <a:br>
              <a:rPr lang="en-US" sz="1000">
                <a:latin typeface="Arial" pitchFamily="34" charset="0"/>
                <a:cs typeface="Arial" pitchFamily="34" charset="0"/>
              </a:rPr>
            </a:br>
            <a:r>
              <a:rPr lang="en-US" sz="1000">
                <a:latin typeface="Arial" pitchFamily="34" charset="0"/>
                <a:cs typeface="Arial" pitchFamily="34" charset="0"/>
              </a:rPr>
              <a:t>				WHERE deptno = 30);</a:t>
            </a:r>
          </a:p>
        </p:txBody>
      </p:sp>
      <p:sp>
        <p:nvSpPr>
          <p:cNvPr id="294918" name="AutoShape 6"/>
          <p:cNvSpPr>
            <a:spLocks noChangeArrowheads="1"/>
          </p:cNvSpPr>
          <p:nvPr/>
        </p:nvSpPr>
        <p:spPr bwMode="auto">
          <a:xfrm>
            <a:off x="2519680" y="3150502"/>
            <a:ext cx="4226560" cy="72009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 pos="3624796" algn="l"/>
                <a:tab pos="3866449" algn="l"/>
              </a:tabLst>
            </a:pPr>
            <a:r>
              <a:rPr lang="en-US" sz="1000" dirty="0">
                <a:latin typeface="Arial" pitchFamily="34" charset="0"/>
                <a:cs typeface="Arial" pitchFamily="34" charset="0"/>
              </a:rPr>
              <a:t>SELECT  *  FROM  </a:t>
            </a:r>
            <a:r>
              <a:rPr lang="en-US" sz="1000" dirty="0" err="1">
                <a:latin typeface="Arial" pitchFamily="34" charset="0"/>
                <a:cs typeface="Arial" pitchFamily="34" charset="0"/>
              </a:rPr>
              <a:t>emp</a:t>
            </a: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	    WHERE  </a:t>
            </a:r>
            <a:r>
              <a:rPr lang="en-US" sz="1000" dirty="0" err="1">
                <a:latin typeface="Arial" pitchFamily="34" charset="0"/>
                <a:cs typeface="Arial" pitchFamily="34" charset="0"/>
              </a:rPr>
              <a:t>sal</a:t>
            </a:r>
            <a:r>
              <a:rPr lang="en-US" sz="1000" dirty="0">
                <a:latin typeface="Arial" pitchFamily="34" charset="0"/>
                <a:cs typeface="Arial" pitchFamily="34" charset="0"/>
              </a:rPr>
              <a:t> &gt; ANY (SELECT </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				WHERE  </a:t>
            </a:r>
            <a:r>
              <a:rPr lang="en-US" sz="1000" dirty="0" err="1">
                <a:latin typeface="Arial" pitchFamily="34" charset="0"/>
                <a:cs typeface="Arial" pitchFamily="34" charset="0"/>
              </a:rPr>
              <a:t>deptno</a:t>
            </a:r>
            <a:r>
              <a:rPr lang="en-US" sz="1000" dirty="0">
                <a:latin typeface="Arial" pitchFamily="34" charset="0"/>
                <a:cs typeface="Arial" pitchFamily="34" charset="0"/>
              </a:rPr>
              <a:t> = 30);</a:t>
            </a:r>
          </a:p>
        </p:txBody>
      </p:sp>
      <p:sp>
        <p:nvSpPr>
          <p:cNvPr id="294919" name="AutoShape 7"/>
          <p:cNvSpPr>
            <a:spLocks noChangeArrowheads="1"/>
          </p:cNvSpPr>
          <p:nvPr/>
        </p:nvSpPr>
        <p:spPr bwMode="auto">
          <a:xfrm>
            <a:off x="2519680" y="4503848"/>
            <a:ext cx="4226560" cy="80010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 pos="3624796" algn="l"/>
                <a:tab pos="3866449" algn="l"/>
              </a:tabLst>
            </a:pPr>
            <a:r>
              <a:rPr lang="en-US" sz="1000">
                <a:latin typeface="Arial" pitchFamily="34" charset="0"/>
                <a:cs typeface="Arial" pitchFamily="34" charset="0"/>
              </a:rPr>
              <a:t>SELECT * FROM emp </a:t>
            </a:r>
            <a:br>
              <a:rPr lang="en-US" sz="1000">
                <a:latin typeface="Arial" pitchFamily="34" charset="0"/>
                <a:cs typeface="Arial" pitchFamily="34" charset="0"/>
              </a:rPr>
            </a:br>
            <a:r>
              <a:rPr lang="en-US" sz="1000">
                <a:latin typeface="Arial" pitchFamily="34" charset="0"/>
                <a:cs typeface="Arial" pitchFamily="34" charset="0"/>
              </a:rPr>
              <a:t>	    WHERE job &lt;&gt; ‘CLERK’  AND </a:t>
            </a:r>
            <a:br>
              <a:rPr lang="en-US" sz="1000">
                <a:latin typeface="Arial" pitchFamily="34" charset="0"/>
                <a:cs typeface="Arial" pitchFamily="34" charset="0"/>
              </a:rPr>
            </a:br>
            <a:r>
              <a:rPr lang="en-US" sz="1000">
                <a:latin typeface="Arial" pitchFamily="34" charset="0"/>
                <a:cs typeface="Arial" pitchFamily="34" charset="0"/>
              </a:rPr>
              <a:t>	    sal &lt; ANY (SELECT sal FROM emp</a:t>
            </a:r>
            <a:br>
              <a:rPr lang="en-US" sz="1000">
                <a:latin typeface="Arial" pitchFamily="34" charset="0"/>
                <a:cs typeface="Arial" pitchFamily="34" charset="0"/>
              </a:rPr>
            </a:br>
            <a:r>
              <a:rPr lang="en-US" sz="1000">
                <a:latin typeface="Arial" pitchFamily="34" charset="0"/>
                <a:cs typeface="Arial" pitchFamily="34" charset="0"/>
              </a:rPr>
              <a:t>				WHERE job = ‘CLERK’);</a:t>
            </a:r>
          </a:p>
        </p:txBody>
      </p:sp>
      <p:sp>
        <p:nvSpPr>
          <p:cNvPr id="294920" name="AutoShape 8"/>
          <p:cNvSpPr>
            <a:spLocks noChangeArrowheads="1"/>
          </p:cNvSpPr>
          <p:nvPr/>
        </p:nvSpPr>
        <p:spPr bwMode="auto">
          <a:xfrm>
            <a:off x="2519680" y="5495332"/>
            <a:ext cx="422656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41653" algn="l"/>
                <a:tab pos="724959" algn="l"/>
                <a:tab pos="966612" algn="l"/>
                <a:tab pos="1208265" algn="l"/>
                <a:tab pos="1449918" algn="l"/>
                <a:tab pos="1691571" algn="l"/>
                <a:tab pos="1933224" algn="l"/>
                <a:tab pos="2174878" algn="l"/>
                <a:tab pos="2416531" algn="l"/>
                <a:tab pos="2658184" algn="l"/>
                <a:tab pos="2899837" algn="l"/>
                <a:tab pos="3141490" algn="l"/>
                <a:tab pos="3383143" algn="l"/>
                <a:tab pos="3624796" algn="l"/>
                <a:tab pos="3866449" algn="l"/>
              </a:tabLst>
            </a:pPr>
            <a:r>
              <a:rPr lang="en-US" sz="1000">
                <a:latin typeface="Arial" pitchFamily="34" charset="0"/>
                <a:cs typeface="Arial" pitchFamily="34" charset="0"/>
              </a:rPr>
              <a:t>SELECT * FROM emp WHERE  sal &gt; ALL</a:t>
            </a:r>
            <a:br>
              <a:rPr lang="en-US" sz="1000">
                <a:latin typeface="Arial" pitchFamily="34" charset="0"/>
                <a:cs typeface="Arial" pitchFamily="34" charset="0"/>
              </a:rPr>
            </a:br>
            <a:r>
              <a:rPr lang="en-US" sz="1000">
                <a:latin typeface="Arial" pitchFamily="34" charset="0"/>
                <a:cs typeface="Arial" pitchFamily="34" charset="0"/>
              </a:rPr>
              <a:t>	    (SELECT sal FROM emp WHERE deptno = 30);</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a:xfrm>
            <a:off x="2209800" y="880110"/>
            <a:ext cx="4861560" cy="8082677"/>
          </a:xfrm>
        </p:spPr>
        <p:txBody>
          <a:bodyPr/>
          <a:lstStyle/>
          <a:p>
            <a:pPr marL="241653" indent="-241653">
              <a:tabLst>
                <a:tab pos="483306" algn="l"/>
                <a:tab pos="724959" algn="l"/>
                <a:tab pos="966612" algn="l"/>
                <a:tab pos="1208265" algn="l"/>
                <a:tab pos="1449918" algn="l"/>
                <a:tab pos="1691571" algn="l"/>
                <a:tab pos="1933224" algn="l"/>
                <a:tab pos="2174878" algn="l"/>
                <a:tab pos="2416531" algn="l"/>
              </a:tabLst>
            </a:pPr>
            <a:r>
              <a:rPr lang="en-US" b="1" u="sng" dirty="0"/>
              <a:t>Sub-queries in Predicates</a:t>
            </a:r>
          </a:p>
          <a:p>
            <a:pPr marL="241653" indent="-241653">
              <a:tabLst>
                <a:tab pos="483306" algn="l"/>
                <a:tab pos="724959" algn="l"/>
                <a:tab pos="966612" algn="l"/>
                <a:tab pos="1208265" algn="l"/>
                <a:tab pos="1449918" algn="l"/>
                <a:tab pos="1691571" algn="l"/>
                <a:tab pos="1933224" algn="l"/>
                <a:tab pos="2174878" algn="l"/>
                <a:tab pos="2416531" algn="l"/>
              </a:tabLst>
            </a:pPr>
            <a:r>
              <a:rPr lang="en-US" dirty="0"/>
              <a:t>Comparison</a:t>
            </a:r>
          </a:p>
          <a:p>
            <a:pPr marL="241653" indent="-241653">
              <a:tabLst>
                <a:tab pos="483306" algn="l"/>
                <a:tab pos="724959" algn="l"/>
                <a:tab pos="966612" algn="l"/>
                <a:tab pos="1208265" algn="l"/>
                <a:tab pos="1449918" algn="l"/>
                <a:tab pos="1691571" algn="l"/>
                <a:tab pos="1933224" algn="l"/>
                <a:tab pos="2174878" algn="l"/>
                <a:tab pos="2416531" algn="l"/>
              </a:tabLst>
            </a:pPr>
            <a:r>
              <a:rPr lang="en-US" dirty="0"/>
              <a:t>&lt;EXPRESSION&gt; &lt; OPERATOR &gt; &lt; SUBQUERY&gt;</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The sub-query should result in one value of the same data type as the left-hand side.</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get all the employees whose salary is greater than the average salary of the company</a:t>
            </a:r>
            <a:r>
              <a:rPr lang="en-US" dirty="0" smtClean="0"/>
              <a:t>.</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ENAME</a:t>
            </a:r>
            <a:r>
              <a:rPr lang="en-US" sz="800" dirty="0"/>
              <a:t>              </a:t>
            </a:r>
            <a:r>
              <a:rPr lang="en-US" sz="800" u="sng" dirty="0"/>
              <a:t>SAL</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CLARK            	2450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JONES            	2975</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SCOTT            	3000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FORD             	3000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KING             	5000</a:t>
            </a:r>
          </a:p>
          <a:p>
            <a:pPr marL="241653" indent="-241653">
              <a:tabLst>
                <a:tab pos="483306" algn="l"/>
                <a:tab pos="724959" algn="l"/>
                <a:tab pos="966612" algn="l"/>
                <a:tab pos="1208265" algn="l"/>
                <a:tab pos="1449918" algn="l"/>
                <a:tab pos="1691571" algn="l"/>
                <a:tab pos="1933224" algn="l"/>
                <a:tab pos="2174878" algn="l"/>
                <a:tab pos="2416531" algn="l"/>
              </a:tabLst>
            </a:pPr>
            <a:endParaRPr lang="en-US" sz="800"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select all employees who do the same job as that of  “SCOTT”:</a:t>
            </a:r>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EMPNO </a:t>
            </a:r>
            <a:r>
              <a:rPr lang="en-US" sz="800" dirty="0"/>
              <a:t>	</a:t>
            </a:r>
            <a:r>
              <a:rPr lang="en-US" sz="800" u="sng" dirty="0"/>
              <a:t>ENAME</a:t>
            </a:r>
            <a:r>
              <a:rPr lang="en-US" sz="800" dirty="0"/>
              <a:t>      	</a:t>
            </a:r>
            <a:r>
              <a:rPr lang="en-US" sz="800" u="sng" dirty="0"/>
              <a:t>SAL</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7788 	SCOTT		3000</a:t>
            </a:r>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b="1" dirty="0"/>
              <a:t>IN predicate in Sub-queries</a:t>
            </a:r>
          </a:p>
          <a:p>
            <a:pPr marL="241653" indent="-241653">
              <a:tabLst>
                <a:tab pos="483306" algn="l"/>
                <a:tab pos="724959" algn="l"/>
                <a:tab pos="966612" algn="l"/>
                <a:tab pos="1208265" algn="l"/>
                <a:tab pos="1449918" algn="l"/>
                <a:tab pos="1691571" algn="l"/>
                <a:tab pos="1933224" algn="l"/>
                <a:tab pos="2174878" algn="l"/>
                <a:tab pos="2416531" algn="l"/>
              </a:tabLst>
            </a:pPr>
            <a:r>
              <a:rPr lang="en-US" dirty="0"/>
              <a:t>&lt;EXPRESSION&gt;  IN &lt; SUBQUERY&gt;</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The list of values generated by the sub-query should be of same </a:t>
            </a:r>
            <a:r>
              <a:rPr lang="en-US" dirty="0" err="1"/>
              <a:t>datatype</a:t>
            </a:r>
            <a:r>
              <a:rPr lang="en-US" dirty="0"/>
              <a:t> as the left-hand side.</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see all details of departments who have employees working in it</a:t>
            </a:r>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DEPTNO </a:t>
            </a:r>
            <a:r>
              <a:rPr lang="en-US" sz="800" dirty="0"/>
              <a:t>	</a:t>
            </a:r>
            <a:r>
              <a:rPr lang="en-US" sz="800" u="sng" dirty="0"/>
              <a:t>DNAME</a:t>
            </a:r>
            <a:r>
              <a:rPr lang="en-US" sz="800" dirty="0"/>
              <a:t>		  	</a:t>
            </a:r>
            <a:r>
              <a:rPr lang="en-US" sz="800" u="sng" dirty="0"/>
              <a:t>LOC</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10 		ACCOUNTING		NEW YORK</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20 		RESEARCH  	 	DALLAS</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30 		SALES     		CHICAGO</a:t>
            </a:r>
          </a:p>
          <a:p>
            <a:pPr marL="241653" indent="-241653">
              <a:tabLst>
                <a:tab pos="483306" algn="l"/>
                <a:tab pos="724959" algn="l"/>
                <a:tab pos="966612" algn="l"/>
                <a:tab pos="1208265" algn="l"/>
                <a:tab pos="1449918" algn="l"/>
                <a:tab pos="1691571" algn="l"/>
                <a:tab pos="1933224" algn="l"/>
                <a:tab pos="2174878" algn="l"/>
                <a:tab pos="2416531" algn="l"/>
              </a:tabLst>
            </a:pPr>
            <a:endParaRPr lang="en-US" sz="800" dirty="0"/>
          </a:p>
        </p:txBody>
      </p:sp>
      <p:sp>
        <p:nvSpPr>
          <p:cNvPr id="349189" name="AutoShape 5"/>
          <p:cNvSpPr>
            <a:spLocks noChangeArrowheads="1"/>
          </p:cNvSpPr>
          <p:nvPr/>
        </p:nvSpPr>
        <p:spPr bwMode="auto">
          <a:xfrm>
            <a:off x="2519680" y="2099355"/>
            <a:ext cx="4064000"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SQL&gt; SELECT </a:t>
            </a:r>
            <a:r>
              <a:rPr lang="en-US" sz="1000" dirty="0" err="1">
                <a:latin typeface="Arial" pitchFamily="34" charset="0"/>
                <a:cs typeface="Arial" pitchFamily="34" charset="0"/>
              </a:rPr>
              <a:t>ename,sal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r>
              <a:rPr lang="en-US" sz="1000" dirty="0">
                <a:latin typeface="Arial" pitchFamily="34" charset="0"/>
                <a:cs typeface="Arial" pitchFamily="34" charset="0"/>
              </a:rPr>
              <a:t>2 WHERE </a:t>
            </a:r>
            <a:r>
              <a:rPr lang="en-US" sz="1000" dirty="0" err="1">
                <a:latin typeface="Arial" pitchFamily="34" charset="0"/>
                <a:cs typeface="Arial" pitchFamily="34" charset="0"/>
              </a:rPr>
              <a:t>sal</a:t>
            </a:r>
            <a:r>
              <a:rPr lang="en-US" sz="1000" dirty="0">
                <a:latin typeface="Arial" pitchFamily="34" charset="0"/>
                <a:cs typeface="Arial" pitchFamily="34" charset="0"/>
              </a:rPr>
              <a:t> &gt; ( SELECT AVG(</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a:t>
            </a:r>
          </a:p>
        </p:txBody>
      </p:sp>
      <p:sp>
        <p:nvSpPr>
          <p:cNvPr id="349190" name="AutoShape 6"/>
          <p:cNvSpPr>
            <a:spLocks noChangeArrowheads="1"/>
          </p:cNvSpPr>
          <p:nvPr/>
        </p:nvSpPr>
        <p:spPr bwMode="auto">
          <a:xfrm>
            <a:off x="2439330" y="3831190"/>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800" dirty="0">
                <a:latin typeface="Arial" pitchFamily="34" charset="0"/>
                <a:cs typeface="Arial" pitchFamily="34" charset="0"/>
              </a:rPr>
              <a:t>SQL&gt; SELECT  </a:t>
            </a:r>
            <a:r>
              <a:rPr lang="en-US" sz="800" dirty="0" err="1">
                <a:latin typeface="Arial" pitchFamily="34" charset="0"/>
                <a:cs typeface="Arial" pitchFamily="34" charset="0"/>
              </a:rPr>
              <a:t>empno,ename</a:t>
            </a:r>
            <a:r>
              <a:rPr lang="en-US" sz="800" dirty="0">
                <a:latin typeface="Arial" pitchFamily="34" charset="0"/>
                <a:cs typeface="Arial" pitchFamily="34" charset="0"/>
              </a:rPr>
              <a:t>, </a:t>
            </a:r>
            <a:r>
              <a:rPr lang="en-US" sz="800" dirty="0" err="1">
                <a:latin typeface="Arial" pitchFamily="34" charset="0"/>
                <a:cs typeface="Arial" pitchFamily="34" charset="0"/>
              </a:rPr>
              <a:t>sal</a:t>
            </a:r>
            <a:r>
              <a:rPr lang="en-US" sz="800" dirty="0">
                <a:latin typeface="Arial" pitchFamily="34" charset="0"/>
                <a:cs typeface="Arial" pitchFamily="34" charset="0"/>
              </a:rPr>
              <a:t> FROM  </a:t>
            </a:r>
            <a:r>
              <a:rPr lang="en-US" sz="800" dirty="0" err="1">
                <a:latin typeface="Arial" pitchFamily="34" charset="0"/>
                <a:cs typeface="Arial" pitchFamily="34" charset="0"/>
              </a:rPr>
              <a:t>emp</a:t>
            </a:r>
            <a:r>
              <a:rPr lang="en-US" sz="800" dirty="0">
                <a:latin typeface="Arial" pitchFamily="34" charset="0"/>
                <a:cs typeface="Arial" pitchFamily="34" charset="0"/>
              </a:rPr>
              <a:t> </a:t>
            </a:r>
          </a:p>
          <a:p>
            <a:pPr lvl="1"/>
            <a:r>
              <a:rPr lang="en-US" sz="800" dirty="0">
                <a:latin typeface="Arial" pitchFamily="34" charset="0"/>
                <a:cs typeface="Arial" pitchFamily="34" charset="0"/>
              </a:rPr>
              <a:t>2 WHERE JOB=(SELECT job FROM </a:t>
            </a:r>
            <a:r>
              <a:rPr lang="en-US" sz="800" dirty="0" err="1">
                <a:latin typeface="Arial" pitchFamily="34" charset="0"/>
                <a:cs typeface="Arial" pitchFamily="34" charset="0"/>
              </a:rPr>
              <a:t>emp</a:t>
            </a:r>
            <a:r>
              <a:rPr lang="en-US" sz="800" dirty="0">
                <a:latin typeface="Arial" pitchFamily="34" charset="0"/>
                <a:cs typeface="Arial" pitchFamily="34" charset="0"/>
              </a:rPr>
              <a:t> WHERE </a:t>
            </a:r>
            <a:r>
              <a:rPr lang="en-US" sz="800" dirty="0" err="1">
                <a:latin typeface="Arial" pitchFamily="34" charset="0"/>
                <a:cs typeface="Arial" pitchFamily="34" charset="0"/>
              </a:rPr>
              <a:t>ename</a:t>
            </a:r>
            <a:r>
              <a:rPr lang="en-US" sz="800" dirty="0">
                <a:latin typeface="Arial" pitchFamily="34" charset="0"/>
                <a:cs typeface="Arial" pitchFamily="34" charset="0"/>
              </a:rPr>
              <a:t>='SCOTT');</a:t>
            </a:r>
          </a:p>
        </p:txBody>
      </p:sp>
      <p:sp>
        <p:nvSpPr>
          <p:cNvPr id="349191" name="AutoShape 7"/>
          <p:cNvSpPr>
            <a:spLocks noChangeArrowheads="1"/>
          </p:cNvSpPr>
          <p:nvPr/>
        </p:nvSpPr>
        <p:spPr bwMode="auto">
          <a:xfrm>
            <a:off x="2301058" y="5747358"/>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SQL&gt; SELECT  * FROM dept </a:t>
            </a:r>
          </a:p>
          <a:p>
            <a:pPr lvl="1"/>
            <a:r>
              <a:rPr lang="en-US" sz="1000">
                <a:latin typeface="Arial" pitchFamily="34" charset="0"/>
                <a:cs typeface="Arial" pitchFamily="34" charset="0"/>
              </a:rPr>
              <a:t>WHERE deptno IN (SELECT distinct deptno FROM emp);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209800" y="880110"/>
            <a:ext cx="4861560" cy="8082677"/>
          </a:xfrm>
        </p:spPr>
        <p:txBody>
          <a:bodyPr/>
          <a:lstStyle/>
          <a:p>
            <a:pPr marL="241653" indent="-241653">
              <a:tabLst>
                <a:tab pos="483306" algn="l"/>
                <a:tab pos="724959" algn="l"/>
                <a:tab pos="966612" algn="l"/>
                <a:tab pos="1208265" algn="l"/>
                <a:tab pos="1449918" algn="l"/>
                <a:tab pos="1691571" algn="l"/>
                <a:tab pos="1933224" algn="l"/>
                <a:tab pos="2174878" algn="l"/>
                <a:tab pos="2416531" algn="l"/>
              </a:tabLst>
            </a:pPr>
            <a:r>
              <a:rPr lang="en-US" b="1" dirty="0"/>
              <a:t>ALL, ANY  PREDICATES</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These predicates are called as Quantified Predicates.  They allow testing of a single value against all members of the set.</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The general form is</a:t>
            </a:r>
          </a:p>
          <a:p>
            <a:pPr marL="241653" indent="-241653">
              <a:tabLst>
                <a:tab pos="483306" algn="l"/>
                <a:tab pos="724959" algn="l"/>
                <a:tab pos="966612" algn="l"/>
                <a:tab pos="1208265" algn="l"/>
                <a:tab pos="1449918" algn="l"/>
                <a:tab pos="1691571" algn="l"/>
                <a:tab pos="1933224" algn="l"/>
                <a:tab pos="2174878" algn="l"/>
                <a:tab pos="2416531" algn="l"/>
              </a:tabLst>
            </a:pPr>
            <a:r>
              <a:rPr lang="en-US" dirty="0"/>
              <a:t>	&lt; EXPRESSION&gt; &lt;OPERATOR&gt; &lt; ANY /ALL &gt; &lt;SUB-QUERY&gt;</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The </a:t>
            </a:r>
            <a:r>
              <a:rPr lang="en-US" dirty="0" err="1"/>
              <a:t>datatypes</a:t>
            </a:r>
            <a:r>
              <a:rPr lang="en-US" dirty="0"/>
              <a:t> must be comparable to the left and right hand side.  The sub-query generates a list of values of the same type as the &lt;EXPRESSION&gt; on the left and the operator is any comparison operator.</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FOR ALL the predicate is evaluated as follows:</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True if the comparison is true for every value of the list of values.</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True	 if sub-query gives a null set ( No values)</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False if the comparison is false for one or more of the list of values generated by the sub-query.</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FOR  ANY  the predicate is evaluated as follows:</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True  if the comparison  is true for one or more values generated by the sub-query.</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False if sub-query gives a null set ( No values)</a:t>
            </a:r>
          </a:p>
          <a:p>
            <a:pPr marL="684684" lvl="1" indent="-201378">
              <a:buFontTx/>
              <a:buAutoNum type="arabicPeriod"/>
              <a:tabLst>
                <a:tab pos="483306" algn="l"/>
                <a:tab pos="724959" algn="l"/>
                <a:tab pos="966612" algn="l"/>
                <a:tab pos="1208265" algn="l"/>
                <a:tab pos="1449918" algn="l"/>
                <a:tab pos="1691571" algn="l"/>
                <a:tab pos="1933224" algn="l"/>
                <a:tab pos="2174878" algn="l"/>
                <a:tab pos="2416531" algn="l"/>
              </a:tabLst>
            </a:pPr>
            <a:r>
              <a:rPr lang="en-US" dirty="0"/>
              <a:t>False if the comparison is false  for every value  of the list of values generated  by the sub-query.</a:t>
            </a:r>
          </a:p>
          <a:p>
            <a:pPr marL="241653" indent="-241653">
              <a:tabLst>
                <a:tab pos="483306" algn="l"/>
                <a:tab pos="724959" algn="l"/>
                <a:tab pos="966612" algn="l"/>
                <a:tab pos="1208265" algn="l"/>
                <a:tab pos="1449918" algn="l"/>
                <a:tab pos="1691571" algn="l"/>
                <a:tab pos="1933224" algn="l"/>
                <a:tab pos="2174878" algn="l"/>
                <a:tab pos="2416531" algn="l"/>
              </a:tabLst>
            </a:pPr>
            <a:r>
              <a:rPr lang="en-US" b="1" dirty="0"/>
              <a:t>Examples of ANY, ALL</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find names and salary details of all employees whose salary is equal to the salary given to an employee working  in </a:t>
            </a:r>
            <a:r>
              <a:rPr lang="en-US" dirty="0" err="1"/>
              <a:t>deptno</a:t>
            </a:r>
            <a:r>
              <a:rPr lang="en-US" dirty="0"/>
              <a:t> 30</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ENAME</a:t>
            </a:r>
            <a:r>
              <a:rPr lang="en-US" sz="800" dirty="0"/>
              <a:t>	</a:t>
            </a:r>
            <a:r>
              <a:rPr lang="en-US" sz="800" u="sng" dirty="0"/>
              <a:t>SAL</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JAMES	950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WARD	1250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MARTIN	1250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TURNER	1500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ALLEN	1600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BLAKE	2850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6 rows selected.</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r>
              <a:rPr lang="en-US" dirty="0"/>
              <a:t>To select the employees whose </a:t>
            </a:r>
            <a:r>
              <a:rPr lang="en-US" dirty="0" err="1"/>
              <a:t>sal</a:t>
            </a:r>
            <a:r>
              <a:rPr lang="en-US" dirty="0"/>
              <a:t> is greater than the </a:t>
            </a:r>
            <a:r>
              <a:rPr lang="en-US" dirty="0" err="1"/>
              <a:t>sal</a:t>
            </a:r>
            <a:r>
              <a:rPr lang="en-US" dirty="0"/>
              <a:t> of all the employees working in </a:t>
            </a:r>
            <a:r>
              <a:rPr lang="en-US" dirty="0" err="1"/>
              <a:t>deptno</a:t>
            </a:r>
            <a:r>
              <a:rPr lang="en-US" dirty="0"/>
              <a:t> 30.</a:t>
            </a:r>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smtClean="0"/>
          </a:p>
          <a:p>
            <a:pPr marL="241653" indent="-241653">
              <a:buFontTx/>
              <a:buChar char="•"/>
              <a:tabLst>
                <a:tab pos="483306" algn="l"/>
                <a:tab pos="724959" algn="l"/>
                <a:tab pos="966612" algn="l"/>
                <a:tab pos="1208265" algn="l"/>
                <a:tab pos="1449918" algn="l"/>
                <a:tab pos="1691571" algn="l"/>
                <a:tab pos="1933224" algn="l"/>
                <a:tab pos="2174878" algn="l"/>
                <a:tab pos="2416531" algn="l"/>
              </a:tabLst>
            </a:pPr>
            <a:endParaRPr lang="en-US" dirty="0"/>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a:t>
            </a:r>
            <a:r>
              <a:rPr lang="en-US" sz="800" u="sng" dirty="0"/>
              <a:t>ENAME</a:t>
            </a:r>
            <a:r>
              <a:rPr lang="en-US" sz="800" dirty="0"/>
              <a:t>     </a:t>
            </a:r>
            <a:r>
              <a:rPr lang="en-US" sz="800" u="sng" dirty="0"/>
              <a:t>	SAL</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JONES	2975</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SCOTT	3000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KING	5000</a:t>
            </a:r>
          </a:p>
          <a:p>
            <a:pPr marL="241653" indent="-241653">
              <a:tabLst>
                <a:tab pos="483306" algn="l"/>
                <a:tab pos="724959" algn="l"/>
                <a:tab pos="966612" algn="l"/>
                <a:tab pos="1208265" algn="l"/>
                <a:tab pos="1449918" algn="l"/>
                <a:tab pos="1691571" algn="l"/>
                <a:tab pos="1933224" algn="l"/>
                <a:tab pos="2174878" algn="l"/>
                <a:tab pos="2416531" algn="l"/>
              </a:tabLst>
            </a:pPr>
            <a:r>
              <a:rPr lang="en-US" sz="800" dirty="0"/>
              <a:t>		FORD	3000</a:t>
            </a:r>
          </a:p>
          <a:p>
            <a:pPr marL="241653" indent="-241653">
              <a:tabLst>
                <a:tab pos="483306" algn="l"/>
                <a:tab pos="724959" algn="l"/>
                <a:tab pos="966612" algn="l"/>
                <a:tab pos="1208265" algn="l"/>
                <a:tab pos="1449918" algn="l"/>
                <a:tab pos="1691571" algn="l"/>
                <a:tab pos="1933224" algn="l"/>
                <a:tab pos="2174878" algn="l"/>
                <a:tab pos="2416531" algn="l"/>
              </a:tabLst>
            </a:pPr>
            <a:endParaRPr lang="en-US" sz="800" dirty="0"/>
          </a:p>
        </p:txBody>
      </p:sp>
      <p:sp>
        <p:nvSpPr>
          <p:cNvPr id="351239" name="AutoShape 7"/>
          <p:cNvSpPr>
            <a:spLocks noChangeArrowheads="1"/>
          </p:cNvSpPr>
          <p:nvPr/>
        </p:nvSpPr>
        <p:spPr bwMode="auto">
          <a:xfrm>
            <a:off x="2383899" y="4401298"/>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SQL&gt; SELECT </a:t>
            </a:r>
            <a:r>
              <a:rPr lang="en-US" sz="1000" dirty="0" err="1">
                <a:latin typeface="Arial" pitchFamily="34" charset="0"/>
                <a:cs typeface="Arial" pitchFamily="34" charset="0"/>
              </a:rPr>
              <a:t>ename,sal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r>
              <a:rPr lang="en-US" sz="1000" dirty="0">
                <a:latin typeface="Arial" pitchFamily="34" charset="0"/>
                <a:cs typeface="Arial" pitchFamily="34" charset="0"/>
              </a:rPr>
              <a:t>2 WHERE </a:t>
            </a:r>
            <a:r>
              <a:rPr lang="en-US" sz="1000" dirty="0" err="1">
                <a:latin typeface="Arial" pitchFamily="34" charset="0"/>
                <a:cs typeface="Arial" pitchFamily="34" charset="0"/>
              </a:rPr>
              <a:t>sal</a:t>
            </a:r>
            <a:r>
              <a:rPr lang="en-US" sz="1000" dirty="0">
                <a:latin typeface="Arial" pitchFamily="34" charset="0"/>
                <a:cs typeface="Arial" pitchFamily="34" charset="0"/>
              </a:rPr>
              <a:t> = ANY ( SELECT </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WHERE </a:t>
            </a:r>
            <a:r>
              <a:rPr lang="en-US" sz="1000" dirty="0" err="1">
                <a:latin typeface="Arial" pitchFamily="34" charset="0"/>
                <a:cs typeface="Arial" pitchFamily="34" charset="0"/>
              </a:rPr>
              <a:t>deptno</a:t>
            </a:r>
            <a:r>
              <a:rPr lang="en-US" sz="1000" dirty="0">
                <a:latin typeface="Arial" pitchFamily="34" charset="0"/>
                <a:cs typeface="Arial" pitchFamily="34" charset="0"/>
              </a:rPr>
              <a:t>=30);</a:t>
            </a:r>
          </a:p>
        </p:txBody>
      </p:sp>
      <p:sp>
        <p:nvSpPr>
          <p:cNvPr id="351240" name="AutoShape 8"/>
          <p:cNvSpPr>
            <a:spLocks noChangeArrowheads="1"/>
          </p:cNvSpPr>
          <p:nvPr/>
        </p:nvSpPr>
        <p:spPr bwMode="auto">
          <a:xfrm>
            <a:off x="2383899" y="6435933"/>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SQL&gt; SELECT </a:t>
            </a:r>
            <a:r>
              <a:rPr lang="en-US" sz="1000" dirty="0" err="1">
                <a:latin typeface="Arial" pitchFamily="34" charset="0"/>
                <a:cs typeface="Arial" pitchFamily="34" charset="0"/>
              </a:rPr>
              <a:t>ename,sal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r>
              <a:rPr lang="en-US" sz="1000" dirty="0">
                <a:latin typeface="Arial" pitchFamily="34" charset="0"/>
                <a:cs typeface="Arial" pitchFamily="34" charset="0"/>
              </a:rPr>
              <a:t>2 WHERE </a:t>
            </a:r>
            <a:r>
              <a:rPr lang="en-US" sz="1000" dirty="0" err="1">
                <a:latin typeface="Arial" pitchFamily="34" charset="0"/>
                <a:cs typeface="Arial" pitchFamily="34" charset="0"/>
              </a:rPr>
              <a:t>sal</a:t>
            </a:r>
            <a:r>
              <a:rPr lang="en-US" sz="1000" dirty="0">
                <a:latin typeface="Arial" pitchFamily="34" charset="0"/>
                <a:cs typeface="Arial" pitchFamily="34" charset="0"/>
              </a:rPr>
              <a:t> &gt; ALL (  SELECT </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WHERE </a:t>
            </a:r>
            <a:r>
              <a:rPr lang="en-US" sz="1000" dirty="0" err="1">
                <a:latin typeface="Arial" pitchFamily="34" charset="0"/>
                <a:cs typeface="Arial" pitchFamily="34" charset="0"/>
              </a:rPr>
              <a:t>deptno</a:t>
            </a:r>
            <a:r>
              <a:rPr lang="en-US" sz="1000" dirty="0">
                <a:latin typeface="Arial" pitchFamily="34" charset="0"/>
                <a:cs typeface="Arial" pitchFamily="34" charset="0"/>
              </a:rPr>
              <a:t>=30);</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body" idx="1"/>
          </p:nvPr>
        </p:nvSpPr>
        <p:spPr/>
        <p:txBody>
          <a:bodyPr/>
          <a:lstStyle/>
          <a:p>
            <a:r>
              <a:rPr lang="en-US" smtClean="0"/>
              <a:t>Co-related Sub-query:</a:t>
            </a:r>
          </a:p>
          <a:p>
            <a:r>
              <a:rPr lang="en-US" smtClean="0"/>
              <a:t>A “co-related sub-query” is a form of  query used in SELECT, UPDATE, or DELETE commands to force the DBMS to evaluate the query once “per row” of the parent query, rather than once for the “entire query”.</a:t>
            </a:r>
          </a:p>
          <a:p>
            <a:r>
              <a:rPr lang="en-US" smtClean="0"/>
              <a:t>A co-related sub-query is used to answer “multi-part questions”, whose answers depend on the values in each row of the parent query.</a:t>
            </a:r>
          </a:p>
          <a:p>
            <a:r>
              <a:rPr lang="en-US" smtClean="0"/>
              <a:t>A co-related sub-query is one way of reading every row in a table, and comparing values in each row against related data.</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type="body" idx="1"/>
          </p:nvPr>
        </p:nvSpPr>
        <p:spPr/>
        <p:txBody>
          <a:bodyPr/>
          <a:lstStyle/>
          <a:p>
            <a:r>
              <a:rPr lang="en-US" smtClean="0"/>
              <a:t>Examples:</a:t>
            </a:r>
          </a:p>
          <a:p>
            <a:r>
              <a:rPr lang="en-US" smtClean="0"/>
              <a:t>Example 3: To display details of employees who earn highest salary in their respective departments.</a:t>
            </a:r>
            <a:endParaRPr lang="en-US"/>
          </a:p>
        </p:txBody>
      </p:sp>
      <p:sp>
        <p:nvSpPr>
          <p:cNvPr id="299013" name="AutoShape 5"/>
          <p:cNvSpPr>
            <a:spLocks noChangeArrowheads="1"/>
          </p:cNvSpPr>
          <p:nvPr/>
        </p:nvSpPr>
        <p:spPr bwMode="auto">
          <a:xfrm>
            <a:off x="2342259" y="5193982"/>
            <a:ext cx="4307840" cy="653415"/>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 SQL &gt; SELECT * FROM emp X </a:t>
            </a:r>
            <a:br>
              <a:rPr lang="en-US" sz="1000">
                <a:latin typeface="Arial" pitchFamily="34" charset="0"/>
                <a:cs typeface="Arial" pitchFamily="34" charset="0"/>
              </a:rPr>
            </a:br>
            <a:r>
              <a:rPr lang="en-US" sz="1000">
                <a:latin typeface="Arial" pitchFamily="34" charset="0"/>
                <a:cs typeface="Arial" pitchFamily="34" charset="0"/>
              </a:rPr>
              <a:t>	WHERE sal = (SELECT max(sal) FROM emp Y </a:t>
            </a:r>
            <a:br>
              <a:rPr lang="en-US" sz="1000">
                <a:latin typeface="Arial" pitchFamily="34" charset="0"/>
                <a:cs typeface="Arial" pitchFamily="34" charset="0"/>
              </a:rPr>
            </a:br>
            <a:r>
              <a:rPr lang="en-US" sz="1000">
                <a:latin typeface="Arial" pitchFamily="34" charset="0"/>
                <a:cs typeface="Arial" pitchFamily="34" charset="0"/>
              </a:rPr>
              <a:t>	WHERE Y.deptno = X.deptno) ;</a:t>
            </a:r>
          </a:p>
        </p:txBody>
      </p:sp>
      <p:sp>
        <p:nvSpPr>
          <p:cNvPr id="3" name="Slide Image Placeholder 2"/>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209800" y="880110"/>
            <a:ext cx="4861560" cy="8082677"/>
          </a:xfrm>
        </p:spPr>
        <p:txBody>
          <a:bodyPr/>
          <a:lstStyle/>
          <a:p>
            <a:pPr marL="201378" indent="-201378">
              <a:tabLst>
                <a:tab pos="483306" algn="l"/>
                <a:tab pos="724959" algn="l"/>
                <a:tab pos="966612" algn="l"/>
                <a:tab pos="1208265" algn="l"/>
                <a:tab pos="1449918" algn="l"/>
                <a:tab pos="1691571" algn="l"/>
                <a:tab pos="1933224" algn="l"/>
              </a:tabLst>
            </a:pPr>
            <a:r>
              <a:rPr lang="en-US" b="1" u="sng" dirty="0"/>
              <a:t>Co-related Sub-queries (contd.)</a:t>
            </a:r>
          </a:p>
          <a:p>
            <a:pPr marL="201378" indent="-201378">
              <a:buFontTx/>
              <a:buChar char="•"/>
              <a:tabLst>
                <a:tab pos="483306" algn="l"/>
                <a:tab pos="724959" algn="l"/>
                <a:tab pos="966612" algn="l"/>
                <a:tab pos="1208265" algn="l"/>
                <a:tab pos="1449918" algn="l"/>
                <a:tab pos="1691571" algn="l"/>
                <a:tab pos="1933224" algn="l"/>
              </a:tabLst>
            </a:pPr>
            <a:r>
              <a:rPr lang="en-US" dirty="0"/>
              <a:t>In the inner query one may refer to the identifiers available from the outer query with proper identification.</a:t>
            </a:r>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r>
              <a:rPr lang="en-US" sz="800" dirty="0"/>
              <a:t>		</a:t>
            </a:r>
            <a:r>
              <a:rPr lang="en-US" sz="800" u="sng" dirty="0"/>
              <a:t>ENAME</a:t>
            </a:r>
            <a:r>
              <a:rPr lang="en-US" sz="800" dirty="0"/>
              <a:t>	</a:t>
            </a:r>
            <a:r>
              <a:rPr lang="en-US" sz="800" u="sng" dirty="0"/>
              <a:t>MGR</a:t>
            </a:r>
            <a:r>
              <a:rPr lang="en-US" sz="800" dirty="0"/>
              <a:t>		</a:t>
            </a:r>
            <a:r>
              <a:rPr lang="en-US" sz="800" u="sng" dirty="0"/>
              <a:t>HIREDATE</a:t>
            </a:r>
          </a:p>
          <a:p>
            <a:pPr marL="201378" indent="-201378">
              <a:tabLst>
                <a:tab pos="483306" algn="l"/>
                <a:tab pos="724959" algn="l"/>
                <a:tab pos="966612" algn="l"/>
                <a:tab pos="1208265" algn="l"/>
                <a:tab pos="1449918" algn="l"/>
                <a:tab pos="1691571" algn="l"/>
                <a:tab pos="1933224" algn="l"/>
              </a:tabLst>
            </a:pPr>
            <a:r>
              <a:rPr lang="en-US" sz="800" dirty="0"/>
              <a:t>		SMITH	7902     	17-DEC-80</a:t>
            </a:r>
          </a:p>
          <a:p>
            <a:pPr marL="201378" indent="-201378">
              <a:tabLst>
                <a:tab pos="483306" algn="l"/>
                <a:tab pos="724959" algn="l"/>
                <a:tab pos="966612" algn="l"/>
                <a:tab pos="1208265" algn="l"/>
                <a:tab pos="1449918" algn="l"/>
                <a:tab pos="1691571" algn="l"/>
                <a:tab pos="1933224" algn="l"/>
              </a:tabLst>
            </a:pPr>
            <a:r>
              <a:rPr lang="en-US" sz="800" dirty="0"/>
              <a:t>		ALLEN	7698    	20-FEB-81</a:t>
            </a:r>
          </a:p>
          <a:p>
            <a:pPr marL="201378" indent="-201378">
              <a:tabLst>
                <a:tab pos="483306" algn="l"/>
                <a:tab pos="724959" algn="l"/>
                <a:tab pos="966612" algn="l"/>
                <a:tab pos="1208265" algn="l"/>
                <a:tab pos="1449918" algn="l"/>
                <a:tab pos="1691571" algn="l"/>
                <a:tab pos="1933224" algn="l"/>
              </a:tabLst>
            </a:pPr>
            <a:r>
              <a:rPr lang="en-US" sz="800" dirty="0"/>
              <a:t>		WARD	7698    	22-FEB-81</a:t>
            </a:r>
          </a:p>
          <a:p>
            <a:pPr marL="201378" indent="-201378">
              <a:tabLst>
                <a:tab pos="483306" algn="l"/>
                <a:tab pos="724959" algn="l"/>
                <a:tab pos="966612" algn="l"/>
                <a:tab pos="1208265" algn="l"/>
                <a:tab pos="1449918" algn="l"/>
                <a:tab pos="1691571" algn="l"/>
                <a:tab pos="1933224" algn="l"/>
              </a:tabLst>
            </a:pPr>
            <a:r>
              <a:rPr lang="en-US" sz="800" dirty="0"/>
              <a:t>		JONES	7839     	02-APR-81</a:t>
            </a:r>
          </a:p>
          <a:p>
            <a:pPr marL="201378" indent="-201378">
              <a:tabLst>
                <a:tab pos="483306" algn="l"/>
                <a:tab pos="724959" algn="l"/>
                <a:tab pos="966612" algn="l"/>
                <a:tab pos="1208265" algn="l"/>
                <a:tab pos="1449918" algn="l"/>
                <a:tab pos="1691571" algn="l"/>
                <a:tab pos="1933224" algn="l"/>
              </a:tabLst>
            </a:pPr>
            <a:r>
              <a:rPr lang="en-US" sz="800" dirty="0"/>
              <a:t>		BLAKE	7839    	01-MAY-81</a:t>
            </a:r>
          </a:p>
          <a:p>
            <a:pPr marL="201378" indent="-201378">
              <a:tabLst>
                <a:tab pos="483306" algn="l"/>
                <a:tab pos="724959" algn="l"/>
                <a:tab pos="966612" algn="l"/>
                <a:tab pos="1208265" algn="l"/>
                <a:tab pos="1449918" algn="l"/>
                <a:tab pos="1691571" algn="l"/>
                <a:tab pos="1933224" algn="l"/>
              </a:tabLst>
            </a:pPr>
            <a:r>
              <a:rPr lang="en-US" sz="800" dirty="0"/>
              <a:t>		CLARK	7839    	09-JUN-81</a:t>
            </a:r>
          </a:p>
          <a:p>
            <a:pPr marL="201378" indent="-201378">
              <a:tabLst>
                <a:tab pos="483306" algn="l"/>
                <a:tab pos="724959" algn="l"/>
                <a:tab pos="966612" algn="l"/>
                <a:tab pos="1208265" algn="l"/>
                <a:tab pos="1449918" algn="l"/>
                <a:tab pos="1691571" algn="l"/>
                <a:tab pos="1933224" algn="l"/>
              </a:tabLst>
            </a:pPr>
            <a:r>
              <a:rPr lang="en-US" sz="800" dirty="0"/>
              <a:t>		6 rows selected.</a:t>
            </a:r>
          </a:p>
          <a:p>
            <a:pPr marL="201378" indent="-201378">
              <a:buFontTx/>
              <a:buChar char="•"/>
              <a:tabLst>
                <a:tab pos="483306" algn="l"/>
                <a:tab pos="724959" algn="l"/>
                <a:tab pos="966612" algn="l"/>
                <a:tab pos="1208265" algn="l"/>
                <a:tab pos="1449918" algn="l"/>
                <a:tab pos="1691571" algn="l"/>
                <a:tab pos="1933224" algn="l"/>
              </a:tabLst>
            </a:pPr>
            <a:r>
              <a:rPr lang="en-US" dirty="0"/>
              <a:t>Here two sets of rows of EMP table will be created one for the outer query and one for the inner query.  In the first pass all the rows of the second set will be compared with first row of first set.  This process will be repeated for all the rows of the first set.   If for each comparison the condition becomes true then the row from the first set will be selected.</a:t>
            </a:r>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smtClean="0"/>
          </a:p>
          <a:p>
            <a:pPr marL="201378" indent="-201378">
              <a:tabLst>
                <a:tab pos="483306" algn="l"/>
                <a:tab pos="724959" algn="l"/>
                <a:tab pos="966612" algn="l"/>
                <a:tab pos="1208265" algn="l"/>
                <a:tab pos="1449918" algn="l"/>
                <a:tab pos="1691571" algn="l"/>
                <a:tab pos="1933224" algn="l"/>
              </a:tabLst>
            </a:pPr>
            <a:endParaRPr lang="en-US" dirty="0"/>
          </a:p>
          <a:p>
            <a:pPr marL="201378" indent="-201378">
              <a:tabLst>
                <a:tab pos="483306" algn="l"/>
                <a:tab pos="724959" algn="l"/>
                <a:tab pos="966612" algn="l"/>
                <a:tab pos="1208265" algn="l"/>
                <a:tab pos="1449918" algn="l"/>
                <a:tab pos="1691571" algn="l"/>
                <a:tab pos="1933224" algn="l"/>
              </a:tabLst>
            </a:pPr>
            <a:r>
              <a:rPr lang="en-US" sz="800" dirty="0"/>
              <a:t>		</a:t>
            </a:r>
            <a:r>
              <a:rPr lang="en-US" sz="800" u="sng" dirty="0"/>
              <a:t>ENAME</a:t>
            </a:r>
            <a:r>
              <a:rPr lang="en-US" sz="800" dirty="0"/>
              <a:t>		</a:t>
            </a:r>
            <a:r>
              <a:rPr lang="en-US" sz="800" u="sng" dirty="0"/>
              <a:t>SAL </a:t>
            </a:r>
            <a:r>
              <a:rPr lang="en-US" sz="800" dirty="0"/>
              <a:t>		</a:t>
            </a:r>
            <a:r>
              <a:rPr lang="en-US" sz="800" u="sng" dirty="0"/>
              <a:t>JOB</a:t>
            </a:r>
          </a:p>
          <a:p>
            <a:pPr marL="201378" indent="-201378">
              <a:tabLst>
                <a:tab pos="483306" algn="l"/>
                <a:tab pos="724959" algn="l"/>
                <a:tab pos="966612" algn="l"/>
                <a:tab pos="1208265" algn="l"/>
                <a:tab pos="1449918" algn="l"/>
                <a:tab pos="1691571" algn="l"/>
                <a:tab pos="1933224" algn="l"/>
              </a:tabLst>
            </a:pPr>
            <a:r>
              <a:rPr lang="en-US" sz="800" dirty="0"/>
              <a:t>		SMITH		1600 	SALESMAN</a:t>
            </a:r>
          </a:p>
          <a:p>
            <a:pPr marL="201378" indent="-201378">
              <a:tabLst>
                <a:tab pos="483306" algn="l"/>
                <a:tab pos="724959" algn="l"/>
                <a:tab pos="966612" algn="l"/>
                <a:tab pos="1208265" algn="l"/>
                <a:tab pos="1449918" algn="l"/>
                <a:tab pos="1691571" algn="l"/>
                <a:tab pos="1933224" algn="l"/>
              </a:tabLst>
            </a:pPr>
            <a:r>
              <a:rPr lang="en-US" sz="800" dirty="0"/>
              <a:t>		JONES		2975 	MANAGER</a:t>
            </a:r>
          </a:p>
          <a:p>
            <a:pPr marL="201378" indent="-201378">
              <a:tabLst>
                <a:tab pos="483306" algn="l"/>
                <a:tab pos="724959" algn="l"/>
                <a:tab pos="966612" algn="l"/>
                <a:tab pos="1208265" algn="l"/>
                <a:tab pos="1449918" algn="l"/>
                <a:tab pos="1691571" algn="l"/>
                <a:tab pos="1933224" algn="l"/>
              </a:tabLst>
            </a:pPr>
            <a:r>
              <a:rPr lang="en-US" sz="800" dirty="0"/>
              <a:t>		BLAKE		2850 	MANAGER</a:t>
            </a:r>
          </a:p>
          <a:p>
            <a:pPr marL="201378" indent="-201378">
              <a:tabLst>
                <a:tab pos="483306" algn="l"/>
                <a:tab pos="724959" algn="l"/>
                <a:tab pos="966612" algn="l"/>
                <a:tab pos="1208265" algn="l"/>
                <a:tab pos="1449918" algn="l"/>
                <a:tab pos="1691571" algn="l"/>
                <a:tab pos="1933224" algn="l"/>
              </a:tabLst>
            </a:pPr>
            <a:r>
              <a:rPr lang="en-US" sz="800" dirty="0"/>
              <a:t>		TURNER		1500 	SALESMAN</a:t>
            </a:r>
          </a:p>
          <a:p>
            <a:pPr marL="201378" indent="-201378">
              <a:tabLst>
                <a:tab pos="483306" algn="l"/>
                <a:tab pos="724959" algn="l"/>
                <a:tab pos="966612" algn="l"/>
                <a:tab pos="1208265" algn="l"/>
                <a:tab pos="1449918" algn="l"/>
                <a:tab pos="1691571" algn="l"/>
                <a:tab pos="1933224" algn="l"/>
              </a:tabLst>
            </a:pPr>
            <a:r>
              <a:rPr lang="en-US" sz="800" dirty="0"/>
              <a:t>		MILLER		1300 	CLERK</a:t>
            </a:r>
          </a:p>
          <a:p>
            <a:pPr marL="201378" indent="-201378">
              <a:tabLst>
                <a:tab pos="483306" algn="l"/>
                <a:tab pos="724959" algn="l"/>
                <a:tab pos="966612" algn="l"/>
                <a:tab pos="1208265" algn="l"/>
                <a:tab pos="1449918" algn="l"/>
                <a:tab pos="1691571" algn="l"/>
                <a:tab pos="1933224" algn="l"/>
              </a:tabLst>
            </a:pPr>
            <a:endParaRPr lang="en-US" sz="800" dirty="0"/>
          </a:p>
          <a:p>
            <a:pPr marL="201378" indent="-201378">
              <a:tabLst>
                <a:tab pos="483306" algn="l"/>
                <a:tab pos="724959" algn="l"/>
                <a:tab pos="966612" algn="l"/>
                <a:tab pos="1208265" algn="l"/>
                <a:tab pos="1449918" algn="l"/>
                <a:tab pos="1691571" algn="l"/>
                <a:tab pos="1933224" algn="l"/>
              </a:tabLst>
            </a:pPr>
            <a:endParaRPr lang="en-US" sz="800" dirty="0"/>
          </a:p>
        </p:txBody>
      </p:sp>
      <p:sp>
        <p:nvSpPr>
          <p:cNvPr id="353285" name="AutoShape 5"/>
          <p:cNvSpPr>
            <a:spLocks noChangeArrowheads="1"/>
          </p:cNvSpPr>
          <p:nvPr/>
        </p:nvSpPr>
        <p:spPr bwMode="auto">
          <a:xfrm>
            <a:off x="2301058" y="1467365"/>
            <a:ext cx="4064000" cy="72009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SQL&gt; SELECT ename, mgr, hiredate  FROM emp a</a:t>
            </a:r>
          </a:p>
          <a:p>
            <a:pPr lvl="1"/>
            <a:r>
              <a:rPr lang="en-US" sz="1000">
                <a:latin typeface="Arial" pitchFamily="34" charset="0"/>
                <a:cs typeface="Arial" pitchFamily="34" charset="0"/>
              </a:rPr>
              <a:t>2 WHERE a.hiredate &lt; (SELECT b.hiredate FROM emp b</a:t>
            </a:r>
          </a:p>
          <a:p>
            <a:pPr lvl="1"/>
            <a:r>
              <a:rPr lang="en-US" sz="1000">
                <a:latin typeface="Arial" pitchFamily="34" charset="0"/>
                <a:cs typeface="Arial" pitchFamily="34" charset="0"/>
              </a:rPr>
              <a:t>WHERE b.empno=a.mgr);</a:t>
            </a:r>
          </a:p>
        </p:txBody>
      </p:sp>
      <p:sp>
        <p:nvSpPr>
          <p:cNvPr id="353286" name="AutoShape 6"/>
          <p:cNvSpPr>
            <a:spLocks noChangeArrowheads="1"/>
          </p:cNvSpPr>
          <p:nvPr/>
        </p:nvSpPr>
        <p:spPr bwMode="auto">
          <a:xfrm>
            <a:off x="2435595" y="4211334"/>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SELECT ename, sal, job from emp a</a:t>
            </a:r>
          </a:p>
          <a:p>
            <a:pPr lvl="1"/>
            <a:r>
              <a:rPr lang="en-US" sz="1000">
                <a:latin typeface="Arial" pitchFamily="34" charset="0"/>
                <a:cs typeface="Arial" pitchFamily="34" charset="0"/>
              </a:rPr>
              <a:t>Where sal &gt; (select avg (sal) from emp b where b.job = a.job);</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r>
              <a:rPr lang="en-US" smtClean="0"/>
              <a:t>Examples:</a:t>
            </a:r>
          </a:p>
          <a:p>
            <a:r>
              <a:rPr lang="en-US" smtClean="0"/>
              <a:t>Example 3: To display details of departments which have no employees working in it:</a:t>
            </a:r>
            <a:endParaRPr lang="en-US"/>
          </a:p>
        </p:txBody>
      </p:sp>
      <p:sp>
        <p:nvSpPr>
          <p:cNvPr id="317445" name="AutoShape 5"/>
          <p:cNvSpPr>
            <a:spLocks noChangeArrowheads="1"/>
          </p:cNvSpPr>
          <p:nvPr/>
        </p:nvSpPr>
        <p:spPr bwMode="auto">
          <a:xfrm>
            <a:off x="2435595" y="5235676"/>
            <a:ext cx="426720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966612" algn="l"/>
                <a:tab pos="1329092" algn="l"/>
              </a:tabLst>
            </a:pPr>
            <a:r>
              <a:rPr lang="en-US" sz="1000">
                <a:latin typeface="Arial" pitchFamily="34" charset="0"/>
                <a:cs typeface="Arial" pitchFamily="34" charset="0"/>
              </a:rPr>
              <a:t> SQL &gt; SELECT * From dept</a:t>
            </a:r>
            <a:br>
              <a:rPr lang="en-US" sz="1000">
                <a:latin typeface="Arial" pitchFamily="34" charset="0"/>
                <a:cs typeface="Arial" pitchFamily="34" charset="0"/>
              </a:rPr>
            </a:br>
            <a:r>
              <a:rPr lang="en-US" sz="1000">
                <a:latin typeface="Arial" pitchFamily="34" charset="0"/>
                <a:cs typeface="Arial" pitchFamily="34" charset="0"/>
              </a:rPr>
              <a:t>	WHERE  NOT EXISTS (SELECT * FROM emp </a:t>
            </a:r>
            <a:br>
              <a:rPr lang="en-US" sz="1000">
                <a:latin typeface="Arial" pitchFamily="34" charset="0"/>
                <a:cs typeface="Arial" pitchFamily="34" charset="0"/>
              </a:rPr>
            </a:br>
            <a:r>
              <a:rPr lang="en-US" sz="1000">
                <a:latin typeface="Arial" pitchFamily="34" charset="0"/>
                <a:cs typeface="Arial" pitchFamily="34" charset="0"/>
              </a:rPr>
              <a:t>		WHERE emp.deptno = dept.deptno) ;</a:t>
            </a:r>
          </a:p>
        </p:txBody>
      </p:sp>
      <p:sp>
        <p:nvSpPr>
          <p:cNvPr id="3" name="Slide Image Placeholder 2"/>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2209800" y="880110"/>
            <a:ext cx="4861560" cy="8082677"/>
          </a:xfrm>
        </p:spPr>
        <p:txBody>
          <a:bodyPr/>
          <a:lstStyle/>
          <a:p>
            <a:pPr marL="241653" indent="-241653">
              <a:lnSpc>
                <a:spcPct val="80000"/>
              </a:lnSpc>
              <a:tabLst>
                <a:tab pos="483306" algn="l"/>
                <a:tab pos="724959" algn="l"/>
                <a:tab pos="966612" algn="l"/>
                <a:tab pos="1208265" algn="l"/>
                <a:tab pos="1449918" algn="l"/>
                <a:tab pos="1933224" algn="l"/>
                <a:tab pos="2416531" algn="l"/>
                <a:tab pos="2899837" algn="l"/>
              </a:tabLst>
            </a:pPr>
            <a:r>
              <a:rPr lang="en-US" b="1" u="sng" dirty="0"/>
              <a:t>Joins (contd.)</a:t>
            </a:r>
            <a:r>
              <a:rPr lang="en-US" b="1" dirty="0"/>
              <a:t>:</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Assume two tables:</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it-IT" b="1" dirty="0" smtClean="0"/>
          </a:p>
          <a:p>
            <a:pPr marL="241653" indent="-241653">
              <a:lnSpc>
                <a:spcPct val="80000"/>
              </a:lnSpc>
              <a:tabLst>
                <a:tab pos="483306" algn="l"/>
                <a:tab pos="724959" algn="l"/>
                <a:tab pos="966612" algn="l"/>
                <a:tab pos="1208265" algn="l"/>
                <a:tab pos="1449918" algn="l"/>
                <a:tab pos="1933224" algn="l"/>
                <a:tab pos="2416531" algn="l"/>
                <a:tab pos="2899837" algn="l"/>
              </a:tabLst>
            </a:pPr>
            <a:r>
              <a:rPr lang="it-IT" b="1" dirty="0" smtClean="0"/>
              <a:t>TABLE </a:t>
            </a:r>
            <a:r>
              <a:rPr lang="it-IT" b="1" dirty="0"/>
              <a:t>F1</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it-IT" u="sng" dirty="0" smtClean="0"/>
          </a:p>
          <a:p>
            <a:pPr marL="241653" indent="-241653">
              <a:lnSpc>
                <a:spcPct val="80000"/>
              </a:lnSpc>
              <a:tabLst>
                <a:tab pos="483306" algn="l"/>
                <a:tab pos="724959" algn="l"/>
                <a:tab pos="966612" algn="l"/>
                <a:tab pos="1208265" algn="l"/>
                <a:tab pos="1449918" algn="l"/>
                <a:tab pos="1933224" algn="l"/>
                <a:tab pos="2416531" algn="l"/>
                <a:tab pos="2899837" algn="l"/>
              </a:tabLst>
            </a:pPr>
            <a:r>
              <a:rPr lang="it-IT" u="sng" dirty="0" smtClean="0"/>
              <a:t>COL1</a:t>
            </a:r>
            <a:r>
              <a:rPr lang="it-IT" dirty="0"/>
              <a:t>	</a:t>
            </a:r>
            <a:r>
              <a:rPr lang="it-IT" u="sng" dirty="0"/>
              <a:t>COL2</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A		1</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B		2</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C		3</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it-IT" b="1" dirty="0" smtClean="0"/>
          </a:p>
          <a:p>
            <a:pPr marL="241653" indent="-241653">
              <a:lnSpc>
                <a:spcPct val="80000"/>
              </a:lnSpc>
              <a:tabLst>
                <a:tab pos="483306" algn="l"/>
                <a:tab pos="724959" algn="l"/>
                <a:tab pos="966612" algn="l"/>
                <a:tab pos="1208265" algn="l"/>
                <a:tab pos="1449918" algn="l"/>
                <a:tab pos="1933224" algn="l"/>
                <a:tab pos="2416531" algn="l"/>
                <a:tab pos="2899837" algn="l"/>
              </a:tabLst>
            </a:pPr>
            <a:r>
              <a:rPr lang="it-IT" b="1" dirty="0" smtClean="0"/>
              <a:t>Table </a:t>
            </a:r>
            <a:r>
              <a:rPr lang="it-IT" b="1" dirty="0"/>
              <a:t>F2</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u="sng" dirty="0"/>
              <a:t>COL1</a:t>
            </a:r>
            <a:r>
              <a:rPr lang="it-IT" dirty="0"/>
              <a:t>	</a:t>
            </a:r>
            <a:r>
              <a:rPr lang="it-IT" u="sng" dirty="0"/>
              <a:t>COL2</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X		100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Y		200</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en-US" dirty="0"/>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The statement SELECT * FROM F1,F2; results in:</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it-IT" u="sng" dirty="0" smtClean="0"/>
          </a:p>
          <a:p>
            <a:pPr marL="241653" indent="-241653">
              <a:lnSpc>
                <a:spcPct val="80000"/>
              </a:lnSpc>
              <a:tabLst>
                <a:tab pos="483306" algn="l"/>
                <a:tab pos="724959" algn="l"/>
                <a:tab pos="966612" algn="l"/>
                <a:tab pos="1208265" algn="l"/>
                <a:tab pos="1449918" algn="l"/>
                <a:tab pos="1933224" algn="l"/>
                <a:tab pos="2416531" algn="l"/>
                <a:tab pos="2899837" algn="l"/>
              </a:tabLst>
            </a:pPr>
            <a:r>
              <a:rPr lang="it-IT" u="sng" dirty="0" smtClean="0"/>
              <a:t>COL1</a:t>
            </a:r>
            <a:r>
              <a:rPr lang="it-IT" dirty="0" smtClean="0"/>
              <a:t>        </a:t>
            </a:r>
            <a:r>
              <a:rPr lang="it-IT" u="sng" dirty="0"/>
              <a:t>COL2</a:t>
            </a:r>
            <a:r>
              <a:rPr lang="it-IT" dirty="0"/>
              <a:t> 	</a:t>
            </a:r>
            <a:r>
              <a:rPr lang="it-IT" u="sng" dirty="0"/>
              <a:t>COL1</a:t>
            </a:r>
            <a:r>
              <a:rPr lang="it-IT" dirty="0"/>
              <a:t>	</a:t>
            </a:r>
            <a:r>
              <a:rPr lang="it-IT" u="sng" dirty="0"/>
              <a:t>COL2</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A              	1			X          	100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B              	2     		X          	100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C              	3     		X          	100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A              	1     		Y          	200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B              	2     		Y          	200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C              	3     		Y          	200</a:t>
            </a:r>
          </a:p>
          <a:p>
            <a:pPr marL="241653" indent="-241653">
              <a:lnSpc>
                <a:spcPct val="80000"/>
              </a:lnSpc>
              <a:tabLst>
                <a:tab pos="483306" algn="l"/>
                <a:tab pos="724959" algn="l"/>
                <a:tab pos="966612" algn="l"/>
                <a:tab pos="1208265" algn="l"/>
                <a:tab pos="1449918" algn="l"/>
                <a:tab pos="1933224" algn="l"/>
                <a:tab pos="2416531" algn="l"/>
                <a:tab pos="2899837" algn="l"/>
              </a:tabLst>
            </a:pPr>
            <a:r>
              <a:rPr lang="it-IT" dirty="0"/>
              <a:t>6 rows selected</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en-US" dirty="0"/>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The statement  SELECT * FROM F1 </a:t>
            </a:r>
            <a:r>
              <a:rPr lang="en-US" dirty="0" err="1"/>
              <a:t>First_T</a:t>
            </a:r>
            <a:r>
              <a:rPr lang="en-US" dirty="0"/>
              <a:t>, F1 </a:t>
            </a:r>
            <a:r>
              <a:rPr lang="en-US" dirty="0" err="1"/>
              <a:t>Second_T</a:t>
            </a:r>
            <a:r>
              <a:rPr lang="en-US" dirty="0"/>
              <a:t>; results in:</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en-US" u="sng" dirty="0" smtClean="0"/>
          </a:p>
          <a:p>
            <a:pPr marL="241653" indent="-241653">
              <a:lnSpc>
                <a:spcPct val="80000"/>
              </a:lnSpc>
              <a:tabLst>
                <a:tab pos="483306" algn="l"/>
                <a:tab pos="724959" algn="l"/>
                <a:tab pos="966612" algn="l"/>
                <a:tab pos="1208265" algn="l"/>
                <a:tab pos="1449918" algn="l"/>
                <a:tab pos="1933224" algn="l"/>
                <a:tab pos="2416531" algn="l"/>
                <a:tab pos="2899837" algn="l"/>
              </a:tabLst>
            </a:pPr>
            <a:r>
              <a:rPr lang="en-US" u="sng" dirty="0" smtClean="0"/>
              <a:t>COL1</a:t>
            </a:r>
            <a:r>
              <a:rPr lang="en-US" dirty="0" smtClean="0"/>
              <a:t>       </a:t>
            </a:r>
            <a:r>
              <a:rPr lang="en-US" u="sng" dirty="0"/>
              <a:t>COL2</a:t>
            </a:r>
            <a:r>
              <a:rPr lang="en-US" dirty="0"/>
              <a:t>   	</a:t>
            </a:r>
            <a:r>
              <a:rPr lang="en-US" u="sng" dirty="0"/>
              <a:t>COL1</a:t>
            </a:r>
            <a:r>
              <a:rPr lang="en-US" dirty="0"/>
              <a:t> 	</a:t>
            </a:r>
            <a:r>
              <a:rPr lang="en-US" u="sng" dirty="0"/>
              <a:t>COL2</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A          		1 			A 	1</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B          		2 			A 	1</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C          	3 			A 	1</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A          		1 			B	2</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B          		2 			B	2</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C          	3 			B	2</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A          		1 			C	3</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B          		2 			C	3</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C          	3 			C	3</a:t>
            </a:r>
          </a:p>
          <a:p>
            <a:pPr marL="241653" indent="-241653">
              <a:lnSpc>
                <a:spcPct val="80000"/>
              </a:lnSpc>
              <a:tabLst>
                <a:tab pos="483306" algn="l"/>
                <a:tab pos="724959" algn="l"/>
                <a:tab pos="966612" algn="l"/>
                <a:tab pos="1208265" algn="l"/>
                <a:tab pos="1449918" algn="l"/>
                <a:tab pos="1933224" algn="l"/>
                <a:tab pos="2416531" algn="l"/>
                <a:tab pos="2899837" algn="l"/>
              </a:tabLst>
            </a:pPr>
            <a:r>
              <a:rPr lang="en-US" dirty="0"/>
              <a:t>9 rows selected</a:t>
            </a:r>
          </a:p>
          <a:p>
            <a:pPr marL="241653" indent="-241653">
              <a:lnSpc>
                <a:spcPct val="80000"/>
              </a:lnSpc>
              <a:tabLst>
                <a:tab pos="483306" algn="l"/>
                <a:tab pos="724959" algn="l"/>
                <a:tab pos="966612" algn="l"/>
                <a:tab pos="1208265" algn="l"/>
                <a:tab pos="1449918" algn="l"/>
                <a:tab pos="1933224" algn="l"/>
                <a:tab pos="2416531" algn="l"/>
                <a:tab pos="2899837" algn="l"/>
              </a:tabLst>
            </a:pPr>
            <a:endParaRPr lang="en-US" dirty="0"/>
          </a:p>
          <a:p>
            <a:pPr marL="241653" indent="-241653">
              <a:lnSpc>
                <a:spcPct val="80000"/>
              </a:lnSpc>
              <a:tabLst>
                <a:tab pos="483306" algn="l"/>
                <a:tab pos="724959" algn="l"/>
                <a:tab pos="966612" algn="l"/>
                <a:tab pos="1208265" algn="l"/>
                <a:tab pos="1449918" algn="l"/>
                <a:tab pos="1933224" algn="l"/>
                <a:tab pos="2416531" algn="l"/>
                <a:tab pos="2899837" algn="l"/>
              </a:tabLst>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type="body" idx="1"/>
          </p:nvPr>
        </p:nvSpPr>
        <p:spPr>
          <a:xfrm>
            <a:off x="2209800" y="880110"/>
            <a:ext cx="4861560" cy="8082677"/>
          </a:xfrm>
        </p:spPr>
        <p:txBody>
          <a:bodyPr/>
          <a:lstStyle/>
          <a:p>
            <a:pPr marL="241653" indent="-241653">
              <a:tabLst>
                <a:tab pos="483306" algn="l"/>
                <a:tab pos="724959" algn="l"/>
                <a:tab pos="966612" algn="l"/>
                <a:tab pos="1208265" algn="l"/>
                <a:tab pos="1449918" algn="l"/>
                <a:tab pos="1691571" algn="l"/>
                <a:tab pos="1933224" algn="l"/>
              </a:tabLst>
            </a:pPr>
            <a:r>
              <a:rPr lang="en-US" b="1" u="sng" dirty="0"/>
              <a:t>Exists (contd.)</a:t>
            </a:r>
          </a:p>
          <a:p>
            <a:pPr marL="241653" indent="-241653">
              <a:buFontTx/>
              <a:buChar char="•"/>
              <a:tabLst>
                <a:tab pos="483306" algn="l"/>
                <a:tab pos="724959" algn="l"/>
                <a:tab pos="966612" algn="l"/>
                <a:tab pos="1208265" algn="l"/>
                <a:tab pos="1449918" algn="l"/>
                <a:tab pos="1691571" algn="l"/>
                <a:tab pos="1933224" algn="l"/>
              </a:tabLst>
            </a:pPr>
            <a:r>
              <a:rPr lang="en-US" dirty="0"/>
              <a:t>The Exists Predicate is of the form</a:t>
            </a:r>
          </a:p>
          <a:p>
            <a:pPr marL="241653" indent="-241653">
              <a:tabLst>
                <a:tab pos="483306" algn="l"/>
                <a:tab pos="724959" algn="l"/>
                <a:tab pos="966612" algn="l"/>
                <a:tab pos="1208265" algn="l"/>
                <a:tab pos="1449918" algn="l"/>
                <a:tab pos="1691571" algn="l"/>
                <a:tab pos="1933224" algn="l"/>
              </a:tabLst>
            </a:pPr>
            <a:r>
              <a:rPr lang="en-US" dirty="0"/>
              <a:t>	&lt;Query&gt; WHERE</a:t>
            </a:r>
          </a:p>
          <a:p>
            <a:pPr marL="241653" indent="-241653">
              <a:tabLst>
                <a:tab pos="483306" algn="l"/>
                <a:tab pos="724959" algn="l"/>
                <a:tab pos="966612" algn="l"/>
                <a:tab pos="1208265" algn="l"/>
                <a:tab pos="1449918" algn="l"/>
                <a:tab pos="1691571" algn="l"/>
                <a:tab pos="1933224" algn="l"/>
              </a:tabLst>
            </a:pPr>
            <a:r>
              <a:rPr lang="en-US" dirty="0"/>
              <a:t>	EXISTS &lt; sub-query&gt;</a:t>
            </a:r>
          </a:p>
          <a:p>
            <a:pPr marL="241653" indent="-241653">
              <a:tabLst>
                <a:tab pos="483306" algn="l"/>
                <a:tab pos="724959" algn="l"/>
                <a:tab pos="966612" algn="l"/>
                <a:tab pos="1208265" algn="l"/>
                <a:tab pos="1449918" algn="l"/>
                <a:tab pos="1691571" algn="l"/>
                <a:tab pos="1933224" algn="l"/>
              </a:tabLst>
            </a:pPr>
            <a:endParaRPr lang="en-US" dirty="0"/>
          </a:p>
          <a:p>
            <a:pPr marL="241653" indent="-241653">
              <a:buFontTx/>
              <a:buChar char="•"/>
              <a:tabLst>
                <a:tab pos="483306" algn="l"/>
                <a:tab pos="724959" algn="l"/>
                <a:tab pos="966612" algn="l"/>
                <a:tab pos="1208265" algn="l"/>
                <a:tab pos="1449918" algn="l"/>
                <a:tab pos="1691571" algn="l"/>
                <a:tab pos="1933224" algn="l"/>
              </a:tabLst>
            </a:pPr>
            <a:r>
              <a:rPr lang="en-US" dirty="0"/>
              <a:t>Query will be evaluated if EXISTS takes a value TRUE. It takes the Value TRUE if  the &lt;sub-query&gt; result table is non null and FALSE  if it is Null. It is mostly used with Co-Related </a:t>
            </a:r>
            <a:r>
              <a:rPr lang="en-US" dirty="0" err="1"/>
              <a:t>Subqueries</a:t>
            </a:r>
            <a:r>
              <a:rPr lang="en-US" dirty="0"/>
              <a:t>.  EXISTS does not check for a particular value. It checks whether </a:t>
            </a:r>
            <a:r>
              <a:rPr lang="en-US" dirty="0" err="1"/>
              <a:t>subquery</a:t>
            </a:r>
            <a:r>
              <a:rPr lang="en-US" dirty="0"/>
              <a:t> returns rows or not.</a:t>
            </a:r>
          </a:p>
          <a:p>
            <a:pPr marL="241653" indent="-241653">
              <a:buFontTx/>
              <a:buChar char="•"/>
              <a:tabLst>
                <a:tab pos="483306" algn="l"/>
                <a:tab pos="724959" algn="l"/>
                <a:tab pos="966612" algn="l"/>
                <a:tab pos="1208265" algn="l"/>
                <a:tab pos="1449918" algn="l"/>
                <a:tab pos="1691571" algn="l"/>
                <a:tab pos="1933224" algn="l"/>
              </a:tabLst>
            </a:pPr>
            <a:r>
              <a:rPr lang="en-US" dirty="0"/>
              <a:t>To list  all details of </a:t>
            </a:r>
            <a:r>
              <a:rPr lang="en-US" dirty="0" err="1"/>
              <a:t>dept</a:t>
            </a:r>
            <a:r>
              <a:rPr lang="en-US" dirty="0"/>
              <a:t> which has </a:t>
            </a:r>
            <a:r>
              <a:rPr lang="en-US" dirty="0" err="1"/>
              <a:t>atleast</a:t>
            </a:r>
            <a:r>
              <a:rPr lang="en-US" dirty="0"/>
              <a:t> one employee  assigned to it.</a:t>
            </a:r>
          </a:p>
          <a:p>
            <a:pPr marL="241653" indent="-241653">
              <a:tabLst>
                <a:tab pos="483306" algn="l"/>
                <a:tab pos="724959" algn="l"/>
                <a:tab pos="966612" algn="l"/>
                <a:tab pos="1208265" algn="l"/>
                <a:tab pos="1449918" algn="l"/>
                <a:tab pos="1691571" algn="l"/>
                <a:tab pos="1933224" algn="l"/>
              </a:tabLst>
            </a:pPr>
            <a:endParaRPr lang="en-US" dirty="0"/>
          </a:p>
          <a:p>
            <a:pPr marL="241653" indent="-241653">
              <a:tabLst>
                <a:tab pos="483306" algn="l"/>
                <a:tab pos="724959" algn="l"/>
                <a:tab pos="966612" algn="l"/>
                <a:tab pos="1208265" algn="l"/>
                <a:tab pos="1449918" algn="l"/>
                <a:tab pos="1691571" algn="l"/>
                <a:tab pos="1933224" algn="l"/>
              </a:tabLst>
            </a:pPr>
            <a:endParaRPr lang="en-US" dirty="0" smtClean="0"/>
          </a:p>
          <a:p>
            <a:pPr marL="241653" indent="-241653">
              <a:tabLst>
                <a:tab pos="483306" algn="l"/>
                <a:tab pos="724959" algn="l"/>
                <a:tab pos="966612" algn="l"/>
                <a:tab pos="1208265" algn="l"/>
                <a:tab pos="1449918" algn="l"/>
                <a:tab pos="1691571" algn="l"/>
                <a:tab pos="1933224" algn="l"/>
              </a:tabLst>
            </a:pPr>
            <a:endParaRPr lang="en-US" dirty="0"/>
          </a:p>
          <a:p>
            <a:pPr marL="241653" indent="-241653">
              <a:tabLst>
                <a:tab pos="483306" algn="l"/>
                <a:tab pos="724959" algn="l"/>
                <a:tab pos="966612" algn="l"/>
                <a:tab pos="1208265" algn="l"/>
                <a:tab pos="1449918" algn="l"/>
                <a:tab pos="1691571" algn="l"/>
                <a:tab pos="1933224" algn="l"/>
              </a:tabLst>
            </a:pPr>
            <a:endParaRPr lang="en-US" dirty="0"/>
          </a:p>
          <a:p>
            <a:pPr marL="241653" indent="-241653">
              <a:tabLst>
                <a:tab pos="483306" algn="l"/>
                <a:tab pos="724959" algn="l"/>
                <a:tab pos="966612" algn="l"/>
                <a:tab pos="1208265" algn="l"/>
                <a:tab pos="1449918" algn="l"/>
                <a:tab pos="1691571" algn="l"/>
                <a:tab pos="1933224" algn="l"/>
              </a:tabLst>
            </a:pPr>
            <a:endParaRPr lang="en-US" dirty="0"/>
          </a:p>
          <a:p>
            <a:pPr marL="241653" indent="-241653">
              <a:tabLst>
                <a:tab pos="483306" algn="l"/>
                <a:tab pos="724959" algn="l"/>
                <a:tab pos="966612" algn="l"/>
                <a:tab pos="1208265" algn="l"/>
                <a:tab pos="1449918" algn="l"/>
                <a:tab pos="1691571" algn="l"/>
                <a:tab pos="1933224" algn="l"/>
              </a:tabLst>
            </a:pPr>
            <a:r>
              <a:rPr lang="en-US" sz="800" dirty="0"/>
              <a:t>		</a:t>
            </a:r>
            <a:r>
              <a:rPr lang="en-US" sz="800" u="sng" dirty="0"/>
              <a:t>DEPTNO </a:t>
            </a:r>
            <a:r>
              <a:rPr lang="en-US" sz="800" dirty="0"/>
              <a:t>		</a:t>
            </a:r>
            <a:r>
              <a:rPr lang="en-US" sz="800" u="sng" dirty="0"/>
              <a:t>DNAME</a:t>
            </a:r>
            <a:r>
              <a:rPr lang="en-US" sz="800" dirty="0"/>
              <a:t>          	</a:t>
            </a:r>
            <a:r>
              <a:rPr lang="en-US" sz="800" u="sng" dirty="0"/>
              <a:t>LOC</a:t>
            </a:r>
          </a:p>
          <a:p>
            <a:pPr marL="241653" indent="-241653">
              <a:tabLst>
                <a:tab pos="483306" algn="l"/>
                <a:tab pos="724959" algn="l"/>
                <a:tab pos="966612" algn="l"/>
                <a:tab pos="1208265" algn="l"/>
                <a:tab pos="1449918" algn="l"/>
                <a:tab pos="1691571" algn="l"/>
                <a:tab pos="1933224" algn="l"/>
              </a:tabLst>
            </a:pPr>
            <a:r>
              <a:rPr lang="en-US" sz="800" dirty="0"/>
              <a:t>		10 			ACCOUNTING 	NEW YORK</a:t>
            </a:r>
          </a:p>
          <a:p>
            <a:pPr marL="241653" indent="-241653">
              <a:tabLst>
                <a:tab pos="483306" algn="l"/>
                <a:tab pos="724959" algn="l"/>
                <a:tab pos="966612" algn="l"/>
                <a:tab pos="1208265" algn="l"/>
                <a:tab pos="1449918" algn="l"/>
                <a:tab pos="1691571" algn="l"/>
                <a:tab pos="1933224" algn="l"/>
              </a:tabLst>
            </a:pPr>
            <a:r>
              <a:rPr lang="en-US" sz="800" dirty="0"/>
              <a:t>		20 			RESEARCH	DALLAS</a:t>
            </a:r>
          </a:p>
          <a:p>
            <a:pPr marL="241653" indent="-241653">
              <a:tabLst>
                <a:tab pos="483306" algn="l"/>
                <a:tab pos="724959" algn="l"/>
                <a:tab pos="966612" algn="l"/>
                <a:tab pos="1208265" algn="l"/>
                <a:tab pos="1449918" algn="l"/>
                <a:tab pos="1691571" algn="l"/>
                <a:tab pos="1933224" algn="l"/>
              </a:tabLst>
            </a:pPr>
            <a:r>
              <a:rPr lang="en-US" sz="800" dirty="0"/>
              <a:t>		30 			SALES		CHICAGO</a:t>
            </a:r>
          </a:p>
          <a:p>
            <a:pPr marL="241653" indent="-241653">
              <a:tabLst>
                <a:tab pos="483306" algn="l"/>
                <a:tab pos="724959" algn="l"/>
                <a:tab pos="966612" algn="l"/>
                <a:tab pos="1208265" algn="l"/>
                <a:tab pos="1449918" algn="l"/>
                <a:tab pos="1691571" algn="l"/>
                <a:tab pos="1933224" algn="l"/>
              </a:tabLst>
            </a:pPr>
            <a:endParaRPr lang="en-US" sz="800" dirty="0"/>
          </a:p>
          <a:p>
            <a:pPr marL="241653" indent="-241653">
              <a:buFontTx/>
              <a:buChar char="•"/>
              <a:tabLst>
                <a:tab pos="483306" algn="l"/>
                <a:tab pos="724959" algn="l"/>
                <a:tab pos="966612" algn="l"/>
                <a:tab pos="1208265" algn="l"/>
                <a:tab pos="1449918" algn="l"/>
                <a:tab pos="1691571" algn="l"/>
                <a:tab pos="1933224" algn="l"/>
              </a:tabLst>
            </a:pPr>
            <a:r>
              <a:rPr lang="en-US" dirty="0"/>
              <a:t>Here there are 4 rows in </a:t>
            </a:r>
            <a:r>
              <a:rPr lang="en-US" dirty="0" err="1"/>
              <a:t>dept</a:t>
            </a:r>
            <a:r>
              <a:rPr lang="en-US" dirty="0"/>
              <a:t> table so the Inner Query will be executed 4 times.  Since there are no employees for </a:t>
            </a:r>
            <a:r>
              <a:rPr lang="en-US" dirty="0" err="1"/>
              <a:t>deptno</a:t>
            </a:r>
            <a:r>
              <a:rPr lang="en-US" dirty="0"/>
              <a:t> 40 the sub-query will return no rows </a:t>
            </a:r>
            <a:r>
              <a:rPr lang="en-US" dirty="0" err="1"/>
              <a:t>i.e</a:t>
            </a:r>
            <a:r>
              <a:rPr lang="en-US" dirty="0"/>
              <a:t> a null set.  Hence EXISTS will become false and the outer query will not select the row in </a:t>
            </a:r>
            <a:r>
              <a:rPr lang="en-US" dirty="0" err="1"/>
              <a:t>dept</a:t>
            </a:r>
            <a:r>
              <a:rPr lang="en-US" dirty="0"/>
              <a:t> table with value 40.</a:t>
            </a:r>
          </a:p>
          <a:p>
            <a:pPr marL="241653" indent="-241653">
              <a:tabLst>
                <a:tab pos="483306" algn="l"/>
                <a:tab pos="724959" algn="l"/>
                <a:tab pos="966612" algn="l"/>
                <a:tab pos="1208265" algn="l"/>
                <a:tab pos="1449918" algn="l"/>
                <a:tab pos="1691571" algn="l"/>
                <a:tab pos="1933224" algn="l"/>
              </a:tabLst>
            </a:pPr>
            <a:endParaRPr lang="en-US" dirty="0"/>
          </a:p>
        </p:txBody>
      </p:sp>
      <p:sp>
        <p:nvSpPr>
          <p:cNvPr id="355333" name="AutoShape 5"/>
          <p:cNvSpPr>
            <a:spLocks noChangeArrowheads="1"/>
          </p:cNvSpPr>
          <p:nvPr/>
        </p:nvSpPr>
        <p:spPr bwMode="auto">
          <a:xfrm>
            <a:off x="2470475" y="2553626"/>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SQL&gt; SELECT * FROM dept a</a:t>
            </a:r>
          </a:p>
          <a:p>
            <a:pPr lvl="1"/>
            <a:r>
              <a:rPr lang="en-US" sz="1000" dirty="0">
                <a:latin typeface="Arial" pitchFamily="34" charset="0"/>
                <a:cs typeface="Arial" pitchFamily="34" charset="0"/>
              </a:rPr>
              <a:t>2	WHERE EXISTS  (SELECT * FROM EMP b </a:t>
            </a:r>
          </a:p>
          <a:p>
            <a:pPr lvl="1"/>
            <a:r>
              <a:rPr lang="en-US" sz="1000" dirty="0">
                <a:latin typeface="Arial" pitchFamily="34" charset="0"/>
                <a:cs typeface="Arial" pitchFamily="34" charset="0"/>
              </a:rPr>
              <a:t>WHERE </a:t>
            </a:r>
            <a:r>
              <a:rPr lang="en-US" sz="1000" dirty="0" err="1">
                <a:latin typeface="Arial" pitchFamily="34" charset="0"/>
                <a:cs typeface="Arial" pitchFamily="34" charset="0"/>
              </a:rPr>
              <a:t>b.deptno</a:t>
            </a:r>
            <a:r>
              <a:rPr lang="en-US" sz="1000" dirty="0">
                <a:latin typeface="Arial" pitchFamily="34" charset="0"/>
                <a:cs typeface="Arial" pitchFamily="34" charset="0"/>
              </a:rPr>
              <a:t> = </a:t>
            </a:r>
            <a:r>
              <a:rPr lang="en-US" sz="1000" dirty="0" err="1">
                <a:latin typeface="Arial" pitchFamily="34" charset="0"/>
                <a:cs typeface="Arial" pitchFamily="34" charset="0"/>
              </a:rPr>
              <a:t>a.deptno</a:t>
            </a:r>
            <a:r>
              <a:rPr lang="en-US" sz="1000" dirty="0">
                <a:latin typeface="Arial" pitchFamily="34" charset="0"/>
                <a:cs typeface="Arial" pitchFamily="34" charset="0"/>
              </a:rPr>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835" name="Rectangle 3"/>
          <p:cNvSpPr>
            <a:spLocks noGrp="1" noChangeArrowheads="1"/>
          </p:cNvSpPr>
          <p:nvPr>
            <p:ph type="body"/>
          </p:nvPr>
        </p:nvSpPr>
        <p:spPr/>
        <p:txBody>
          <a:bodyPr/>
          <a:lstStyle/>
          <a:p>
            <a:r>
              <a:rPr lang="en-GB" smtClean="0"/>
              <a:t>Union rules</a:t>
            </a:r>
          </a:p>
          <a:p>
            <a:r>
              <a:rPr lang="en-GB" smtClean="0"/>
              <a:t>Same number of columns must be selected from each table</a:t>
            </a:r>
          </a:p>
          <a:p>
            <a:r>
              <a:rPr lang="en-GB" smtClean="0"/>
              <a:t>Corresponding columns must have identical Data type</a:t>
            </a:r>
          </a:p>
          <a:p>
            <a:pPr lvl="1"/>
            <a:r>
              <a:rPr lang="en-GB" smtClean="0"/>
              <a:t>Width</a:t>
            </a:r>
          </a:p>
          <a:p>
            <a:pPr lvl="1"/>
            <a:r>
              <a:rPr lang="en-GB" smtClean="0"/>
              <a:t>Decimal places</a:t>
            </a:r>
          </a:p>
          <a:p>
            <a:pPr lvl="1"/>
            <a:r>
              <a:rPr lang="en-GB" smtClean="0"/>
              <a:t>Treatment of nulls</a:t>
            </a:r>
          </a:p>
          <a:p>
            <a:endParaRPr lang="en-GB" smtClean="0"/>
          </a:p>
          <a:p>
            <a:r>
              <a:rPr lang="en-GB" smtClean="0"/>
              <a:t>Use place holders if no values will be selected for one of the queries</a:t>
            </a:r>
          </a:p>
          <a:p>
            <a:endParaRPr lang="en-GB" smtClean="0"/>
          </a:p>
          <a:p>
            <a:r>
              <a:rPr lang="en-GB" smtClean="0"/>
              <a:t>ORDER BY will sequence the result. Must specify relative column sequence.</a:t>
            </a:r>
          </a:p>
          <a:p>
            <a:r>
              <a:rPr lang="en-GB" smtClean="0"/>
              <a:t>ORDER BY 4 DESC</a:t>
            </a:r>
          </a:p>
          <a:p>
            <a:endParaRPr lang="en-US" dirty="0"/>
          </a:p>
        </p:txBody>
      </p:sp>
      <p:sp>
        <p:nvSpPr>
          <p:cNvPr id="10" name="Notes Placeholder 9"/>
          <p:cNvSpPr>
            <a:spLocks noGrp="1"/>
          </p:cNvSpPr>
          <p:nvPr>
            <p:ph type="body" idx="1"/>
          </p:nvPr>
        </p:nvSpPr>
        <p:spPr/>
        <p:txBody>
          <a:bodyPr/>
          <a:lstStyle/>
          <a:p>
            <a:endParaRPr lang="en-US"/>
          </a:p>
        </p:txBody>
      </p:sp>
      <p:sp>
        <p:nvSpPr>
          <p:cNvPr id="11" name="Slide Image Placeholder 10"/>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endParaRPr lang="en-US" dirty="0"/>
          </a:p>
        </p:txBody>
      </p:sp>
      <p:sp>
        <p:nvSpPr>
          <p:cNvPr id="378883" name="Rectangle 3"/>
          <p:cNvSpPr>
            <a:spLocks noGrp="1" noChangeArrowheads="1"/>
          </p:cNvSpPr>
          <p:nvPr>
            <p:ph type="body"/>
          </p:nvPr>
        </p:nvSpPr>
        <p:spPr/>
        <p:txBody>
          <a:bodyPr/>
          <a:lstStyle/>
          <a:p>
            <a:pPr lvl="2"/>
            <a:r>
              <a:rPr lang="en-GB" smtClean="0"/>
              <a:t>Example1:</a:t>
            </a:r>
          </a:p>
          <a:p>
            <a:pPr lvl="2"/>
            <a:endParaRPr lang="en-GB" smtClean="0"/>
          </a:p>
          <a:p>
            <a:endParaRPr lang="en-US"/>
          </a:p>
        </p:txBody>
      </p:sp>
      <p:sp>
        <p:nvSpPr>
          <p:cNvPr id="378884" name="AutoShape 4"/>
          <p:cNvSpPr>
            <a:spLocks noChangeArrowheads="1"/>
          </p:cNvSpPr>
          <p:nvPr/>
        </p:nvSpPr>
        <p:spPr bwMode="auto">
          <a:xfrm>
            <a:off x="2209800" y="4556125"/>
            <a:ext cx="4145280" cy="1360170"/>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SELECT EMP.EMPNO, EMP.EMPNAME,    </a:t>
            </a:r>
          </a:p>
          <a:p>
            <a:pPr lvl="1"/>
            <a:r>
              <a:rPr lang="en-US" sz="1000">
                <a:latin typeface="Arial" pitchFamily="34" charset="0"/>
                <a:cs typeface="Arial" pitchFamily="34" charset="0"/>
              </a:rPr>
              <a:t>EMP.WORKDEPT, DEPT.DEPTNAME</a:t>
            </a:r>
          </a:p>
          <a:p>
            <a:pPr lvl="1"/>
            <a:r>
              <a:rPr lang="en-US" sz="1000">
                <a:latin typeface="Arial" pitchFamily="34" charset="0"/>
                <a:cs typeface="Arial" pitchFamily="34" charset="0"/>
              </a:rPr>
              <a:t>FROM  EMP, DEPT</a:t>
            </a:r>
          </a:p>
          <a:p>
            <a:pPr lvl="1"/>
            <a:r>
              <a:rPr lang="en-US" sz="1000">
                <a:latin typeface="Arial" pitchFamily="34" charset="0"/>
                <a:cs typeface="Arial" pitchFamily="34" charset="0"/>
              </a:rPr>
              <a:t>WHERE EMP.WORKDEPT = DEPT.DEPTNO</a:t>
            </a:r>
          </a:p>
          <a:p>
            <a:pPr lvl="1"/>
            <a:r>
              <a:rPr lang="en-US" sz="1000">
                <a:latin typeface="Arial" pitchFamily="34" charset="0"/>
                <a:cs typeface="Arial" pitchFamily="34" charset="0"/>
              </a:rPr>
              <a:t>		UNION</a:t>
            </a:r>
          </a:p>
          <a:p>
            <a:pPr lvl="1"/>
            <a:r>
              <a:rPr lang="en-US" sz="1000">
                <a:latin typeface="Arial" pitchFamily="34" charset="0"/>
                <a:cs typeface="Arial" pitchFamily="34" charset="0"/>
              </a:rPr>
              <a:t>SELECT EMP.EMPNO, EMP.EMPNAME, `   ‘,  `  ‘</a:t>
            </a:r>
          </a:p>
          <a:p>
            <a:pPr lvl="1"/>
            <a:r>
              <a:rPr lang="en-US" sz="1000">
                <a:latin typeface="Arial" pitchFamily="34" charset="0"/>
                <a:cs typeface="Arial" pitchFamily="34" charset="0"/>
              </a:rPr>
              <a:t>FROM  EMP</a:t>
            </a:r>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Obtaining data from multiple tables:</a:t>
            </a:r>
          </a:p>
          <a:p>
            <a:r>
              <a:rPr lang="en-US" smtClean="0"/>
              <a:t>Sometimes you need to use data from more than one table. In the example given in the slide, the report displays data from two separate tables.</a:t>
            </a:r>
          </a:p>
          <a:p>
            <a:r>
              <a:rPr lang="en-US" smtClean="0"/>
              <a:t>Employee IDs exist in the EMP  table.</a:t>
            </a:r>
          </a:p>
          <a:p>
            <a:r>
              <a:rPr lang="en-US" smtClean="0"/>
              <a:t>Department IDs exist in both the EMP and DEPT tables.</a:t>
            </a:r>
          </a:p>
          <a:p>
            <a:r>
              <a:rPr lang="en-US" smtClean="0"/>
              <a:t>Location IDs exist in the DEPT table.</a:t>
            </a:r>
          </a:p>
          <a:p>
            <a:r>
              <a:rPr lang="en-US" smtClean="0"/>
              <a:t>To produce the report, you need to link the EMP and DEPT tables and access data from both of them.</a:t>
            </a:r>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smtClean="0"/>
              <a:t>Equijoin:</a:t>
            </a:r>
          </a:p>
          <a:p>
            <a:r>
              <a:rPr lang="en-US" smtClean="0"/>
              <a:t>In the syntax given in the slide:</a:t>
            </a:r>
          </a:p>
          <a:p>
            <a:r>
              <a:rPr lang="en-US" smtClean="0"/>
              <a:t>Column1 in Table1 is usually the Primary key of that table.</a:t>
            </a:r>
          </a:p>
          <a:p>
            <a:r>
              <a:rPr lang="en-US" smtClean="0"/>
              <a:t>Column2 in Table2 is a Foreign key in that table.</a:t>
            </a:r>
          </a:p>
          <a:p>
            <a:r>
              <a:rPr lang="en-US" smtClean="0"/>
              <a:t>Column1 and Column2 must have the same data type, and for certain data types, they should have same size, as well.</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p:txBody>
          <a:bodyPr/>
          <a:lstStyle/>
          <a:p>
            <a:r>
              <a:rPr lang="en-US" smtClean="0"/>
              <a:t>Equijoins:</a:t>
            </a:r>
          </a:p>
          <a:p>
            <a:r>
              <a:rPr lang="en-US" smtClean="0"/>
              <a:t>To determine an employee’s department name, you compare the value in the DEPARTMENT_ID column in the EMP table with the DEPARTMENT_ID values in the DEPT table. </a:t>
            </a:r>
          </a:p>
          <a:p>
            <a:r>
              <a:rPr lang="en-US" smtClean="0"/>
              <a:t>The relationship between the EMP and DEPT tables is an “Equijoin”, that is values in the DEPARTMENT_ID column on both tables must be equal. </a:t>
            </a:r>
          </a:p>
          <a:p>
            <a:r>
              <a:rPr lang="en-US" smtClean="0"/>
              <a:t>Frequently, these type of JOIN involves PRIMARY and FOREIGN key complements.</a:t>
            </a:r>
          </a:p>
          <a:p>
            <a:endParaRPr lang="en-US" smtClean="0"/>
          </a:p>
          <a:p>
            <a:r>
              <a:rPr lang="en-US" smtClean="0"/>
              <a:t>Note: Equijoins are also called simple joins or inner joins.</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1973174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66031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746626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771712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270678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59662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2708415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58077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58426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Tree>
    <p:extLst>
      <p:ext uri="{BB962C8B-B14F-4D97-AF65-F5344CB8AC3E}">
        <p14:creationId xmlns:p14="http://schemas.microsoft.com/office/powerpoint/2010/main" val="105270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70947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09591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74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27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69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80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5778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3114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2"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526854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sz="2000" b="0" dirty="0" smtClean="0">
                <a:ea typeface="ＭＳ Ｐゴシック"/>
                <a:cs typeface="ＭＳ Ｐゴシック"/>
              </a:rPr>
              <a:t>Lesson 6: Joins and Sub queries </a:t>
            </a:r>
          </a:p>
          <a:p>
            <a:endParaRPr lang="en-US" sz="2000" dirty="0">
              <a:ea typeface="ＭＳ Ｐゴシック"/>
              <a:cs typeface="ＭＳ Ｐゴシック"/>
            </a:endParaRPr>
          </a:p>
        </p:txBody>
      </p:sp>
    </p:spTree>
    <p:extLst>
      <p:ext uri="{BB962C8B-B14F-4D97-AF65-F5344CB8AC3E}">
        <p14:creationId xmlns:p14="http://schemas.microsoft.com/office/powerpoint/2010/main" val="263446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6.2: Inner Join / Equijoin</a:t>
            </a:r>
            <a:br>
              <a:rPr lang="en-US" sz="1200" dirty="0"/>
            </a:br>
            <a:r>
              <a:rPr lang="en-US" dirty="0" smtClean="0"/>
              <a:t>Example</a:t>
            </a:r>
            <a:endParaRPr lang="en-US" dirty="0"/>
          </a:p>
        </p:txBody>
      </p:sp>
      <p:graphicFrame>
        <p:nvGraphicFramePr>
          <p:cNvPr id="231475" name="Group 51"/>
          <p:cNvGraphicFramePr>
            <a:graphicFrameLocks noGrp="1"/>
          </p:cNvGraphicFramePr>
          <p:nvPr>
            <p:ph idx="1"/>
            <p:extLst>
              <p:ext uri="{D42A27DB-BD31-4B8C-83A1-F6EECF244321}">
                <p14:modId xmlns:p14="http://schemas.microsoft.com/office/powerpoint/2010/main" val="3656084790"/>
              </p:ext>
            </p:extLst>
          </p:nvPr>
        </p:nvGraphicFramePr>
        <p:xfrm>
          <a:off x="466725" y="1589359"/>
          <a:ext cx="7416800" cy="2235155"/>
        </p:xfrm>
        <a:graphic>
          <a:graphicData uri="http://schemas.openxmlformats.org/drawingml/2006/table">
            <a:tbl>
              <a:tblPr/>
              <a:tblGrid>
                <a:gridCol w="2561456"/>
                <a:gridCol w="2558192"/>
                <a:gridCol w="2297152"/>
              </a:tblGrid>
              <a:tr h="4470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ENAME</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rPr>
                        <a:t>DEPTNO</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rPr>
                        <a:t>DNAME</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ALLEN</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30</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SALES</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WARD</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30</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SALES</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MARTIN</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30</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SALES</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031">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TURNER</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30</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SALES</a:t>
                      </a:r>
                    </a:p>
                  </a:txBody>
                  <a:tcPr marL="224155" marR="2241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1470" name="AutoShape 46"/>
          <p:cNvSpPr>
            <a:spLocks noChangeArrowheads="1"/>
          </p:cNvSpPr>
          <p:nvPr/>
        </p:nvSpPr>
        <p:spPr bwMode="auto">
          <a:xfrm>
            <a:off x="395288" y="3998675"/>
            <a:ext cx="7848600" cy="16859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SELECT </a:t>
            </a:r>
            <a:r>
              <a:rPr lang="en-US" dirty="0" err="1">
                <a:latin typeface="+mj-lt"/>
              </a:rPr>
              <a:t>ename</a:t>
            </a:r>
            <a:r>
              <a:rPr lang="en-US" dirty="0">
                <a:latin typeface="+mj-lt"/>
              </a:rPr>
              <a:t>, </a:t>
            </a:r>
            <a:r>
              <a:rPr lang="en-US" dirty="0" err="1">
                <a:latin typeface="+mj-lt"/>
              </a:rPr>
              <a:t>e.deptno</a:t>
            </a:r>
            <a:r>
              <a:rPr lang="en-US" dirty="0">
                <a:latin typeface="+mj-lt"/>
              </a:rPr>
              <a:t>, </a:t>
            </a:r>
            <a:r>
              <a:rPr lang="en-US" dirty="0" err="1">
                <a:latin typeface="+mj-lt"/>
              </a:rPr>
              <a:t>dname</a:t>
            </a:r>
            <a:endParaRPr lang="en-US" dirty="0">
              <a:latin typeface="+mj-lt"/>
            </a:endParaRPr>
          </a:p>
          <a:p>
            <a:pPr lvl="1">
              <a:lnSpc>
                <a:spcPct val="135000"/>
              </a:lnSpc>
            </a:pPr>
            <a:r>
              <a:rPr lang="en-US" dirty="0">
                <a:latin typeface="+mj-lt"/>
              </a:rPr>
              <a:t>            FROM Employee e, Department d </a:t>
            </a:r>
          </a:p>
          <a:p>
            <a:pPr lvl="1">
              <a:lnSpc>
                <a:spcPct val="135000"/>
              </a:lnSpc>
            </a:pPr>
            <a:r>
              <a:rPr lang="en-US" dirty="0">
                <a:latin typeface="+mj-lt"/>
              </a:rPr>
              <a:t>            WHERE </a:t>
            </a:r>
            <a:r>
              <a:rPr lang="en-US" dirty="0" err="1">
                <a:latin typeface="+mj-lt"/>
              </a:rPr>
              <a:t>e.deptno</a:t>
            </a:r>
            <a:r>
              <a:rPr lang="en-US" dirty="0">
                <a:latin typeface="+mj-lt"/>
              </a:rPr>
              <a:t> = </a:t>
            </a:r>
            <a:r>
              <a:rPr lang="en-US" dirty="0" err="1">
                <a:latin typeface="+mj-lt"/>
              </a:rPr>
              <a:t>d.deptno</a:t>
            </a:r>
            <a:r>
              <a:rPr lang="en-US" dirty="0">
                <a:latin typeface="+mj-lt"/>
              </a:rPr>
              <a:t> AND job= ‘SALESMAN’;</a:t>
            </a:r>
          </a:p>
        </p:txBody>
      </p:sp>
    </p:spTree>
    <p:extLst>
      <p:ext uri="{BB962C8B-B14F-4D97-AF65-F5344CB8AC3E}">
        <p14:creationId xmlns:p14="http://schemas.microsoft.com/office/powerpoint/2010/main" val="13006016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74261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1371600" y="3048000"/>
            <a:ext cx="6096000" cy="2809875"/>
            <a:chOff x="912" y="773"/>
            <a:chExt cx="3840" cy="1770"/>
          </a:xfrm>
        </p:grpSpPr>
        <p:sp>
          <p:nvSpPr>
            <p:cNvPr id="243734" name="Rectangle 22"/>
            <p:cNvSpPr>
              <a:spLocks noChangeArrowheads="1"/>
            </p:cNvSpPr>
            <p:nvPr/>
          </p:nvSpPr>
          <p:spPr bwMode="auto">
            <a:xfrm>
              <a:off x="912" y="773"/>
              <a:ext cx="686"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latin typeface="+mj-lt"/>
                </a:rPr>
                <a:t>EMP table </a:t>
              </a:r>
            </a:p>
          </p:txBody>
        </p:sp>
        <p:sp>
          <p:nvSpPr>
            <p:cNvPr id="243735" name="Rectangle 23"/>
            <p:cNvSpPr>
              <a:spLocks noChangeArrowheads="1"/>
            </p:cNvSpPr>
            <p:nvPr/>
          </p:nvSpPr>
          <p:spPr bwMode="auto">
            <a:xfrm>
              <a:off x="3518" y="773"/>
              <a:ext cx="681"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latin typeface="+mj-lt"/>
                </a:rPr>
                <a:t>LOC table </a:t>
              </a:r>
            </a:p>
          </p:txBody>
        </p:sp>
        <p:sp>
          <p:nvSpPr>
            <p:cNvPr id="243736" name="Rectangle 24"/>
            <p:cNvSpPr>
              <a:spLocks noChangeArrowheads="1"/>
            </p:cNvSpPr>
            <p:nvPr/>
          </p:nvSpPr>
          <p:spPr bwMode="auto">
            <a:xfrm>
              <a:off x="2258" y="773"/>
              <a:ext cx="744"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latin typeface="+mj-lt"/>
                </a:rPr>
                <a:t>DEPT table </a:t>
              </a:r>
            </a:p>
          </p:txBody>
        </p:sp>
        <p:pic>
          <p:nvPicPr>
            <p:cNvPr id="243737" name="Picture 25"/>
            <p:cNvPicPr>
              <a:picLocks noChangeAspect="1" noChangeArrowheads="1"/>
            </p:cNvPicPr>
            <p:nvPr/>
          </p:nvPicPr>
          <p:blipFill>
            <a:blip r:embed="rId3"/>
            <a:srcRect/>
            <a:stretch>
              <a:fillRect/>
            </a:stretch>
          </p:blipFill>
          <p:spPr bwMode="auto">
            <a:xfrm>
              <a:off x="945" y="947"/>
              <a:ext cx="1216" cy="1450"/>
            </a:xfrm>
            <a:prstGeom prst="rect">
              <a:avLst/>
            </a:prstGeom>
            <a:noFill/>
            <a:ln w="25400">
              <a:noFill/>
              <a:miter lim="800000"/>
              <a:headEnd type="none" w="sm" len="sm"/>
              <a:tailEnd type="none" w="sm" len="sm"/>
            </a:ln>
            <a:effectLst/>
          </p:spPr>
        </p:pic>
        <p:pic>
          <p:nvPicPr>
            <p:cNvPr id="243738" name="Picture 26"/>
            <p:cNvPicPr>
              <a:picLocks noChangeAspect="1" noChangeArrowheads="1"/>
            </p:cNvPicPr>
            <p:nvPr/>
          </p:nvPicPr>
          <p:blipFill>
            <a:blip r:embed="rId4"/>
            <a:srcRect/>
            <a:stretch>
              <a:fillRect/>
            </a:stretch>
          </p:blipFill>
          <p:spPr bwMode="auto">
            <a:xfrm>
              <a:off x="945" y="2447"/>
              <a:ext cx="1216" cy="96"/>
            </a:xfrm>
            <a:prstGeom prst="rect">
              <a:avLst/>
            </a:prstGeom>
            <a:noFill/>
            <a:ln w="25400">
              <a:noFill/>
              <a:miter lim="800000"/>
              <a:headEnd type="none" w="sm" len="sm"/>
              <a:tailEnd type="none" w="sm" len="sm"/>
            </a:ln>
            <a:effectLst/>
          </p:spPr>
        </p:pic>
        <p:pic>
          <p:nvPicPr>
            <p:cNvPr id="243739" name="Picture 27"/>
            <p:cNvPicPr>
              <a:picLocks noChangeAspect="1" noChangeArrowheads="1"/>
            </p:cNvPicPr>
            <p:nvPr/>
          </p:nvPicPr>
          <p:blipFill>
            <a:blip r:embed="rId5"/>
            <a:srcRect/>
            <a:stretch>
              <a:fillRect/>
            </a:stretch>
          </p:blipFill>
          <p:spPr bwMode="auto">
            <a:xfrm>
              <a:off x="2262" y="947"/>
              <a:ext cx="1208" cy="894"/>
            </a:xfrm>
            <a:prstGeom prst="rect">
              <a:avLst/>
            </a:prstGeom>
            <a:noFill/>
            <a:ln w="25400">
              <a:noFill/>
              <a:miter lim="800000"/>
              <a:headEnd type="none" w="sm" len="sm"/>
              <a:tailEnd type="none" w="sm" len="sm"/>
            </a:ln>
            <a:effectLst/>
          </p:spPr>
        </p:pic>
        <p:pic>
          <p:nvPicPr>
            <p:cNvPr id="243740" name="Picture 28"/>
            <p:cNvPicPr>
              <a:picLocks noChangeAspect="1" noChangeArrowheads="1"/>
            </p:cNvPicPr>
            <p:nvPr/>
          </p:nvPicPr>
          <p:blipFill>
            <a:blip r:embed="rId6"/>
            <a:srcRect/>
            <a:stretch>
              <a:fillRect/>
            </a:stretch>
          </p:blipFill>
          <p:spPr bwMode="auto">
            <a:xfrm>
              <a:off x="2261" y="1842"/>
              <a:ext cx="1199" cy="100"/>
            </a:xfrm>
            <a:prstGeom prst="rect">
              <a:avLst/>
            </a:prstGeom>
            <a:noFill/>
            <a:ln w="25400">
              <a:noFill/>
              <a:miter lim="800000"/>
              <a:headEnd type="none" w="sm" len="sm"/>
              <a:tailEnd type="none" w="sm" len="sm"/>
            </a:ln>
            <a:effectLst/>
          </p:spPr>
        </p:pic>
        <p:pic>
          <p:nvPicPr>
            <p:cNvPr id="243741" name="Picture 29"/>
            <p:cNvPicPr>
              <a:picLocks noChangeAspect="1" noChangeArrowheads="1"/>
            </p:cNvPicPr>
            <p:nvPr/>
          </p:nvPicPr>
          <p:blipFill>
            <a:blip r:embed="rId7"/>
            <a:srcRect/>
            <a:stretch>
              <a:fillRect/>
            </a:stretch>
          </p:blipFill>
          <p:spPr bwMode="auto">
            <a:xfrm>
              <a:off x="3540" y="947"/>
              <a:ext cx="1212" cy="616"/>
            </a:xfrm>
            <a:prstGeom prst="rect">
              <a:avLst/>
            </a:prstGeom>
            <a:noFill/>
            <a:ln w="25400">
              <a:noFill/>
              <a:miter lim="800000"/>
              <a:headEnd type="none" w="sm" len="sm"/>
              <a:tailEnd type="none" w="sm" len="sm"/>
            </a:ln>
            <a:effectLst/>
          </p:spPr>
        </p:pic>
        <p:sp>
          <p:nvSpPr>
            <p:cNvPr id="243742" name="Text Box 30"/>
            <p:cNvSpPr txBox="1">
              <a:spLocks noChangeArrowheads="1"/>
            </p:cNvSpPr>
            <p:nvPr/>
          </p:nvSpPr>
          <p:spPr bwMode="auto">
            <a:xfrm>
              <a:off x="979" y="2298"/>
              <a:ext cx="167" cy="18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b="1">
                  <a:latin typeface="+mj-lt"/>
                </a:rPr>
                <a:t>…</a:t>
              </a:r>
            </a:p>
          </p:txBody>
        </p:sp>
        <p:sp>
          <p:nvSpPr>
            <p:cNvPr id="243743" name="Rectangle 31"/>
            <p:cNvSpPr>
              <a:spLocks noChangeArrowheads="1"/>
            </p:cNvSpPr>
            <p:nvPr/>
          </p:nvSpPr>
          <p:spPr bwMode="auto">
            <a:xfrm>
              <a:off x="1469" y="971"/>
              <a:ext cx="1446" cy="1420"/>
            </a:xfrm>
            <a:prstGeom prst="rect">
              <a:avLst/>
            </a:prstGeom>
            <a:noFill/>
            <a:ln w="25400">
              <a:solidFill>
                <a:schemeClr val="hlink"/>
              </a:solidFill>
              <a:miter lim="800000"/>
              <a:headEnd/>
              <a:tailEnd/>
            </a:ln>
            <a:effectLst/>
          </p:spPr>
          <p:txBody>
            <a:bodyPr wrap="none" anchor="ctr"/>
            <a:lstStyle/>
            <a:p>
              <a:endParaRPr lang="en-US">
                <a:latin typeface="+mj-lt"/>
              </a:endParaRPr>
            </a:p>
          </p:txBody>
        </p:sp>
        <p:sp>
          <p:nvSpPr>
            <p:cNvPr id="243744" name="Rectangle 32"/>
            <p:cNvSpPr>
              <a:spLocks noChangeArrowheads="1"/>
            </p:cNvSpPr>
            <p:nvPr/>
          </p:nvSpPr>
          <p:spPr bwMode="auto">
            <a:xfrm>
              <a:off x="2933" y="964"/>
              <a:ext cx="1109" cy="861"/>
            </a:xfrm>
            <a:prstGeom prst="rect">
              <a:avLst/>
            </a:prstGeom>
            <a:noFill/>
            <a:ln w="25400">
              <a:solidFill>
                <a:schemeClr val="hlink"/>
              </a:solidFill>
              <a:miter lim="800000"/>
              <a:headEnd/>
              <a:tailEnd/>
            </a:ln>
            <a:effectLst/>
          </p:spPr>
          <p:txBody>
            <a:bodyPr wrap="none" anchor="ctr"/>
            <a:lstStyle/>
            <a:p>
              <a:endParaRPr lang="en-US">
                <a:latin typeface="+mj-lt"/>
              </a:endParaRPr>
            </a:p>
          </p:txBody>
        </p:sp>
      </p:grpSp>
      <p:sp>
        <p:nvSpPr>
          <p:cNvPr id="3" name="Title 2"/>
          <p:cNvSpPr>
            <a:spLocks noGrp="1"/>
          </p:cNvSpPr>
          <p:nvPr>
            <p:ph type="title"/>
          </p:nvPr>
        </p:nvSpPr>
        <p:spPr>
          <a:xfrm>
            <a:off x="1" y="0"/>
            <a:ext cx="9143999" cy="1002135"/>
          </a:xfrm>
        </p:spPr>
        <p:txBody>
          <a:bodyPr/>
          <a:lstStyle/>
          <a:p>
            <a:r>
              <a:rPr lang="en-US" sz="1200" dirty="0"/>
              <a:t>6.2: Inner Join / Equijoin</a:t>
            </a:r>
            <a:br>
              <a:rPr lang="en-US" sz="1200" dirty="0"/>
            </a:br>
            <a:r>
              <a:rPr lang="en-US" dirty="0"/>
              <a:t>Joining more than two </a:t>
            </a:r>
            <a:r>
              <a:rPr lang="en-US" dirty="0" smtClean="0"/>
              <a:t>tables</a:t>
            </a:r>
            <a:endParaRPr lang="en-US" dirty="0"/>
          </a:p>
        </p:txBody>
      </p:sp>
      <p:sp>
        <p:nvSpPr>
          <p:cNvPr id="4" name="Content Placeholder 3"/>
          <p:cNvSpPr>
            <a:spLocks noGrp="1"/>
          </p:cNvSpPr>
          <p:nvPr>
            <p:ph idx="1"/>
          </p:nvPr>
        </p:nvSpPr>
        <p:spPr/>
        <p:txBody>
          <a:bodyPr/>
          <a:lstStyle/>
          <a:p>
            <a:r>
              <a:rPr lang="en-US" dirty="0"/>
              <a:t>To join together “n” tables, you need a minimum of </a:t>
            </a:r>
          </a:p>
          <a:p>
            <a:pPr marL="0" indent="0">
              <a:buNone/>
            </a:pPr>
            <a:r>
              <a:rPr lang="en-US" dirty="0"/>
              <a:t>	“n-1” JOIN conditions. </a:t>
            </a:r>
          </a:p>
          <a:p>
            <a:pPr lvl="1"/>
            <a:r>
              <a:rPr lang="en-US" dirty="0"/>
              <a:t>For example: To join three tables, a minimum of two joins is required. </a:t>
            </a:r>
          </a:p>
          <a:p>
            <a:endParaRPr lang="en-US" dirty="0"/>
          </a:p>
        </p:txBody>
      </p:sp>
    </p:spTree>
    <p:extLst>
      <p:ext uri="{BB962C8B-B14F-4D97-AF65-F5344CB8AC3E}">
        <p14:creationId xmlns:p14="http://schemas.microsoft.com/office/powerpoint/2010/main" val="24603546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04375" y="1615398"/>
            <a:ext cx="6746875" cy="4137024"/>
            <a:chOff x="701" y="835"/>
            <a:chExt cx="4250" cy="2606"/>
          </a:xfrm>
        </p:grpSpPr>
        <p:pic>
          <p:nvPicPr>
            <p:cNvPr id="245765" name="Picture 5"/>
            <p:cNvPicPr>
              <a:picLocks noChangeAspect="1" noChangeArrowheads="1"/>
            </p:cNvPicPr>
            <p:nvPr/>
          </p:nvPicPr>
          <p:blipFill>
            <a:blip r:embed="rId3"/>
            <a:srcRect/>
            <a:stretch>
              <a:fillRect/>
            </a:stretch>
          </p:blipFill>
          <p:spPr bwMode="auto">
            <a:xfrm>
              <a:off x="3067" y="1086"/>
              <a:ext cx="1884" cy="996"/>
            </a:xfrm>
            <a:prstGeom prst="rect">
              <a:avLst/>
            </a:prstGeom>
            <a:noFill/>
            <a:ln w="25400">
              <a:noFill/>
              <a:miter lim="800000"/>
              <a:headEnd type="none" w="sm" len="sm"/>
              <a:tailEnd type="none" w="sm" len="sm"/>
            </a:ln>
            <a:effectLst/>
          </p:spPr>
        </p:pic>
        <p:sp>
          <p:nvSpPr>
            <p:cNvPr id="245766" name="Rectangle 6"/>
            <p:cNvSpPr>
              <a:spLocks noChangeArrowheads="1"/>
            </p:cNvSpPr>
            <p:nvPr/>
          </p:nvSpPr>
          <p:spPr bwMode="auto">
            <a:xfrm>
              <a:off x="729" y="835"/>
              <a:ext cx="597"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t>EMP table</a:t>
              </a:r>
            </a:p>
          </p:txBody>
        </p:sp>
        <p:sp>
          <p:nvSpPr>
            <p:cNvPr id="245767" name="Rectangle 7"/>
            <p:cNvSpPr>
              <a:spLocks noChangeArrowheads="1"/>
            </p:cNvSpPr>
            <p:nvPr/>
          </p:nvSpPr>
          <p:spPr bwMode="auto">
            <a:xfrm>
              <a:off x="3033" y="835"/>
              <a:ext cx="1045"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t>JOB_GRADES tables</a:t>
              </a:r>
            </a:p>
          </p:txBody>
        </p:sp>
        <p:sp>
          <p:nvSpPr>
            <p:cNvPr id="245768" name="Rectangle 8"/>
            <p:cNvSpPr>
              <a:spLocks noChangeArrowheads="1"/>
            </p:cNvSpPr>
            <p:nvPr/>
          </p:nvSpPr>
          <p:spPr bwMode="auto">
            <a:xfrm>
              <a:off x="3400" y="1108"/>
              <a:ext cx="1519" cy="936"/>
            </a:xfrm>
            <a:prstGeom prst="rect">
              <a:avLst/>
            </a:prstGeom>
            <a:noFill/>
            <a:ln w="25400">
              <a:solidFill>
                <a:schemeClr val="hlink"/>
              </a:solidFill>
              <a:miter lim="800000"/>
              <a:headEnd/>
              <a:tailEnd/>
            </a:ln>
            <a:effectLst/>
          </p:spPr>
          <p:txBody>
            <a:bodyPr wrap="none" anchor="ctr"/>
            <a:lstStyle/>
            <a:p>
              <a:endParaRPr lang="en-US"/>
            </a:p>
          </p:txBody>
        </p:sp>
        <p:grpSp>
          <p:nvGrpSpPr>
            <p:cNvPr id="3" name="Group 9"/>
            <p:cNvGrpSpPr>
              <a:grpSpLocks/>
            </p:cNvGrpSpPr>
            <p:nvPr/>
          </p:nvGrpSpPr>
          <p:grpSpPr bwMode="auto">
            <a:xfrm>
              <a:off x="2662" y="2643"/>
              <a:ext cx="1960" cy="798"/>
              <a:chOff x="2662" y="2643"/>
              <a:chExt cx="1960" cy="798"/>
            </a:xfrm>
          </p:grpSpPr>
          <p:sp>
            <p:nvSpPr>
              <p:cNvPr id="245770" name="Rectangle 10"/>
              <p:cNvSpPr>
                <a:spLocks noChangeArrowheads="1"/>
              </p:cNvSpPr>
              <p:nvPr/>
            </p:nvSpPr>
            <p:spPr bwMode="auto">
              <a:xfrm>
                <a:off x="3287" y="2643"/>
                <a:ext cx="1335" cy="798"/>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pPr>
                <a:r>
                  <a:rPr lang="en-US" sz="1400" b="1" dirty="0"/>
                  <a:t>Salary in the EMPLOYEES </a:t>
                </a:r>
              </a:p>
              <a:p>
                <a:pPr eaLnBrk="0" hangingPunct="0">
                  <a:lnSpc>
                    <a:spcPct val="110000"/>
                  </a:lnSpc>
                </a:pPr>
                <a:r>
                  <a:rPr lang="en-US" sz="1400" b="1" dirty="0"/>
                  <a:t>table must be between </a:t>
                </a:r>
              </a:p>
              <a:p>
                <a:pPr eaLnBrk="0" hangingPunct="0">
                  <a:lnSpc>
                    <a:spcPct val="110000"/>
                  </a:lnSpc>
                </a:pPr>
                <a:r>
                  <a:rPr lang="en-US" sz="1400" b="1" dirty="0"/>
                  <a:t>lowest salary and highest </a:t>
                </a:r>
              </a:p>
              <a:p>
                <a:pPr eaLnBrk="0" hangingPunct="0">
                  <a:lnSpc>
                    <a:spcPct val="110000"/>
                  </a:lnSpc>
                </a:pPr>
                <a:r>
                  <a:rPr lang="en-US" sz="1400" b="1" dirty="0"/>
                  <a:t>salary in the JOB_GRADES</a:t>
                </a:r>
              </a:p>
              <a:p>
                <a:pPr eaLnBrk="0" hangingPunct="0">
                  <a:lnSpc>
                    <a:spcPct val="110000"/>
                  </a:lnSpc>
                </a:pPr>
                <a:r>
                  <a:rPr lang="en-US" sz="1400" b="1" dirty="0"/>
                  <a:t>table.</a:t>
                </a:r>
              </a:p>
            </p:txBody>
          </p:sp>
          <p:sp>
            <p:nvSpPr>
              <p:cNvPr id="245771" name="Line 11"/>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p:spPr>
            <p:txBody>
              <a:bodyPr/>
              <a:lstStyle/>
              <a:p>
                <a:endParaRPr lang="en-US"/>
              </a:p>
            </p:txBody>
          </p:sp>
        </p:grpSp>
        <p:pic>
          <p:nvPicPr>
            <p:cNvPr id="245772" name="Picture 12"/>
            <p:cNvPicPr>
              <a:picLocks noChangeAspect="1" noChangeArrowheads="1"/>
            </p:cNvPicPr>
            <p:nvPr/>
          </p:nvPicPr>
          <p:blipFill>
            <a:blip r:embed="rId4"/>
            <a:srcRect/>
            <a:stretch>
              <a:fillRect/>
            </a:stretch>
          </p:blipFill>
          <p:spPr bwMode="auto">
            <a:xfrm>
              <a:off x="723" y="1104"/>
              <a:ext cx="1890" cy="2022"/>
            </a:xfrm>
            <a:prstGeom prst="rect">
              <a:avLst/>
            </a:prstGeom>
            <a:noFill/>
            <a:ln w="25400">
              <a:noFill/>
              <a:miter lim="800000"/>
              <a:headEnd type="none" w="sm" len="sm"/>
              <a:tailEnd type="none" w="sm" len="sm"/>
            </a:ln>
            <a:effectLst/>
          </p:spPr>
        </p:pic>
        <p:pic>
          <p:nvPicPr>
            <p:cNvPr id="245773" name="Picture 13"/>
            <p:cNvPicPr>
              <a:picLocks noChangeAspect="1" noChangeArrowheads="1"/>
            </p:cNvPicPr>
            <p:nvPr/>
          </p:nvPicPr>
          <p:blipFill>
            <a:blip r:embed="rId5"/>
            <a:srcRect/>
            <a:stretch>
              <a:fillRect/>
            </a:stretch>
          </p:blipFill>
          <p:spPr bwMode="auto">
            <a:xfrm>
              <a:off x="723" y="3218"/>
              <a:ext cx="1854" cy="144"/>
            </a:xfrm>
            <a:prstGeom prst="rect">
              <a:avLst/>
            </a:prstGeom>
            <a:noFill/>
            <a:ln w="25400">
              <a:noFill/>
              <a:miter lim="800000"/>
              <a:headEnd type="none" w="sm" len="sm"/>
              <a:tailEnd type="none" w="sm" len="sm"/>
            </a:ln>
            <a:effectLst/>
          </p:spPr>
        </p:pic>
        <p:sp>
          <p:nvSpPr>
            <p:cNvPr id="245774" name="Rectangle 14"/>
            <p:cNvSpPr>
              <a:spLocks noChangeArrowheads="1"/>
            </p:cNvSpPr>
            <p:nvPr/>
          </p:nvSpPr>
          <p:spPr bwMode="auto">
            <a:xfrm>
              <a:off x="1912" y="1137"/>
              <a:ext cx="644" cy="1968"/>
            </a:xfrm>
            <a:prstGeom prst="rect">
              <a:avLst/>
            </a:prstGeom>
            <a:noFill/>
            <a:ln w="25400">
              <a:solidFill>
                <a:schemeClr val="hlink"/>
              </a:solidFill>
              <a:miter lim="800000"/>
              <a:headEnd/>
              <a:tailEnd/>
            </a:ln>
            <a:effectLst/>
          </p:spPr>
          <p:txBody>
            <a:bodyPr wrap="none" anchor="ctr"/>
            <a:lstStyle/>
            <a:p>
              <a:endParaRPr lang="en-US"/>
            </a:p>
          </p:txBody>
        </p:sp>
        <p:sp>
          <p:nvSpPr>
            <p:cNvPr id="245775" name="Text Box 15"/>
            <p:cNvSpPr txBox="1">
              <a:spLocks noChangeArrowheads="1"/>
            </p:cNvSpPr>
            <p:nvPr/>
          </p:nvSpPr>
          <p:spPr bwMode="auto">
            <a:xfrm>
              <a:off x="701" y="2996"/>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sp>
        <p:nvSpPr>
          <p:cNvPr id="4" name="Title 3"/>
          <p:cNvSpPr>
            <a:spLocks noGrp="1"/>
          </p:cNvSpPr>
          <p:nvPr>
            <p:ph type="title"/>
          </p:nvPr>
        </p:nvSpPr>
        <p:spPr>
          <a:xfrm>
            <a:off x="1" y="3629"/>
            <a:ext cx="9143999" cy="1002135"/>
          </a:xfrm>
        </p:spPr>
        <p:txBody>
          <a:bodyPr/>
          <a:lstStyle/>
          <a:p>
            <a:r>
              <a:rPr lang="en-US" sz="1200" dirty="0"/>
              <a:t>6.3: Non-equijoins</a:t>
            </a:r>
            <a:br>
              <a:rPr lang="en-US" sz="1200" dirty="0"/>
            </a:br>
            <a:r>
              <a:rPr lang="en-US" dirty="0" smtClean="0"/>
              <a:t>Explanation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7529522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053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6.4: Outer Join</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If a row does not satisfy a JOIN condition, then the row will not appear in the query result. </a:t>
            </a:r>
          </a:p>
          <a:p>
            <a:r>
              <a:rPr lang="en-US" dirty="0"/>
              <a:t>The missing row(s) can be returned if an OUTER JOIN operator is used in the JOIN condition. </a:t>
            </a:r>
          </a:p>
          <a:p>
            <a:endParaRPr lang="en-US" dirty="0"/>
          </a:p>
        </p:txBody>
      </p:sp>
    </p:spTree>
    <p:extLst>
      <p:ext uri="{BB962C8B-B14F-4D97-AF65-F5344CB8AC3E}">
        <p14:creationId xmlns:p14="http://schemas.microsoft.com/office/powerpoint/2010/main" val="6829001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6" name="AutoShape 8"/>
          <p:cNvSpPr>
            <a:spLocks noChangeArrowheads="1"/>
          </p:cNvSpPr>
          <p:nvPr/>
        </p:nvSpPr>
        <p:spPr bwMode="auto">
          <a:xfrm>
            <a:off x="671513" y="2124076"/>
            <a:ext cx="7848600" cy="1983468"/>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&lt;col1&gt;, &lt;col2&gt;,…</a:t>
            </a:r>
          </a:p>
          <a:p>
            <a:pPr lvl="1">
              <a:lnSpc>
                <a:spcPct val="135000"/>
              </a:lnSpc>
            </a:pPr>
            <a:r>
              <a:rPr lang="en-US">
                <a:latin typeface="+mj-lt"/>
              </a:rPr>
              <a:t>FROM &lt;table1&gt; LEFT/RIGHT/FULL OUTER JOIN &lt;table2&gt;</a:t>
            </a:r>
          </a:p>
          <a:p>
            <a:pPr lvl="1">
              <a:lnSpc>
                <a:spcPct val="135000"/>
              </a:lnSpc>
            </a:pPr>
            <a:r>
              <a:rPr lang="en-US">
                <a:latin typeface="+mj-lt"/>
              </a:rPr>
              <a:t>ON &lt;table1&gt;.&lt;col1&gt;=&lt;table2&gt;.&lt;col2&gt;</a:t>
            </a:r>
          </a:p>
          <a:p>
            <a:pPr lvl="1">
              <a:lnSpc>
                <a:spcPct val="135000"/>
              </a:lnSpc>
            </a:pPr>
            <a:r>
              <a:rPr lang="en-US">
                <a:latin typeface="+mj-lt"/>
              </a:rPr>
              <a:t>[AND &lt;condition&gt;]</a:t>
            </a:r>
          </a:p>
        </p:txBody>
      </p:sp>
      <p:sp>
        <p:nvSpPr>
          <p:cNvPr id="2" name="Title 1"/>
          <p:cNvSpPr>
            <a:spLocks noGrp="1"/>
          </p:cNvSpPr>
          <p:nvPr>
            <p:ph type="title"/>
          </p:nvPr>
        </p:nvSpPr>
        <p:spPr>
          <a:xfrm>
            <a:off x="1" y="0"/>
            <a:ext cx="9143999" cy="1002135"/>
          </a:xfrm>
        </p:spPr>
        <p:txBody>
          <a:bodyPr/>
          <a:lstStyle/>
          <a:p>
            <a:r>
              <a:rPr lang="en-US" sz="1200" dirty="0"/>
              <a:t>6.4: Outer Join</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Syntax</a:t>
            </a:r>
          </a:p>
          <a:p>
            <a:endParaRPr lang="en-US" dirty="0"/>
          </a:p>
        </p:txBody>
      </p:sp>
    </p:spTree>
    <p:extLst>
      <p:ext uri="{BB962C8B-B14F-4D97-AF65-F5344CB8AC3E}">
        <p14:creationId xmlns:p14="http://schemas.microsoft.com/office/powerpoint/2010/main" val="653779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grpSp>
        <p:nvGrpSpPr>
          <p:cNvPr id="2" name="Group 4"/>
          <p:cNvGrpSpPr>
            <a:grpSpLocks/>
          </p:cNvGrpSpPr>
          <p:nvPr/>
        </p:nvGrpSpPr>
        <p:grpSpPr bwMode="auto">
          <a:xfrm>
            <a:off x="511632" y="1618338"/>
            <a:ext cx="7488238" cy="3881438"/>
            <a:chOff x="665" y="1155"/>
            <a:chExt cx="4717" cy="2445"/>
          </a:xfrm>
        </p:grpSpPr>
        <p:sp>
          <p:nvSpPr>
            <p:cNvPr id="249861" name="Rectangle 5"/>
            <p:cNvSpPr>
              <a:spLocks noChangeArrowheads="1"/>
            </p:cNvSpPr>
            <p:nvPr/>
          </p:nvSpPr>
          <p:spPr bwMode="auto">
            <a:xfrm>
              <a:off x="2923" y="1155"/>
              <a:ext cx="597"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t>EMP table</a:t>
              </a:r>
            </a:p>
          </p:txBody>
        </p:sp>
        <p:sp>
          <p:nvSpPr>
            <p:cNvPr id="249862" name="Rectangle 6"/>
            <p:cNvSpPr>
              <a:spLocks noChangeArrowheads="1"/>
            </p:cNvSpPr>
            <p:nvPr/>
          </p:nvSpPr>
          <p:spPr bwMode="auto">
            <a:xfrm>
              <a:off x="665" y="1155"/>
              <a:ext cx="1177" cy="194"/>
            </a:xfrm>
            <a:prstGeom prst="rect">
              <a:avLst/>
            </a:prstGeom>
            <a:noFill/>
            <a:ln w="9525">
              <a:noFill/>
              <a:miter lim="800000"/>
              <a:headEnd/>
              <a:tailEnd/>
            </a:ln>
            <a:effectLst/>
          </p:spPr>
          <p:txBody>
            <a:bodyPr lIns="92075" tIns="46038" rIns="92075" bIns="46038">
              <a:spAutoFit/>
            </a:bodyPr>
            <a:lstStyle/>
            <a:p>
              <a:pPr eaLnBrk="0" hangingPunct="0"/>
              <a:r>
                <a:rPr lang="en-US" sz="1400" b="1" dirty="0"/>
                <a:t>DEPT table</a:t>
              </a:r>
            </a:p>
          </p:txBody>
        </p:sp>
        <p:grpSp>
          <p:nvGrpSpPr>
            <p:cNvPr id="3" name="Group 7"/>
            <p:cNvGrpSpPr>
              <a:grpSpLocks/>
            </p:cNvGrpSpPr>
            <p:nvPr/>
          </p:nvGrpSpPr>
          <p:grpSpPr bwMode="auto">
            <a:xfrm>
              <a:off x="2508" y="3012"/>
              <a:ext cx="2874" cy="588"/>
              <a:chOff x="2508" y="3012"/>
              <a:chExt cx="2874" cy="588"/>
            </a:xfrm>
          </p:grpSpPr>
          <p:sp>
            <p:nvSpPr>
              <p:cNvPr id="249864" name="Rectangle 8"/>
              <p:cNvSpPr>
                <a:spLocks noChangeArrowheads="1"/>
              </p:cNvSpPr>
              <p:nvPr/>
            </p:nvSpPr>
            <p:spPr bwMode="auto">
              <a:xfrm>
                <a:off x="2924" y="3406"/>
                <a:ext cx="2458" cy="194"/>
              </a:xfrm>
              <a:prstGeom prst="rect">
                <a:avLst/>
              </a:prstGeom>
              <a:noFill/>
              <a:ln w="9525">
                <a:noFill/>
                <a:miter lim="800000"/>
                <a:headEnd/>
                <a:tailEnd/>
              </a:ln>
              <a:effectLst/>
            </p:spPr>
            <p:txBody>
              <a:bodyPr lIns="92075" tIns="46038" rIns="92075" bIns="46038">
                <a:spAutoFit/>
              </a:bodyPr>
              <a:lstStyle/>
              <a:p>
                <a:pPr eaLnBrk="0" hangingPunct="0"/>
                <a:r>
                  <a:rPr lang="en-US" sz="1400" b="1" dirty="0"/>
                  <a:t>There are no employees in department 190. </a:t>
                </a:r>
              </a:p>
            </p:txBody>
          </p:sp>
          <p:sp>
            <p:nvSpPr>
              <p:cNvPr id="249865" name="Freeform 9"/>
              <p:cNvSpPr>
                <a:spLocks/>
              </p:cNvSpPr>
              <p:nvPr/>
            </p:nvSpPr>
            <p:spPr bwMode="auto">
              <a:xfrm>
                <a:off x="2508" y="3012"/>
                <a:ext cx="384" cy="529"/>
              </a:xfrm>
              <a:custGeom>
                <a:avLst/>
                <a:gdLst/>
                <a:ahLst/>
                <a:cxnLst>
                  <a:cxn ang="0">
                    <a:pos x="383" y="528"/>
                  </a:cxn>
                  <a:cxn ang="0">
                    <a:pos x="0" y="528"/>
                  </a:cxn>
                  <a:cxn ang="0">
                    <a:pos x="0" y="480"/>
                  </a:cxn>
                  <a:cxn ang="0">
                    <a:pos x="0" y="408"/>
                  </a:cxn>
                  <a:cxn ang="0">
                    <a:pos x="0" y="0"/>
                  </a:cxn>
                </a:cxnLst>
                <a:rect l="0" t="0" r="r" b="b"/>
                <a:pathLst>
                  <a:path w="384" h="529">
                    <a:moveTo>
                      <a:pt x="383"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p:spPr>
            <p:txBody>
              <a:bodyPr/>
              <a:lstStyle/>
              <a:p>
                <a:endParaRPr lang="en-US"/>
              </a:p>
            </p:txBody>
          </p:sp>
        </p:grpSp>
        <p:pic>
          <p:nvPicPr>
            <p:cNvPr id="249866" name="Picture 10"/>
            <p:cNvPicPr>
              <a:picLocks noChangeAspect="1" noChangeArrowheads="1"/>
            </p:cNvPicPr>
            <p:nvPr/>
          </p:nvPicPr>
          <p:blipFill>
            <a:blip r:embed="rId3"/>
            <a:srcRect/>
            <a:stretch>
              <a:fillRect/>
            </a:stretch>
          </p:blipFill>
          <p:spPr bwMode="auto">
            <a:xfrm>
              <a:off x="730" y="1469"/>
              <a:ext cx="1908" cy="1248"/>
            </a:xfrm>
            <a:prstGeom prst="rect">
              <a:avLst/>
            </a:prstGeom>
            <a:noFill/>
            <a:ln w="25400">
              <a:noFill/>
              <a:miter lim="800000"/>
              <a:headEnd type="none" w="sm" len="sm"/>
              <a:tailEnd type="none" w="sm" len="sm"/>
            </a:ln>
            <a:effectLst/>
          </p:spPr>
        </p:pic>
        <p:pic>
          <p:nvPicPr>
            <p:cNvPr id="249867" name="Picture 11"/>
            <p:cNvPicPr>
              <a:picLocks noChangeAspect="1" noChangeArrowheads="1"/>
            </p:cNvPicPr>
            <p:nvPr/>
          </p:nvPicPr>
          <p:blipFill>
            <a:blip r:embed="rId4"/>
            <a:srcRect/>
            <a:stretch>
              <a:fillRect/>
            </a:stretch>
          </p:blipFill>
          <p:spPr bwMode="auto">
            <a:xfrm>
              <a:off x="735" y="2716"/>
              <a:ext cx="1896" cy="132"/>
            </a:xfrm>
            <a:prstGeom prst="rect">
              <a:avLst/>
            </a:prstGeom>
            <a:noFill/>
            <a:ln w="25400">
              <a:noFill/>
              <a:miter lim="800000"/>
              <a:headEnd type="none" w="sm" len="sm"/>
              <a:tailEnd type="none" w="sm" len="sm"/>
            </a:ln>
            <a:effectLst/>
          </p:spPr>
        </p:pic>
        <p:sp>
          <p:nvSpPr>
            <p:cNvPr id="249868" name="Rectangle 12"/>
            <p:cNvSpPr>
              <a:spLocks noChangeArrowheads="1"/>
            </p:cNvSpPr>
            <p:nvPr/>
          </p:nvSpPr>
          <p:spPr bwMode="auto">
            <a:xfrm>
              <a:off x="1773" y="2565"/>
              <a:ext cx="842" cy="115"/>
            </a:xfrm>
            <a:prstGeom prst="rect">
              <a:avLst/>
            </a:prstGeom>
            <a:noFill/>
            <a:ln w="25400">
              <a:solidFill>
                <a:schemeClr val="hlink"/>
              </a:solidFill>
              <a:miter lim="800000"/>
              <a:headEnd/>
              <a:tailEnd/>
            </a:ln>
            <a:effectLst/>
          </p:spPr>
          <p:txBody>
            <a:bodyPr wrap="none" anchor="ctr"/>
            <a:lstStyle/>
            <a:p>
              <a:endParaRPr lang="en-US"/>
            </a:p>
          </p:txBody>
        </p:sp>
        <p:pic>
          <p:nvPicPr>
            <p:cNvPr id="249869" name="Picture 13"/>
            <p:cNvPicPr>
              <a:picLocks noChangeAspect="1" noChangeArrowheads="1"/>
            </p:cNvPicPr>
            <p:nvPr/>
          </p:nvPicPr>
          <p:blipFill>
            <a:blip r:embed="rId5"/>
            <a:srcRect/>
            <a:stretch>
              <a:fillRect/>
            </a:stretch>
          </p:blipFill>
          <p:spPr bwMode="auto">
            <a:xfrm>
              <a:off x="2948" y="1474"/>
              <a:ext cx="1914" cy="1746"/>
            </a:xfrm>
            <a:prstGeom prst="rect">
              <a:avLst/>
            </a:prstGeom>
            <a:noFill/>
            <a:ln w="25400">
              <a:noFill/>
              <a:miter lim="800000"/>
              <a:headEnd type="none" w="sm" len="sm"/>
              <a:tailEnd type="none" w="sm" len="sm"/>
            </a:ln>
            <a:effectLst/>
          </p:spPr>
        </p:pic>
        <p:pic>
          <p:nvPicPr>
            <p:cNvPr id="249870" name="Picture 14"/>
            <p:cNvPicPr>
              <a:picLocks noChangeAspect="1" noChangeArrowheads="1"/>
            </p:cNvPicPr>
            <p:nvPr/>
          </p:nvPicPr>
          <p:blipFill>
            <a:blip r:embed="rId6"/>
            <a:srcRect/>
            <a:stretch>
              <a:fillRect/>
            </a:stretch>
          </p:blipFill>
          <p:spPr bwMode="auto">
            <a:xfrm>
              <a:off x="2948" y="3301"/>
              <a:ext cx="1907" cy="140"/>
            </a:xfrm>
            <a:prstGeom prst="rect">
              <a:avLst/>
            </a:prstGeom>
            <a:noFill/>
            <a:ln w="25400">
              <a:noFill/>
              <a:miter lim="800000"/>
              <a:headEnd type="none" w="sm" len="sm"/>
              <a:tailEnd type="none" w="sm" len="sm"/>
            </a:ln>
            <a:effectLst/>
          </p:spPr>
        </p:pic>
        <p:sp>
          <p:nvSpPr>
            <p:cNvPr id="249871" name="Text Box 15"/>
            <p:cNvSpPr txBox="1">
              <a:spLocks noChangeArrowheads="1"/>
            </p:cNvSpPr>
            <p:nvPr/>
          </p:nvSpPr>
          <p:spPr bwMode="auto">
            <a:xfrm>
              <a:off x="2916" y="3083"/>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sp>
        <p:nvSpPr>
          <p:cNvPr id="4" name="Title 3"/>
          <p:cNvSpPr>
            <a:spLocks noGrp="1"/>
          </p:cNvSpPr>
          <p:nvPr>
            <p:ph type="title"/>
          </p:nvPr>
        </p:nvSpPr>
        <p:spPr>
          <a:xfrm>
            <a:off x="1" y="0"/>
            <a:ext cx="9143999" cy="1002135"/>
          </a:xfrm>
        </p:spPr>
        <p:txBody>
          <a:bodyPr/>
          <a:lstStyle/>
          <a:p>
            <a:r>
              <a:rPr lang="en-US" sz="1200" dirty="0"/>
              <a:t>6.4: Outer Join</a:t>
            </a:r>
            <a:br>
              <a:rPr lang="en-US" sz="1200" dirty="0"/>
            </a:br>
            <a:r>
              <a:rPr lang="en-US" dirty="0" smtClean="0"/>
              <a:t>Illustration</a:t>
            </a:r>
            <a:endParaRPr lang="en-US" dirty="0"/>
          </a:p>
        </p:txBody>
      </p:sp>
    </p:spTree>
    <p:extLst>
      <p:ext uri="{BB962C8B-B14F-4D97-AF65-F5344CB8AC3E}">
        <p14:creationId xmlns:p14="http://schemas.microsoft.com/office/powerpoint/2010/main" val="21413016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6.4: Outer Join</a:t>
            </a:r>
            <a:br>
              <a:rPr lang="en-US" sz="1200" dirty="0"/>
            </a:br>
            <a:r>
              <a:rPr lang="en-US" dirty="0" smtClean="0"/>
              <a:t>Example</a:t>
            </a:r>
            <a:endParaRPr lang="en-US" dirty="0"/>
          </a:p>
        </p:txBody>
      </p:sp>
      <p:sp>
        <p:nvSpPr>
          <p:cNvPr id="3" name="Content Placeholder 2"/>
          <p:cNvSpPr>
            <a:spLocks noGrp="1"/>
          </p:cNvSpPr>
          <p:nvPr>
            <p:ph idx="1"/>
          </p:nvPr>
        </p:nvSpPr>
        <p:spPr/>
        <p:txBody>
          <a:bodyPr/>
          <a:lstStyle/>
          <a:p>
            <a:r>
              <a:rPr lang="en-US" dirty="0"/>
              <a:t>Given below is an example of Outer Join: </a:t>
            </a:r>
          </a:p>
          <a:p>
            <a:pPr lvl="1"/>
            <a:r>
              <a:rPr lang="en-US" dirty="0"/>
              <a:t>List the department names, whose employees are there in the employee table, and</a:t>
            </a:r>
          </a:p>
          <a:p>
            <a:pPr lvl="1"/>
            <a:r>
              <a:rPr lang="en-US" dirty="0"/>
              <a:t>List the name of the department, whose employees are not present in the employee table</a:t>
            </a:r>
          </a:p>
          <a:p>
            <a:pPr lvl="1"/>
            <a:endParaRPr lang="en-US" dirty="0"/>
          </a:p>
        </p:txBody>
      </p:sp>
    </p:spTree>
    <p:extLst>
      <p:ext uri="{BB962C8B-B14F-4D97-AF65-F5344CB8AC3E}">
        <p14:creationId xmlns:p14="http://schemas.microsoft.com/office/powerpoint/2010/main" val="40275824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74300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To understand the following topics:</a:t>
            </a:r>
          </a:p>
          <a:p>
            <a:pPr lvl="1"/>
            <a:r>
              <a:rPr lang="en-US" dirty="0"/>
              <a:t>Join</a:t>
            </a:r>
          </a:p>
          <a:p>
            <a:pPr lvl="2"/>
            <a:r>
              <a:rPr lang="en-US" dirty="0"/>
              <a:t>Inner Join</a:t>
            </a:r>
          </a:p>
          <a:p>
            <a:pPr lvl="2"/>
            <a:r>
              <a:rPr lang="en-US" dirty="0"/>
              <a:t>Outer join</a:t>
            </a:r>
          </a:p>
          <a:p>
            <a:pPr lvl="2"/>
            <a:r>
              <a:rPr lang="en-US" dirty="0"/>
              <a:t>Self Join</a:t>
            </a:r>
          </a:p>
          <a:p>
            <a:pPr lvl="1"/>
            <a:r>
              <a:rPr lang="en-US" dirty="0"/>
              <a:t>Sub-queries</a:t>
            </a:r>
          </a:p>
          <a:p>
            <a:pPr lvl="2"/>
            <a:r>
              <a:rPr lang="en-US" dirty="0"/>
              <a:t>Co-related sub-query</a:t>
            </a:r>
          </a:p>
          <a:p>
            <a:pPr lvl="1"/>
            <a:r>
              <a:rPr lang="en-US" dirty="0"/>
              <a:t>UNION operator</a:t>
            </a:r>
          </a:p>
          <a:p>
            <a:endParaRPr lang="en-US" dirty="0"/>
          </a:p>
        </p:txBody>
      </p:sp>
    </p:spTree>
    <p:extLst>
      <p:ext uri="{BB962C8B-B14F-4D97-AF65-F5344CB8AC3E}">
        <p14:creationId xmlns:p14="http://schemas.microsoft.com/office/powerpoint/2010/main" val="251787037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6.5: Self Join</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In Self Join, two rows from the “same table” combine to form a “resultant row”.</a:t>
            </a:r>
          </a:p>
          <a:p>
            <a:pPr lvl="1"/>
            <a:r>
              <a:rPr lang="en-US" dirty="0"/>
              <a:t>It is possible to join a table to itself, as if they were two separate tables, by using table labels (aliases). </a:t>
            </a:r>
          </a:p>
          <a:p>
            <a:pPr lvl="1"/>
            <a:r>
              <a:rPr lang="en-US" dirty="0"/>
              <a:t>This allows joining of rows in the same table.</a:t>
            </a:r>
          </a:p>
          <a:p>
            <a:pPr lvl="1"/>
            <a:endParaRPr lang="en-US" dirty="0"/>
          </a:p>
          <a:p>
            <a:pPr lvl="1"/>
            <a:endParaRPr lang="en-US" dirty="0"/>
          </a:p>
        </p:txBody>
      </p:sp>
    </p:spTree>
    <p:extLst>
      <p:ext uri="{BB962C8B-B14F-4D97-AF65-F5344CB8AC3E}">
        <p14:creationId xmlns:p14="http://schemas.microsoft.com/office/powerpoint/2010/main" val="28348817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grpSp>
        <p:nvGrpSpPr>
          <p:cNvPr id="2" name="Group 4"/>
          <p:cNvGrpSpPr>
            <a:grpSpLocks/>
          </p:cNvGrpSpPr>
          <p:nvPr/>
        </p:nvGrpSpPr>
        <p:grpSpPr bwMode="auto">
          <a:xfrm>
            <a:off x="457200" y="1592934"/>
            <a:ext cx="8305800" cy="4057648"/>
            <a:chOff x="560" y="1149"/>
            <a:chExt cx="5074" cy="2558"/>
          </a:xfrm>
        </p:grpSpPr>
        <p:sp>
          <p:nvSpPr>
            <p:cNvPr id="278533" name="Rectangle 5"/>
            <p:cNvSpPr>
              <a:spLocks noChangeArrowheads="1"/>
            </p:cNvSpPr>
            <p:nvPr/>
          </p:nvSpPr>
          <p:spPr bwMode="auto">
            <a:xfrm>
              <a:off x="577" y="1149"/>
              <a:ext cx="825"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t>EMP (WORKER)</a:t>
              </a:r>
            </a:p>
          </p:txBody>
        </p:sp>
        <p:sp>
          <p:nvSpPr>
            <p:cNvPr id="278534" name="Rectangle 6"/>
            <p:cNvSpPr>
              <a:spLocks noChangeArrowheads="1"/>
            </p:cNvSpPr>
            <p:nvPr/>
          </p:nvSpPr>
          <p:spPr bwMode="auto">
            <a:xfrm>
              <a:off x="3229" y="1149"/>
              <a:ext cx="901"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a:t>EMP (MANAGER)</a:t>
              </a:r>
            </a:p>
          </p:txBody>
        </p:sp>
        <p:sp>
          <p:nvSpPr>
            <p:cNvPr id="278535" name="Rectangle 7"/>
            <p:cNvSpPr>
              <a:spLocks noChangeArrowheads="1"/>
            </p:cNvSpPr>
            <p:nvPr/>
          </p:nvSpPr>
          <p:spPr bwMode="auto">
            <a:xfrm>
              <a:off x="837" y="3513"/>
              <a:ext cx="4560" cy="194"/>
            </a:xfrm>
            <a:prstGeom prst="rect">
              <a:avLst/>
            </a:prstGeom>
            <a:noFill/>
            <a:ln w="9525">
              <a:noFill/>
              <a:miter lim="800000"/>
              <a:headEnd/>
              <a:tailEnd/>
            </a:ln>
            <a:effectLst/>
          </p:spPr>
          <p:txBody>
            <a:bodyPr lIns="92075" tIns="46038" rIns="92075" bIns="46038">
              <a:spAutoFit/>
            </a:bodyPr>
            <a:lstStyle/>
            <a:p>
              <a:pPr algn="ctr" defTabSz="822325" eaLnBrk="0" hangingPunct="0">
                <a:spcBef>
                  <a:spcPct val="50000"/>
                </a:spcBef>
              </a:pPr>
              <a:r>
                <a:rPr lang="en-US" sz="1400" b="1" dirty="0"/>
                <a:t>MANAGER_ID in the WORKER table is equal to EMPLOYEE_ID in the MANAGER table.</a:t>
              </a:r>
            </a:p>
          </p:txBody>
        </p:sp>
        <p:sp>
          <p:nvSpPr>
            <p:cNvPr id="278536" name="Freeform 8"/>
            <p:cNvSpPr>
              <a:spLocks/>
            </p:cNvSpPr>
            <p:nvPr/>
          </p:nvSpPr>
          <p:spPr bwMode="auto">
            <a:xfrm>
              <a:off x="2630" y="2836"/>
              <a:ext cx="946" cy="378"/>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p:spPr>
          <p:txBody>
            <a:bodyPr/>
            <a:lstStyle/>
            <a:p>
              <a:endParaRPr lang="en-US"/>
            </a:p>
          </p:txBody>
        </p:sp>
        <p:sp>
          <p:nvSpPr>
            <p:cNvPr id="278537" name="Line 9"/>
            <p:cNvSpPr>
              <a:spLocks noChangeShapeType="1"/>
            </p:cNvSpPr>
            <p:nvPr/>
          </p:nvSpPr>
          <p:spPr bwMode="auto">
            <a:xfrm>
              <a:off x="3121" y="3209"/>
              <a:ext cx="0" cy="272"/>
            </a:xfrm>
            <a:prstGeom prst="line">
              <a:avLst/>
            </a:prstGeom>
            <a:noFill/>
            <a:ln w="50800">
              <a:solidFill>
                <a:srgbClr val="FFCC00"/>
              </a:solidFill>
              <a:round/>
              <a:headEnd type="none" w="sm" len="sm"/>
              <a:tailEnd type="none" w="sm" len="sm"/>
            </a:ln>
            <a:effectLst/>
          </p:spPr>
          <p:txBody>
            <a:bodyPr/>
            <a:lstStyle/>
            <a:p>
              <a:endParaRPr lang="en-US"/>
            </a:p>
          </p:txBody>
        </p:sp>
        <p:pic>
          <p:nvPicPr>
            <p:cNvPr id="278538" name="Picture 10"/>
            <p:cNvPicPr>
              <a:picLocks noChangeAspect="1" noChangeArrowheads="1"/>
            </p:cNvPicPr>
            <p:nvPr/>
          </p:nvPicPr>
          <p:blipFill>
            <a:blip r:embed="rId3"/>
            <a:srcRect/>
            <a:stretch>
              <a:fillRect/>
            </a:stretch>
          </p:blipFill>
          <p:spPr bwMode="auto">
            <a:xfrm>
              <a:off x="594" y="1393"/>
              <a:ext cx="2448" cy="1086"/>
            </a:xfrm>
            <a:prstGeom prst="rect">
              <a:avLst/>
            </a:prstGeom>
            <a:noFill/>
            <a:ln w="25400">
              <a:noFill/>
              <a:miter lim="800000"/>
              <a:headEnd type="none" w="sm" len="sm"/>
              <a:tailEnd type="none" w="sm" len="sm"/>
            </a:ln>
            <a:effectLst/>
          </p:spPr>
        </p:pic>
        <p:pic>
          <p:nvPicPr>
            <p:cNvPr id="278539" name="Picture 11"/>
            <p:cNvPicPr>
              <a:picLocks noChangeAspect="1" noChangeArrowheads="1"/>
            </p:cNvPicPr>
            <p:nvPr/>
          </p:nvPicPr>
          <p:blipFill>
            <a:blip r:embed="rId4"/>
            <a:srcRect/>
            <a:stretch>
              <a:fillRect/>
            </a:stretch>
          </p:blipFill>
          <p:spPr bwMode="auto">
            <a:xfrm>
              <a:off x="3162" y="1393"/>
              <a:ext cx="2472" cy="1104"/>
            </a:xfrm>
            <a:prstGeom prst="rect">
              <a:avLst/>
            </a:prstGeom>
            <a:noFill/>
            <a:ln w="25400">
              <a:noFill/>
              <a:miter lim="800000"/>
              <a:headEnd type="none" w="sm" len="sm"/>
              <a:tailEnd type="none" w="sm" len="sm"/>
            </a:ln>
            <a:effectLst/>
          </p:spPr>
        </p:pic>
        <p:sp>
          <p:nvSpPr>
            <p:cNvPr id="278540" name="Text Box 12"/>
            <p:cNvSpPr txBox="1">
              <a:spLocks noChangeArrowheads="1"/>
            </p:cNvSpPr>
            <p:nvPr/>
          </p:nvSpPr>
          <p:spPr bwMode="auto">
            <a:xfrm>
              <a:off x="560" y="2592"/>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dirty="0"/>
                <a:t>…</a:t>
              </a:r>
            </a:p>
          </p:txBody>
        </p:sp>
        <p:sp>
          <p:nvSpPr>
            <p:cNvPr id="278541" name="Text Box 13"/>
            <p:cNvSpPr txBox="1">
              <a:spLocks noChangeArrowheads="1"/>
            </p:cNvSpPr>
            <p:nvPr/>
          </p:nvSpPr>
          <p:spPr bwMode="auto">
            <a:xfrm>
              <a:off x="3164" y="2380"/>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sp>
        <p:nvSpPr>
          <p:cNvPr id="3" name="Title 2"/>
          <p:cNvSpPr>
            <a:spLocks noGrp="1"/>
          </p:cNvSpPr>
          <p:nvPr>
            <p:ph type="title"/>
          </p:nvPr>
        </p:nvSpPr>
        <p:spPr>
          <a:xfrm>
            <a:off x="1" y="0"/>
            <a:ext cx="9143999" cy="1002135"/>
          </a:xfrm>
        </p:spPr>
        <p:txBody>
          <a:bodyPr/>
          <a:lstStyle/>
          <a:p>
            <a:r>
              <a:rPr lang="en-US" sz="1200" dirty="0"/>
              <a:t>6.5: Self Join</a:t>
            </a:r>
            <a:br>
              <a:rPr lang="en-US" sz="1200" dirty="0"/>
            </a:br>
            <a:r>
              <a:rPr lang="en-US" dirty="0" smtClean="0"/>
              <a:t>Illustration</a:t>
            </a:r>
            <a:endParaRPr lang="en-US" dirty="0"/>
          </a:p>
        </p:txBody>
      </p:sp>
    </p:spTree>
    <p:extLst>
      <p:ext uri="{BB962C8B-B14F-4D97-AF65-F5344CB8AC3E}">
        <p14:creationId xmlns:p14="http://schemas.microsoft.com/office/powerpoint/2010/main" val="11874280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337453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Here is an example of Self Join: </a:t>
            </a:r>
          </a:p>
          <a:p>
            <a:pPr lvl="1"/>
            <a:r>
              <a:rPr lang="en-US" dirty="0"/>
              <a:t>List the names of all employees together with the name of their manager:</a:t>
            </a:r>
          </a:p>
          <a:p>
            <a:endParaRPr lang="en-US" dirty="0"/>
          </a:p>
          <a:p>
            <a:endParaRPr lang="en-US" dirty="0"/>
          </a:p>
          <a:p>
            <a:endParaRPr lang="en-US" dirty="0"/>
          </a:p>
          <a:p>
            <a:pPr marL="0" indent="0">
              <a:buNone/>
            </a:pPr>
            <a:r>
              <a:rPr lang="en-US" sz="1600" dirty="0"/>
              <a:t>		</a:t>
            </a:r>
          </a:p>
          <a:p>
            <a:pPr marL="0" indent="0">
              <a:buNone/>
            </a:pPr>
            <a:r>
              <a:rPr lang="en-US" sz="1600" dirty="0"/>
              <a:t>		ENAME       </a:t>
            </a:r>
            <a:r>
              <a:rPr lang="en-US" sz="1600" dirty="0" err="1"/>
              <a:t>ENAME</a:t>
            </a:r>
            <a:r>
              <a:rPr lang="en-US" sz="1600" dirty="0"/>
              <a:t>                                                                                    </a:t>
            </a:r>
          </a:p>
          <a:p>
            <a:pPr marL="0" indent="0">
              <a:buNone/>
            </a:pPr>
            <a:r>
              <a:rPr lang="en-US" sz="1600" dirty="0"/>
              <a:t>		SCOTT	       JONES                                                                                    </a:t>
            </a:r>
          </a:p>
          <a:p>
            <a:pPr marL="0" indent="0">
              <a:buNone/>
            </a:pPr>
            <a:r>
              <a:rPr lang="en-US" sz="1600" dirty="0"/>
              <a:t>		FORD	       JONES                                                                                    </a:t>
            </a:r>
          </a:p>
          <a:p>
            <a:pPr marL="0" indent="0">
              <a:buNone/>
            </a:pPr>
            <a:r>
              <a:rPr lang="en-US" sz="1600" dirty="0"/>
              <a:t>		ALLEN	       BLAKE                                                                                    </a:t>
            </a:r>
          </a:p>
          <a:p>
            <a:pPr marL="0" indent="0">
              <a:buNone/>
            </a:pPr>
            <a:r>
              <a:rPr lang="en-US" sz="1600" dirty="0"/>
              <a:t>		WARD	       BLAKE                                                                                    </a:t>
            </a:r>
          </a:p>
          <a:p>
            <a:pPr marL="0" indent="0">
              <a:buNone/>
            </a:pPr>
            <a:r>
              <a:rPr lang="en-US" sz="1600" dirty="0"/>
              <a:t>		JAMES	       BLAKE                                                                                    </a:t>
            </a:r>
          </a:p>
          <a:p>
            <a:pPr marL="0" indent="0">
              <a:buNone/>
            </a:pPr>
            <a:r>
              <a:rPr lang="en-US" sz="1600" dirty="0"/>
              <a:t>		MILLER	       CLARK                                                                                    </a:t>
            </a:r>
          </a:p>
          <a:p>
            <a:pPr marL="0" indent="0">
              <a:buNone/>
            </a:pPr>
            <a:r>
              <a:rPr lang="en-US" sz="1600" dirty="0"/>
              <a:t>		ADAMS         SCOTT</a:t>
            </a:r>
          </a:p>
          <a:p>
            <a:endParaRPr lang="en-US" sz="1600" dirty="0"/>
          </a:p>
        </p:txBody>
      </p:sp>
      <p:sp>
        <p:nvSpPr>
          <p:cNvPr id="262153" name="AutoShape 9"/>
          <p:cNvSpPr>
            <a:spLocks noChangeArrowheads="1"/>
          </p:cNvSpPr>
          <p:nvPr/>
        </p:nvSpPr>
        <p:spPr bwMode="auto">
          <a:xfrm>
            <a:off x="685800" y="2253342"/>
            <a:ext cx="7848600" cy="997858"/>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e1.ename, e2.ename FROM Employee e1, Employee e2 </a:t>
            </a:r>
          </a:p>
          <a:p>
            <a:pPr lvl="1">
              <a:lnSpc>
                <a:spcPct val="135000"/>
              </a:lnSpc>
            </a:pPr>
            <a:r>
              <a:rPr lang="en-US">
                <a:latin typeface="+mj-lt"/>
              </a:rPr>
              <a:t>        WHERE e1.mgr = e2.empno;</a:t>
            </a:r>
          </a:p>
        </p:txBody>
      </p:sp>
      <p:sp>
        <p:nvSpPr>
          <p:cNvPr id="2" name="Title 1"/>
          <p:cNvSpPr>
            <a:spLocks noGrp="1"/>
          </p:cNvSpPr>
          <p:nvPr>
            <p:ph type="title"/>
          </p:nvPr>
        </p:nvSpPr>
        <p:spPr>
          <a:xfrm>
            <a:off x="0" y="0"/>
            <a:ext cx="9143999" cy="1002135"/>
          </a:xfrm>
        </p:spPr>
        <p:txBody>
          <a:bodyPr/>
          <a:lstStyle/>
          <a:p>
            <a:r>
              <a:rPr lang="en-US" sz="1200" dirty="0"/>
              <a:t>6.5: Self Join</a:t>
            </a:r>
            <a:br>
              <a:rPr lang="en-US" sz="1200" dirty="0"/>
            </a:br>
            <a:r>
              <a:rPr lang="en-US" dirty="0" smtClean="0"/>
              <a:t>Example</a:t>
            </a:r>
            <a:endParaRPr lang="en-US" dirty="0"/>
          </a:p>
        </p:txBody>
      </p:sp>
    </p:spTree>
    <p:extLst>
      <p:ext uri="{BB962C8B-B14F-4D97-AF65-F5344CB8AC3E}">
        <p14:creationId xmlns:p14="http://schemas.microsoft.com/office/powerpoint/2010/main" val="130380951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86"/>
            <a:ext cx="9143999" cy="1002135"/>
          </a:xfrm>
        </p:spPr>
        <p:txBody>
          <a:bodyPr/>
          <a:lstStyle/>
          <a:p>
            <a:r>
              <a:rPr lang="en-US" sz="1200" dirty="0"/>
              <a:t>6.6: Sub-queries</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A sub-query is a form of an SQL statement that appears inside another SQL statement. </a:t>
            </a:r>
          </a:p>
          <a:p>
            <a:pPr lvl="1"/>
            <a:r>
              <a:rPr lang="en-US" dirty="0"/>
              <a:t>It is also called as a “nested query”.</a:t>
            </a:r>
          </a:p>
          <a:p>
            <a:r>
              <a:rPr lang="en-US" dirty="0"/>
              <a:t>The statement, which contains the sub-query, is called the “parent statement”.</a:t>
            </a:r>
          </a:p>
          <a:p>
            <a:r>
              <a:rPr lang="en-US" dirty="0"/>
              <a:t>The “parent statement” uses the rows returned by the sub-query.</a:t>
            </a:r>
          </a:p>
          <a:p>
            <a:endParaRPr lang="en-US" dirty="0"/>
          </a:p>
        </p:txBody>
      </p:sp>
    </p:spTree>
    <p:extLst>
      <p:ext uri="{BB962C8B-B14F-4D97-AF65-F5344CB8AC3E}">
        <p14:creationId xmlns:p14="http://schemas.microsoft.com/office/powerpoint/2010/main" val="28267012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8"/>
            <a:ext cx="9143999" cy="1002135"/>
          </a:xfrm>
        </p:spPr>
        <p:txBody>
          <a:bodyPr/>
          <a:lstStyle/>
          <a:p>
            <a:r>
              <a:rPr lang="en-US" sz="1200" dirty="0"/>
              <a:t>6.6: Sub-queries</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err="1"/>
              <a:t>Subqueries</a:t>
            </a:r>
            <a:r>
              <a:rPr lang="en-US" dirty="0"/>
              <a:t> can be used for the following purpose :</a:t>
            </a:r>
          </a:p>
          <a:p>
            <a:pPr lvl="1"/>
            <a:r>
              <a:rPr lang="en-US" dirty="0"/>
              <a:t>To insert records in a target table.</a:t>
            </a:r>
          </a:p>
          <a:p>
            <a:pPr lvl="1"/>
            <a:r>
              <a:rPr lang="en-US" dirty="0"/>
              <a:t>To create tables and insert records in the table created.</a:t>
            </a:r>
          </a:p>
          <a:p>
            <a:pPr lvl="1"/>
            <a:r>
              <a:rPr lang="en-US" dirty="0"/>
              <a:t>To update records in the target table.</a:t>
            </a:r>
          </a:p>
          <a:p>
            <a:pPr lvl="1"/>
            <a:r>
              <a:rPr lang="en-US" dirty="0"/>
              <a:t>To create views.</a:t>
            </a:r>
          </a:p>
          <a:p>
            <a:pPr lvl="1"/>
            <a:r>
              <a:rPr lang="en-US" dirty="0"/>
              <a:t>To provide values for conditions in the clauses, like WHERE, HAVING, IN, etc., which are used with SELECT, UPDATE and DELETE statements.</a:t>
            </a:r>
          </a:p>
          <a:p>
            <a:pPr lvl="1"/>
            <a:endParaRPr lang="en-US" dirty="0"/>
          </a:p>
        </p:txBody>
      </p:sp>
    </p:spTree>
    <p:extLst>
      <p:ext uri="{BB962C8B-B14F-4D97-AF65-F5344CB8AC3E}">
        <p14:creationId xmlns:p14="http://schemas.microsoft.com/office/powerpoint/2010/main" val="9644571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To display name and salary of employees who have the same job as the employee 7896.</a:t>
            </a:r>
          </a:p>
          <a:p>
            <a:pPr lvl="1"/>
            <a:r>
              <a:rPr lang="en-US" dirty="0"/>
              <a:t>Method 1:</a:t>
            </a:r>
          </a:p>
          <a:p>
            <a:pPr lvl="1"/>
            <a:endParaRPr lang="en-US" dirty="0"/>
          </a:p>
          <a:p>
            <a:pPr lvl="1"/>
            <a:endParaRPr lang="en-US" dirty="0"/>
          </a:p>
          <a:p>
            <a:pPr lvl="1"/>
            <a:endParaRPr lang="en-US" dirty="0"/>
          </a:p>
          <a:p>
            <a:pPr lvl="1"/>
            <a:r>
              <a:rPr lang="en-US" dirty="0" smtClean="0"/>
              <a:t>O/P </a:t>
            </a:r>
            <a:r>
              <a:rPr lang="en-US" dirty="0"/>
              <a:t>: CLERK</a:t>
            </a:r>
          </a:p>
          <a:p>
            <a:pPr lvl="1"/>
            <a:endParaRPr lang="en-US" dirty="0"/>
          </a:p>
        </p:txBody>
      </p:sp>
      <p:sp>
        <p:nvSpPr>
          <p:cNvPr id="282634" name="AutoShape 10"/>
          <p:cNvSpPr>
            <a:spLocks noChangeArrowheads="1"/>
          </p:cNvSpPr>
          <p:nvPr/>
        </p:nvSpPr>
        <p:spPr bwMode="auto">
          <a:xfrm>
            <a:off x="685800" y="2656110"/>
            <a:ext cx="7848600" cy="638629"/>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job FROM emp WHERE empno=7896;</a:t>
            </a:r>
          </a:p>
        </p:txBody>
      </p:sp>
      <p:sp>
        <p:nvSpPr>
          <p:cNvPr id="282635" name="AutoShape 11"/>
          <p:cNvSpPr>
            <a:spLocks noChangeArrowheads="1"/>
          </p:cNvSpPr>
          <p:nvPr/>
        </p:nvSpPr>
        <p:spPr bwMode="auto">
          <a:xfrm>
            <a:off x="685800" y="3951516"/>
            <a:ext cx="7848600" cy="838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ename,sal FROM emp WHERE job=‘CLERK’;</a:t>
            </a:r>
          </a:p>
        </p:txBody>
      </p:sp>
      <p:sp>
        <p:nvSpPr>
          <p:cNvPr id="2" name="Title 1"/>
          <p:cNvSpPr>
            <a:spLocks noGrp="1"/>
          </p:cNvSpPr>
          <p:nvPr>
            <p:ph type="title"/>
          </p:nvPr>
        </p:nvSpPr>
        <p:spPr>
          <a:xfrm>
            <a:off x="0" y="0"/>
            <a:ext cx="9143999" cy="1002135"/>
          </a:xfrm>
        </p:spPr>
        <p:txBody>
          <a:bodyPr/>
          <a:lstStyle/>
          <a:p>
            <a:r>
              <a:rPr lang="en-US" sz="1200" dirty="0"/>
              <a:t>6.6: Sub-queries</a:t>
            </a:r>
            <a:br>
              <a:rPr lang="en-US" sz="1200" dirty="0"/>
            </a:br>
            <a:r>
              <a:rPr lang="en-US" dirty="0" smtClean="0"/>
              <a:t>Examples</a:t>
            </a:r>
            <a:endParaRPr lang="en-US" dirty="0"/>
          </a:p>
        </p:txBody>
      </p:sp>
    </p:spTree>
    <p:extLst>
      <p:ext uri="{BB962C8B-B14F-4D97-AF65-F5344CB8AC3E}">
        <p14:creationId xmlns:p14="http://schemas.microsoft.com/office/powerpoint/2010/main" val="5535041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(contd.):</a:t>
            </a:r>
          </a:p>
          <a:p>
            <a:pPr lvl="1"/>
            <a:r>
              <a:rPr lang="en-US" dirty="0"/>
              <a:t>Method 2: By using sub-query</a:t>
            </a:r>
          </a:p>
          <a:p>
            <a:endParaRPr lang="en-US" dirty="0"/>
          </a:p>
          <a:p>
            <a:endParaRPr lang="en-US" dirty="0"/>
          </a:p>
          <a:p>
            <a:endParaRPr lang="en-US" dirty="0"/>
          </a:p>
          <a:p>
            <a:endParaRPr lang="en-US" dirty="0"/>
          </a:p>
          <a:p>
            <a:endParaRPr lang="en-US" dirty="0"/>
          </a:p>
          <a:p>
            <a:r>
              <a:rPr lang="en-US" dirty="0" smtClean="0"/>
              <a:t>Example </a:t>
            </a:r>
            <a:r>
              <a:rPr lang="en-US" dirty="0"/>
              <a:t>2: To display names of all employees, who do the same job as SMITH.</a:t>
            </a:r>
          </a:p>
          <a:p>
            <a:endParaRPr lang="en-US" dirty="0"/>
          </a:p>
        </p:txBody>
      </p:sp>
      <p:sp>
        <p:nvSpPr>
          <p:cNvPr id="274443" name="AutoShape 11"/>
          <p:cNvSpPr>
            <a:spLocks noChangeArrowheads="1"/>
          </p:cNvSpPr>
          <p:nvPr/>
        </p:nvSpPr>
        <p:spPr bwMode="auto">
          <a:xfrm>
            <a:off x="685800" y="2333166"/>
            <a:ext cx="7848600" cy="14478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SQL&gt; SELECT ename, sal FROM emp </a:t>
            </a:r>
            <a:br>
              <a:rPr lang="en-US">
                <a:latin typeface="+mj-lt"/>
              </a:rPr>
            </a:br>
            <a:r>
              <a:rPr lang="en-US">
                <a:latin typeface="+mj-lt"/>
              </a:rPr>
              <a:t>	   WHERE job = (Select job from emp 	</a:t>
            </a:r>
            <a:br>
              <a:rPr lang="en-US">
                <a:latin typeface="+mj-lt"/>
              </a:rPr>
            </a:br>
            <a:r>
              <a:rPr lang="en-US">
                <a:latin typeface="+mj-lt"/>
              </a:rPr>
              <a:t>				where empno = 7896);</a:t>
            </a:r>
          </a:p>
        </p:txBody>
      </p:sp>
      <p:sp>
        <p:nvSpPr>
          <p:cNvPr id="274444" name="AutoShape 12"/>
          <p:cNvSpPr>
            <a:spLocks noChangeArrowheads="1"/>
          </p:cNvSpPr>
          <p:nvPr/>
        </p:nvSpPr>
        <p:spPr bwMode="auto">
          <a:xfrm>
            <a:off x="685800" y="4898568"/>
            <a:ext cx="7848600" cy="12954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ename FROM emp</a:t>
            </a:r>
            <a:br>
              <a:rPr lang="en-US">
                <a:latin typeface="+mj-lt"/>
              </a:rPr>
            </a:br>
            <a:r>
              <a:rPr lang="en-US">
                <a:latin typeface="+mj-lt"/>
              </a:rPr>
              <a:t>WHERE job =</a:t>
            </a:r>
          </a:p>
          <a:p>
            <a:pPr lvl="1">
              <a:lnSpc>
                <a:spcPct val="135000"/>
              </a:lnSpc>
            </a:pPr>
            <a:r>
              <a:rPr lang="en-US">
                <a:latin typeface="+mj-lt"/>
              </a:rPr>
              <a:t>                (SELECT job FROM emp WHERE ename=‘SMITH’);</a:t>
            </a:r>
          </a:p>
        </p:txBody>
      </p:sp>
      <p:sp>
        <p:nvSpPr>
          <p:cNvPr id="2" name="Title 1"/>
          <p:cNvSpPr>
            <a:spLocks noGrp="1"/>
          </p:cNvSpPr>
          <p:nvPr>
            <p:ph type="title"/>
          </p:nvPr>
        </p:nvSpPr>
        <p:spPr>
          <a:xfrm>
            <a:off x="0" y="0"/>
            <a:ext cx="9143999" cy="1002135"/>
          </a:xfrm>
        </p:spPr>
        <p:txBody>
          <a:bodyPr/>
          <a:lstStyle/>
          <a:p>
            <a:r>
              <a:rPr lang="en-US" sz="1200" dirty="0"/>
              <a:t>6.6: Sub-queries</a:t>
            </a:r>
            <a:br>
              <a:rPr lang="en-US" sz="1200" dirty="0"/>
            </a:br>
            <a:r>
              <a:rPr lang="en-US" dirty="0" smtClean="0"/>
              <a:t>Examples</a:t>
            </a:r>
            <a:endParaRPr lang="en-US" dirty="0"/>
          </a:p>
        </p:txBody>
      </p:sp>
    </p:spTree>
    <p:extLst>
      <p:ext uri="{BB962C8B-B14F-4D97-AF65-F5344CB8AC3E}">
        <p14:creationId xmlns:p14="http://schemas.microsoft.com/office/powerpoint/2010/main" val="83796325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09337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6.6: Sub-queries</a:t>
            </a:r>
            <a:br>
              <a:rPr lang="en-US" sz="1200" dirty="0"/>
            </a:br>
            <a:r>
              <a:rPr lang="en-US" dirty="0" err="1"/>
              <a:t>Sub-queries</a:t>
            </a:r>
            <a:r>
              <a:rPr lang="en-US" dirty="0"/>
              <a:t> using Comparison </a:t>
            </a:r>
            <a:r>
              <a:rPr lang="en-US" dirty="0" smtClean="0"/>
              <a:t>operators</a:t>
            </a:r>
            <a:endParaRPr lang="en-US" dirty="0"/>
          </a:p>
        </p:txBody>
      </p:sp>
      <p:graphicFrame>
        <p:nvGraphicFramePr>
          <p:cNvPr id="286775" name="Group 55"/>
          <p:cNvGraphicFramePr>
            <a:graphicFrameLocks noGrp="1"/>
          </p:cNvGraphicFramePr>
          <p:nvPr>
            <p:ph idx="1"/>
            <p:extLst>
              <p:ext uri="{D42A27DB-BD31-4B8C-83A1-F6EECF244321}">
                <p14:modId xmlns:p14="http://schemas.microsoft.com/office/powerpoint/2010/main" val="936548533"/>
              </p:ext>
            </p:extLst>
          </p:nvPr>
        </p:nvGraphicFramePr>
        <p:xfrm>
          <a:off x="481239" y="2437499"/>
          <a:ext cx="8064274" cy="2771777"/>
        </p:xfrm>
        <a:graphic>
          <a:graphicData uri="http://schemas.openxmlformats.org/drawingml/2006/table">
            <a:tbl>
              <a:tblPr/>
              <a:tblGrid>
                <a:gridCol w="1303401"/>
                <a:gridCol w="6760873"/>
              </a:tblGrid>
              <a:tr h="4239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rPr>
                        <a:t>Operator</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rPr>
                        <a:t>Description</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9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Arial" pitchFamily="34" charset="0"/>
                        </a:rPr>
                        <a:t>IN</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Arial" pitchFamily="34" charset="0"/>
                        </a:rPr>
                        <a:t>Equals to any member of</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91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Arial" pitchFamily="34" charset="0"/>
                        </a:rPr>
                        <a:t>NOT IN</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Arial" pitchFamily="34" charset="0"/>
                        </a:rPr>
                        <a:t>Not equal to any member of</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01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Arial" pitchFamily="34" charset="0"/>
                        </a:rPr>
                        <a:t>*ANY</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Arial" pitchFamily="34" charset="0"/>
                        </a:rPr>
                        <a:t>compare value to every value returned by sub-query using operator *</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01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Arial" pitchFamily="34" charset="0"/>
                        </a:rPr>
                        <a:t>*ALL</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Arial" pitchFamily="34" charset="0"/>
                        </a:rPr>
                        <a:t>compare value to all values returned by sub-query using operator *</a:t>
                      </a:r>
                    </a:p>
                  </a:txBody>
                  <a:tcPr marL="104108" marR="1041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Let us discuss sub-queries that use comparison operators.</a:t>
            </a:r>
          </a:p>
          <a:p>
            <a:r>
              <a:rPr lang="en-US" dirty="0"/>
              <a:t>Some comparison operators are:</a:t>
            </a:r>
          </a:p>
        </p:txBody>
      </p:sp>
    </p:spTree>
    <p:extLst>
      <p:ext uri="{BB962C8B-B14F-4D97-AF65-F5344CB8AC3E}">
        <p14:creationId xmlns:p14="http://schemas.microsoft.com/office/powerpoint/2010/main" val="12649106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86"/>
            <a:ext cx="9143999" cy="1002135"/>
          </a:xfrm>
        </p:spPr>
        <p:txBody>
          <a:bodyPr/>
          <a:lstStyle/>
          <a:p>
            <a:r>
              <a:rPr lang="en-US" sz="1200" dirty="0"/>
              <a:t>6.1: Joins</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If we require data from more than one table in the database, then a join is used.</a:t>
            </a:r>
          </a:p>
          <a:p>
            <a:pPr lvl="1"/>
            <a:r>
              <a:rPr lang="en-US" dirty="0"/>
              <a:t>Tables are joined on columns, which have the same “data type” and “data width” in the tables.</a:t>
            </a:r>
          </a:p>
          <a:p>
            <a:pPr lvl="1"/>
            <a:r>
              <a:rPr lang="en-US" dirty="0"/>
              <a:t>The JOIN operator specifies how to relate tables in the query.</a:t>
            </a:r>
          </a:p>
          <a:p>
            <a:pPr lvl="2"/>
            <a:r>
              <a:rPr lang="en-US" dirty="0"/>
              <a:t>When you join two tables a Cartesian product is formed, by default.</a:t>
            </a:r>
          </a:p>
          <a:p>
            <a:pPr lvl="1"/>
            <a:r>
              <a:rPr lang="en-US" dirty="0"/>
              <a:t>Different types of joins are:</a:t>
            </a:r>
          </a:p>
          <a:p>
            <a:pPr lvl="2"/>
            <a:r>
              <a:rPr lang="en-US" dirty="0"/>
              <a:t>Inner / </a:t>
            </a:r>
            <a:r>
              <a:rPr lang="en-US" dirty="0" err="1"/>
              <a:t>Equi</a:t>
            </a:r>
            <a:r>
              <a:rPr lang="en-US" dirty="0"/>
              <a:t>-Join</a:t>
            </a:r>
          </a:p>
          <a:p>
            <a:pPr lvl="2"/>
            <a:r>
              <a:rPr lang="en-US" dirty="0"/>
              <a:t>Non-equijoin</a:t>
            </a:r>
          </a:p>
          <a:p>
            <a:pPr lvl="2"/>
            <a:r>
              <a:rPr lang="en-US" dirty="0"/>
              <a:t>Outer Join</a:t>
            </a:r>
          </a:p>
          <a:p>
            <a:pPr lvl="2"/>
            <a:r>
              <a:rPr lang="en-US" dirty="0"/>
              <a:t>Self Join</a:t>
            </a:r>
          </a:p>
          <a:p>
            <a:pPr lvl="2"/>
            <a:endParaRPr lang="en-US" dirty="0"/>
          </a:p>
          <a:p>
            <a:pPr lvl="2"/>
            <a:endParaRPr lang="en-US" dirty="0"/>
          </a:p>
        </p:txBody>
      </p:sp>
    </p:spTree>
    <p:extLst>
      <p:ext uri="{BB962C8B-B14F-4D97-AF65-F5344CB8AC3E}">
        <p14:creationId xmlns:p14="http://schemas.microsoft.com/office/powerpoint/2010/main" val="117552338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To list names and jobs of all employees in </a:t>
            </a:r>
            <a:r>
              <a:rPr lang="en-US" dirty="0" err="1"/>
              <a:t>dept</a:t>
            </a:r>
            <a:r>
              <a:rPr lang="en-US" dirty="0"/>
              <a:t> 20 who have the same job as someone in the sales dept.</a:t>
            </a:r>
          </a:p>
          <a:p>
            <a:endParaRPr lang="en-US" dirty="0"/>
          </a:p>
        </p:txBody>
      </p:sp>
      <p:sp>
        <p:nvSpPr>
          <p:cNvPr id="288777" name="AutoShape 9"/>
          <p:cNvSpPr>
            <a:spLocks noChangeArrowheads="1"/>
          </p:cNvSpPr>
          <p:nvPr/>
        </p:nvSpPr>
        <p:spPr bwMode="auto">
          <a:xfrm>
            <a:off x="685800" y="2438400"/>
            <a:ext cx="7848600" cy="2286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SELECT ename , job  FROM emp</a:t>
            </a:r>
            <a:br>
              <a:rPr lang="en-US">
                <a:latin typeface="+mj-lt"/>
              </a:rPr>
            </a:br>
            <a:r>
              <a:rPr lang="en-US">
                <a:latin typeface="+mj-lt"/>
              </a:rPr>
              <a:t>WHERE deptno = 20  AND  job  IN </a:t>
            </a:r>
            <a:br>
              <a:rPr lang="en-US">
                <a:latin typeface="+mj-lt"/>
              </a:rPr>
            </a:br>
            <a:r>
              <a:rPr lang="en-US">
                <a:latin typeface="+mj-lt"/>
              </a:rPr>
              <a:t>	(SELECT job FROM emp WHERE deptno = </a:t>
            </a:r>
            <a:br>
              <a:rPr lang="en-US">
                <a:latin typeface="+mj-lt"/>
              </a:rPr>
            </a:br>
            <a:r>
              <a:rPr lang="en-US">
                <a:latin typeface="+mj-lt"/>
              </a:rPr>
              <a:t>       	(SELECT  deptno FROM dept WHERE dname = ‘SALES’) ) ;</a:t>
            </a:r>
          </a:p>
        </p:txBody>
      </p:sp>
      <p:sp>
        <p:nvSpPr>
          <p:cNvPr id="2" name="Title 1"/>
          <p:cNvSpPr>
            <a:spLocks noGrp="1"/>
          </p:cNvSpPr>
          <p:nvPr>
            <p:ph type="title"/>
          </p:nvPr>
        </p:nvSpPr>
        <p:spPr>
          <a:xfrm>
            <a:off x="0" y="0"/>
            <a:ext cx="9143999" cy="1002135"/>
          </a:xfrm>
        </p:spPr>
        <p:txBody>
          <a:bodyPr/>
          <a:lstStyle/>
          <a:p>
            <a:r>
              <a:rPr lang="en-US" sz="1200" dirty="0"/>
              <a:t>6.6: Sub-queries</a:t>
            </a:r>
            <a:r>
              <a:rPr lang="en-US" dirty="0"/>
              <a:t/>
            </a:r>
            <a:br>
              <a:rPr lang="en-US" dirty="0"/>
            </a:br>
            <a:r>
              <a:rPr lang="en-US" dirty="0" smtClean="0"/>
              <a:t>Examples</a:t>
            </a:r>
            <a:endParaRPr lang="en-US" dirty="0"/>
          </a:p>
        </p:txBody>
      </p:sp>
    </p:spTree>
    <p:extLst>
      <p:ext uri="{BB962C8B-B14F-4D97-AF65-F5344CB8AC3E}">
        <p14:creationId xmlns:p14="http://schemas.microsoft.com/office/powerpoint/2010/main" val="34118417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451508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52022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406699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6.7: Co-related Sub-query</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A sub-query becomes “co-related”, when the sub-query references a column from a table in the “parent query”. </a:t>
            </a:r>
          </a:p>
          <a:p>
            <a:pPr lvl="1"/>
            <a:r>
              <a:rPr lang="en-US" dirty="0"/>
              <a:t>A co-related sub-query is evaluated once for each row processed by the “parent statement”, which can be either SELECT, UPDATE, or DELETE statement.</a:t>
            </a:r>
          </a:p>
          <a:p>
            <a:pPr lvl="1"/>
            <a:r>
              <a:rPr lang="en-US" dirty="0"/>
              <a:t>A co-related sub-query is used whenever a sub-query must return a “different result” for each “candidate row” considered by the “parent query”.</a:t>
            </a:r>
          </a:p>
          <a:p>
            <a:pPr lvl="1"/>
            <a:endParaRPr lang="en-US" dirty="0"/>
          </a:p>
        </p:txBody>
      </p:sp>
    </p:spTree>
    <p:extLst>
      <p:ext uri="{BB962C8B-B14F-4D97-AF65-F5344CB8AC3E}">
        <p14:creationId xmlns:p14="http://schemas.microsoft.com/office/powerpoint/2010/main" val="24898016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6.7: Co-related Sub-query</a:t>
            </a:r>
            <a:br>
              <a:rPr lang="en-US" sz="1200" dirty="0"/>
            </a:br>
            <a:r>
              <a:rPr lang="en-US" dirty="0" smtClean="0"/>
              <a:t>Examples</a:t>
            </a:r>
            <a:endParaRPr lang="en-US" dirty="0"/>
          </a:p>
        </p:txBody>
      </p:sp>
      <p:graphicFrame>
        <p:nvGraphicFramePr>
          <p:cNvPr id="306260" name="Group 84"/>
          <p:cNvGraphicFramePr>
            <a:graphicFrameLocks noGrp="1"/>
          </p:cNvGraphicFramePr>
          <p:nvPr>
            <p:ph idx="1"/>
            <p:extLst>
              <p:ext uri="{D42A27DB-BD31-4B8C-83A1-F6EECF244321}">
                <p14:modId xmlns:p14="http://schemas.microsoft.com/office/powerpoint/2010/main" val="1147116585"/>
              </p:ext>
            </p:extLst>
          </p:nvPr>
        </p:nvGraphicFramePr>
        <p:xfrm>
          <a:off x="528182" y="2385129"/>
          <a:ext cx="8136844" cy="2433613"/>
        </p:xfrm>
        <a:graphic>
          <a:graphicData uri="http://schemas.openxmlformats.org/drawingml/2006/table">
            <a:tbl>
              <a:tblPr/>
              <a:tblGrid>
                <a:gridCol w="1472249"/>
                <a:gridCol w="1567458"/>
                <a:gridCol w="1899525"/>
                <a:gridCol w="1548879"/>
                <a:gridCol w="1648733"/>
              </a:tblGrid>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rPr>
                        <a:t>EMPNO</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ENAME</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JOB</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MGR</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DEPTNO</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7499</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ALLEN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SALESMAN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7698</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30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7521</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WARD</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SALESMAN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7698</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30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7654</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MARTIN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SALESMAN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7698</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30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7782</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CLARK</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MANAGER</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7839</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10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7844</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TURNER</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SALESMAN</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7698</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30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5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7876</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ADAMS</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CLERK</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7788</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20</a:t>
                      </a:r>
                    </a:p>
                  </a:txBody>
                  <a:tcPr marL="145406" marR="145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6258" name="AutoShape 82"/>
          <p:cNvSpPr>
            <a:spLocks noChangeArrowheads="1"/>
          </p:cNvSpPr>
          <p:nvPr/>
        </p:nvSpPr>
        <p:spPr bwMode="auto">
          <a:xfrm>
            <a:off x="685800" y="4992914"/>
            <a:ext cx="7848600" cy="1302610"/>
          </a:xfrm>
          <a:prstGeom prst="roundRect">
            <a:avLst>
              <a:gd name="adj" fmla="val 16667"/>
            </a:avLst>
          </a:prstGeom>
          <a:noFill/>
          <a:ln w="19050">
            <a:solidFill>
              <a:schemeClr val="tx1"/>
            </a:solidFill>
            <a:round/>
            <a:headEnd/>
            <a:tailEnd/>
          </a:ln>
          <a:effectLst/>
        </p:spPr>
        <p:txBody>
          <a:bodyPr anchor="ctr"/>
          <a:lstStyle/>
          <a:p>
            <a:pPr lvl="1">
              <a:spcBef>
                <a:spcPct val="20000"/>
              </a:spcBef>
              <a:spcAft>
                <a:spcPct val="20000"/>
              </a:spcAft>
            </a:pPr>
            <a:r>
              <a:rPr lang="en-US" sz="1400">
                <a:latin typeface="+mj-lt"/>
              </a:rPr>
              <a:t>SELECT empno, ename, job, mgr, deptno FROM Employee e1 </a:t>
            </a:r>
          </a:p>
          <a:p>
            <a:pPr lvl="1">
              <a:spcBef>
                <a:spcPct val="20000"/>
              </a:spcBef>
              <a:spcAft>
                <a:spcPct val="20000"/>
              </a:spcAft>
            </a:pPr>
            <a:r>
              <a:rPr lang="en-US" sz="1400">
                <a:latin typeface="+mj-lt"/>
              </a:rPr>
              <a:t>  WHERE deptno IN</a:t>
            </a:r>
          </a:p>
          <a:p>
            <a:pPr lvl="1">
              <a:spcBef>
                <a:spcPct val="20000"/>
              </a:spcBef>
              <a:spcAft>
                <a:spcPct val="20000"/>
              </a:spcAft>
            </a:pPr>
            <a:r>
              <a:rPr lang="en-US" sz="1400">
                <a:latin typeface="+mj-lt"/>
              </a:rPr>
              <a:t>     (SELECT deptno FROM Employee e</a:t>
            </a:r>
          </a:p>
          <a:p>
            <a:pPr lvl="1">
              <a:spcBef>
                <a:spcPct val="20000"/>
              </a:spcBef>
              <a:spcAft>
                <a:spcPct val="20000"/>
              </a:spcAft>
            </a:pPr>
            <a:r>
              <a:rPr lang="en-US" sz="1400">
                <a:latin typeface="+mj-lt"/>
              </a:rPr>
              <a:t>      WHERE e.empno = e1.mgr);</a:t>
            </a:r>
          </a:p>
        </p:txBody>
      </p:sp>
      <p:sp>
        <p:nvSpPr>
          <p:cNvPr id="7"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Example 1: To list all those employees, who are working in the same department as their manager:</a:t>
            </a:r>
          </a:p>
        </p:txBody>
      </p:sp>
    </p:spTree>
    <p:extLst>
      <p:ext uri="{BB962C8B-B14F-4D97-AF65-F5344CB8AC3E}">
        <p14:creationId xmlns:p14="http://schemas.microsoft.com/office/powerpoint/2010/main" val="13346114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3" name="AutoShape 9"/>
          <p:cNvSpPr>
            <a:spLocks noChangeArrowheads="1"/>
          </p:cNvSpPr>
          <p:nvPr/>
        </p:nvSpPr>
        <p:spPr bwMode="auto">
          <a:xfrm>
            <a:off x="685800" y="2442024"/>
            <a:ext cx="7848600" cy="1317176"/>
          </a:xfrm>
          <a:prstGeom prst="roundRect">
            <a:avLst>
              <a:gd name="adj" fmla="val 16667"/>
            </a:avLst>
          </a:prstGeom>
          <a:noFill/>
          <a:ln w="19050">
            <a:solidFill>
              <a:schemeClr val="tx1"/>
            </a:solidFill>
            <a:round/>
            <a:headEnd/>
            <a:tailEnd/>
          </a:ln>
          <a:effectLst/>
        </p:spPr>
        <p:txBody>
          <a:bodyPr anchor="ctr"/>
          <a:lstStyle/>
          <a:p>
            <a:pPr lvl="1">
              <a:spcBef>
                <a:spcPct val="20000"/>
              </a:spcBef>
              <a:spcAft>
                <a:spcPct val="20000"/>
              </a:spcAft>
            </a:pPr>
            <a:r>
              <a:rPr lang="en-US">
                <a:latin typeface="+mj-lt"/>
              </a:rPr>
              <a:t>SELECT * FROM emp X </a:t>
            </a:r>
            <a:br>
              <a:rPr lang="en-US">
                <a:latin typeface="+mj-lt"/>
              </a:rPr>
            </a:br>
            <a:r>
              <a:rPr lang="en-US">
                <a:latin typeface="+mj-lt"/>
              </a:rPr>
              <a:t>	    WHERE sal &gt;(SELECT avg(sal) FROM emp Y </a:t>
            </a:r>
            <a:br>
              <a:rPr lang="en-US">
                <a:latin typeface="+mj-lt"/>
              </a:rPr>
            </a:br>
            <a:r>
              <a:rPr lang="en-US">
                <a:latin typeface="+mj-lt"/>
              </a:rPr>
              <a:t>				WHERE Y.deptno = X.deptno) ; </a:t>
            </a:r>
          </a:p>
        </p:txBody>
      </p:sp>
      <p:sp>
        <p:nvSpPr>
          <p:cNvPr id="2" name="Title 1"/>
          <p:cNvSpPr>
            <a:spLocks noGrp="1"/>
          </p:cNvSpPr>
          <p:nvPr>
            <p:ph type="title"/>
          </p:nvPr>
        </p:nvSpPr>
        <p:spPr>
          <a:xfrm>
            <a:off x="1" y="0"/>
            <a:ext cx="9143999" cy="1002135"/>
          </a:xfrm>
        </p:spPr>
        <p:txBody>
          <a:bodyPr/>
          <a:lstStyle/>
          <a:p>
            <a:r>
              <a:rPr lang="en-US" sz="1200" dirty="0"/>
              <a:t>6.7: Co-related Sub-query</a:t>
            </a:r>
            <a:br>
              <a:rPr lang="en-US" sz="1200" dirty="0"/>
            </a:br>
            <a:r>
              <a:rPr lang="en-US" dirty="0" smtClean="0"/>
              <a:t>Examples</a:t>
            </a:r>
            <a:endParaRPr lang="en-US" dirty="0"/>
          </a:p>
        </p:txBody>
      </p:sp>
      <p:sp>
        <p:nvSpPr>
          <p:cNvPr id="3" name="Content Placeholder 2"/>
          <p:cNvSpPr>
            <a:spLocks noGrp="1"/>
          </p:cNvSpPr>
          <p:nvPr>
            <p:ph idx="1"/>
          </p:nvPr>
        </p:nvSpPr>
        <p:spPr/>
        <p:txBody>
          <a:bodyPr/>
          <a:lstStyle/>
          <a:p>
            <a:r>
              <a:rPr lang="en-US" dirty="0"/>
              <a:t>Example 2: To display details of employees whose salary is greater than the average salary in their own department:</a:t>
            </a:r>
          </a:p>
          <a:p>
            <a:endParaRPr lang="en-US" dirty="0"/>
          </a:p>
        </p:txBody>
      </p:sp>
    </p:spTree>
    <p:extLst>
      <p:ext uri="{BB962C8B-B14F-4D97-AF65-F5344CB8AC3E}">
        <p14:creationId xmlns:p14="http://schemas.microsoft.com/office/powerpoint/2010/main" val="40821301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9098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9"/>
            <a:ext cx="9143999" cy="1002135"/>
          </a:xfrm>
        </p:spPr>
        <p:txBody>
          <a:bodyPr/>
          <a:lstStyle/>
          <a:p>
            <a:r>
              <a:rPr lang="en-US" sz="1200" dirty="0"/>
              <a:t>6.8: EXISTS / NOT EXISTS Operator</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The EXISTS / NOT EXISTS operator enables to test whether a value retrieved by the Outer query exists in the result-set of the values retrieved by the Inner query.</a:t>
            </a:r>
          </a:p>
          <a:p>
            <a:pPr lvl="1"/>
            <a:r>
              <a:rPr lang="en-US" dirty="0"/>
              <a:t>The EXISTS / NOT EXISTS operator is usually used with a co-related sub-query. </a:t>
            </a:r>
          </a:p>
          <a:p>
            <a:pPr lvl="2"/>
            <a:r>
              <a:rPr lang="en-US" dirty="0"/>
              <a:t>If the query returns at least one row, the operator returns TRUE.</a:t>
            </a:r>
          </a:p>
          <a:p>
            <a:pPr lvl="2"/>
            <a:r>
              <a:rPr lang="en-US" dirty="0"/>
              <a:t>If the value does not exist, it returns FALSE.</a:t>
            </a:r>
          </a:p>
          <a:p>
            <a:pPr lvl="1"/>
            <a:r>
              <a:rPr lang="en-US" dirty="0"/>
              <a:t>The NOT EXISTS operator enables to test whether a value retrieved by the Outer query is not a part of the result-set of the values retrieved by the Inner query.</a:t>
            </a:r>
          </a:p>
          <a:p>
            <a:endParaRPr lang="en-US" dirty="0"/>
          </a:p>
        </p:txBody>
      </p:sp>
    </p:spTree>
    <p:extLst>
      <p:ext uri="{BB962C8B-B14F-4D97-AF65-F5344CB8AC3E}">
        <p14:creationId xmlns:p14="http://schemas.microsoft.com/office/powerpoint/2010/main" val="170938629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To display details of employees who have some other employees reporting to them.</a:t>
            </a:r>
          </a:p>
          <a:p>
            <a:endParaRPr lang="en-US" dirty="0"/>
          </a:p>
          <a:p>
            <a:endParaRPr lang="en-US" dirty="0"/>
          </a:p>
          <a:p>
            <a:endParaRPr lang="en-US" dirty="0"/>
          </a:p>
          <a:p>
            <a:endParaRPr lang="en-US" dirty="0"/>
          </a:p>
          <a:p>
            <a:r>
              <a:rPr lang="en-US" dirty="0" smtClean="0"/>
              <a:t>Example </a:t>
            </a:r>
            <a:r>
              <a:rPr lang="en-US" dirty="0"/>
              <a:t>2: To display details of departments which have employees working in it.</a:t>
            </a:r>
          </a:p>
          <a:p>
            <a:endParaRPr lang="en-US" dirty="0"/>
          </a:p>
        </p:txBody>
      </p:sp>
      <p:sp>
        <p:nvSpPr>
          <p:cNvPr id="316426" name="AutoShape 10"/>
          <p:cNvSpPr>
            <a:spLocks noChangeArrowheads="1"/>
          </p:cNvSpPr>
          <p:nvPr/>
        </p:nvSpPr>
        <p:spPr bwMode="auto">
          <a:xfrm>
            <a:off x="685800" y="2304138"/>
            <a:ext cx="7848600" cy="1197432"/>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a:latin typeface="+mj-lt"/>
              </a:rPr>
              <a:t>SQL &gt; SELECT * FROM emp X </a:t>
            </a:r>
            <a:br>
              <a:rPr lang="en-US">
                <a:latin typeface="+mj-lt"/>
              </a:rPr>
            </a:br>
            <a:r>
              <a:rPr lang="en-US">
                <a:latin typeface="+mj-lt"/>
              </a:rPr>
              <a:t>	    WHERE  EXISTS (SELECT * FROM emp Y </a:t>
            </a:r>
            <a:br>
              <a:rPr lang="en-US">
                <a:latin typeface="+mj-lt"/>
              </a:rPr>
            </a:br>
            <a:r>
              <a:rPr lang="en-US">
                <a:latin typeface="+mj-lt"/>
              </a:rPr>
              <a:t>				WHERE Y.mgr = X.empno) ;</a:t>
            </a:r>
          </a:p>
        </p:txBody>
      </p:sp>
      <p:sp>
        <p:nvSpPr>
          <p:cNvPr id="316427" name="AutoShape 11"/>
          <p:cNvSpPr>
            <a:spLocks noChangeArrowheads="1"/>
          </p:cNvSpPr>
          <p:nvPr/>
        </p:nvSpPr>
        <p:spPr bwMode="auto">
          <a:xfrm>
            <a:off x="685800" y="4495800"/>
            <a:ext cx="7848600" cy="12954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dirty="0">
                <a:latin typeface="+mj-lt"/>
              </a:rPr>
              <a:t> SQL &gt; SELECT * FROM </a:t>
            </a:r>
            <a:r>
              <a:rPr lang="en-US" dirty="0" err="1">
                <a:latin typeface="+mj-lt"/>
              </a:rPr>
              <a:t>dept</a:t>
            </a:r>
            <a:r>
              <a:rPr lang="en-US" dirty="0">
                <a:latin typeface="+mj-lt"/>
              </a:rPr>
              <a:t/>
            </a:r>
            <a:br>
              <a:rPr lang="en-US" dirty="0">
                <a:latin typeface="+mj-lt"/>
              </a:rPr>
            </a:br>
            <a:r>
              <a:rPr lang="en-US" dirty="0">
                <a:latin typeface="+mj-lt"/>
              </a:rPr>
              <a:t>	    WHERE  EXISTS ( SELECT * FROM </a:t>
            </a:r>
            <a:r>
              <a:rPr lang="en-US" dirty="0" err="1">
                <a:latin typeface="+mj-lt"/>
              </a:rPr>
              <a:t>emp</a:t>
            </a:r>
            <a:r>
              <a:rPr lang="en-US" dirty="0">
                <a:latin typeface="+mj-lt"/>
              </a:rPr>
              <a:t> </a:t>
            </a:r>
            <a:br>
              <a:rPr lang="en-US" dirty="0">
                <a:latin typeface="+mj-lt"/>
              </a:rPr>
            </a:br>
            <a:r>
              <a:rPr lang="en-US" dirty="0">
                <a:latin typeface="+mj-lt"/>
              </a:rPr>
              <a:t>			       WHERE </a:t>
            </a:r>
            <a:r>
              <a:rPr lang="en-US" dirty="0" err="1">
                <a:latin typeface="+mj-lt"/>
              </a:rPr>
              <a:t>emp.deptno</a:t>
            </a:r>
            <a:r>
              <a:rPr lang="en-US" dirty="0">
                <a:latin typeface="+mj-lt"/>
              </a:rPr>
              <a:t> = </a:t>
            </a:r>
            <a:r>
              <a:rPr lang="en-US" dirty="0" err="1">
                <a:latin typeface="+mj-lt"/>
              </a:rPr>
              <a:t>dept.deptno</a:t>
            </a:r>
            <a:r>
              <a:rPr lang="en-US" dirty="0">
                <a:latin typeface="+mj-lt"/>
              </a:rPr>
              <a:t>) ;</a:t>
            </a:r>
          </a:p>
        </p:txBody>
      </p:sp>
      <p:sp>
        <p:nvSpPr>
          <p:cNvPr id="2" name="Title 1"/>
          <p:cNvSpPr>
            <a:spLocks noGrp="1"/>
          </p:cNvSpPr>
          <p:nvPr>
            <p:ph type="title"/>
          </p:nvPr>
        </p:nvSpPr>
        <p:spPr>
          <a:xfrm>
            <a:off x="0" y="-10886"/>
            <a:ext cx="9143999" cy="1002135"/>
          </a:xfrm>
        </p:spPr>
        <p:txBody>
          <a:bodyPr/>
          <a:lstStyle/>
          <a:p>
            <a:r>
              <a:rPr lang="en-US" sz="1200" dirty="0"/>
              <a:t>6.8: EXISTS / NOT EXISTS Operator</a:t>
            </a:r>
            <a:br>
              <a:rPr lang="en-US" sz="1200" dirty="0"/>
            </a:br>
            <a:r>
              <a:rPr lang="en-US" dirty="0" smtClean="0"/>
              <a:t>Examples</a:t>
            </a:r>
            <a:endParaRPr lang="en-US" dirty="0"/>
          </a:p>
        </p:txBody>
      </p:sp>
    </p:spTree>
    <p:extLst>
      <p:ext uri="{BB962C8B-B14F-4D97-AF65-F5344CB8AC3E}">
        <p14:creationId xmlns:p14="http://schemas.microsoft.com/office/powerpoint/2010/main" val="36566956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03676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0351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6.9: Union Operator</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Each query executes separately and produces a separate result table</a:t>
            </a:r>
          </a:p>
          <a:p>
            <a:r>
              <a:rPr lang="en-US" dirty="0"/>
              <a:t>UNION merges the results tables and eliminates duplicate rows</a:t>
            </a:r>
          </a:p>
          <a:p>
            <a:r>
              <a:rPr lang="en-US" dirty="0"/>
              <a:t>UNION ALL will not eliminate duplicate rows</a:t>
            </a:r>
          </a:p>
          <a:p>
            <a:endParaRPr lang="en-US" dirty="0"/>
          </a:p>
        </p:txBody>
      </p:sp>
    </p:spTree>
    <p:extLst>
      <p:ext uri="{BB962C8B-B14F-4D97-AF65-F5344CB8AC3E}">
        <p14:creationId xmlns:p14="http://schemas.microsoft.com/office/powerpoint/2010/main" val="1783732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 all managers and applicants with some college experience</a:t>
            </a:r>
          </a:p>
          <a:p>
            <a:endParaRPr lang="en-US" dirty="0"/>
          </a:p>
        </p:txBody>
      </p:sp>
      <p:sp>
        <p:nvSpPr>
          <p:cNvPr id="377861" name="AutoShape 5"/>
          <p:cNvSpPr>
            <a:spLocks noChangeArrowheads="1"/>
          </p:cNvSpPr>
          <p:nvPr/>
        </p:nvSpPr>
        <p:spPr bwMode="auto">
          <a:xfrm>
            <a:off x="671513" y="2124075"/>
            <a:ext cx="7848600" cy="2622096"/>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a:latin typeface="+mj-lt"/>
              </a:rPr>
              <a:t>	      SELECT LASTNAME, EMPNO, `MANAGER’</a:t>
            </a:r>
          </a:p>
          <a:p>
            <a:pPr lvl="1">
              <a:lnSpc>
                <a:spcPct val="135000"/>
              </a:lnSpc>
            </a:pPr>
            <a:r>
              <a:rPr lang="en-US" sz="1600">
                <a:latin typeface="+mj-lt"/>
              </a:rPr>
              <a:t>        	FROM EMP</a:t>
            </a:r>
          </a:p>
          <a:p>
            <a:pPr lvl="1">
              <a:lnSpc>
                <a:spcPct val="135000"/>
              </a:lnSpc>
            </a:pPr>
            <a:r>
              <a:rPr lang="en-US" sz="1600">
                <a:latin typeface="+mj-lt"/>
              </a:rPr>
              <a:t>        	WHERE JOB = `MANAGER’</a:t>
            </a:r>
          </a:p>
          <a:p>
            <a:pPr lvl="1">
              <a:lnSpc>
                <a:spcPct val="135000"/>
              </a:lnSpc>
            </a:pPr>
            <a:r>
              <a:rPr lang="en-US" sz="1600">
                <a:latin typeface="+mj-lt"/>
              </a:rPr>
              <a:t>        	UNION ALL</a:t>
            </a:r>
          </a:p>
          <a:p>
            <a:pPr lvl="1">
              <a:lnSpc>
                <a:spcPct val="135000"/>
              </a:lnSpc>
            </a:pPr>
            <a:r>
              <a:rPr lang="en-US" sz="1600">
                <a:latin typeface="+mj-lt"/>
              </a:rPr>
              <a:t>        	SELECT NAME, `     ‘, `APPLICANT’</a:t>
            </a:r>
          </a:p>
          <a:p>
            <a:pPr lvl="1">
              <a:lnSpc>
                <a:spcPct val="135000"/>
              </a:lnSpc>
            </a:pPr>
            <a:r>
              <a:rPr lang="en-US" sz="1600">
                <a:latin typeface="+mj-lt"/>
              </a:rPr>
              <a:t>         	FROM APPLICANT</a:t>
            </a:r>
          </a:p>
          <a:p>
            <a:pPr lvl="1">
              <a:lnSpc>
                <a:spcPct val="135000"/>
              </a:lnSpc>
            </a:pPr>
            <a:r>
              <a:rPr lang="en-US" sz="1600">
                <a:latin typeface="+mj-lt"/>
              </a:rPr>
              <a:t>         	WHERE EDLEVEL &gt; 12</a:t>
            </a:r>
          </a:p>
        </p:txBody>
      </p:sp>
      <p:sp>
        <p:nvSpPr>
          <p:cNvPr id="2" name="Title 1"/>
          <p:cNvSpPr>
            <a:spLocks noGrp="1"/>
          </p:cNvSpPr>
          <p:nvPr>
            <p:ph type="title"/>
          </p:nvPr>
        </p:nvSpPr>
        <p:spPr>
          <a:xfrm>
            <a:off x="0" y="0"/>
            <a:ext cx="9143999" cy="1002135"/>
          </a:xfrm>
        </p:spPr>
        <p:txBody>
          <a:bodyPr/>
          <a:lstStyle/>
          <a:p>
            <a:r>
              <a:rPr lang="en-US" sz="1200" dirty="0"/>
              <a:t>6.9: Union Operator</a:t>
            </a:r>
            <a:br>
              <a:rPr lang="en-US" sz="1200" dirty="0"/>
            </a:br>
            <a:r>
              <a:rPr lang="en-US" dirty="0" smtClean="0"/>
              <a:t>Example</a:t>
            </a:r>
            <a:endParaRPr lang="en-US" dirty="0"/>
          </a:p>
        </p:txBody>
      </p:sp>
    </p:spTree>
    <p:extLst>
      <p:ext uri="{BB962C8B-B14F-4D97-AF65-F5344CB8AC3E}">
        <p14:creationId xmlns:p14="http://schemas.microsoft.com/office/powerpoint/2010/main" val="39176111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3999" cy="1002135"/>
          </a:xfrm>
        </p:spPr>
        <p:txBody>
          <a:bodyPr/>
          <a:lstStyle/>
          <a:p>
            <a:r>
              <a:rPr lang="en-US" dirty="0" smtClean="0"/>
              <a:t>Summary</a:t>
            </a:r>
            <a:endParaRPr lang="en-US" dirty="0"/>
          </a:p>
        </p:txBody>
      </p:sp>
      <p:sp>
        <p:nvSpPr>
          <p:cNvPr id="4" name="Content Placeholder 3"/>
          <p:cNvSpPr>
            <a:spLocks noGrp="1"/>
          </p:cNvSpPr>
          <p:nvPr>
            <p:ph idx="1"/>
          </p:nvPr>
        </p:nvSpPr>
        <p:spPr/>
        <p:txBody>
          <a:bodyPr/>
          <a:lstStyle/>
          <a:p>
            <a:r>
              <a:rPr lang="en-US" dirty="0"/>
              <a:t>In this lesson, you have learnt:</a:t>
            </a:r>
          </a:p>
          <a:p>
            <a:pPr lvl="1"/>
            <a:r>
              <a:rPr lang="en-US" dirty="0"/>
              <a:t>Join</a:t>
            </a:r>
          </a:p>
          <a:p>
            <a:pPr lvl="2"/>
            <a:r>
              <a:rPr lang="en-US" dirty="0"/>
              <a:t>Inner Join</a:t>
            </a:r>
          </a:p>
          <a:p>
            <a:pPr lvl="2"/>
            <a:r>
              <a:rPr lang="en-US" dirty="0"/>
              <a:t>Outer join</a:t>
            </a:r>
          </a:p>
          <a:p>
            <a:pPr lvl="2"/>
            <a:r>
              <a:rPr lang="en-US" dirty="0"/>
              <a:t>Self Join</a:t>
            </a:r>
          </a:p>
          <a:p>
            <a:pPr lvl="1"/>
            <a:r>
              <a:rPr lang="en-US" dirty="0"/>
              <a:t>Sub-queries</a:t>
            </a:r>
          </a:p>
          <a:p>
            <a:pPr lvl="2"/>
            <a:r>
              <a:rPr lang="en-US" dirty="0"/>
              <a:t>Co-related sub-query</a:t>
            </a:r>
          </a:p>
          <a:p>
            <a:pPr lvl="1"/>
            <a:r>
              <a:rPr lang="en-US" dirty="0"/>
              <a:t>UNION operator</a:t>
            </a:r>
          </a:p>
          <a:p>
            <a:endParaRPr lang="en-US" dirty="0"/>
          </a:p>
          <a:p>
            <a:endParaRPr lang="en-US" dirty="0"/>
          </a:p>
        </p:txBody>
      </p:sp>
    </p:spTree>
    <p:extLst>
      <p:ext uri="{BB962C8B-B14F-4D97-AF65-F5344CB8AC3E}">
        <p14:creationId xmlns:p14="http://schemas.microsoft.com/office/powerpoint/2010/main" val="115554426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To perform an Inner join, </a:t>
            </a:r>
            <a:r>
              <a:rPr lang="en-US" dirty="0" smtClean="0"/>
              <a:t>which of </a:t>
            </a:r>
            <a:r>
              <a:rPr lang="en-US" dirty="0"/>
              <a:t>the following is true.</a:t>
            </a:r>
          </a:p>
          <a:p>
            <a:pPr lvl="1"/>
            <a:r>
              <a:rPr lang="en-US" dirty="0"/>
              <a:t>Option 1: Two tables in the from clause</a:t>
            </a:r>
          </a:p>
          <a:p>
            <a:pPr lvl="1"/>
            <a:r>
              <a:rPr lang="en-US" dirty="0"/>
              <a:t>Option 2: Join conditions have to included</a:t>
            </a:r>
          </a:p>
          <a:p>
            <a:pPr lvl="1"/>
            <a:r>
              <a:rPr lang="en-US" dirty="0"/>
              <a:t>Option 3: A table must join to itself.</a:t>
            </a:r>
          </a:p>
          <a:p>
            <a:endParaRPr lang="en-US" dirty="0"/>
          </a:p>
          <a:p>
            <a:r>
              <a:rPr lang="en-US" dirty="0"/>
              <a:t>Question 2: A sub-query is termed as ___, as well.</a:t>
            </a:r>
          </a:p>
          <a:p>
            <a:endParaRPr lang="en-US" dirty="0"/>
          </a:p>
          <a:p>
            <a:r>
              <a:rPr lang="en-US" dirty="0"/>
              <a:t>Question 3: A sub-query, which executes for every row of the outer query, is ___.</a:t>
            </a:r>
          </a:p>
          <a:p>
            <a:endParaRPr lang="en-US" dirty="0"/>
          </a:p>
          <a:p>
            <a:endParaRPr lang="en-US" dirty="0"/>
          </a:p>
        </p:txBody>
      </p:sp>
    </p:spTree>
    <p:extLst>
      <p:ext uri="{BB962C8B-B14F-4D97-AF65-F5344CB8AC3E}">
        <p14:creationId xmlns:p14="http://schemas.microsoft.com/office/powerpoint/2010/main" val="4926662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grpSp>
        <p:nvGrpSpPr>
          <p:cNvPr id="2" name="Group 29"/>
          <p:cNvGrpSpPr>
            <a:grpSpLocks/>
          </p:cNvGrpSpPr>
          <p:nvPr/>
        </p:nvGrpSpPr>
        <p:grpSpPr bwMode="auto">
          <a:xfrm>
            <a:off x="762000" y="1611078"/>
            <a:ext cx="3101975" cy="1901825"/>
            <a:chOff x="734" y="936"/>
            <a:chExt cx="1954" cy="1198"/>
          </a:xfrm>
        </p:grpSpPr>
        <p:sp>
          <p:nvSpPr>
            <p:cNvPr id="227339" name="Rectangle 11"/>
            <p:cNvSpPr>
              <a:spLocks noChangeArrowheads="1"/>
            </p:cNvSpPr>
            <p:nvPr/>
          </p:nvSpPr>
          <p:spPr bwMode="auto">
            <a:xfrm>
              <a:off x="734" y="936"/>
              <a:ext cx="622"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t>EMP table </a:t>
              </a:r>
            </a:p>
          </p:txBody>
        </p:sp>
        <p:grpSp>
          <p:nvGrpSpPr>
            <p:cNvPr id="3" name="Group 12"/>
            <p:cNvGrpSpPr>
              <a:grpSpLocks/>
            </p:cNvGrpSpPr>
            <p:nvPr/>
          </p:nvGrpSpPr>
          <p:grpSpPr bwMode="auto">
            <a:xfrm>
              <a:off x="750" y="1163"/>
              <a:ext cx="1938" cy="971"/>
              <a:chOff x="624" y="912"/>
              <a:chExt cx="1938" cy="971"/>
            </a:xfrm>
          </p:grpSpPr>
          <p:pic>
            <p:nvPicPr>
              <p:cNvPr id="227341" name="Picture 13"/>
              <p:cNvPicPr>
                <a:picLocks noChangeAspect="1" noChangeArrowheads="1"/>
              </p:cNvPicPr>
              <p:nvPr/>
            </p:nvPicPr>
            <p:blipFill>
              <a:blip r:embed="rId3"/>
              <a:srcRect/>
              <a:stretch>
                <a:fillRect/>
              </a:stretch>
            </p:blipFill>
            <p:spPr bwMode="auto">
              <a:xfrm>
                <a:off x="624" y="912"/>
                <a:ext cx="1938" cy="444"/>
              </a:xfrm>
              <a:prstGeom prst="rect">
                <a:avLst/>
              </a:prstGeom>
              <a:noFill/>
              <a:ln w="25400">
                <a:noFill/>
                <a:miter lim="800000"/>
                <a:headEnd type="none" w="sm" len="sm"/>
                <a:tailEnd type="none" w="sm" len="sm"/>
              </a:ln>
              <a:effectLst/>
            </p:spPr>
          </p:pic>
          <p:pic>
            <p:nvPicPr>
              <p:cNvPr id="227342" name="Picture 14"/>
              <p:cNvPicPr>
                <a:picLocks noChangeAspect="1" noChangeArrowheads="1"/>
              </p:cNvPicPr>
              <p:nvPr/>
            </p:nvPicPr>
            <p:blipFill>
              <a:blip r:embed="rId4"/>
              <a:srcRect/>
              <a:stretch>
                <a:fillRect/>
              </a:stretch>
            </p:blipFill>
            <p:spPr bwMode="auto">
              <a:xfrm>
                <a:off x="624" y="1463"/>
                <a:ext cx="1938" cy="420"/>
              </a:xfrm>
              <a:prstGeom prst="rect">
                <a:avLst/>
              </a:prstGeom>
              <a:noFill/>
              <a:ln w="25400">
                <a:noFill/>
                <a:miter lim="800000"/>
                <a:headEnd type="none" w="sm" len="sm"/>
                <a:tailEnd type="none" w="sm" len="sm"/>
              </a:ln>
              <a:effectLst/>
            </p:spPr>
          </p:pic>
          <p:sp>
            <p:nvSpPr>
              <p:cNvPr id="227343" name="Rectangle 15"/>
              <p:cNvSpPr>
                <a:spLocks noChangeArrowheads="1"/>
              </p:cNvSpPr>
              <p:nvPr/>
            </p:nvSpPr>
            <p:spPr bwMode="auto">
              <a:xfrm>
                <a:off x="649" y="955"/>
                <a:ext cx="602" cy="914"/>
              </a:xfrm>
              <a:prstGeom prst="rect">
                <a:avLst/>
              </a:prstGeom>
              <a:noFill/>
              <a:ln w="25400">
                <a:solidFill>
                  <a:schemeClr val="hlink"/>
                </a:solidFill>
                <a:miter lim="800000"/>
                <a:headEnd/>
                <a:tailEnd/>
              </a:ln>
              <a:effectLst/>
            </p:spPr>
            <p:txBody>
              <a:bodyPr wrap="none" anchor="ctr"/>
              <a:lstStyle/>
              <a:p>
                <a:endParaRPr lang="en-US"/>
              </a:p>
            </p:txBody>
          </p:sp>
          <p:sp>
            <p:nvSpPr>
              <p:cNvPr id="227344" name="Rectangle 16"/>
              <p:cNvSpPr>
                <a:spLocks noChangeArrowheads="1"/>
              </p:cNvSpPr>
              <p:nvPr/>
            </p:nvSpPr>
            <p:spPr bwMode="auto">
              <a:xfrm>
                <a:off x="1813" y="940"/>
                <a:ext cx="736" cy="915"/>
              </a:xfrm>
              <a:prstGeom prst="rect">
                <a:avLst/>
              </a:prstGeom>
              <a:noFill/>
              <a:ln w="25400">
                <a:solidFill>
                  <a:schemeClr val="hlink"/>
                </a:solidFill>
                <a:miter lim="800000"/>
                <a:headEnd/>
                <a:tailEnd/>
              </a:ln>
              <a:effectLst/>
            </p:spPr>
            <p:txBody>
              <a:bodyPr wrap="none" anchor="ctr"/>
              <a:lstStyle/>
              <a:p>
                <a:endParaRPr lang="en-US"/>
              </a:p>
            </p:txBody>
          </p:sp>
          <p:sp>
            <p:nvSpPr>
              <p:cNvPr id="227345" name="Text Box 17"/>
              <p:cNvSpPr txBox="1">
                <a:spLocks noChangeArrowheads="1"/>
              </p:cNvSpPr>
              <p:nvPr/>
            </p:nvSpPr>
            <p:spPr bwMode="auto">
              <a:xfrm>
                <a:off x="634" y="1239"/>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grpSp>
      <p:grpSp>
        <p:nvGrpSpPr>
          <p:cNvPr id="4" name="Group 30"/>
          <p:cNvGrpSpPr>
            <a:grpSpLocks/>
          </p:cNvGrpSpPr>
          <p:nvPr/>
        </p:nvGrpSpPr>
        <p:grpSpPr bwMode="auto">
          <a:xfrm>
            <a:off x="4343400" y="1607448"/>
            <a:ext cx="3465513" cy="2343150"/>
            <a:chOff x="2808" y="912"/>
            <a:chExt cx="2183" cy="1476"/>
          </a:xfrm>
        </p:grpSpPr>
        <p:pic>
          <p:nvPicPr>
            <p:cNvPr id="227347" name="Picture 19"/>
            <p:cNvPicPr>
              <a:picLocks noChangeAspect="1" noChangeArrowheads="1"/>
            </p:cNvPicPr>
            <p:nvPr/>
          </p:nvPicPr>
          <p:blipFill>
            <a:blip r:embed="rId5"/>
            <a:srcRect/>
            <a:stretch>
              <a:fillRect/>
            </a:stretch>
          </p:blipFill>
          <p:spPr bwMode="auto">
            <a:xfrm>
              <a:off x="2861" y="1128"/>
              <a:ext cx="2130" cy="1260"/>
            </a:xfrm>
            <a:prstGeom prst="rect">
              <a:avLst/>
            </a:prstGeom>
            <a:noFill/>
            <a:ln w="25400">
              <a:noFill/>
              <a:miter lim="800000"/>
              <a:headEnd type="none" w="sm" len="sm"/>
              <a:tailEnd type="none" w="sm" len="sm"/>
            </a:ln>
            <a:effectLst/>
          </p:spPr>
        </p:pic>
        <p:sp>
          <p:nvSpPr>
            <p:cNvPr id="227348" name="Rectangle 20"/>
            <p:cNvSpPr>
              <a:spLocks noChangeArrowheads="1"/>
            </p:cNvSpPr>
            <p:nvPr/>
          </p:nvSpPr>
          <p:spPr bwMode="auto">
            <a:xfrm>
              <a:off x="2808" y="912"/>
              <a:ext cx="625"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t>DEPT table</a:t>
              </a:r>
            </a:p>
          </p:txBody>
        </p:sp>
      </p:grpSp>
      <p:grpSp>
        <p:nvGrpSpPr>
          <p:cNvPr id="5" name="Group 22"/>
          <p:cNvGrpSpPr>
            <a:grpSpLocks/>
          </p:cNvGrpSpPr>
          <p:nvPr/>
        </p:nvGrpSpPr>
        <p:grpSpPr bwMode="auto">
          <a:xfrm>
            <a:off x="3937000" y="3870325"/>
            <a:ext cx="966788" cy="473075"/>
            <a:chOff x="2480" y="2024"/>
            <a:chExt cx="609" cy="298"/>
          </a:xfrm>
        </p:grpSpPr>
        <p:sp>
          <p:nvSpPr>
            <p:cNvPr id="227351" name="Line 23"/>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p:spPr>
          <p:txBody>
            <a:bodyPr/>
            <a:lstStyle/>
            <a:p>
              <a:endParaRPr lang="en-US"/>
            </a:p>
          </p:txBody>
        </p:sp>
        <p:sp>
          <p:nvSpPr>
            <p:cNvPr id="227352" name="Line 24"/>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6" name="Group 25"/>
          <p:cNvGrpSpPr>
            <a:grpSpLocks/>
          </p:cNvGrpSpPr>
          <p:nvPr/>
        </p:nvGrpSpPr>
        <p:grpSpPr bwMode="auto">
          <a:xfrm>
            <a:off x="2514600" y="4503048"/>
            <a:ext cx="3421063" cy="1739900"/>
            <a:chOff x="1667" y="2454"/>
            <a:chExt cx="2155" cy="1096"/>
          </a:xfrm>
        </p:grpSpPr>
        <p:pic>
          <p:nvPicPr>
            <p:cNvPr id="227354" name="Picture 26"/>
            <p:cNvPicPr>
              <a:picLocks noChangeAspect="1" noChangeArrowheads="1"/>
            </p:cNvPicPr>
            <p:nvPr/>
          </p:nvPicPr>
          <p:blipFill>
            <a:blip r:embed="rId6"/>
            <a:srcRect/>
            <a:stretch>
              <a:fillRect/>
            </a:stretch>
          </p:blipFill>
          <p:spPr bwMode="auto">
            <a:xfrm>
              <a:off x="1686" y="2454"/>
              <a:ext cx="2118" cy="564"/>
            </a:xfrm>
            <a:prstGeom prst="rect">
              <a:avLst/>
            </a:prstGeom>
            <a:noFill/>
            <a:ln w="25400">
              <a:noFill/>
              <a:miter lim="800000"/>
              <a:headEnd type="none" w="sm" len="sm"/>
              <a:tailEnd type="none" w="sm" len="sm"/>
            </a:ln>
            <a:effectLst/>
          </p:spPr>
        </p:pic>
        <p:pic>
          <p:nvPicPr>
            <p:cNvPr id="227355" name="Picture 27"/>
            <p:cNvPicPr>
              <a:picLocks noChangeAspect="1" noChangeArrowheads="1"/>
            </p:cNvPicPr>
            <p:nvPr/>
          </p:nvPicPr>
          <p:blipFill>
            <a:blip r:embed="rId7"/>
            <a:srcRect/>
            <a:stretch>
              <a:fillRect/>
            </a:stretch>
          </p:blipFill>
          <p:spPr bwMode="auto">
            <a:xfrm>
              <a:off x="1686" y="3118"/>
              <a:ext cx="2136" cy="432"/>
            </a:xfrm>
            <a:prstGeom prst="rect">
              <a:avLst/>
            </a:prstGeom>
            <a:noFill/>
            <a:ln w="25400">
              <a:noFill/>
              <a:miter lim="800000"/>
              <a:headEnd type="none" w="sm" len="sm"/>
              <a:tailEnd type="none" w="sm" len="sm"/>
            </a:ln>
            <a:effectLst/>
          </p:spPr>
        </p:pic>
        <p:sp>
          <p:nvSpPr>
            <p:cNvPr id="227356" name="Text Box 28"/>
            <p:cNvSpPr txBox="1">
              <a:spLocks noChangeArrowheads="1"/>
            </p:cNvSpPr>
            <p:nvPr/>
          </p:nvSpPr>
          <p:spPr bwMode="auto">
            <a:xfrm>
              <a:off x="1667" y="2900"/>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sp>
        <p:nvSpPr>
          <p:cNvPr id="7" name="Title 6"/>
          <p:cNvSpPr>
            <a:spLocks noGrp="1"/>
          </p:cNvSpPr>
          <p:nvPr>
            <p:ph type="title"/>
          </p:nvPr>
        </p:nvSpPr>
        <p:spPr>
          <a:xfrm>
            <a:off x="0" y="0"/>
            <a:ext cx="9143999" cy="1002135"/>
          </a:xfrm>
        </p:spPr>
        <p:txBody>
          <a:bodyPr/>
          <a:lstStyle/>
          <a:p>
            <a:r>
              <a:rPr lang="en-US" sz="1200" dirty="0"/>
              <a:t>6.1: Joins</a:t>
            </a:r>
            <a:br>
              <a:rPr lang="en-US" sz="1200" dirty="0"/>
            </a:br>
            <a:r>
              <a:rPr lang="en-US" dirty="0"/>
              <a:t>Obtaining data from multiple </a:t>
            </a:r>
            <a:r>
              <a:rPr lang="en-US" dirty="0" smtClean="0"/>
              <a:t>tables</a:t>
            </a:r>
            <a:endParaRPr lang="en-US" dirty="0"/>
          </a:p>
        </p:txBody>
      </p:sp>
    </p:spTree>
    <p:extLst>
      <p:ext uri="{BB962C8B-B14F-4D97-AF65-F5344CB8AC3E}">
        <p14:creationId xmlns:p14="http://schemas.microsoft.com/office/powerpoint/2010/main" val="660284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an Equijoin, the WHERE statement generally compares two columns from two tables with the equivalence operator “=”.</a:t>
            </a:r>
          </a:p>
          <a:p>
            <a:r>
              <a:rPr lang="en-US" dirty="0"/>
              <a:t>This JOIN returns all rows from both tables, where there is a match.</a:t>
            </a:r>
          </a:p>
          <a:p>
            <a:endParaRPr lang="en-US" dirty="0"/>
          </a:p>
        </p:txBody>
      </p:sp>
      <p:sp>
        <p:nvSpPr>
          <p:cNvPr id="4" name="Title 3"/>
          <p:cNvSpPr>
            <a:spLocks noGrp="1"/>
          </p:cNvSpPr>
          <p:nvPr>
            <p:ph type="title"/>
          </p:nvPr>
        </p:nvSpPr>
        <p:spPr/>
        <p:txBody>
          <a:bodyPr/>
          <a:lstStyle/>
          <a:p>
            <a:r>
              <a:rPr lang="en-US" sz="1200" dirty="0"/>
              <a:t>6.2: Inner Join / Equijoin</a:t>
            </a:r>
            <a:br>
              <a:rPr lang="en-US" sz="1200" dirty="0"/>
            </a:br>
            <a:r>
              <a:rPr lang="en-US" dirty="0"/>
              <a:t>Explanation</a:t>
            </a:r>
          </a:p>
        </p:txBody>
      </p:sp>
    </p:spTree>
    <p:extLst>
      <p:ext uri="{BB962C8B-B14F-4D97-AF65-F5344CB8AC3E}">
        <p14:creationId xmlns:p14="http://schemas.microsoft.com/office/powerpoint/2010/main" val="20892556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3" name="AutoShape 9"/>
          <p:cNvSpPr>
            <a:spLocks noChangeArrowheads="1"/>
          </p:cNvSpPr>
          <p:nvPr/>
        </p:nvSpPr>
        <p:spPr bwMode="auto">
          <a:xfrm>
            <a:off x="685800" y="2013852"/>
            <a:ext cx="7848600" cy="16859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a:latin typeface="+mj-lt"/>
              </a:rPr>
              <a:t>SELECT &lt;col1&gt;, &lt;col2&gt;,…</a:t>
            </a:r>
          </a:p>
          <a:p>
            <a:pPr lvl="1">
              <a:lnSpc>
                <a:spcPct val="135000"/>
              </a:lnSpc>
            </a:pPr>
            <a:r>
              <a:rPr lang="en-US" sz="1600">
                <a:latin typeface="+mj-lt"/>
              </a:rPr>
              <a:t>FROM &lt;table1&gt;,&lt;table2&gt;</a:t>
            </a:r>
          </a:p>
          <a:p>
            <a:pPr lvl="1">
              <a:lnSpc>
                <a:spcPct val="135000"/>
              </a:lnSpc>
            </a:pPr>
            <a:r>
              <a:rPr lang="en-US" sz="1600">
                <a:latin typeface="+mj-lt"/>
              </a:rPr>
              <a:t>Where &lt;table1&gt;.&lt;col1&gt;=&lt;table2&gt;.&lt;col2&gt;</a:t>
            </a:r>
          </a:p>
          <a:p>
            <a:pPr lvl="1">
              <a:lnSpc>
                <a:spcPct val="135000"/>
              </a:lnSpc>
            </a:pPr>
            <a:r>
              <a:rPr lang="en-US" sz="1600">
                <a:latin typeface="+mj-lt"/>
              </a:rPr>
              <a:t>[AND &lt;condition&gt;] [ORDER BY &lt;col1&gt;, &lt;col2&gt;,…]</a:t>
            </a:r>
          </a:p>
        </p:txBody>
      </p:sp>
      <p:sp>
        <p:nvSpPr>
          <p:cNvPr id="241675" name="AutoShape 11"/>
          <p:cNvSpPr>
            <a:spLocks noChangeArrowheads="1"/>
          </p:cNvSpPr>
          <p:nvPr/>
        </p:nvSpPr>
        <p:spPr bwMode="auto">
          <a:xfrm>
            <a:off x="685800" y="3788232"/>
            <a:ext cx="7848600" cy="1625597"/>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600">
                <a:latin typeface="+mj-lt"/>
              </a:rPr>
              <a:t>SELECT &lt;col1&gt;, &lt;col2&gt;,…</a:t>
            </a:r>
          </a:p>
          <a:p>
            <a:pPr lvl="1">
              <a:lnSpc>
                <a:spcPct val="135000"/>
              </a:lnSpc>
            </a:pPr>
            <a:r>
              <a:rPr lang="en-US" sz="1600">
                <a:latin typeface="+mj-lt"/>
              </a:rPr>
              <a:t>FROM &lt;table1&gt; LEFT/RIGHT/FULL OUTER JOIN/JOIN &lt;table2&gt;</a:t>
            </a:r>
          </a:p>
          <a:p>
            <a:pPr lvl="1">
              <a:lnSpc>
                <a:spcPct val="135000"/>
              </a:lnSpc>
            </a:pPr>
            <a:r>
              <a:rPr lang="en-US" sz="1600">
                <a:latin typeface="+mj-lt"/>
              </a:rPr>
              <a:t>ON &lt;table1&gt;.&lt;col1&gt;=&lt;table2&gt;.&lt;col2&gt;</a:t>
            </a:r>
          </a:p>
          <a:p>
            <a:pPr lvl="1">
              <a:lnSpc>
                <a:spcPct val="135000"/>
              </a:lnSpc>
            </a:pPr>
            <a:r>
              <a:rPr lang="en-US" sz="1600">
                <a:latin typeface="+mj-lt"/>
              </a:rPr>
              <a:t>[AND &lt;condition&gt;] [ORDER BY &lt;col1&gt;, &lt;col2&gt;,…]</a:t>
            </a:r>
          </a:p>
        </p:txBody>
      </p:sp>
      <p:sp>
        <p:nvSpPr>
          <p:cNvPr id="2" name="Title 1"/>
          <p:cNvSpPr>
            <a:spLocks noGrp="1"/>
          </p:cNvSpPr>
          <p:nvPr>
            <p:ph type="title"/>
          </p:nvPr>
        </p:nvSpPr>
        <p:spPr>
          <a:xfrm>
            <a:off x="1" y="3629"/>
            <a:ext cx="9143999" cy="1002135"/>
          </a:xfrm>
        </p:spPr>
        <p:txBody>
          <a:bodyPr/>
          <a:lstStyle/>
          <a:p>
            <a:r>
              <a:rPr lang="en-US" sz="1200" dirty="0"/>
              <a:t>6.2: Inner Join / Equijoin</a:t>
            </a:r>
            <a:br>
              <a:rPr lang="en-US" sz="1200" dirty="0"/>
            </a:br>
            <a:r>
              <a:rPr lang="en-US" dirty="0" smtClean="0"/>
              <a:t>Explanation</a:t>
            </a:r>
            <a:endParaRPr lang="en-US" dirty="0"/>
          </a:p>
        </p:txBody>
      </p:sp>
      <p:sp>
        <p:nvSpPr>
          <p:cNvPr id="3" name="Content Placeholder 2"/>
          <p:cNvSpPr>
            <a:spLocks noGrp="1"/>
          </p:cNvSpPr>
          <p:nvPr>
            <p:ph idx="1"/>
          </p:nvPr>
        </p:nvSpPr>
        <p:spPr/>
        <p:txBody>
          <a:bodyPr/>
          <a:lstStyle/>
          <a:p>
            <a:r>
              <a:rPr lang="en-US" dirty="0"/>
              <a:t>Syntax</a:t>
            </a:r>
          </a:p>
          <a:p>
            <a:endParaRPr lang="en-US" dirty="0"/>
          </a:p>
        </p:txBody>
      </p:sp>
    </p:spTree>
    <p:extLst>
      <p:ext uri="{BB962C8B-B14F-4D97-AF65-F5344CB8AC3E}">
        <p14:creationId xmlns:p14="http://schemas.microsoft.com/office/powerpoint/2010/main" val="15649311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295400" y="1607448"/>
            <a:ext cx="6018213" cy="4745039"/>
            <a:chOff x="913" y="864"/>
            <a:chExt cx="3791" cy="2989"/>
          </a:xfrm>
        </p:grpSpPr>
        <p:sp>
          <p:nvSpPr>
            <p:cNvPr id="235530" name="Rectangle 10"/>
            <p:cNvSpPr>
              <a:spLocks noChangeArrowheads="1"/>
            </p:cNvSpPr>
            <p:nvPr/>
          </p:nvSpPr>
          <p:spPr bwMode="auto">
            <a:xfrm>
              <a:off x="2757" y="864"/>
              <a:ext cx="625"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t>DEPT table</a:t>
              </a:r>
            </a:p>
          </p:txBody>
        </p:sp>
        <p:pic>
          <p:nvPicPr>
            <p:cNvPr id="235531" name="Picture 11"/>
            <p:cNvPicPr>
              <a:picLocks noChangeAspect="1" noChangeArrowheads="1"/>
            </p:cNvPicPr>
            <p:nvPr/>
          </p:nvPicPr>
          <p:blipFill>
            <a:blip r:embed="rId3"/>
            <a:srcRect/>
            <a:stretch>
              <a:fillRect/>
            </a:stretch>
          </p:blipFill>
          <p:spPr bwMode="auto">
            <a:xfrm>
              <a:off x="2820" y="1073"/>
              <a:ext cx="1884" cy="2004"/>
            </a:xfrm>
            <a:prstGeom prst="rect">
              <a:avLst/>
            </a:prstGeom>
            <a:noFill/>
            <a:ln w="25400">
              <a:noFill/>
              <a:miter lim="800000"/>
              <a:headEnd type="none" w="sm" len="sm"/>
              <a:tailEnd type="none" w="sm" len="sm"/>
            </a:ln>
            <a:effectLst/>
          </p:spPr>
        </p:pic>
        <p:sp>
          <p:nvSpPr>
            <p:cNvPr id="235532" name="Rectangle 12"/>
            <p:cNvSpPr>
              <a:spLocks noChangeArrowheads="1"/>
            </p:cNvSpPr>
            <p:nvPr/>
          </p:nvSpPr>
          <p:spPr bwMode="auto">
            <a:xfrm>
              <a:off x="2829" y="1097"/>
              <a:ext cx="819" cy="1960"/>
            </a:xfrm>
            <a:prstGeom prst="rect">
              <a:avLst/>
            </a:prstGeom>
            <a:noFill/>
            <a:ln w="25400">
              <a:solidFill>
                <a:schemeClr val="hlink"/>
              </a:solidFill>
              <a:miter lim="800000"/>
              <a:headEnd/>
              <a:tailEnd/>
            </a:ln>
            <a:effectLst/>
          </p:spPr>
          <p:txBody>
            <a:bodyPr wrap="none" anchor="ctr"/>
            <a:lstStyle/>
            <a:p>
              <a:endParaRPr lang="en-US"/>
            </a:p>
          </p:txBody>
        </p:sp>
        <p:sp>
          <p:nvSpPr>
            <p:cNvPr id="235533" name="Text Box 13"/>
            <p:cNvSpPr txBox="1">
              <a:spLocks noChangeArrowheads="1"/>
            </p:cNvSpPr>
            <p:nvPr/>
          </p:nvSpPr>
          <p:spPr bwMode="auto">
            <a:xfrm>
              <a:off x="2802" y="2966"/>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nvGrpSpPr>
            <p:cNvPr id="3" name="Group 25"/>
            <p:cNvGrpSpPr>
              <a:grpSpLocks/>
            </p:cNvGrpSpPr>
            <p:nvPr/>
          </p:nvGrpSpPr>
          <p:grpSpPr bwMode="auto">
            <a:xfrm>
              <a:off x="913" y="864"/>
              <a:ext cx="2701" cy="2989"/>
              <a:chOff x="913" y="864"/>
              <a:chExt cx="2701" cy="2989"/>
            </a:xfrm>
          </p:grpSpPr>
          <p:sp>
            <p:nvSpPr>
              <p:cNvPr id="235525" name="Rectangle 5"/>
              <p:cNvSpPr>
                <a:spLocks noChangeArrowheads="1"/>
              </p:cNvSpPr>
              <p:nvPr/>
            </p:nvSpPr>
            <p:spPr bwMode="auto">
              <a:xfrm>
                <a:off x="913" y="864"/>
                <a:ext cx="622" cy="194"/>
              </a:xfrm>
              <a:prstGeom prst="rect">
                <a:avLst/>
              </a:prstGeom>
              <a:noFill/>
              <a:ln w="9525">
                <a:noFill/>
                <a:miter lim="800000"/>
                <a:headEnd/>
                <a:tailEnd/>
              </a:ln>
              <a:effectLst/>
            </p:spPr>
            <p:txBody>
              <a:bodyPr wrap="none" lIns="92075" tIns="46038" rIns="92075" bIns="46038">
                <a:spAutoFit/>
              </a:bodyPr>
              <a:lstStyle/>
              <a:p>
                <a:pPr eaLnBrk="0" hangingPunct="0"/>
                <a:r>
                  <a:rPr lang="en-US" sz="1400" b="1" dirty="0"/>
                  <a:t>EMP table </a:t>
                </a:r>
              </a:p>
            </p:txBody>
          </p:sp>
          <p:pic>
            <p:nvPicPr>
              <p:cNvPr id="235526" name="Picture 6"/>
              <p:cNvPicPr>
                <a:picLocks noChangeAspect="1" noChangeArrowheads="1"/>
              </p:cNvPicPr>
              <p:nvPr/>
            </p:nvPicPr>
            <p:blipFill>
              <a:blip r:embed="rId4"/>
              <a:srcRect/>
              <a:stretch>
                <a:fillRect/>
              </a:stretch>
            </p:blipFill>
            <p:spPr bwMode="auto">
              <a:xfrm>
                <a:off x="942" y="1073"/>
                <a:ext cx="1554" cy="2010"/>
              </a:xfrm>
              <a:prstGeom prst="rect">
                <a:avLst/>
              </a:prstGeom>
              <a:noFill/>
              <a:ln w="25400">
                <a:noFill/>
                <a:miter lim="800000"/>
                <a:headEnd type="none" w="sm" len="sm"/>
                <a:tailEnd type="none" w="sm" len="sm"/>
              </a:ln>
              <a:effectLst/>
            </p:spPr>
          </p:pic>
          <p:sp>
            <p:nvSpPr>
              <p:cNvPr id="235527" name="Rectangle 7"/>
              <p:cNvSpPr>
                <a:spLocks noChangeArrowheads="1"/>
              </p:cNvSpPr>
              <p:nvPr/>
            </p:nvSpPr>
            <p:spPr bwMode="auto">
              <a:xfrm>
                <a:off x="1687" y="1111"/>
                <a:ext cx="795" cy="1960"/>
              </a:xfrm>
              <a:prstGeom prst="rect">
                <a:avLst/>
              </a:prstGeom>
              <a:noFill/>
              <a:ln w="25400">
                <a:solidFill>
                  <a:schemeClr val="hlink"/>
                </a:solidFill>
                <a:miter lim="800000"/>
                <a:headEnd/>
                <a:tailEnd/>
              </a:ln>
              <a:effectLst/>
            </p:spPr>
            <p:txBody>
              <a:bodyPr wrap="none" anchor="ctr"/>
              <a:lstStyle/>
              <a:p>
                <a:endParaRPr lang="en-US"/>
              </a:p>
            </p:txBody>
          </p:sp>
          <p:sp>
            <p:nvSpPr>
              <p:cNvPr id="235528" name="Text Box 8"/>
              <p:cNvSpPr txBox="1">
                <a:spLocks noChangeArrowheads="1"/>
              </p:cNvSpPr>
              <p:nvPr/>
            </p:nvSpPr>
            <p:spPr bwMode="auto">
              <a:xfrm>
                <a:off x="922" y="2970"/>
                <a:ext cx="231" cy="249"/>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pitchFamily="34" charset="0"/>
                  <a:buNone/>
                </a:pPr>
                <a:r>
                  <a:rPr lang="en-US" sz="2400" b="1"/>
                  <a:t>…</a:t>
                </a:r>
              </a:p>
            </p:txBody>
          </p:sp>
          <p:grpSp>
            <p:nvGrpSpPr>
              <p:cNvPr id="4" name="Group 14"/>
              <p:cNvGrpSpPr>
                <a:grpSpLocks/>
              </p:cNvGrpSpPr>
              <p:nvPr/>
            </p:nvGrpSpPr>
            <p:grpSpPr bwMode="auto">
              <a:xfrm>
                <a:off x="1814" y="3120"/>
                <a:ext cx="1800" cy="733"/>
                <a:chOff x="1915" y="3288"/>
                <a:chExt cx="1800" cy="733"/>
              </a:xfrm>
            </p:grpSpPr>
            <p:grpSp>
              <p:nvGrpSpPr>
                <p:cNvPr id="5" name="Group 15"/>
                <p:cNvGrpSpPr>
                  <a:grpSpLocks/>
                </p:cNvGrpSpPr>
                <p:nvPr/>
              </p:nvGrpSpPr>
              <p:grpSpPr bwMode="auto">
                <a:xfrm>
                  <a:off x="1915" y="3288"/>
                  <a:ext cx="1385" cy="733"/>
                  <a:chOff x="1915" y="3288"/>
                  <a:chExt cx="1385" cy="733"/>
                </a:xfrm>
              </p:grpSpPr>
              <p:sp>
                <p:nvSpPr>
                  <p:cNvPr id="235536" name="Rectangle 16"/>
                  <p:cNvSpPr>
                    <a:spLocks noChangeArrowheads="1"/>
                  </p:cNvSpPr>
                  <p:nvPr/>
                </p:nvSpPr>
                <p:spPr bwMode="auto">
                  <a:xfrm>
                    <a:off x="1915" y="3813"/>
                    <a:ext cx="652" cy="208"/>
                  </a:xfrm>
                  <a:prstGeom prst="rect">
                    <a:avLst/>
                  </a:prstGeom>
                  <a:noFill/>
                  <a:ln w="9525">
                    <a:noFill/>
                    <a:miter lim="800000"/>
                    <a:headEnd/>
                    <a:tailEnd/>
                  </a:ln>
                  <a:effectLst/>
                </p:spPr>
                <p:txBody>
                  <a:bodyPr wrap="none" lIns="92075" tIns="46038" rIns="92075" bIns="46038">
                    <a:spAutoFit/>
                  </a:bodyPr>
                  <a:lstStyle/>
                  <a:p>
                    <a:pPr algn="ctr" eaLnBrk="0" hangingPunct="0">
                      <a:lnSpc>
                        <a:spcPct val="110000"/>
                      </a:lnSpc>
                    </a:pPr>
                    <a:r>
                      <a:rPr lang="en-US" sz="1400" b="1" dirty="0"/>
                      <a:t>Foreign key</a:t>
                    </a:r>
                  </a:p>
                </p:txBody>
              </p:sp>
              <p:sp>
                <p:nvSpPr>
                  <p:cNvPr id="235537" name="Line 17"/>
                  <p:cNvSpPr>
                    <a:spLocks noChangeShapeType="1"/>
                  </p:cNvSpPr>
                  <p:nvPr/>
                </p:nvSpPr>
                <p:spPr bwMode="auto">
                  <a:xfrm flipH="1" flipV="1">
                    <a:off x="2230" y="3288"/>
                    <a:ext cx="2" cy="414"/>
                  </a:xfrm>
                  <a:prstGeom prst="line">
                    <a:avLst/>
                  </a:prstGeom>
                  <a:noFill/>
                  <a:ln w="50800">
                    <a:solidFill>
                      <a:srgbClr val="FFCC00"/>
                    </a:solidFill>
                    <a:round/>
                    <a:headEnd type="none" w="sm" len="sm"/>
                    <a:tailEnd type="stealth" w="med" len="lg"/>
                  </a:ln>
                  <a:effectLst/>
                </p:spPr>
                <p:txBody>
                  <a:bodyPr/>
                  <a:lstStyle/>
                  <a:p>
                    <a:endParaRPr lang="en-US"/>
                  </a:p>
                </p:txBody>
              </p:sp>
              <p:sp>
                <p:nvSpPr>
                  <p:cNvPr id="235539" name="Line 19"/>
                  <p:cNvSpPr>
                    <a:spLocks noChangeShapeType="1"/>
                  </p:cNvSpPr>
                  <p:nvPr/>
                </p:nvSpPr>
                <p:spPr bwMode="auto">
                  <a:xfrm flipH="1" flipV="1">
                    <a:off x="3298" y="3288"/>
                    <a:ext cx="2" cy="414"/>
                  </a:xfrm>
                  <a:prstGeom prst="line">
                    <a:avLst/>
                  </a:prstGeom>
                  <a:noFill/>
                  <a:ln w="50800">
                    <a:solidFill>
                      <a:srgbClr val="FFCC00"/>
                    </a:solidFill>
                    <a:round/>
                    <a:headEnd type="none" w="sm" len="sm"/>
                    <a:tailEnd type="stealth" w="med" len="lg"/>
                  </a:ln>
                  <a:effectLst/>
                </p:spPr>
                <p:txBody>
                  <a:bodyPr/>
                  <a:lstStyle/>
                  <a:p>
                    <a:endParaRPr lang="en-US"/>
                  </a:p>
                </p:txBody>
              </p:sp>
            </p:grpSp>
            <p:grpSp>
              <p:nvGrpSpPr>
                <p:cNvPr id="6" name="Group 20"/>
                <p:cNvGrpSpPr>
                  <a:grpSpLocks/>
                </p:cNvGrpSpPr>
                <p:nvPr/>
              </p:nvGrpSpPr>
              <p:grpSpPr bwMode="auto">
                <a:xfrm>
                  <a:off x="2324" y="3291"/>
                  <a:ext cx="1391" cy="718"/>
                  <a:chOff x="2228" y="3195"/>
                  <a:chExt cx="1391" cy="718"/>
                </a:xfrm>
              </p:grpSpPr>
              <p:sp>
                <p:nvSpPr>
                  <p:cNvPr id="235542" name="Line 22"/>
                  <p:cNvSpPr>
                    <a:spLocks noChangeShapeType="1"/>
                  </p:cNvSpPr>
                  <p:nvPr/>
                </p:nvSpPr>
                <p:spPr bwMode="auto">
                  <a:xfrm flipH="1" flipV="1">
                    <a:off x="2228" y="3195"/>
                    <a:ext cx="2" cy="414"/>
                  </a:xfrm>
                  <a:prstGeom prst="line">
                    <a:avLst/>
                  </a:prstGeom>
                  <a:noFill/>
                  <a:ln w="50800">
                    <a:solidFill>
                      <a:srgbClr val="FFCC00"/>
                    </a:solidFill>
                    <a:round/>
                    <a:headEnd type="none" w="sm" len="sm"/>
                    <a:tailEnd type="stealth" w="med" len="lg"/>
                  </a:ln>
                  <a:effectLst/>
                </p:spPr>
                <p:txBody>
                  <a:bodyPr/>
                  <a:lstStyle/>
                  <a:p>
                    <a:endParaRPr lang="en-US"/>
                  </a:p>
                </p:txBody>
              </p:sp>
              <p:sp>
                <p:nvSpPr>
                  <p:cNvPr id="235543" name="Rectangle 23"/>
                  <p:cNvSpPr>
                    <a:spLocks noChangeArrowheads="1"/>
                  </p:cNvSpPr>
                  <p:nvPr/>
                </p:nvSpPr>
                <p:spPr bwMode="auto">
                  <a:xfrm>
                    <a:off x="2945" y="3705"/>
                    <a:ext cx="674" cy="208"/>
                  </a:xfrm>
                  <a:prstGeom prst="rect">
                    <a:avLst/>
                  </a:prstGeom>
                  <a:noFill/>
                  <a:ln w="9525">
                    <a:noFill/>
                    <a:miter lim="800000"/>
                    <a:headEnd/>
                    <a:tailEnd/>
                  </a:ln>
                  <a:effectLst/>
                </p:spPr>
                <p:txBody>
                  <a:bodyPr wrap="none" lIns="92075" tIns="46038" rIns="92075" bIns="46038">
                    <a:spAutoFit/>
                  </a:bodyPr>
                  <a:lstStyle/>
                  <a:p>
                    <a:pPr algn="ctr" eaLnBrk="0" hangingPunct="0">
                      <a:lnSpc>
                        <a:spcPct val="110000"/>
                      </a:lnSpc>
                    </a:pPr>
                    <a:r>
                      <a:rPr lang="en-US" sz="1400" b="1" dirty="0"/>
                      <a:t>Primary key</a:t>
                    </a:r>
                  </a:p>
                </p:txBody>
              </p:sp>
              <p:sp>
                <p:nvSpPr>
                  <p:cNvPr id="235544" name="Line 24"/>
                  <p:cNvSpPr>
                    <a:spLocks noChangeShapeType="1"/>
                  </p:cNvSpPr>
                  <p:nvPr/>
                </p:nvSpPr>
                <p:spPr bwMode="auto">
                  <a:xfrm flipH="1" flipV="1">
                    <a:off x="3298" y="3199"/>
                    <a:ext cx="2" cy="376"/>
                  </a:xfrm>
                  <a:prstGeom prst="line">
                    <a:avLst/>
                  </a:prstGeom>
                  <a:noFill/>
                  <a:ln w="50800">
                    <a:solidFill>
                      <a:srgbClr val="FFCC00"/>
                    </a:solidFill>
                    <a:round/>
                    <a:headEnd type="none" w="sm" len="sm"/>
                    <a:tailEnd type="stealth" w="med" len="lg"/>
                  </a:ln>
                  <a:effectLst/>
                </p:spPr>
                <p:txBody>
                  <a:bodyPr/>
                  <a:lstStyle/>
                  <a:p>
                    <a:endParaRPr lang="en-US"/>
                  </a:p>
                </p:txBody>
              </p:sp>
            </p:grpSp>
          </p:grpSp>
        </p:grpSp>
      </p:grpSp>
      <p:sp>
        <p:nvSpPr>
          <p:cNvPr id="7" name="Title 6"/>
          <p:cNvSpPr>
            <a:spLocks noGrp="1"/>
          </p:cNvSpPr>
          <p:nvPr>
            <p:ph type="title"/>
          </p:nvPr>
        </p:nvSpPr>
        <p:spPr>
          <a:xfrm>
            <a:off x="1" y="0"/>
            <a:ext cx="9143999" cy="1002135"/>
          </a:xfrm>
        </p:spPr>
        <p:txBody>
          <a:bodyPr/>
          <a:lstStyle/>
          <a:p>
            <a:r>
              <a:rPr lang="en-US" sz="1200" dirty="0"/>
              <a:t>6.2: Inner Join / Equijoin</a:t>
            </a:r>
            <a:br>
              <a:rPr lang="en-US" sz="1200" dirty="0"/>
            </a:br>
            <a:r>
              <a:rPr lang="en-US" dirty="0"/>
              <a:t>What is an Equijoin</a:t>
            </a:r>
            <a:r>
              <a:rPr lang="en-US" dirty="0" smtClean="0"/>
              <a:t>?</a:t>
            </a:r>
            <a:endParaRPr lang="en-US" dirty="0"/>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26849916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6.2: Inner Join / Equijoin</a:t>
            </a:r>
            <a:br>
              <a:rPr lang="en-US" sz="1200" dirty="0"/>
            </a:br>
            <a:r>
              <a:rPr lang="en-US" dirty="0" smtClean="0"/>
              <a:t>Example</a:t>
            </a:r>
            <a:endParaRPr lang="en-US" dirty="0"/>
          </a:p>
        </p:txBody>
      </p:sp>
      <p:sp>
        <p:nvSpPr>
          <p:cNvPr id="3" name="Content Placeholder 2"/>
          <p:cNvSpPr>
            <a:spLocks noGrp="1"/>
          </p:cNvSpPr>
          <p:nvPr>
            <p:ph idx="1"/>
          </p:nvPr>
        </p:nvSpPr>
        <p:spPr/>
        <p:txBody>
          <a:bodyPr/>
          <a:lstStyle/>
          <a:p>
            <a:r>
              <a:rPr lang="en-US" dirty="0"/>
              <a:t>Here is an example of Equijoin:</a:t>
            </a:r>
          </a:p>
          <a:p>
            <a:pPr lvl="1"/>
            <a:r>
              <a:rPr lang="en-US" dirty="0"/>
              <a:t>In the table EMP, only the numbers of the departments are stored, and not their name. </a:t>
            </a:r>
          </a:p>
          <a:p>
            <a:pPr lvl="1"/>
            <a:r>
              <a:rPr lang="en-US" dirty="0"/>
              <a:t>In the given example, we now want to retrieve: </a:t>
            </a:r>
          </a:p>
          <a:p>
            <a:pPr lvl="2"/>
            <a:r>
              <a:rPr lang="en-US" dirty="0"/>
              <a:t>the name as well as the number for each salesman, and </a:t>
            </a:r>
          </a:p>
          <a:p>
            <a:pPr lvl="2"/>
            <a:r>
              <a:rPr lang="en-US" dirty="0"/>
              <a:t>the name of the department where he is working</a:t>
            </a:r>
          </a:p>
          <a:p>
            <a:pPr lvl="2"/>
            <a:endParaRPr lang="en-US" dirty="0"/>
          </a:p>
        </p:txBody>
      </p:sp>
    </p:spTree>
    <p:extLst>
      <p:ext uri="{BB962C8B-B14F-4D97-AF65-F5344CB8AC3E}">
        <p14:creationId xmlns:p14="http://schemas.microsoft.com/office/powerpoint/2010/main" val="197432471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D82545C-8BDE-40DF-82EC-0F64BC792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purl.org/dc/terms/"/>
    <ds:schemaRef ds:uri="dec54838-42f9-41a2-a909-1ed037324a0b"/>
    <ds:schemaRef ds:uri="952a6df7-b138-4f89-9bc4-e7a874ea3254"/>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5767</TotalTime>
  <Words>4200</Words>
  <Application>Microsoft Office PowerPoint</Application>
  <PresentationFormat>On-screen Show (4:3)</PresentationFormat>
  <Paragraphs>798</Paragraphs>
  <Slides>44</Slides>
  <Notes>44</Notes>
  <HiddenSlides>11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Lesson Objectives</vt:lpstr>
      <vt:lpstr>6.1: Joins Explanation</vt:lpstr>
      <vt:lpstr>PowerPoint Presentation</vt:lpstr>
      <vt:lpstr>6.1: Joins Obtaining data from multiple tables</vt:lpstr>
      <vt:lpstr>6.2: Inner Join / Equijoin Explanation</vt:lpstr>
      <vt:lpstr>6.2: Inner Join / Equijoin Explanation</vt:lpstr>
      <vt:lpstr>6.2: Inner Join / Equijoin What is an Equijoin?</vt:lpstr>
      <vt:lpstr>6.2: Inner Join / Equijoin Example</vt:lpstr>
      <vt:lpstr>6.2: Inner Join / Equijoin Example</vt:lpstr>
      <vt:lpstr>PowerPoint Presentation</vt:lpstr>
      <vt:lpstr>6.2: Inner Join / Equijoin Joining more than two tables</vt:lpstr>
      <vt:lpstr>6.3: Non-equijoins Explanation</vt:lpstr>
      <vt:lpstr>PowerPoint Presentation</vt:lpstr>
      <vt:lpstr>6.4: Outer Join Explanation</vt:lpstr>
      <vt:lpstr>6.4: Outer Join Explanation</vt:lpstr>
      <vt:lpstr>6.4: Outer Join Illustration</vt:lpstr>
      <vt:lpstr>6.4: Outer Join Example</vt:lpstr>
      <vt:lpstr>PowerPoint Presentation</vt:lpstr>
      <vt:lpstr>6.5: Self Join Explanation</vt:lpstr>
      <vt:lpstr>6.5: Self Join Illustration</vt:lpstr>
      <vt:lpstr>PowerPoint Presentation</vt:lpstr>
      <vt:lpstr>6.5: Self Join Example</vt:lpstr>
      <vt:lpstr>6.6: Sub-queries Explanation</vt:lpstr>
      <vt:lpstr>6.6: Sub-queries Explanation</vt:lpstr>
      <vt:lpstr>6.6: Sub-queries Examples</vt:lpstr>
      <vt:lpstr>6.6: Sub-queries Examples</vt:lpstr>
      <vt:lpstr>PowerPoint Presentation</vt:lpstr>
      <vt:lpstr>6.6: Sub-queries Sub-queries using Comparison operators</vt:lpstr>
      <vt:lpstr>6.6: Sub-queries Examples</vt:lpstr>
      <vt:lpstr>PowerPoint Presentation</vt:lpstr>
      <vt:lpstr>PowerPoint Presentation</vt:lpstr>
      <vt:lpstr>PowerPoint Presentation</vt:lpstr>
      <vt:lpstr>6.7: Co-related Sub-query Explanation</vt:lpstr>
      <vt:lpstr>6.7: Co-related Sub-query Examples</vt:lpstr>
      <vt:lpstr>6.7: Co-related Sub-query Examples</vt:lpstr>
      <vt:lpstr>PowerPoint Presentation</vt:lpstr>
      <vt:lpstr>6.8: EXISTS / NOT EXISTS Operator Explanation</vt:lpstr>
      <vt:lpstr>6.8: EXISTS / NOT EXISTS Operator Examples</vt:lpstr>
      <vt:lpstr>PowerPoint Presentation</vt:lpstr>
      <vt:lpstr>6.9: Union Operator Explanation</vt:lpstr>
      <vt:lpstr>6.9: Union Operator Example</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149</cp:revision>
  <cp:lastPrinted>2016-09-01T10:17:35Z</cp:lastPrinted>
  <dcterms:created xsi:type="dcterms:W3CDTF">2012-05-18T02:59:15Z</dcterms:created>
  <dcterms:modified xsi:type="dcterms:W3CDTF">2016-09-01T10:28:36Z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