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64"/>
  </p:notesMasterIdLst>
  <p:handoutMasterIdLst>
    <p:handoutMasterId r:id="rId6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6858000" type="screen4x3"/>
  <p:notesSz cx="7315200" cy="9601200"/>
  <p:embeddedFontLst>
    <p:embeddedFont>
      <p:font typeface="ＭＳ Ｐゴシック" pitchFamily="34" charset="-128"/>
      <p:regular r:id="rId66"/>
    </p:embeddedFont>
    <p:embeddedFont>
      <p:font typeface="Candara" pitchFamily="34" charset="0"/>
      <p:regular r:id="rId67"/>
      <p:bold r:id="rId68"/>
      <p:italic r:id="rId69"/>
      <p:boldItalic r:id="rId70"/>
    </p:embeddedFont>
    <p:embeddedFont>
      <p:font typeface="Calibri"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82"/>
        <p:guide pos="13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font" Target="fonts/font3.fntdata"/><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1.fntdata"/><Relationship Id="rId7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5.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9/6/2016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575175"/>
            <a:ext cx="4863156" cy="419298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19266" y="51763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DB2 </a:t>
            </a:r>
            <a:r>
              <a:rPr lang="en-US" sz="1200" b="0" dirty="0" smtClean="0">
                <a:latin typeface="Arial" pitchFamily="34" charset="0"/>
                <a:ea typeface="ＭＳ Ｐゴシック"/>
                <a:cs typeface="Arial" pitchFamily="34" charset="0"/>
              </a:rPr>
              <a:t>Objects</a:t>
            </a:r>
          </a:p>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		</a:t>
            </a:r>
            <a:endParaRPr lang="en-US" sz="1200" b="0" dirty="0">
              <a:latin typeface="Arial" pitchFamily="34" charset="0"/>
              <a:cs typeface="Arial" pitchFamily="34" charset="0"/>
            </a:endParaRPr>
          </a:p>
        </p:txBody>
      </p:sp>
      <p:sp>
        <p:nvSpPr>
          <p:cNvPr id="12" name="Rectangle 14"/>
          <p:cNvSpPr>
            <a:spLocks noChangeArrowheads="1"/>
          </p:cNvSpPr>
          <p:nvPr/>
        </p:nvSpPr>
        <p:spPr bwMode="auto">
          <a:xfrm>
            <a:off x="4126771" y="8782617"/>
            <a:ext cx="2946699" cy="3238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07-</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0982" name="Rectangle 6"/>
          <p:cNvSpPr>
            <a:spLocks noGrp="1" noChangeArrowheads="1"/>
          </p:cNvSpPr>
          <p:nvPr>
            <p:ph type="body" idx="1"/>
          </p:nvPr>
        </p:nvSpPr>
        <p:spPr/>
        <p:txBody>
          <a:bodyPr/>
          <a:lstStyle/>
          <a:p>
            <a:pPr lvl="1"/>
            <a:r>
              <a:rPr lang="en-GB" smtClean="0"/>
              <a:t>When you create a table, you must specify a Data type for each of its columns. </a:t>
            </a:r>
          </a:p>
          <a:p>
            <a:pPr lvl="1"/>
            <a:r>
              <a:rPr lang="en-GB" smtClean="0"/>
              <a:t>Each value subsequently placed in a column assumes the column’s Data type.</a:t>
            </a:r>
            <a:endParaRPr lang="en-US" smtClean="0"/>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0197" name="Rectangle 5"/>
          <p:cNvSpPr>
            <a:spLocks noGrp="1" noChangeArrowheads="1"/>
          </p:cNvSpPr>
          <p:nvPr>
            <p:ph type="body" idx="1"/>
          </p:nvPr>
        </p:nvSpPr>
        <p:spPr/>
        <p:txBody>
          <a:bodyPr/>
          <a:lstStyle/>
          <a:p>
            <a:r>
              <a:rPr lang="en-US" smtClean="0"/>
              <a:t>SQL has “primitive” date and time data types which can help avoid the complexity </a:t>
            </a:r>
          </a:p>
          <a:p>
            <a:r>
              <a:rPr lang="en-US" smtClean="0"/>
              <a:t>of the encoding process.</a:t>
            </a:r>
          </a:p>
          <a:p>
            <a:r>
              <a:rPr lang="en-US" smtClean="0"/>
              <a:t>DATE: Values consists of three parts for year,month and day. The range of values </a:t>
            </a:r>
          </a:p>
          <a:p>
            <a:r>
              <a:rPr lang="en-US" smtClean="0"/>
              <a:t>is 0001-01-01 to 9999-12-31 </a:t>
            </a:r>
          </a:p>
          <a:p>
            <a:r>
              <a:rPr lang="en-US" smtClean="0"/>
              <a:t>Data is  represented in  unsigned packed decimal digits occupying four bytes.</a:t>
            </a:r>
          </a:p>
          <a:p>
            <a:endParaRPr lang="en-US" smtClean="0"/>
          </a:p>
          <a:p>
            <a:r>
              <a:rPr lang="en-US" smtClean="0"/>
              <a:t>TIME: Time is represented in unsigned packed decimal digits(HH:MM:SS),occupying </a:t>
            </a:r>
          </a:p>
          <a:p>
            <a:r>
              <a:rPr lang="en-US" smtClean="0"/>
              <a:t>three bytes,permitted</a:t>
            </a:r>
          </a:p>
          <a:p>
            <a:r>
              <a:rPr lang="en-US" smtClean="0"/>
              <a:t> values are legal times in the range midnight to midnight (000000 – 240000)</a:t>
            </a:r>
          </a:p>
          <a:p>
            <a:r>
              <a:rPr lang="en-US" smtClean="0"/>
              <a:t>TIMESTAMP:Combination of DATE and TIME is  accurate to the nearest microseconds</a:t>
            </a:r>
          </a:p>
          <a:p>
            <a:r>
              <a:rPr lang="en-US" smtClean="0"/>
              <a:t> represented in unsigned packed decimal digits occupying ten bytes</a:t>
            </a:r>
          </a:p>
          <a:p>
            <a:r>
              <a:rPr lang="en-US" smtClean="0"/>
              <a:t>Format : yyyymmddhhmmssnnnnnn</a:t>
            </a:r>
            <a:endParaRPr lang="en-US" dirty="0"/>
          </a:p>
        </p:txBody>
      </p:sp>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type="body" idx="1"/>
          </p:nvPr>
        </p:nvSpPr>
        <p:spPr/>
        <p:txBody>
          <a:bodyPr/>
          <a:lstStyle/>
          <a:p>
            <a:r>
              <a:rPr lang="en-US" dirty="0" smtClean="0"/>
              <a:t>Special Register:</a:t>
            </a:r>
          </a:p>
          <a:p>
            <a:r>
              <a:rPr lang="en-US" dirty="0" smtClean="0"/>
              <a:t>Special register is used to store information that can be referenced in SQL statements. </a:t>
            </a:r>
          </a:p>
          <a:p>
            <a:r>
              <a:rPr lang="en-US" dirty="0" smtClean="0"/>
              <a:t>The special registers currently defined are USER, CURRENT SOLID, CURRENT DATE, CURRENT TIME, CURRENT TIMESTAMP, and CURRENT TIMEZONE.</a:t>
            </a:r>
          </a:p>
          <a:p>
            <a:endParaRPr lang="en-US" dirty="0" smtClean="0"/>
          </a:p>
          <a:p>
            <a:r>
              <a:rPr lang="en-US" dirty="0" smtClean="0"/>
              <a:t>Note:</a:t>
            </a:r>
          </a:p>
          <a:p>
            <a:r>
              <a:rPr lang="en-US" dirty="0" smtClean="0"/>
              <a:t>Users are known to DB2 by an authorization identifier. </a:t>
            </a:r>
          </a:p>
          <a:p>
            <a:pPr lvl="1"/>
            <a:r>
              <a:rPr lang="en-US" dirty="0" smtClean="0"/>
              <a:t>Each individual user is assigned an authorization ID. That ID is used to sign on to the system, and serves as the primary id for the user in question. </a:t>
            </a:r>
          </a:p>
          <a:p>
            <a:pPr lvl="1"/>
            <a:r>
              <a:rPr lang="en-US" dirty="0" smtClean="0"/>
              <a:t>Tables and other objects that are purely private to that user will typically be created under the control of and hence be owned by the primary id.</a:t>
            </a:r>
          </a:p>
          <a:p>
            <a:r>
              <a:rPr lang="en-US" dirty="0" smtClean="0"/>
              <a:t>Each functional area (for example: each department) in the organization is also assigned an authorization id. However, that id is typically not given the sign-on authority. </a:t>
            </a:r>
          </a:p>
          <a:p>
            <a:pPr lvl="1"/>
            <a:r>
              <a:rPr lang="en-US" dirty="0" smtClean="0"/>
              <a:t>Users  sign on to the system under their primary id. Once signed on, the users can operate under their primary id or using the SQL statement (SET CURRENT SQLID) they can switch to a secondary id. </a:t>
            </a:r>
          </a:p>
          <a:p>
            <a:pPr lvl="1"/>
            <a:r>
              <a:rPr lang="en-US" dirty="0" smtClean="0"/>
              <a:t>An external subsystem such as IBM’s RACF keeps track of the secondary id(s) that can legitimately be used by a given primary id. </a:t>
            </a:r>
          </a:p>
          <a:p>
            <a:pPr lvl="1"/>
            <a:r>
              <a:rPr lang="en-US" dirty="0" smtClean="0"/>
              <a:t>A given primary id can have any number of secondary ids. Furthermore, the same secondary id can be used by any number of primary ids.</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noChangeArrowheads="1"/>
          </p:cNvSpPr>
          <p:nvPr>
            <p:ph type="body" idx="1"/>
          </p:nvPr>
        </p:nvSpPr>
        <p:spPr/>
        <p:txBody>
          <a:bodyPr/>
          <a:lstStyle/>
          <a:p>
            <a:r>
              <a:rPr lang="en-US" dirty="0" smtClean="0"/>
              <a:t>Creating tables is done with the create table command. You can add rows to a table with the INSERT statement, after creating a table.</a:t>
            </a:r>
          </a:p>
          <a:p>
            <a:r>
              <a:rPr lang="en-US" dirty="0" smtClean="0"/>
              <a:t>The above create table command does the following:</a:t>
            </a:r>
          </a:p>
          <a:p>
            <a:r>
              <a:rPr lang="en-US" dirty="0" smtClean="0"/>
              <a:t>Defines the table name </a:t>
            </a:r>
          </a:p>
          <a:p>
            <a:r>
              <a:rPr lang="en-US" dirty="0" smtClean="0"/>
              <a:t>Defines the columns in the table and the </a:t>
            </a:r>
            <a:r>
              <a:rPr lang="en-US" dirty="0" err="1" smtClean="0"/>
              <a:t>datatypes</a:t>
            </a:r>
            <a:r>
              <a:rPr lang="en-US" dirty="0" smtClean="0"/>
              <a:t> of those columns</a:t>
            </a:r>
          </a:p>
          <a:p>
            <a:r>
              <a:rPr lang="en-US" dirty="0" smtClean="0"/>
              <a:t>In above example, we create a table called DEPT which has 3 columns. The first column is DEPTNO which is a NUMBER </a:t>
            </a:r>
            <a:r>
              <a:rPr lang="en-US" dirty="0" err="1" smtClean="0"/>
              <a:t>datatype</a:t>
            </a:r>
            <a:r>
              <a:rPr lang="en-US" dirty="0" smtClean="0"/>
              <a:t>. This means we will be storing numbers in this column. The second and third columns are of VARCHAR </a:t>
            </a:r>
            <a:r>
              <a:rPr lang="en-US" dirty="0" err="1" smtClean="0"/>
              <a:t>datatype</a:t>
            </a:r>
            <a:r>
              <a:rPr lang="en-US" dirty="0" smtClean="0"/>
              <a:t>. We will be storing textual data in these columns</a:t>
            </a:r>
          </a:p>
          <a:p>
            <a:r>
              <a:rPr lang="en-US" dirty="0" smtClean="0"/>
              <a:t>Syntax:</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If a table is created as shown in the slide, then there is no restriction on the data that can be stored in the table. </a:t>
            </a:r>
          </a:p>
          <a:p>
            <a:r>
              <a:rPr lang="en-US" dirty="0" smtClean="0"/>
              <a:t>However, if we wish to put some restriction on the data, which can be stored in the table, then we must supply some “constraints” for the columns. We will see the Constraints as next topic”</a:t>
            </a:r>
          </a:p>
          <a:p>
            <a:endParaRPr lang="en-US" dirty="0"/>
          </a:p>
        </p:txBody>
      </p:sp>
      <p:sp>
        <p:nvSpPr>
          <p:cNvPr id="447492" name="AutoShape 4"/>
          <p:cNvSpPr>
            <a:spLocks noChangeArrowheads="1"/>
          </p:cNvSpPr>
          <p:nvPr/>
        </p:nvSpPr>
        <p:spPr bwMode="auto">
          <a:xfrm>
            <a:off x="2293902" y="6213971"/>
            <a:ext cx="4307840" cy="96012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80000"/>
              </a:lnSpc>
            </a:pPr>
            <a:r>
              <a:rPr lang="en-US" sz="1000" dirty="0">
                <a:latin typeface="Arial" pitchFamily="34" charset="0"/>
                <a:cs typeface="Arial" pitchFamily="34" charset="0"/>
              </a:rPr>
              <a:t>CREATE TABLE </a:t>
            </a:r>
            <a:r>
              <a:rPr lang="en-US" sz="1000" dirty="0" err="1">
                <a:latin typeface="Arial" pitchFamily="34" charset="0"/>
                <a:cs typeface="Arial" pitchFamily="34" charset="0"/>
              </a:rPr>
              <a:t>table_name</a:t>
            </a:r>
            <a:r>
              <a:rPr lang="en-US" sz="1000" dirty="0">
                <a:latin typeface="Arial" pitchFamily="34" charset="0"/>
                <a:cs typeface="Arial" pitchFamily="34" charset="0"/>
              </a:rPr>
              <a:t>	</a:t>
            </a:r>
          </a:p>
          <a:p>
            <a:pPr lvl="1">
              <a:lnSpc>
                <a:spcPct val="80000"/>
              </a:lnSpc>
            </a:pPr>
            <a:r>
              <a:rPr lang="en-US" sz="1000" dirty="0">
                <a:latin typeface="Arial" pitchFamily="34" charset="0"/>
                <a:cs typeface="Arial" pitchFamily="34" charset="0"/>
              </a:rPr>
              <a:t>(  </a:t>
            </a:r>
          </a:p>
          <a:p>
            <a:pPr lvl="1">
              <a:lnSpc>
                <a:spcPct val="80000"/>
              </a:lnSpc>
            </a:pPr>
            <a:r>
              <a:rPr lang="en-US" sz="1000" dirty="0">
                <a:latin typeface="Arial" pitchFamily="34" charset="0"/>
                <a:cs typeface="Arial" pitchFamily="34" charset="0"/>
              </a:rPr>
              <a:t>{</a:t>
            </a:r>
            <a:r>
              <a:rPr lang="en-US" sz="1000" dirty="0" err="1">
                <a:latin typeface="Arial" pitchFamily="34" charset="0"/>
                <a:cs typeface="Arial" pitchFamily="34" charset="0"/>
              </a:rPr>
              <a:t>col_name.col_datatype</a:t>
            </a:r>
            <a:r>
              <a:rPr lang="en-US" sz="1000" dirty="0">
                <a:latin typeface="Arial" pitchFamily="34" charset="0"/>
                <a:cs typeface="Arial" pitchFamily="34" charset="0"/>
              </a:rPr>
              <a:t> [[CONSTRAINT </a:t>
            </a:r>
            <a:r>
              <a:rPr lang="en-US" sz="1000" dirty="0" err="1">
                <a:latin typeface="Arial" pitchFamily="34" charset="0"/>
                <a:cs typeface="Arial" pitchFamily="34" charset="0"/>
              </a:rPr>
              <a:t>const_name</a:t>
            </a:r>
            <a:r>
              <a:rPr lang="en-US" sz="1000" dirty="0">
                <a:latin typeface="Arial" pitchFamily="34" charset="0"/>
                <a:cs typeface="Arial" pitchFamily="34" charset="0"/>
              </a:rPr>
              <a:t>][</a:t>
            </a:r>
            <a:r>
              <a:rPr lang="en-US" sz="1000" dirty="0" err="1">
                <a:latin typeface="Arial" pitchFamily="34" charset="0"/>
                <a:cs typeface="Arial" pitchFamily="34" charset="0"/>
              </a:rPr>
              <a:t>col_constraint</a:t>
            </a:r>
            <a:r>
              <a:rPr lang="en-US" sz="1000" dirty="0">
                <a:latin typeface="Arial" pitchFamily="34" charset="0"/>
                <a:cs typeface="Arial" pitchFamily="34" charset="0"/>
              </a:rPr>
              <a:t>]]},...	</a:t>
            </a:r>
          </a:p>
          <a:p>
            <a:pPr lvl="1">
              <a:lnSpc>
                <a:spcPct val="80000"/>
              </a:lnSpc>
            </a:pPr>
            <a:r>
              <a:rPr lang="en-US" sz="1000" dirty="0">
                <a:latin typeface="Arial" pitchFamily="34" charset="0"/>
                <a:cs typeface="Arial" pitchFamily="34" charset="0"/>
              </a:rPr>
              <a:t>[</a:t>
            </a:r>
            <a:r>
              <a:rPr lang="en-US" sz="1000" dirty="0" err="1">
                <a:latin typeface="Arial" pitchFamily="34" charset="0"/>
                <a:cs typeface="Arial" pitchFamily="34" charset="0"/>
              </a:rPr>
              <a:t>table_constraint</a:t>
            </a:r>
            <a:r>
              <a:rPr lang="en-US" sz="1000" dirty="0">
                <a:latin typeface="Arial" pitchFamily="34" charset="0"/>
                <a:cs typeface="Arial" pitchFamily="34" charset="0"/>
              </a:rPr>
              <a:t>],... 	</a:t>
            </a:r>
          </a:p>
          <a:p>
            <a:pPr lvl="1">
              <a:lnSpc>
                <a:spcPct val="80000"/>
              </a:lnSpc>
            </a:pPr>
            <a:r>
              <a:rPr lang="en-US" sz="1000" dirty="0">
                <a:latin typeface="Arial" pitchFamily="34" charset="0"/>
                <a:cs typeface="Arial" pitchFamily="34" charset="0"/>
              </a:rPr>
              <a:t>)	</a:t>
            </a:r>
          </a:p>
          <a:p>
            <a:pPr lvl="1">
              <a:lnSpc>
                <a:spcPct val="80000"/>
              </a:lnSpc>
            </a:pPr>
            <a:r>
              <a:rPr lang="en-US" sz="1000" dirty="0">
                <a:latin typeface="Arial" pitchFamily="34" charset="0"/>
                <a:cs typeface="Arial" pitchFamily="34" charset="0"/>
              </a:rPr>
              <a:t>[AS query]</a:t>
            </a:r>
          </a:p>
        </p:txBody>
      </p:sp>
      <p:sp>
        <p:nvSpPr>
          <p:cNvPr id="3" name="Slide Image Placeholder 2"/>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p:txBody>
          <a:bodyPr/>
          <a:lstStyle/>
          <a:p>
            <a:r>
              <a:rPr lang="en-US" smtClean="0"/>
              <a:t>Data Integrity: Integrity Constraint</a:t>
            </a:r>
          </a:p>
          <a:p>
            <a:r>
              <a:rPr lang="en-US" smtClean="0"/>
              <a:t>An Integrity Constraint is a declarative method of defining a rule for a column of a table. </a:t>
            </a:r>
          </a:p>
          <a:p>
            <a:r>
              <a:rPr lang="en-US" smtClean="0"/>
              <a:t>Example of Data Integrity:</a:t>
            </a:r>
          </a:p>
          <a:p>
            <a:r>
              <a:rPr lang="en-US" smtClean="0"/>
              <a:t>Assume that you define an “Integrity Constraint” for the SAL column of the EMP table. </a:t>
            </a:r>
          </a:p>
          <a:p>
            <a:r>
              <a:rPr lang="en-US" smtClean="0"/>
              <a:t>This Integrity Constraint enforces the rule that “no row in this table can contain a numeric value greater than 10,000 in this column”. </a:t>
            </a:r>
          </a:p>
          <a:p>
            <a:r>
              <a:rPr lang="en-US" smtClean="0"/>
              <a:t>If an INSERT or UPDATE statement attempts to violate this “Integrity Constraint”, database rolls back the statement and returns an “information error” message. </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7" name="Rectangle 3"/>
          <p:cNvSpPr>
            <a:spLocks noGrp="1" noChangeArrowheads="1"/>
          </p:cNvSpPr>
          <p:nvPr>
            <p:ph type="body" idx="1"/>
          </p:nvPr>
        </p:nvSpPr>
        <p:spPr/>
        <p:txBody>
          <a:bodyPr/>
          <a:lstStyle/>
          <a:p>
            <a:r>
              <a:rPr lang="en-US" smtClean="0"/>
              <a:t>Storage Structure:</a:t>
            </a:r>
          </a:p>
          <a:p>
            <a:r>
              <a:rPr lang="en-US" smtClean="0"/>
              <a:t>The total collection of stored data is divided up into a number of disjoint  databases .</a:t>
            </a:r>
          </a:p>
          <a:p>
            <a:r>
              <a:rPr lang="en-US" smtClean="0"/>
              <a:t>Each database is divided into a number of disjoint spaces – several table spaces and index spaces. </a:t>
            </a:r>
          </a:p>
          <a:p>
            <a:r>
              <a:rPr lang="en-US" smtClean="0"/>
              <a:t>A space is a dynamically extendable collection of pages, where a page is a block of physical storage (it is a unit of i/o that is the unit transferred between primary and secondary storage in a physical i/o operation). </a:t>
            </a:r>
          </a:p>
          <a:p>
            <a:r>
              <a:rPr lang="en-US" smtClean="0"/>
              <a:t>The pages are given size of either 4k or 32 k. Each table space contains one or more stored tables. A stored table is a physical representation of a base table.</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1"/>
          </p:nvPr>
        </p:nvSpPr>
        <p:spPr/>
        <p:txBody>
          <a:bodyPr/>
          <a:lstStyle/>
          <a:p>
            <a:r>
              <a:rPr lang="en-US" smtClean="0"/>
              <a:t>Types of Data Integrity:</a:t>
            </a:r>
          </a:p>
          <a:p>
            <a:r>
              <a:rPr lang="en-US" smtClean="0"/>
              <a:t>Oracle supports the following Integrity Constraints: </a:t>
            </a:r>
          </a:p>
          <a:p>
            <a:pPr lvl="1"/>
            <a:r>
              <a:rPr lang="en-US" smtClean="0"/>
              <a:t>NOT NULL constraints for the rules associated with nulls in a column. “Null” is a rule defined on a single column that allows or disallows, inserts or updates on rows containing a “null” value (the absence of a value) in that column. </a:t>
            </a:r>
          </a:p>
          <a:p>
            <a:pPr lvl="1"/>
            <a:r>
              <a:rPr lang="en-US" smtClean="0"/>
              <a:t>UNIQUE key constraints for the rule associated with unique column values. A “unique value” rule defined on a column (or set of columns) allows inserting or updating a row only if it contains a “unique value” in that column (or set of columns). </a:t>
            </a:r>
          </a:p>
          <a:p>
            <a:pPr lvl="1"/>
            <a:r>
              <a:rPr lang="en-US" smtClean="0"/>
              <a:t>PRIMARY KEY constraints for the rule associated with primary identification values. A “primary key” value rule defined on a key (a column or set of columns) specifies that “each row in the table can be uniquely identified by the values in the key”. </a:t>
            </a:r>
          </a:p>
          <a:p>
            <a:pPr lvl="1"/>
            <a:r>
              <a:rPr lang="en-US" smtClean="0"/>
              <a:t>FOREIGN KEY constraints for the rules associated with referential integrity. A “Referential Integrity” rule defined on a key (a column or set of columns) in one table guarantees that “the values in that key, match the values in a key in a related table (the referenced value)”. Oracle currently supports the use of FOREIGN KEY integrity constraints to define the referential integrity actions, including: </a:t>
            </a:r>
          </a:p>
          <a:p>
            <a:pPr lvl="2"/>
            <a:r>
              <a:rPr lang="en-US" smtClean="0"/>
              <a:t>update and delete No Action </a:t>
            </a:r>
          </a:p>
          <a:p>
            <a:pPr lvl="2"/>
            <a:r>
              <a:rPr lang="en-US" smtClean="0"/>
              <a:t>delete CASCADE </a:t>
            </a:r>
          </a:p>
          <a:p>
            <a:pPr lvl="2"/>
            <a:r>
              <a:rPr lang="en-US" smtClean="0"/>
              <a:t>delete SET NULL </a:t>
            </a:r>
          </a:p>
          <a:p>
            <a:pPr lvl="1"/>
            <a:r>
              <a:rPr lang="en-US" smtClean="0"/>
              <a:t>CHECK constraints for complex integrity rules </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en-US" smtClean="0"/>
              <a:t>NOT NULL constraint:</a:t>
            </a:r>
          </a:p>
          <a:p>
            <a:r>
              <a:rPr lang="en-US" smtClean="0"/>
              <a:t>Often there may be records in a table that do not have values for every field. </a:t>
            </a:r>
          </a:p>
          <a:p>
            <a:pPr lvl="1"/>
            <a:r>
              <a:rPr lang="en-US" smtClean="0"/>
              <a:t>This could be because the information is not available at the time of the data entry or because the field is not applicable in every case. </a:t>
            </a:r>
          </a:p>
          <a:p>
            <a:r>
              <a:rPr lang="en-US" smtClean="0"/>
              <a:t>If the column is created as NULLABLE, in the absence of a user-defined value the DBMS will place a NULL value in the column.</a:t>
            </a:r>
          </a:p>
          <a:p>
            <a:r>
              <a:rPr lang="en-US" smtClean="0"/>
              <a:t>A NULL value is different from a blank or a zero. It is used for a quantity that is “unknown”. </a:t>
            </a:r>
          </a:p>
          <a:p>
            <a:r>
              <a:rPr lang="en-US" smtClean="0"/>
              <a:t>“Null” is a rule defined on a single column that allows or disallows, inserts or updates on rows containing a “null” value (the absence of a value) in that column. </a:t>
            </a:r>
          </a:p>
          <a:p>
            <a:r>
              <a:rPr lang="en-US" smtClean="0"/>
              <a:t>A NULL value can be inserted into a column of any data type.</a:t>
            </a:r>
          </a:p>
          <a:p>
            <a:r>
              <a:rPr lang="en-US" smtClean="0"/>
              <a:t>Principles of NULL values:</a:t>
            </a:r>
          </a:p>
          <a:p>
            <a:pPr lvl="1"/>
            <a:r>
              <a:rPr lang="en-US" smtClean="0"/>
              <a:t>Setting a NULL value is appropriate when the “actual value” is unknown, or when a value is not meaningful.</a:t>
            </a:r>
          </a:p>
          <a:p>
            <a:pPr lvl="1"/>
            <a:r>
              <a:rPr lang="en-US" smtClean="0"/>
              <a:t>A NULL value is not equivalent to the value of “zero” if the data type is number, and it is not equivalent to “spaces” if the data type is character.</a:t>
            </a:r>
          </a:p>
          <a:p>
            <a:pPr lvl="1"/>
            <a:r>
              <a:rPr lang="en-US" smtClean="0"/>
              <a:t>A NULL value will evaluate to NULL in any expression </a:t>
            </a:r>
          </a:p>
          <a:p>
            <a:pPr lvl="1"/>
            <a:r>
              <a:rPr lang="en-US" smtClean="0"/>
              <a:t>	For example: NULL multiplied by 10 is NULL.</a:t>
            </a:r>
          </a:p>
          <a:p>
            <a:pPr lvl="1"/>
            <a:r>
              <a:rPr lang="en-US" smtClean="0"/>
              <a:t>NULL value can be inserted into columns of any data type.</a:t>
            </a:r>
          </a:p>
          <a:p>
            <a:pPr lvl="1"/>
            <a:r>
              <a:rPr lang="en-US" smtClean="0"/>
              <a:t>If the column has a NULL value, Oracle ignores any UNIQUE, FOREIGN KEY, and CHECK constraints that may be attached to the column.</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p:txBody>
          <a:bodyPr/>
          <a:lstStyle/>
          <a:p>
            <a:r>
              <a:rPr lang="en-US" smtClean="0"/>
              <a:t>UNIQUE constraint:</a:t>
            </a:r>
          </a:p>
          <a:p>
            <a:r>
              <a:rPr lang="en-US" smtClean="0"/>
              <a:t>The UNIQUE constraint does not allow duplicate values in a column. </a:t>
            </a:r>
          </a:p>
          <a:p>
            <a:pPr lvl="1"/>
            <a:r>
              <a:rPr lang="en-US" smtClean="0"/>
              <a:t>If the UNIQUE constraint encompasses two or more columns, then two equal combinations are not allowed. </a:t>
            </a:r>
          </a:p>
          <a:p>
            <a:pPr lvl="1"/>
            <a:r>
              <a:rPr lang="en-US" smtClean="0"/>
              <a:t>However, if a column is not explicitly defined as NOT NULL, then NULLS can be inserted multiple number of times.</a:t>
            </a:r>
          </a:p>
          <a:p>
            <a:r>
              <a:rPr lang="en-US" smtClean="0"/>
              <a:t>A UNIQUE constraint can be extended over multiple columns.</a:t>
            </a:r>
          </a:p>
          <a:p>
            <a:r>
              <a:rPr lang="en-US" smtClean="0"/>
              <a:t>A “unique value” rule defined on a column (or set of columns) allows inserting or updating a row only if it contains a “unique value” in that column (or set of columns).</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p:txBody>
          <a:bodyPr/>
          <a:lstStyle/>
          <a:p>
            <a:r>
              <a:rPr lang="en-US" smtClean="0"/>
              <a:t>PRIMARY KEY constraint:</a:t>
            </a:r>
          </a:p>
          <a:p>
            <a:r>
              <a:rPr lang="en-US" smtClean="0"/>
              <a:t>On a technical level, a PRIMARY KEY combines a UNIQUE constraint and a NOT NULL constraint. </a:t>
            </a:r>
          </a:p>
          <a:p>
            <a:r>
              <a:rPr lang="en-US" smtClean="0"/>
              <a:t>Additionally, a table can have at the most one PRIMARY KEY. </a:t>
            </a:r>
          </a:p>
          <a:p>
            <a:r>
              <a:rPr lang="en-US" smtClean="0"/>
              <a:t>After creating a PRIMARY KEY, it can be referenced by a FOREIGN KEY.</a:t>
            </a:r>
          </a:p>
          <a:p>
            <a:r>
              <a:rPr lang="en-US" smtClean="0"/>
              <a:t>A “primary key” value rule defined on a key (a column or set of columns) specifies that “each row in the table can be uniquely identified by the values in the key”. </a:t>
            </a:r>
          </a:p>
          <a:p>
            <a:endParaRPr lang="en-US" smtClean="0"/>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p:txBody>
          <a:bodyPr/>
          <a:lstStyle/>
          <a:p>
            <a:r>
              <a:rPr lang="en-US" smtClean="0"/>
              <a:t>CHECK constraint:</a:t>
            </a:r>
          </a:p>
          <a:p>
            <a:r>
              <a:rPr lang="en-US" smtClean="0"/>
              <a:t>A CHECK constraint allows to state a minimum requirement for the value in a column. </a:t>
            </a:r>
          </a:p>
          <a:p>
            <a:r>
              <a:rPr lang="en-US" smtClean="0"/>
              <a:t>If more complicated requirements are desired, an INSERT trigger must be used.</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3"/>
          <p:cNvSpPr>
            <a:spLocks noGrp="1" noChangeArrowheads="1"/>
          </p:cNvSpPr>
          <p:nvPr>
            <p:ph type="body" idx="1"/>
          </p:nvPr>
        </p:nvSpPr>
        <p:spPr/>
        <p:txBody>
          <a:bodyPr/>
          <a:lstStyle/>
          <a:p>
            <a:r>
              <a:rPr lang="en-US" smtClean="0"/>
              <a:t>FOREIGN KEY Constraint Keywords:</a:t>
            </a:r>
          </a:p>
          <a:p>
            <a:r>
              <a:rPr lang="en-US" smtClean="0"/>
              <a:t>Given below are a few Foreign Key constraint keywords:</a:t>
            </a:r>
          </a:p>
          <a:p>
            <a:pPr lvl="1"/>
            <a:r>
              <a:rPr lang="en-US" smtClean="0"/>
              <a:t>FOREIGN KEY: Defines the column in the child table at the table constraint level.</a:t>
            </a:r>
          </a:p>
          <a:p>
            <a:pPr lvl="1"/>
            <a:r>
              <a:rPr lang="en-US" smtClean="0"/>
              <a:t>REFERENCES: Identifies the table and column in the parent table.</a:t>
            </a:r>
          </a:p>
          <a:p>
            <a:pPr lvl="1"/>
            <a:r>
              <a:rPr lang="en-US" smtClean="0"/>
              <a:t>ON DELETE CASCADE: Deletes the dependent rows in the child table when a row in the parent table is deleted.</a:t>
            </a:r>
          </a:p>
          <a:p>
            <a:pPr lvl="1"/>
            <a:r>
              <a:rPr lang="en-US" smtClean="0"/>
              <a:t>ON DELETE SET NULL: Converts dependent FOREIGN KEY values to NULL.</a:t>
            </a:r>
          </a:p>
          <a:p>
            <a:r>
              <a:rPr lang="en-US" smtClean="0"/>
              <a:t>You can query the USER_CONSTRAINTS table to view all constraint definitions and names.</a:t>
            </a:r>
          </a:p>
          <a:p>
            <a:r>
              <a:rPr lang="en-US" smtClean="0"/>
              <a:t>You can view the columns associated with the constraint names in the USER_CONS_COLUMNS view.</a:t>
            </a:r>
          </a:p>
          <a:p>
            <a:endParaRPr lang="en-US" smtClean="0"/>
          </a:p>
          <a:p>
            <a:r>
              <a:rPr lang="en-US" smtClean="0"/>
              <a:t>In EMP table, for deptno column, if we want to allow only those values that already exist in deptno column of the DEPT table, we must enforce what is known as REFERENTIAL INTEGRITY. To enforce REFERENTIAL INTEGRITY, declare deptno field of DEPT table as PRIMARY KEY, and deptno field of EMP table as FOREIGN KEY as follows</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6" name="Rectangle 12"/>
          <p:cNvSpPr>
            <a:spLocks noGrp="1" noChangeArrowheads="1"/>
          </p:cNvSpPr>
          <p:nvPr>
            <p:ph type="body" idx="1"/>
          </p:nvPr>
        </p:nvSpPr>
        <p:spPr>
          <a:xfrm>
            <a:off x="2205038" y="880110"/>
            <a:ext cx="4785042" cy="8002667"/>
          </a:xfrm>
        </p:spPr>
        <p:txBody>
          <a:bodyPr/>
          <a:lstStyle/>
          <a:p>
            <a:pPr marL="245009" indent="-245009"/>
            <a:r>
              <a:rPr lang="en-US" b="1" u="sng"/>
              <a:t>FOREIGN KEY Constraint Keywords</a:t>
            </a:r>
            <a:r>
              <a:rPr lang="en-US" b="1"/>
              <a:t>:</a:t>
            </a:r>
            <a:endParaRPr lang="en-US"/>
          </a:p>
          <a:p>
            <a:pPr marL="245009" indent="-245009">
              <a:buFontTx/>
              <a:buChar char="•"/>
            </a:pPr>
            <a:r>
              <a:rPr lang="en-US"/>
              <a:t>In the given example, FOREIGN KEY has been declared as a Table constraint.</a:t>
            </a:r>
          </a:p>
        </p:txBody>
      </p:sp>
      <p:sp>
        <p:nvSpPr>
          <p:cNvPr id="451592" name="AutoShape 8"/>
          <p:cNvSpPr>
            <a:spLocks noChangeArrowheads="1"/>
          </p:cNvSpPr>
          <p:nvPr/>
        </p:nvSpPr>
        <p:spPr bwMode="auto">
          <a:xfrm>
            <a:off x="2519680" y="1600200"/>
            <a:ext cx="4307840" cy="360045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CREATE TABLE Dept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Deptno 		integer(2) CONSTRAINT  DEPTNO_P_KEY PRIMARY KEY,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Dname  	varchar(14)	NOT NULL,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Loc			varchar(13)	NOT NULL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CREATE TABLE Emp</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Empno integer(4) CONSTRAINT P_KEY PRIMARY KEY,</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Ename varchar(10)  CONSTRAINT ENAME_NOT_NULL  NOT NULL,</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Deptno integer(2),</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Job CHAR(9) CONSTRAINT JOB_ALL_UPPER </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CHECK (Job =UPPER(Job)),</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Hiredate DATE DEFAULT SYSDATE,</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CONSTRAINT DEPTNO_F_KEY FOREIGN KEY (Deptno)</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REFERENCES Dept(Deptno)</a:t>
            </a:r>
          </a:p>
          <a:p>
            <a:pPr lvl="1">
              <a:lnSpc>
                <a:spcPct val="8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a:t>
            </a:r>
          </a:p>
        </p:txBody>
      </p:sp>
      <p:sp>
        <p:nvSpPr>
          <p:cNvPr id="451594" name="Rectangle 10"/>
          <p:cNvSpPr>
            <a:spLocks noChangeArrowheads="1"/>
          </p:cNvSpPr>
          <p:nvPr/>
        </p:nvSpPr>
        <p:spPr bwMode="auto">
          <a:xfrm>
            <a:off x="2438400" y="4560570"/>
            <a:ext cx="4714240" cy="4482227"/>
          </a:xfrm>
          <a:prstGeom prst="rect">
            <a:avLst/>
          </a:prstGeom>
          <a:noFill/>
          <a:ln w="9525">
            <a:noFill/>
            <a:miter lim="800000"/>
            <a:headEnd/>
            <a:tailEnd/>
          </a:ln>
          <a:effectLst/>
        </p:spPr>
        <p:txBody>
          <a:bodyPr lIns="96661" tIns="48331" rIns="96661" bIns="48331"/>
          <a:lstStyle/>
          <a:p>
            <a:pPr>
              <a:spcBef>
                <a:spcPct val="30000"/>
              </a:spcBef>
            </a:pPr>
            <a:endParaRPr lang="en-US"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body" idx="1"/>
          </p:nvPr>
        </p:nvSpPr>
        <p:spPr>
          <a:xfrm>
            <a:off x="2205038" y="880110"/>
            <a:ext cx="4785042" cy="8002667"/>
          </a:xfrm>
        </p:spPr>
        <p:txBody>
          <a:bodyPr/>
          <a:lstStyle/>
          <a:p>
            <a:pPr marL="245009" indent="-245009"/>
            <a:r>
              <a:rPr lang="en-US" b="1" u="sng" dirty="0"/>
              <a:t>FOREIGN KEY Constraint Keywords</a:t>
            </a:r>
            <a:r>
              <a:rPr lang="en-US" b="1" dirty="0"/>
              <a:t>:</a:t>
            </a:r>
            <a:endParaRPr lang="en-US" dirty="0"/>
          </a:p>
          <a:p>
            <a:pPr marL="245009" indent="-245009">
              <a:buFontTx/>
              <a:buChar char="•"/>
            </a:pPr>
            <a:r>
              <a:rPr lang="en-US" dirty="0"/>
              <a:t>Same can be given as a COLUMN constraint as shown in the example given below:</a:t>
            </a:r>
          </a:p>
        </p:txBody>
      </p:sp>
      <p:sp>
        <p:nvSpPr>
          <p:cNvPr id="453636" name="AutoShape 4"/>
          <p:cNvSpPr>
            <a:spLocks noChangeArrowheads="1"/>
          </p:cNvSpPr>
          <p:nvPr/>
        </p:nvSpPr>
        <p:spPr bwMode="auto">
          <a:xfrm>
            <a:off x="2519680" y="1600200"/>
            <a:ext cx="4307840" cy="2281952"/>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CREATE TABLE emp</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Empno integer(4) CONSTRAINT P_KEY PRIMARY KEY,</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Ename varchar(10) CONSTRAINT ENAME_NOT_NULL  NOT NULL,</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Deptno integer(2) CONSTRAINT DEPTNO_F_KEY REFERENCES </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Dept(Deptno),</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Job CHAR(9) CONSTRAINT JOB_ALL_UPPER </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CHECK(job=UPPER(job)),</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  Hiredate DATE DEFAULT SYSDATE</a:t>
            </a:r>
          </a:p>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Lst>
            </a:pPr>
            <a:r>
              <a:rPr lang="en-US" sz="1000">
                <a:latin typeface="Arial" pitchFamily="34" charset="0"/>
                <a:cs typeface="Arial" pitchFamily="34" charset="0"/>
              </a:rPr>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3"/>
          <p:cNvSpPr>
            <a:spLocks noGrp="1" noChangeArrowheads="1"/>
          </p:cNvSpPr>
          <p:nvPr>
            <p:ph type="body" idx="1"/>
          </p:nvPr>
        </p:nvSpPr>
        <p:spPr>
          <a:xfrm>
            <a:off x="2205038" y="4575175"/>
            <a:ext cx="4863156" cy="4643981"/>
          </a:xfrm>
        </p:spPr>
        <p:txBody>
          <a:bodyPr/>
          <a:lstStyle/>
          <a:p>
            <a:r>
              <a:rPr lang="en-US" dirty="0" smtClean="0"/>
              <a:t>Creation of database objects: Tables (contd.):</a:t>
            </a:r>
          </a:p>
          <a:p>
            <a:r>
              <a:rPr lang="en-US" dirty="0" smtClean="0"/>
              <a:t>A table can have a maximum of 1000 columns. Only one column of type LONG is allowed per table.</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Any object created by a user is accessible to the user and the DBA only. </a:t>
            </a:r>
          </a:p>
          <a:p>
            <a:r>
              <a:rPr lang="en-US" dirty="0" smtClean="0"/>
              <a:t>To make the object accessible to other users, the creator or the DBA must explicitly give permission to others. </a:t>
            </a:r>
            <a:endParaRPr lang="en-US" dirty="0"/>
          </a:p>
        </p:txBody>
      </p:sp>
      <p:graphicFrame>
        <p:nvGraphicFramePr>
          <p:cNvPr id="400389" name="Group 5"/>
          <p:cNvGraphicFramePr>
            <a:graphicFrameLocks noGrp="1"/>
          </p:cNvGraphicFramePr>
          <p:nvPr>
            <p:extLst>
              <p:ext uri="{D42A27DB-BD31-4B8C-83A1-F6EECF244321}">
                <p14:modId xmlns:p14="http://schemas.microsoft.com/office/powerpoint/2010/main" val="4139810347"/>
              </p:ext>
            </p:extLst>
          </p:nvPr>
        </p:nvGraphicFramePr>
        <p:xfrm>
          <a:off x="2331790" y="5245118"/>
          <a:ext cx="4470400" cy="2912364"/>
        </p:xfrm>
        <a:graphic>
          <a:graphicData uri="http://schemas.openxmlformats.org/drawingml/2006/table">
            <a:tbl>
              <a:tblPr/>
              <a:tblGrid>
                <a:gridCol w="1310640"/>
                <a:gridCol w="3159760"/>
              </a:tblGrid>
              <a:tr h="608076">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rPr>
                        <a:t>Table_name,col_name,const_name</a:t>
                      </a:r>
                      <a:endParaRPr kumimoji="0" lang="en-US" sz="1000" b="0" i="0" u="none" strike="noStrike" cap="none" normalizeH="0" baseline="0" dirty="0" smtClean="0">
                        <a:ln>
                          <a:noFill/>
                        </a:ln>
                        <a:solidFill>
                          <a:schemeClr val="tx1"/>
                        </a:solidFill>
                        <a:effectLst/>
                        <a:latin typeface="Arial"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A string </a:t>
                      </a:r>
                      <a:r>
                        <a:rPr kumimoji="0" lang="en-US" sz="1000" b="0" i="0" u="none" strike="noStrike" cap="none" normalizeH="0" baseline="0" dirty="0" err="1" smtClean="0">
                          <a:ln>
                            <a:noFill/>
                          </a:ln>
                          <a:solidFill>
                            <a:schemeClr val="tx1"/>
                          </a:solidFill>
                          <a:effectLst/>
                          <a:latin typeface="Arial" pitchFamily="34" charset="0"/>
                        </a:rPr>
                        <a:t>upto</a:t>
                      </a:r>
                      <a:r>
                        <a:rPr kumimoji="0" lang="en-US" sz="1000" b="0" i="0" u="none" strike="noStrike" cap="none" normalizeH="0" baseline="0" dirty="0" smtClean="0">
                          <a:ln>
                            <a:noFill/>
                          </a:ln>
                          <a:solidFill>
                            <a:schemeClr val="tx1"/>
                          </a:solidFill>
                          <a:effectLst/>
                          <a:latin typeface="Arial" pitchFamily="34" charset="0"/>
                        </a:rPr>
                        <a:t> 30 characters length.</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Can be made up to A-Z,0-9,$,_,# </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Must begin with a non-numeric ORACLE data characters.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02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Col_datatype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One of the previously mentioned types.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76">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Col_constraint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A restriction on the column can be of following types: PRIMARY KEY, NOT NULL, UNIQUE,</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FOREIGN KEY, CHECK, Can be named. Only one PRIMARY KEY is allowed per table.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06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Table_constraint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A restriction on single or multiple columns. The types are same as in col_constraint. (NULL constraint is not allowed here).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124">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AS query</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Query is an SQL statement using SELECT command. SELECT command returns the rows from tables. It is useful if the table being created is based on an existing table. New table need not have all the columns of the old table. </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Names of columns can be different. All or part of the data can be copied.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body" idx="1"/>
          </p:nvPr>
        </p:nvSpPr>
        <p:spPr/>
        <p:txBody>
          <a:bodyPr/>
          <a:lstStyle/>
          <a:p>
            <a:r>
              <a:rPr lang="en-US" smtClean="0"/>
              <a:t>Creating new table based on an existing table:</a:t>
            </a:r>
          </a:p>
          <a:p>
            <a:r>
              <a:rPr lang="en-US" smtClean="0"/>
              <a:t>The example in the slide shows how to create a new table based on an existing table.</a:t>
            </a:r>
          </a:p>
          <a:p>
            <a:pPr lvl="1"/>
            <a:r>
              <a:rPr lang="en-US" smtClean="0"/>
              <a:t>When the new table will be created, it will contain empno, ename, hiredate of all employees hired after 01-Jan-1982.</a:t>
            </a:r>
          </a:p>
          <a:p>
            <a:pPr lvl="1"/>
            <a:r>
              <a:rPr lang="en-US" smtClean="0"/>
              <a:t>Constraints on an old table will not be applicable for the new table except NOT NULL constraint.	</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1"/>
          </p:nvPr>
        </p:nvSpPr>
        <p:spPr>
          <a:xfrm>
            <a:off x="2205038" y="880110"/>
            <a:ext cx="4622482" cy="8322707"/>
          </a:xfrm>
        </p:spPr>
        <p:txBody>
          <a:bodyPr/>
          <a:lstStyle/>
          <a:p>
            <a:r>
              <a:rPr lang="en-US" b="1" u="sng" dirty="0"/>
              <a:t>Storage Structure</a:t>
            </a:r>
            <a:r>
              <a:rPr lang="en-US" b="1"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u="sng" dirty="0"/>
              <a:t>A hierarchy of DB2 structures</a:t>
            </a:r>
          </a:p>
        </p:txBody>
      </p:sp>
      <p:pic>
        <p:nvPicPr>
          <p:cNvPr id="607235" name="Picture 3" descr="Begin figure description. A databases and two storage groups, G1 and G2, are represented as squares which contain representations of other structures. The database contains a two table spaces and 3 index spaces. One table space is nonpartitioned and contains tables T1 and T2. Each index space contains 1 index, 1 on table A1 and 1 on table A2. The other table space is partitioned. The partitioned table space contains 1 table that contains partitions 1 through 4 and 1 index space that contains a part 1 partitioning index, parts 1–4. Storage group G1 contains 3 volumes and storage group G2 contains 3 volumes. End figure description."/>
          <p:cNvPicPr>
            <a:picLocks noChangeAspect="1" noChangeArrowheads="1"/>
          </p:cNvPicPr>
          <p:nvPr/>
        </p:nvPicPr>
        <p:blipFill>
          <a:blip r:embed="rId3"/>
          <a:srcRect/>
          <a:stretch>
            <a:fillRect/>
          </a:stretch>
        </p:blipFill>
        <p:spPr bwMode="auto">
          <a:xfrm>
            <a:off x="2357121" y="1280160"/>
            <a:ext cx="4060613" cy="5200650"/>
          </a:xfrm>
          <a:prstGeom prst="rect">
            <a:avLst/>
          </a:prstGeom>
          <a:noFill/>
          <a:ln w="9525">
            <a:noFill/>
            <a:miter lim="800000"/>
            <a:headEnd/>
            <a:tailEnd/>
          </a:ln>
        </p:spPr>
      </p:pic>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body" idx="1"/>
          </p:nvPr>
        </p:nvSpPr>
        <p:spPr/>
        <p:txBody>
          <a:bodyPr/>
          <a:lstStyle/>
          <a:p>
            <a:r>
              <a:rPr lang="en-US" smtClean="0"/>
              <a:t>Examples of ALTER TABLE:</a:t>
            </a:r>
          </a:p>
          <a:p>
            <a:r>
              <a:rPr lang="en-US" smtClean="0"/>
              <a:t>Table_name must be an existing table.</a:t>
            </a:r>
          </a:p>
          <a:p>
            <a:r>
              <a:rPr lang="en-US" smtClean="0"/>
              <a:t>A column cannot be removed from an existing table by using ALTER TABLE.</a:t>
            </a:r>
          </a:p>
          <a:p>
            <a:r>
              <a:rPr lang="en-US" smtClean="0"/>
              <a:t>The uses of modifying columns are:</a:t>
            </a:r>
          </a:p>
          <a:p>
            <a:pPr lvl="1"/>
            <a:r>
              <a:rPr lang="en-US" smtClean="0"/>
              <a:t>Can increase the width of a character column, any time.</a:t>
            </a:r>
          </a:p>
          <a:p>
            <a:pPr lvl="1"/>
            <a:r>
              <a:rPr lang="en-US" smtClean="0"/>
              <a:t>Can increase the number of digits in a number, any time.</a:t>
            </a:r>
          </a:p>
          <a:p>
            <a:pPr lvl="1"/>
            <a:r>
              <a:rPr lang="en-US" smtClean="0"/>
              <a:t>Can increase or decrease the number of decimal places in a number column, any time.  Any reduction on precision and scale can be on empty columns only.</a:t>
            </a:r>
          </a:p>
          <a:p>
            <a:pPr lvl="1"/>
            <a:r>
              <a:rPr lang="en-US" smtClean="0"/>
              <a:t>Can add only NOT NULL constraint by using Column constraints. All other constraints have to be specified as Table constraints.</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type="body" idx="1"/>
          </p:nvPr>
        </p:nvSpPr>
        <p:spPr/>
        <p:txBody>
          <a:bodyPr/>
          <a:lstStyle/>
          <a:p>
            <a:r>
              <a:rPr lang="en-US" smtClean="0"/>
              <a:t>ALTER TABLE – Add clause:</a:t>
            </a:r>
          </a:p>
          <a:p>
            <a:r>
              <a:rPr lang="en-US" smtClean="0"/>
              <a:t>The uses of adding a column to the table by using Add clause are:</a:t>
            </a:r>
          </a:p>
          <a:p>
            <a:r>
              <a:rPr lang="en-US" smtClean="0"/>
              <a:t>You can add any column without a NOT NULL specification.</a:t>
            </a:r>
          </a:p>
          <a:p>
            <a:r>
              <a:rPr lang="en-US" smtClean="0"/>
              <a:t>You can add a NOT NULL column in three steps:</a:t>
            </a:r>
          </a:p>
          <a:p>
            <a:pPr lvl="1"/>
            <a:r>
              <a:rPr lang="en-US" smtClean="0"/>
              <a:t>Add a column without NOT NULL specification.</a:t>
            </a:r>
          </a:p>
          <a:p>
            <a:pPr lvl="1"/>
            <a:r>
              <a:rPr lang="en-US" smtClean="0"/>
              <a:t>Fill every row in that column with data.</a:t>
            </a:r>
          </a:p>
          <a:p>
            <a:pPr lvl="1"/>
            <a:r>
              <a:rPr lang="en-US" smtClean="0"/>
              <a:t>Modify the column to be NOT NULL.</a:t>
            </a:r>
          </a:p>
          <a:p>
            <a:r>
              <a:rPr lang="en-US" smtClean="0"/>
              <a:t>For adding constraint, refer the following example:</a:t>
            </a:r>
            <a:endParaRPr lang="en-US" dirty="0"/>
          </a:p>
        </p:txBody>
      </p:sp>
      <p:sp>
        <p:nvSpPr>
          <p:cNvPr id="406533" name="AutoShape 5"/>
          <p:cNvSpPr>
            <a:spLocks noChangeArrowheads="1"/>
          </p:cNvSpPr>
          <p:nvPr/>
        </p:nvSpPr>
        <p:spPr bwMode="auto">
          <a:xfrm>
            <a:off x="2344317" y="6052890"/>
            <a:ext cx="427736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ALTER TABLE Dept ADD (dname varchar(10) NOT NULL);</a:t>
            </a:r>
          </a:p>
        </p:txBody>
      </p:sp>
      <p:sp>
        <p:nvSpPr>
          <p:cNvPr id="3" name="Slide Image Placeholder 2"/>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txBody>
          <a:bodyPr/>
          <a:lstStyle/>
          <a:p>
            <a:r>
              <a:rPr lang="en-US" smtClean="0"/>
              <a:t>text</a:t>
            </a:r>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type="body" idx="1"/>
          </p:nvPr>
        </p:nvSpPr>
        <p:spPr/>
        <p:txBody>
          <a:bodyPr/>
          <a:lstStyle/>
          <a:p>
            <a:r>
              <a:rPr lang="en-US" dirty="0" smtClean="0"/>
              <a:t>Deleting Database Objects: Tables</a:t>
            </a:r>
          </a:p>
          <a:p>
            <a:r>
              <a:rPr lang="en-US" dirty="0" smtClean="0"/>
              <a:t>Deleting objects that exist in the database is an easy task. Just say:</a:t>
            </a:r>
          </a:p>
          <a:p>
            <a:endParaRPr lang="en-US" dirty="0" smtClean="0"/>
          </a:p>
          <a:p>
            <a:endParaRPr lang="en-US" dirty="0" smtClean="0"/>
          </a:p>
          <a:p>
            <a:endParaRPr lang="en-US" dirty="0" smtClean="0"/>
          </a:p>
          <a:p>
            <a:r>
              <a:rPr lang="en-US" dirty="0" smtClean="0"/>
              <a:t>	For example:</a:t>
            </a:r>
          </a:p>
          <a:p>
            <a:r>
              <a:rPr lang="en-US" dirty="0" smtClean="0"/>
              <a:t>	</a:t>
            </a:r>
          </a:p>
          <a:p>
            <a:endParaRPr lang="en-US" dirty="0" smtClean="0"/>
          </a:p>
          <a:p>
            <a:endParaRPr lang="en-US" dirty="0" smtClean="0"/>
          </a:p>
          <a:p>
            <a:r>
              <a:rPr lang="en-US" dirty="0" smtClean="0"/>
              <a:t>A table that is dropped cannot be recovered. When a table is dropped, dependent objects such as indexes are automatically dropped. Synonyms and views created on the table remain, but give an error if they are referenced. </a:t>
            </a:r>
          </a:p>
          <a:p>
            <a:r>
              <a:rPr lang="en-US" dirty="0" smtClean="0"/>
              <a:t>You cannot delete a table that is being referenced by another table. To do so use the following:</a:t>
            </a:r>
          </a:p>
          <a:p>
            <a:r>
              <a:rPr lang="en-US" dirty="0" smtClean="0"/>
              <a:t>	</a:t>
            </a:r>
          </a:p>
          <a:p>
            <a:endParaRPr lang="en-US" dirty="0" smtClean="0"/>
          </a:p>
          <a:p>
            <a:endParaRPr lang="en-US" dirty="0" smtClean="0"/>
          </a:p>
          <a:p>
            <a:endParaRPr lang="en-US" dirty="0" smtClean="0"/>
          </a:p>
          <a:p>
            <a:endParaRPr lang="en-US" dirty="0" smtClean="0"/>
          </a:p>
          <a:p>
            <a:r>
              <a:rPr lang="en-US" dirty="0" smtClean="0"/>
              <a:t>If </a:t>
            </a:r>
            <a:r>
              <a:rPr lang="en-US" dirty="0" err="1" smtClean="0"/>
              <a:t>new_emp</a:t>
            </a:r>
            <a:r>
              <a:rPr lang="en-US" dirty="0" smtClean="0"/>
              <a:t> is a synonym for a table, then the table is not affected in any way. Only the duplicate name is removed.</a:t>
            </a:r>
          </a:p>
          <a:p>
            <a:endParaRPr lang="en-US" dirty="0"/>
          </a:p>
        </p:txBody>
      </p:sp>
      <p:sp>
        <p:nvSpPr>
          <p:cNvPr id="427013" name="AutoShape 5"/>
          <p:cNvSpPr>
            <a:spLocks noChangeArrowheads="1"/>
          </p:cNvSpPr>
          <p:nvPr/>
        </p:nvSpPr>
        <p:spPr bwMode="auto">
          <a:xfrm>
            <a:off x="2555804" y="5014338"/>
            <a:ext cx="430784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80000"/>
              </a:lnSpc>
            </a:pPr>
            <a:r>
              <a:rPr lang="en-US" sz="1000">
                <a:latin typeface="Arial" pitchFamily="34" charset="0"/>
                <a:cs typeface="Arial" pitchFamily="34" charset="0"/>
              </a:rPr>
              <a:t>DROP Obj_Type obj_name;</a:t>
            </a:r>
          </a:p>
        </p:txBody>
      </p:sp>
      <p:sp>
        <p:nvSpPr>
          <p:cNvPr id="427014" name="AutoShape 6"/>
          <p:cNvSpPr>
            <a:spLocks noChangeArrowheads="1"/>
          </p:cNvSpPr>
          <p:nvPr/>
        </p:nvSpPr>
        <p:spPr bwMode="auto">
          <a:xfrm>
            <a:off x="2573867" y="5641850"/>
            <a:ext cx="430784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80000"/>
              </a:lnSpc>
            </a:pPr>
            <a:r>
              <a:rPr lang="en-US" sz="1000">
                <a:latin typeface="Arial" pitchFamily="34" charset="0"/>
                <a:cs typeface="Arial" pitchFamily="34" charset="0"/>
              </a:rPr>
              <a:t>DROP TABLE EMP;</a:t>
            </a:r>
          </a:p>
        </p:txBody>
      </p:sp>
      <p:sp>
        <p:nvSpPr>
          <p:cNvPr id="427015" name="AutoShape 7"/>
          <p:cNvSpPr>
            <a:spLocks noChangeArrowheads="1"/>
          </p:cNvSpPr>
          <p:nvPr/>
        </p:nvSpPr>
        <p:spPr bwMode="auto">
          <a:xfrm>
            <a:off x="2628053" y="6853636"/>
            <a:ext cx="430784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DROP table-name CASCADE CONSTRAINTS;	</a:t>
            </a:r>
          </a:p>
          <a:p>
            <a:pPr lvl="1"/>
            <a:r>
              <a:rPr lang="en-US" sz="1000" dirty="0">
                <a:latin typeface="Arial" pitchFamily="34" charset="0"/>
                <a:cs typeface="Arial" pitchFamily="34" charset="0"/>
              </a:rPr>
              <a:t>DROP TABLE Dept CASCADE CONSTRAINTS;	</a:t>
            </a:r>
          </a:p>
          <a:p>
            <a:pPr lvl="1"/>
            <a:r>
              <a:rPr lang="en-US" sz="1000" dirty="0">
                <a:latin typeface="Arial" pitchFamily="34" charset="0"/>
                <a:cs typeface="Arial" pitchFamily="34" charset="0"/>
              </a:rPr>
              <a:t>DROP SYNONYM </a:t>
            </a:r>
            <a:r>
              <a:rPr lang="en-US" sz="1000" dirty="0" err="1">
                <a:latin typeface="Arial" pitchFamily="34" charset="0"/>
                <a:cs typeface="Arial" pitchFamily="34" charset="0"/>
              </a:rPr>
              <a:t>new_emp</a:t>
            </a:r>
            <a:r>
              <a:rPr lang="en-US" sz="1000" dirty="0">
                <a:latin typeface="Arial" pitchFamily="34" charset="0"/>
                <a:cs typeface="Arial" pitchFamily="34" charset="0"/>
              </a:rPr>
              <a:t>; </a:t>
            </a:r>
          </a:p>
        </p:txBody>
      </p:sp>
      <p:sp>
        <p:nvSpPr>
          <p:cNvPr id="3" name="Slide Image Placeholder 2"/>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p:txBody>
          <a:bodyPr/>
          <a:lstStyle/>
          <a:p>
            <a:r>
              <a:rPr lang="en-US" smtClean="0"/>
              <a:t>An index is an ordered set of pointers to the data in a DB2 table.</a:t>
            </a:r>
          </a:p>
          <a:p>
            <a:r>
              <a:rPr lang="en-US" smtClean="0"/>
              <a:t>It is based on the values of data in one or more columns of a table.</a:t>
            </a:r>
          </a:p>
          <a:p>
            <a:r>
              <a:rPr lang="en-US" smtClean="0"/>
              <a:t>Index is used to:</a:t>
            </a:r>
          </a:p>
          <a:p>
            <a:pPr lvl="1"/>
            <a:r>
              <a:rPr lang="en-US" smtClean="0"/>
              <a:t>Locate the row(s) that contain a given value</a:t>
            </a:r>
          </a:p>
          <a:p>
            <a:pPr lvl="1"/>
            <a:r>
              <a:rPr lang="en-US" smtClean="0"/>
              <a:t>Gain an efficient and faster direct access to data</a:t>
            </a:r>
          </a:p>
          <a:p>
            <a:r>
              <a:rPr lang="en-US" smtClean="0"/>
              <a:t>Index has an entry for every value in the column(s), with an RID for each row.</a:t>
            </a:r>
          </a:p>
          <a:p>
            <a:r>
              <a:rPr lang="en-US" smtClean="0"/>
              <a:t>Multiple indexes can be defined on a table.</a:t>
            </a:r>
          </a:p>
          <a:p>
            <a:r>
              <a:rPr lang="en-US" smtClean="0"/>
              <a:t>DB2 decides whether or not to use any index to access the table data - when and how to use.</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smtClean="0"/>
              <a:t>Synonym:</a:t>
            </a:r>
          </a:p>
          <a:p>
            <a:r>
              <a:rPr lang="en-US" smtClean="0"/>
              <a:t>A Synonym simplifies access to objects. A Synonym is simply another name for an object. </a:t>
            </a:r>
          </a:p>
          <a:p>
            <a:r>
              <a:rPr lang="en-US" smtClean="0"/>
              <a:t>With Synonyms, you can:</a:t>
            </a:r>
          </a:p>
          <a:p>
            <a:pPr lvl="1"/>
            <a:r>
              <a:rPr lang="en-US" smtClean="0"/>
              <a:t>Ease referring to a table owned by another user.</a:t>
            </a:r>
          </a:p>
          <a:p>
            <a:pPr lvl="1"/>
            <a:r>
              <a:rPr lang="en-US" smtClean="0"/>
              <a:t>Shorten lengthy object names.</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p:txBody>
          <a:bodyPr/>
          <a:lstStyle/>
          <a:p>
            <a:r>
              <a:rPr lang="en-US" dirty="0" smtClean="0"/>
              <a:t>Creating and Removing Synonyms:</a:t>
            </a:r>
          </a:p>
          <a:p>
            <a:r>
              <a:rPr lang="en-US" dirty="0" smtClean="0"/>
              <a:t>You can create a shortened name for the SALGRADE table as shown in the following 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You can create a shortened name for the DEPT_SUM_VU view as shown in the following 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You can drop a Synonym as shown in the following example:</a:t>
            </a:r>
          </a:p>
          <a:p>
            <a:endParaRPr lang="en-US" dirty="0" smtClean="0"/>
          </a:p>
          <a:p>
            <a:endParaRPr lang="en-US" dirty="0" smtClean="0"/>
          </a:p>
          <a:p>
            <a:endParaRPr lang="en-US" dirty="0" smtClean="0"/>
          </a:p>
          <a:p>
            <a:endParaRPr lang="en-US" dirty="0" smtClean="0"/>
          </a:p>
          <a:p>
            <a:endParaRPr lang="en-US" dirty="0"/>
          </a:p>
        </p:txBody>
      </p:sp>
      <p:sp>
        <p:nvSpPr>
          <p:cNvPr id="275461" name="AutoShape 5"/>
          <p:cNvSpPr>
            <a:spLocks noChangeArrowheads="1"/>
          </p:cNvSpPr>
          <p:nvPr/>
        </p:nvSpPr>
        <p:spPr bwMode="auto">
          <a:xfrm>
            <a:off x="2573867" y="6401528"/>
            <a:ext cx="4307840" cy="72009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CREATE SYNONYM  d_sum</a:t>
            </a:r>
          </a:p>
          <a:p>
            <a:pPr lvl="1">
              <a:lnSpc>
                <a:spcPct val="135000"/>
              </a:lnSpc>
            </a:pPr>
            <a:r>
              <a:rPr lang="en-US" sz="1000">
                <a:latin typeface="Arial" pitchFamily="34" charset="0"/>
                <a:cs typeface="Arial" pitchFamily="34" charset="0"/>
              </a:rPr>
              <a:t>FOR  dept_sum_vu;</a:t>
            </a:r>
          </a:p>
          <a:p>
            <a:pPr lvl="1">
              <a:lnSpc>
                <a:spcPct val="135000"/>
              </a:lnSpc>
            </a:pPr>
            <a:r>
              <a:rPr lang="en-US" sz="1000">
                <a:latin typeface="Arial" pitchFamily="34" charset="0"/>
                <a:cs typeface="Arial" pitchFamily="34" charset="0"/>
              </a:rPr>
              <a:t>Synonym Created.</a:t>
            </a:r>
          </a:p>
        </p:txBody>
      </p:sp>
      <p:sp>
        <p:nvSpPr>
          <p:cNvPr id="275462" name="AutoShape 6"/>
          <p:cNvSpPr>
            <a:spLocks noChangeArrowheads="1"/>
          </p:cNvSpPr>
          <p:nvPr/>
        </p:nvSpPr>
        <p:spPr bwMode="auto">
          <a:xfrm>
            <a:off x="2456463" y="7505767"/>
            <a:ext cx="430784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pl-PL" sz="1000">
                <a:latin typeface="Arial" pitchFamily="34" charset="0"/>
                <a:cs typeface="Arial" pitchFamily="34" charset="0"/>
              </a:rPr>
              <a:t>DROP SYNONYM d_sum;</a:t>
            </a:r>
          </a:p>
          <a:p>
            <a:pPr lvl="1">
              <a:lnSpc>
                <a:spcPct val="135000"/>
              </a:lnSpc>
            </a:pPr>
            <a:r>
              <a:rPr lang="pl-PL" sz="1000">
                <a:latin typeface="Arial" pitchFamily="34" charset="0"/>
                <a:cs typeface="Arial" pitchFamily="34" charset="0"/>
              </a:rPr>
              <a:t>Synonym dropped.</a:t>
            </a:r>
            <a:endParaRPr lang="en-US" sz="1000">
              <a:latin typeface="Arial" pitchFamily="34" charset="0"/>
              <a:cs typeface="Arial" pitchFamily="34" charset="0"/>
            </a:endParaRPr>
          </a:p>
        </p:txBody>
      </p:sp>
      <p:sp>
        <p:nvSpPr>
          <p:cNvPr id="275463" name="AutoShape 7"/>
          <p:cNvSpPr>
            <a:spLocks noChangeArrowheads="1"/>
          </p:cNvSpPr>
          <p:nvPr/>
        </p:nvSpPr>
        <p:spPr bwMode="auto">
          <a:xfrm>
            <a:off x="2528711" y="5166252"/>
            <a:ext cx="4307840" cy="695929"/>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dirty="0">
                <a:latin typeface="Arial" pitchFamily="34" charset="0"/>
                <a:cs typeface="Arial" pitchFamily="34" charset="0"/>
              </a:rPr>
              <a:t>CREATE SYNONYM  s</a:t>
            </a:r>
          </a:p>
          <a:p>
            <a:pPr lvl="1">
              <a:lnSpc>
                <a:spcPct val="135000"/>
              </a:lnSpc>
            </a:pPr>
            <a:r>
              <a:rPr lang="en-US" sz="1000" dirty="0">
                <a:latin typeface="Arial" pitchFamily="34" charset="0"/>
                <a:cs typeface="Arial" pitchFamily="34" charset="0"/>
              </a:rPr>
              <a:t>FOR </a:t>
            </a:r>
            <a:r>
              <a:rPr lang="en-US" sz="1000" dirty="0" err="1">
                <a:latin typeface="Arial" pitchFamily="34" charset="0"/>
                <a:cs typeface="Arial" pitchFamily="34" charset="0"/>
              </a:rPr>
              <a:t>salgrade</a:t>
            </a:r>
            <a:endParaRPr lang="en-US" sz="1000" dirty="0">
              <a:latin typeface="Arial" pitchFamily="34" charset="0"/>
              <a:cs typeface="Arial" pitchFamily="34" charset="0"/>
            </a:endParaRPr>
          </a:p>
          <a:p>
            <a:pPr lvl="1">
              <a:lnSpc>
                <a:spcPct val="135000"/>
              </a:lnSpc>
            </a:pPr>
            <a:r>
              <a:rPr lang="en-US" sz="1000" dirty="0">
                <a:latin typeface="Arial" pitchFamily="34" charset="0"/>
                <a:cs typeface="Arial" pitchFamily="34" charset="0"/>
              </a:rPr>
              <a:t>Synonym Created.</a:t>
            </a:r>
          </a:p>
        </p:txBody>
      </p:sp>
      <p:sp>
        <p:nvSpPr>
          <p:cNvPr id="3" name="Slide Image Placeholder 2"/>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smtClean="0"/>
              <a:t>Why do we use Views?</a:t>
            </a:r>
          </a:p>
          <a:p>
            <a:r>
              <a:rPr lang="en-US" smtClean="0"/>
              <a:t>Views are used:</a:t>
            </a:r>
          </a:p>
          <a:p>
            <a:r>
              <a:rPr lang="en-US" smtClean="0"/>
              <a:t>To restrict data access.</a:t>
            </a:r>
          </a:p>
          <a:p>
            <a:r>
              <a:rPr lang="en-US" smtClean="0"/>
              <a:t>To make complex queries easy.</a:t>
            </a:r>
          </a:p>
          <a:p>
            <a:r>
              <a:rPr lang="en-US" smtClean="0"/>
              <a:t>To provide data independence.</a:t>
            </a:r>
          </a:p>
          <a:p>
            <a:r>
              <a:rPr lang="en-US" smtClean="0"/>
              <a:t>To present different views of the same data.</a:t>
            </a:r>
          </a:p>
          <a:p>
            <a:endParaRPr lang="en-US" smtClean="0"/>
          </a:p>
          <a:p>
            <a:r>
              <a:rPr lang="en-US" smtClean="0"/>
              <a:t>Features of Simple and Complex Views:</a:t>
            </a:r>
          </a:p>
          <a:p>
            <a:endParaRPr lang="en-US" smtClean="0"/>
          </a:p>
          <a:p>
            <a:endParaRPr lang="en-US" smtClean="0"/>
          </a:p>
          <a:p>
            <a:endParaRPr lang="en-US" dirty="0"/>
          </a:p>
        </p:txBody>
      </p:sp>
      <p:graphicFrame>
        <p:nvGraphicFramePr>
          <p:cNvPr id="234541" name="Group 45"/>
          <p:cNvGraphicFramePr>
            <a:graphicFrameLocks noGrp="1"/>
          </p:cNvGraphicFramePr>
          <p:nvPr>
            <p:extLst>
              <p:ext uri="{D42A27DB-BD31-4B8C-83A1-F6EECF244321}">
                <p14:modId xmlns:p14="http://schemas.microsoft.com/office/powerpoint/2010/main" val="4232001324"/>
              </p:ext>
            </p:extLst>
          </p:nvPr>
        </p:nvGraphicFramePr>
        <p:xfrm>
          <a:off x="2275840" y="6052108"/>
          <a:ext cx="3718560" cy="1444181"/>
        </p:xfrm>
        <a:graphic>
          <a:graphicData uri="http://schemas.openxmlformats.org/drawingml/2006/table">
            <a:tbl>
              <a:tblPr/>
              <a:tblGrid>
                <a:gridCol w="1625600"/>
                <a:gridCol w="982133"/>
                <a:gridCol w="1110827"/>
              </a:tblGrid>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rPr>
                        <a:t>Features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rPr>
                        <a:t>Simple View</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rPr>
                        <a:t>Complex View</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Number of tables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One</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One or more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Contains functions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No</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Yes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Contains groups of data</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No</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Yes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0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DML operations through a View.</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Yes</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Not always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type="body" idx="1"/>
          </p:nvPr>
        </p:nvSpPr>
        <p:spPr/>
        <p:txBody>
          <a:bodyPr/>
          <a:lstStyle/>
          <a:p>
            <a:r>
              <a:rPr lang="en-US" smtClean="0"/>
              <a:t>A database is a collection of structures with appropriate authorizations and accesses that are defined.</a:t>
            </a:r>
          </a:p>
          <a:p>
            <a:r>
              <a:rPr lang="en-US" smtClean="0"/>
              <a:t>The structures in the database like tables, indexes, etc. are called as objects in the database.</a:t>
            </a:r>
          </a:p>
          <a:p>
            <a:r>
              <a:rPr lang="en-US" smtClean="0"/>
              <a:t>All objects that belong to the same user are said to be the “schema” for the particular user. </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p:txBody>
          <a:bodyPr/>
          <a:lstStyle/>
          <a:p>
            <a:r>
              <a:rPr lang="en-US" smtClean="0"/>
              <a:t>View:</a:t>
            </a:r>
          </a:p>
          <a:p>
            <a:r>
              <a:rPr lang="en-US" smtClean="0"/>
              <a:t>Creating a View:</a:t>
            </a:r>
          </a:p>
          <a:p>
            <a:r>
              <a:rPr lang="en-US" smtClean="0"/>
              <a:t>You can embed a sub-query within the CREATE VIEW statement.</a:t>
            </a:r>
          </a:p>
          <a:p>
            <a:r>
              <a:rPr lang="en-US" smtClean="0"/>
              <a:t>The sub-query can contain complex SELECT syntax.</a:t>
            </a:r>
          </a:p>
          <a:p>
            <a:r>
              <a:rPr lang="en-US" smtClean="0"/>
              <a:t>Characteristics of a View:</a:t>
            </a:r>
          </a:p>
          <a:p>
            <a:r>
              <a:rPr lang="en-US" smtClean="0"/>
              <a:t>View is a logical table that is based on one or more Tables.</a:t>
            </a:r>
          </a:p>
          <a:p>
            <a:r>
              <a:rPr lang="en-US" smtClean="0"/>
              <a:t>View can be used as if it is a Table.</a:t>
            </a:r>
          </a:p>
          <a:p>
            <a:r>
              <a:rPr lang="en-US" smtClean="0"/>
              <a:t>View does not contain data.</a:t>
            </a:r>
          </a:p>
          <a:p>
            <a:r>
              <a:rPr lang="en-US" smtClean="0"/>
              <a:t>Whenever a View is accessed, the query is evaluated. Thus a View is dynamic.</a:t>
            </a:r>
          </a:p>
          <a:p>
            <a:r>
              <a:rPr lang="en-US" smtClean="0"/>
              <a:t>Any changes made in the View affects the Tables on which the View is based.</a:t>
            </a:r>
          </a:p>
          <a:p>
            <a:r>
              <a:rPr lang="en-US" smtClean="0"/>
              <a:t>View helps to hide the following from the user: </a:t>
            </a:r>
          </a:p>
          <a:p>
            <a:pPr lvl="1"/>
            <a:r>
              <a:rPr lang="en-US" smtClean="0"/>
              <a:t>Ownership details of a Table, and </a:t>
            </a:r>
          </a:p>
          <a:p>
            <a:pPr lvl="1"/>
            <a:r>
              <a:rPr lang="en-US" smtClean="0"/>
              <a:t>Complexity of the query used to retrieve the data</a:t>
            </a:r>
            <a:endParaRPr lang="en-US" dirty="0"/>
          </a:p>
        </p:txBody>
      </p:sp>
      <p:sp>
        <p:nvSpPr>
          <p:cNvPr id="4" name="Slide Image Placeholder 3"/>
          <p:cNvSpPr>
            <a:spLocks noGrp="1" noRot="1" noChangeAspect="1"/>
          </p:cNvSpPr>
          <p:nvPr>
            <p:ph type="sldImg"/>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idx="1"/>
          </p:nvPr>
        </p:nvSpPr>
        <p:spPr/>
        <p:txBody>
          <a:bodyPr/>
          <a:lstStyle/>
          <a:p>
            <a:r>
              <a:rPr lang="en-US" smtClean="0"/>
              <a:t>Restrictions while using Views:</a:t>
            </a:r>
          </a:p>
          <a:p>
            <a:r>
              <a:rPr lang="en-US" smtClean="0"/>
              <a:t>Updating / Inserting rows in  the base table is possible by using Views, however, with some restrictions.  This is possible only if the View is based on a single  table.</a:t>
            </a:r>
          </a:p>
          <a:p>
            <a:r>
              <a:rPr lang="en-US" smtClean="0"/>
              <a:t>The restrictions are :</a:t>
            </a:r>
          </a:p>
          <a:p>
            <a:pPr lvl="1"/>
            <a:r>
              <a:rPr lang="en-US" smtClean="0"/>
              <a:t>Updation / Insertion not possible if View is based on two tables. However, this can be done in ORACLE 8.</a:t>
            </a:r>
          </a:p>
          <a:p>
            <a:pPr lvl="1"/>
            <a:r>
              <a:rPr lang="en-US" smtClean="0"/>
              <a:t>Insertion is not allowed if the underlying table has any NOT NULL columns, which are not included in the View.</a:t>
            </a:r>
          </a:p>
          <a:p>
            <a:pPr lvl="1"/>
            <a:r>
              <a:rPr lang="en-US" smtClean="0"/>
              <a:t>Insertion / Updation is not allowed if any column of the View referenced in UPDATE / INSERT contains “functions” or “calculations”.</a:t>
            </a:r>
          </a:p>
          <a:p>
            <a:pPr lvl="1"/>
            <a:r>
              <a:rPr lang="en-US" smtClean="0"/>
              <a:t>Insertion / Updation / Deletion is not allowed if View contains GROUP BY or DISTINCT clauses in the query.</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body" idx="1"/>
          </p:nvPr>
        </p:nvSpPr>
        <p:spPr/>
        <p:txBody>
          <a:bodyPr/>
          <a:lstStyle/>
          <a:p>
            <a:r>
              <a:rPr lang="en-US" dirty="0" smtClean="0"/>
              <a:t>Modifying a View:</a:t>
            </a:r>
          </a:p>
          <a:p>
            <a:r>
              <a:rPr lang="en-US" dirty="0" smtClean="0"/>
              <a:t>As shown in the example given below, modify the View “EMPVU80” by using the CREATE OR REPLACE VIEW clause. Add an alias for each column name.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Column aliases in the CREATE VIEW clause are listed in the same order as the columns in the sub-query.</a:t>
            </a:r>
          </a:p>
          <a:p>
            <a:r>
              <a:rPr lang="en-US" dirty="0" smtClean="0"/>
              <a:t> </a:t>
            </a:r>
            <a:endParaRPr lang="en-US" dirty="0"/>
          </a:p>
        </p:txBody>
      </p:sp>
      <p:sp>
        <p:nvSpPr>
          <p:cNvPr id="435205" name="AutoShape 5"/>
          <p:cNvSpPr>
            <a:spLocks noChangeArrowheads="1"/>
          </p:cNvSpPr>
          <p:nvPr/>
        </p:nvSpPr>
        <p:spPr bwMode="auto">
          <a:xfrm>
            <a:off x="2501618" y="5157739"/>
            <a:ext cx="4307840" cy="120015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CREATE OR REPLACE VIEW empvu80</a:t>
            </a:r>
          </a:p>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id_number</a:t>
            </a:r>
            <a:r>
              <a:rPr lang="en-US" sz="1000" dirty="0">
                <a:latin typeface="Arial" pitchFamily="34" charset="0"/>
                <a:cs typeface="Arial" pitchFamily="34" charset="0"/>
              </a:rPr>
              <a:t>, name, </a:t>
            </a:r>
            <a:r>
              <a:rPr lang="en-US" sz="1000" dirty="0" err="1">
                <a:latin typeface="Arial" pitchFamily="34" charset="0"/>
                <a:cs typeface="Arial" pitchFamily="34" charset="0"/>
              </a:rPr>
              <a:t>sal</a:t>
            </a:r>
            <a:r>
              <a:rPr lang="en-US" sz="1000" dirty="0">
                <a:latin typeface="Arial" pitchFamily="34" charset="0"/>
                <a:cs typeface="Arial" pitchFamily="34" charset="0"/>
              </a:rPr>
              <a:t>, </a:t>
            </a:r>
            <a:r>
              <a:rPr lang="en-US" sz="1000" dirty="0" err="1">
                <a:latin typeface="Arial" pitchFamily="34" charset="0"/>
                <a:cs typeface="Arial" pitchFamily="34" charset="0"/>
              </a:rPr>
              <a:t>department_id</a:t>
            </a:r>
            <a:r>
              <a:rPr lang="en-US" sz="1000" dirty="0">
                <a:latin typeface="Arial" pitchFamily="34" charset="0"/>
                <a:cs typeface="Arial" pitchFamily="34" charset="0"/>
              </a:rPr>
              <a:t>)</a:t>
            </a:r>
          </a:p>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AS SELECT	</a:t>
            </a:r>
            <a:r>
              <a:rPr lang="en-US" sz="1000" dirty="0" err="1">
                <a:latin typeface="Arial" pitchFamily="34" charset="0"/>
                <a:cs typeface="Arial" pitchFamily="34" charset="0"/>
              </a:rPr>
              <a:t>employee_id</a:t>
            </a:r>
            <a:r>
              <a:rPr lang="en-US" sz="1000" dirty="0">
                <a:latin typeface="Arial" pitchFamily="34" charset="0"/>
                <a:cs typeface="Arial" pitchFamily="34" charset="0"/>
              </a:rPr>
              <a:t>, </a:t>
            </a:r>
            <a:r>
              <a:rPr lang="en-US" sz="1000" dirty="0" err="1">
                <a:latin typeface="Arial" pitchFamily="34" charset="0"/>
                <a:cs typeface="Arial" pitchFamily="34" charset="0"/>
              </a:rPr>
              <a:t>first_name</a:t>
            </a:r>
            <a:r>
              <a:rPr lang="en-US" sz="1000" dirty="0">
                <a:latin typeface="Arial" pitchFamily="34" charset="0"/>
                <a:cs typeface="Arial" pitchFamily="34" charset="0"/>
              </a:rPr>
              <a:t> || ' ' || </a:t>
            </a:r>
            <a:r>
              <a:rPr lang="en-US" sz="1000" dirty="0" err="1">
                <a:latin typeface="Arial" pitchFamily="34" charset="0"/>
                <a:cs typeface="Arial" pitchFamily="34" charset="0"/>
              </a:rPr>
              <a:t>last_name</a:t>
            </a:r>
            <a:r>
              <a:rPr lang="en-US" sz="1000" dirty="0">
                <a:latin typeface="Arial" pitchFamily="34" charset="0"/>
                <a:cs typeface="Arial" pitchFamily="34" charset="0"/>
              </a:rPr>
              <a:t>, </a:t>
            </a:r>
          </a:p>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           salary, </a:t>
            </a:r>
            <a:r>
              <a:rPr lang="en-US" sz="1000" dirty="0" err="1">
                <a:latin typeface="Arial" pitchFamily="34" charset="0"/>
                <a:cs typeface="Arial" pitchFamily="34" charset="0"/>
              </a:rPr>
              <a:t>department_id</a:t>
            </a:r>
            <a:endParaRPr lang="en-US" sz="1000" dirty="0">
              <a:latin typeface="Arial" pitchFamily="34" charset="0"/>
              <a:cs typeface="Arial" pitchFamily="34" charset="0"/>
            </a:endParaRPr>
          </a:p>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   FROM    		employees</a:t>
            </a:r>
          </a:p>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   WHERE   		</a:t>
            </a:r>
            <a:r>
              <a:rPr lang="en-US" sz="1000" dirty="0" err="1">
                <a:latin typeface="Arial" pitchFamily="34" charset="0"/>
                <a:cs typeface="Arial" pitchFamily="34" charset="0"/>
              </a:rPr>
              <a:t>department_id</a:t>
            </a:r>
            <a:r>
              <a:rPr lang="en-US" sz="1000" dirty="0">
                <a:latin typeface="Arial" pitchFamily="34" charset="0"/>
                <a:cs typeface="Arial" pitchFamily="34" charset="0"/>
              </a:rPr>
              <a:t> = 80;</a:t>
            </a:r>
          </a:p>
          <a:p>
            <a:pPr lvl="1">
              <a:tabLst>
                <a:tab pos="241653" algn="l"/>
                <a:tab pos="724959" algn="l"/>
                <a:tab pos="966612" algn="l"/>
                <a:tab pos="1208265" algn="l"/>
                <a:tab pos="1456631"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View created.</a:t>
            </a:r>
          </a:p>
        </p:txBody>
      </p:sp>
      <p:sp>
        <p:nvSpPr>
          <p:cNvPr id="3" name="Slide Image Placeholder 2"/>
          <p:cNvSpPr>
            <a:spLocks noGrp="1" noRot="1" noChangeAspect="1"/>
          </p:cNvSpPr>
          <p:nvPr>
            <p:ph type="sldImg"/>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idx="1"/>
          </p:nvPr>
        </p:nvSpPr>
        <p:spPr/>
        <p:txBody>
          <a:bodyPr/>
          <a:lstStyle/>
          <a:p>
            <a:r>
              <a:rPr lang="en-US" smtClean="0"/>
              <a:t>Rules for performing DML Operations on a View:</a:t>
            </a:r>
          </a:p>
          <a:p>
            <a:r>
              <a:rPr lang="en-US" smtClean="0"/>
              <a:t>You can perform “DML operations” on data “through a View” only if those operations follow certain rules.</a:t>
            </a:r>
          </a:p>
          <a:p>
            <a:pPr lvl="1"/>
            <a:r>
              <a:rPr lang="en-US" smtClean="0"/>
              <a:t>You can remove a row from a view, unless it contains any of the following:</a:t>
            </a:r>
          </a:p>
          <a:p>
            <a:pPr lvl="2"/>
            <a:r>
              <a:rPr lang="en-US" smtClean="0"/>
              <a:t>Group functions</a:t>
            </a:r>
          </a:p>
          <a:p>
            <a:pPr lvl="2"/>
            <a:r>
              <a:rPr lang="en-US" smtClean="0"/>
              <a:t>A GROUP BY clause</a:t>
            </a:r>
          </a:p>
          <a:p>
            <a:pPr lvl="2"/>
            <a:r>
              <a:rPr lang="en-US" smtClean="0"/>
              <a:t>The DISTINCT keyword</a:t>
            </a:r>
          </a:p>
          <a:p>
            <a:pPr lvl="2"/>
            <a:r>
              <a:rPr lang="en-US" smtClean="0"/>
              <a:t>The pseudocolumn ROWNUM keyword</a:t>
            </a:r>
          </a:p>
          <a:p>
            <a:endParaRPr lang="en-US" smtClean="0"/>
          </a:p>
          <a:p>
            <a:r>
              <a:rPr lang="en-US" smtClean="0"/>
              <a:t>Removing a View:</a:t>
            </a:r>
          </a:p>
          <a:p>
            <a:r>
              <a:rPr lang="en-US" smtClean="0"/>
              <a:t>You can remove a View by using the following syntax:</a:t>
            </a:r>
          </a:p>
          <a:p>
            <a:endParaRPr lang="en-US"/>
          </a:p>
        </p:txBody>
      </p:sp>
      <p:sp>
        <p:nvSpPr>
          <p:cNvPr id="303109" name="AutoShape 5"/>
          <p:cNvSpPr>
            <a:spLocks noChangeArrowheads="1"/>
          </p:cNvSpPr>
          <p:nvPr/>
        </p:nvSpPr>
        <p:spPr bwMode="auto">
          <a:xfrm>
            <a:off x="2519680" y="6479137"/>
            <a:ext cx="4307840" cy="40005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 pos="3624796" algn="l"/>
                <a:tab pos="3866449" algn="l"/>
              </a:tabLst>
            </a:pPr>
            <a:r>
              <a:rPr lang="en-US" sz="1000">
                <a:latin typeface="Arial" pitchFamily="34" charset="0"/>
                <a:cs typeface="Arial" pitchFamily="34" charset="0"/>
              </a:rPr>
              <a:t>DROP VIEW </a:t>
            </a:r>
            <a:r>
              <a:rPr lang="en-US" sz="1000" i="1">
                <a:latin typeface="Arial" pitchFamily="34" charset="0"/>
                <a:cs typeface="Arial" pitchFamily="34" charset="0"/>
              </a:rPr>
              <a:t>view</a:t>
            </a:r>
            <a:r>
              <a:rPr lang="en-US" sz="1000">
                <a:latin typeface="Arial" pitchFamily="34" charset="0"/>
                <a:cs typeface="Arial" pitchFamily="34" charset="0"/>
              </a:rPr>
              <a:t>;</a:t>
            </a:r>
          </a:p>
        </p:txBody>
      </p:sp>
      <p:sp>
        <p:nvSpPr>
          <p:cNvPr id="3" name="Slide Image Placeholder 2"/>
          <p:cNvSpPr>
            <a:spLocks noGrp="1" noRot="1" noChangeAspect="1"/>
          </p:cNvSpPr>
          <p:nvPr>
            <p:ph type="sldImg"/>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p:txBody>
          <a:bodyPr/>
          <a:lstStyle/>
          <a:p>
            <a:r>
              <a:rPr lang="en-US" smtClean="0"/>
              <a:t>Inline View:</a:t>
            </a:r>
          </a:p>
          <a:p>
            <a:r>
              <a:rPr lang="en-US" smtClean="0"/>
              <a:t>In the example shown in the slide, the portion of the query, which is highlighted, is the Inline view.</a:t>
            </a:r>
          </a:p>
          <a:p>
            <a:r>
              <a:rPr lang="en-US" smtClean="0"/>
              <a:t>.</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p:txBody>
          <a:bodyPr/>
          <a:lstStyle/>
          <a:p>
            <a:r>
              <a:rPr lang="en-US" smtClean="0"/>
              <a:t>Examples:</a:t>
            </a:r>
          </a:p>
          <a:p>
            <a:r>
              <a:rPr lang="en-US" smtClean="0"/>
              <a:t>A table, which is dropped, cannot be recovered.</a:t>
            </a:r>
          </a:p>
          <a:p>
            <a:r>
              <a:rPr lang="en-US" smtClean="0"/>
              <a:t>Dependent objects such as Indexes are automatically dropped.</a:t>
            </a:r>
          </a:p>
          <a:p>
            <a:r>
              <a:rPr lang="en-US" smtClean="0"/>
              <a:t>Synonyms and Views remain intact. However, they give an error when referenced.</a:t>
            </a:r>
          </a:p>
          <a:p>
            <a:endParaRPr lang="en-US" smtClean="0"/>
          </a:p>
          <a:p>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1" name="Rectangle 3"/>
          <p:cNvSpPr>
            <a:spLocks noGrp="1" noChangeArrowheads="1"/>
          </p:cNvSpPr>
          <p:nvPr>
            <p:ph type="body" idx="1"/>
          </p:nvPr>
        </p:nvSpPr>
        <p:spPr/>
        <p:txBody>
          <a:bodyPr/>
          <a:lstStyle/>
          <a:p>
            <a:r>
              <a:rPr lang="en-US" smtClean="0"/>
              <a:t>Catalog:</a:t>
            </a:r>
          </a:p>
          <a:p>
            <a:r>
              <a:rPr lang="en-US" smtClean="0"/>
              <a:t>A catalog contains information about every DB2 object that is maintained by it. Whenever a DB2 object is created, dropped or altered by any DDL statement or whenever control over the object is changed by any DCL statement of SQL, an entry is made in the appropriate catalog table. </a:t>
            </a:r>
          </a:p>
          <a:p>
            <a:r>
              <a:rPr lang="en-US" smtClean="0"/>
              <a:t>Catalog table can be accessed using SQL. However, they cannot be updated by a user (but are updated by the system).</a:t>
            </a:r>
          </a:p>
          <a:p>
            <a:r>
              <a:rPr lang="en-US" smtClean="0"/>
              <a:t>To retrieve information from the DB2 catalog, the select privilege on the catalog is needed. Some of the catalog tables are given below:</a:t>
            </a:r>
          </a:p>
          <a:p>
            <a:pPr lvl="1"/>
            <a:r>
              <a:rPr lang="en-US" smtClean="0"/>
              <a:t>SYSTABLES</a:t>
            </a:r>
          </a:p>
          <a:p>
            <a:pPr lvl="1"/>
            <a:r>
              <a:rPr lang="en-US" smtClean="0"/>
              <a:t>SYSSTOGROUP</a:t>
            </a:r>
          </a:p>
          <a:p>
            <a:pPr lvl="1"/>
            <a:r>
              <a:rPr lang="en-US" smtClean="0"/>
              <a:t>SYSTABLESPACE</a:t>
            </a:r>
            <a:endParaRPr lang="en-US"/>
          </a:p>
        </p:txBody>
      </p:sp>
      <p:sp>
        <p:nvSpPr>
          <p:cNvPr id="4" name="Slide Image Placeholder 3"/>
          <p:cNvSpPr>
            <a:spLocks noGrp="1" noRot="1" noChangeAspect="1"/>
          </p:cNvSpPr>
          <p:nvPr>
            <p:ph type="sldImg"/>
          </p:nvPr>
        </p:nvSpPr>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1" name="Rectangle 3"/>
          <p:cNvSpPr>
            <a:spLocks noGrp="1" noChangeArrowheads="1"/>
          </p:cNvSpPr>
          <p:nvPr>
            <p:ph type="body" idx="1"/>
          </p:nvPr>
        </p:nvSpPr>
        <p:spPr/>
        <p:txBody>
          <a:bodyPr/>
          <a:lstStyle/>
          <a:p>
            <a:r>
              <a:rPr lang="en-US" smtClean="0"/>
              <a:t>Storage Groups:</a:t>
            </a:r>
          </a:p>
          <a:p>
            <a:r>
              <a:rPr lang="en-US" smtClean="0"/>
              <a:t>A DB2 storage group is a set of volumes on direct access storage devices (DASD). The volumes hold the data sets in which tables and indexes are actually stored. </a:t>
            </a:r>
          </a:p>
          <a:p>
            <a:r>
              <a:rPr lang="en-US" smtClean="0"/>
              <a:t>The description of a storage group names the group and identifies its volumes and the VSAM catalog that records the data sets.</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0452255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109079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859776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342135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726946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09069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708363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2918E27-81D6-4E1E-9C74-BEA53FA04030}" type="datetime1">
              <a:rPr lang="en-US" smtClean="0"/>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35182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346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840227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640231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02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53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05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3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595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5068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5277269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7: DB2 Objects</a:t>
            </a:r>
            <a:endParaRPr lang="en-US" b="0" dirty="0">
              <a:ea typeface="ＭＳ Ｐゴシック"/>
              <a:cs typeface="ＭＳ Ｐゴシック"/>
            </a:endParaRPr>
          </a:p>
        </p:txBody>
      </p:sp>
    </p:spTree>
    <p:extLst>
      <p:ext uri="{BB962C8B-B14F-4D97-AF65-F5344CB8AC3E}">
        <p14:creationId xmlns:p14="http://schemas.microsoft.com/office/powerpoint/2010/main" val="2414637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7.4: Table Space</a:t>
            </a:r>
            <a:br>
              <a:rPr lang="en-US" sz="1200" dirty="0"/>
            </a:br>
            <a:r>
              <a:rPr lang="en-US" dirty="0"/>
              <a:t>Partitioned Table </a:t>
            </a:r>
            <a:r>
              <a:rPr lang="en-US" dirty="0" smtClean="0"/>
              <a:t>Space</a:t>
            </a:r>
            <a:endParaRPr lang="en-US" dirty="0"/>
          </a:p>
        </p:txBody>
      </p:sp>
      <p:sp>
        <p:nvSpPr>
          <p:cNvPr id="3" name="Content Placeholder 2"/>
          <p:cNvSpPr>
            <a:spLocks noGrp="1"/>
          </p:cNvSpPr>
          <p:nvPr>
            <p:ph idx="1"/>
          </p:nvPr>
        </p:nvSpPr>
        <p:spPr/>
        <p:txBody>
          <a:bodyPr/>
          <a:lstStyle/>
          <a:p>
            <a:r>
              <a:rPr lang="en-US" dirty="0"/>
              <a:t>The partitioned table space is used for very large tables and may contain only one table.</a:t>
            </a:r>
          </a:p>
          <a:p>
            <a:r>
              <a:rPr lang="en-US" dirty="0"/>
              <a:t>A partitioned table space contains exactly one stored table which is very large.</a:t>
            </a:r>
          </a:p>
          <a:p>
            <a:endParaRPr lang="en-US" dirty="0"/>
          </a:p>
        </p:txBody>
      </p:sp>
    </p:spTree>
    <p:extLst>
      <p:ext uri="{BB962C8B-B14F-4D97-AF65-F5344CB8AC3E}">
        <p14:creationId xmlns:p14="http://schemas.microsoft.com/office/powerpoint/2010/main" val="9545309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7.5: Data Types</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Each literal or column value manipulated by the RDBMS has a Data type. </a:t>
            </a:r>
          </a:p>
          <a:p>
            <a:r>
              <a:rPr lang="en-US" dirty="0"/>
              <a:t>A value’s Data type associates a fixed set of properties with the value. </a:t>
            </a:r>
          </a:p>
          <a:p>
            <a:r>
              <a:rPr lang="en-US" dirty="0"/>
              <a:t>These properties cause the RDBMS to treat values of one data type differently from values of another.</a:t>
            </a:r>
          </a:p>
          <a:p>
            <a:endParaRPr lang="en-US" dirty="0"/>
          </a:p>
        </p:txBody>
      </p:sp>
    </p:spTree>
    <p:extLst>
      <p:ext uri="{BB962C8B-B14F-4D97-AF65-F5344CB8AC3E}">
        <p14:creationId xmlns:p14="http://schemas.microsoft.com/office/powerpoint/2010/main" val="14101661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7.4: Data Types</a:t>
            </a:r>
            <a:br>
              <a:rPr lang="en-US" sz="1200" dirty="0"/>
            </a:br>
            <a:r>
              <a:rPr lang="en-US" dirty="0"/>
              <a:t>Numeric Data </a:t>
            </a:r>
            <a:r>
              <a:rPr lang="en-US" dirty="0" smtClean="0"/>
              <a:t>Type</a:t>
            </a:r>
            <a:endParaRPr lang="en-US" dirty="0"/>
          </a:p>
        </p:txBody>
      </p:sp>
      <p:sp>
        <p:nvSpPr>
          <p:cNvPr id="3" name="Content Placeholder 2"/>
          <p:cNvSpPr>
            <a:spLocks noGrp="1"/>
          </p:cNvSpPr>
          <p:nvPr>
            <p:ph idx="1"/>
          </p:nvPr>
        </p:nvSpPr>
        <p:spPr/>
        <p:txBody>
          <a:bodyPr/>
          <a:lstStyle/>
          <a:p>
            <a:r>
              <a:rPr lang="en-US" dirty="0"/>
              <a:t>INTEGER    (Exact Value)        </a:t>
            </a:r>
          </a:p>
          <a:p>
            <a:r>
              <a:rPr lang="en-US" dirty="0"/>
              <a:t>DECIMAL    (Exact Value)</a:t>
            </a:r>
          </a:p>
          <a:p>
            <a:r>
              <a:rPr lang="en-US" dirty="0"/>
              <a:t>NUMERIC   (Exact Value)</a:t>
            </a:r>
          </a:p>
          <a:p>
            <a:r>
              <a:rPr lang="en-US" dirty="0"/>
              <a:t>SMALLINT  (Exact  Value)</a:t>
            </a:r>
          </a:p>
          <a:p>
            <a:r>
              <a:rPr lang="en-US" dirty="0"/>
              <a:t>FLOAT        (Approximate Value)</a:t>
            </a:r>
          </a:p>
          <a:p>
            <a:r>
              <a:rPr lang="en-US" dirty="0"/>
              <a:t>REAL          (Approximate Value)</a:t>
            </a:r>
          </a:p>
          <a:p>
            <a:r>
              <a:rPr lang="en-US" dirty="0"/>
              <a:t>DOUBLE     (Approximate Value) </a:t>
            </a:r>
          </a:p>
          <a:p>
            <a:endParaRPr lang="en-US" dirty="0"/>
          </a:p>
        </p:txBody>
      </p:sp>
    </p:spTree>
    <p:extLst>
      <p:ext uri="{BB962C8B-B14F-4D97-AF65-F5344CB8AC3E}">
        <p14:creationId xmlns:p14="http://schemas.microsoft.com/office/powerpoint/2010/main" val="29350991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7.5: Data Types</a:t>
            </a:r>
            <a:br>
              <a:rPr lang="en-US" sz="1200" dirty="0"/>
            </a:br>
            <a:r>
              <a:rPr lang="en-US" dirty="0"/>
              <a:t>String Data </a:t>
            </a:r>
            <a:r>
              <a:rPr lang="en-US" dirty="0" smtClean="0"/>
              <a:t>Types</a:t>
            </a:r>
            <a:endParaRPr lang="en-US" dirty="0"/>
          </a:p>
        </p:txBody>
      </p:sp>
      <p:sp>
        <p:nvSpPr>
          <p:cNvPr id="3" name="Content Placeholder 2"/>
          <p:cNvSpPr>
            <a:spLocks noGrp="1"/>
          </p:cNvSpPr>
          <p:nvPr>
            <p:ph idx="1"/>
          </p:nvPr>
        </p:nvSpPr>
        <p:spPr/>
        <p:txBody>
          <a:bodyPr/>
          <a:lstStyle/>
          <a:p>
            <a:r>
              <a:rPr lang="en-US" dirty="0"/>
              <a:t>CHARACTER(CHAR)</a:t>
            </a:r>
          </a:p>
          <a:p>
            <a:r>
              <a:rPr lang="en-US" dirty="0"/>
              <a:t>VARCHAR</a:t>
            </a:r>
          </a:p>
          <a:p>
            <a:r>
              <a:rPr lang="en-US" dirty="0"/>
              <a:t>GRAPHIC</a:t>
            </a:r>
          </a:p>
          <a:p>
            <a:r>
              <a:rPr lang="en-US" dirty="0"/>
              <a:t>VARGRAPHIC</a:t>
            </a:r>
          </a:p>
          <a:p>
            <a:r>
              <a:rPr lang="en-US" dirty="0"/>
              <a:t>LONG VARGRAPHIC</a:t>
            </a:r>
          </a:p>
          <a:p>
            <a:r>
              <a:rPr lang="en-US" dirty="0"/>
              <a:t>LONG VARCHAR</a:t>
            </a:r>
          </a:p>
          <a:p>
            <a:endParaRPr lang="en-US" dirty="0"/>
          </a:p>
        </p:txBody>
      </p:sp>
    </p:spTree>
    <p:extLst>
      <p:ext uri="{BB962C8B-B14F-4D97-AF65-F5344CB8AC3E}">
        <p14:creationId xmlns:p14="http://schemas.microsoft.com/office/powerpoint/2010/main" val="13437642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7.5: Data Types</a:t>
            </a:r>
            <a:br>
              <a:rPr lang="en-US" sz="1200" dirty="0"/>
            </a:br>
            <a:r>
              <a:rPr lang="en-US" dirty="0"/>
              <a:t>Date and Time Data </a:t>
            </a:r>
            <a:r>
              <a:rPr lang="en-US" dirty="0" smtClean="0"/>
              <a:t>Type</a:t>
            </a:r>
            <a:endParaRPr lang="en-US" dirty="0"/>
          </a:p>
        </p:txBody>
      </p:sp>
      <p:sp>
        <p:nvSpPr>
          <p:cNvPr id="3" name="Content Placeholder 2"/>
          <p:cNvSpPr>
            <a:spLocks noGrp="1"/>
          </p:cNvSpPr>
          <p:nvPr>
            <p:ph idx="1"/>
          </p:nvPr>
        </p:nvSpPr>
        <p:spPr/>
        <p:txBody>
          <a:bodyPr/>
          <a:lstStyle/>
          <a:p>
            <a:r>
              <a:rPr lang="en-US" dirty="0"/>
              <a:t>DATE</a:t>
            </a:r>
          </a:p>
          <a:p>
            <a:r>
              <a:rPr lang="en-US" dirty="0"/>
              <a:t>TIME</a:t>
            </a:r>
          </a:p>
          <a:p>
            <a:r>
              <a:rPr lang="en-US" dirty="0"/>
              <a:t>TIMESTAMP</a:t>
            </a:r>
          </a:p>
          <a:p>
            <a:endParaRPr lang="en-US" dirty="0"/>
          </a:p>
        </p:txBody>
      </p:sp>
    </p:spTree>
    <p:extLst>
      <p:ext uri="{BB962C8B-B14F-4D97-AF65-F5344CB8AC3E}">
        <p14:creationId xmlns:p14="http://schemas.microsoft.com/office/powerpoint/2010/main" val="15833095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886"/>
            <a:ext cx="9143999" cy="1002135"/>
          </a:xfrm>
        </p:spPr>
        <p:txBody>
          <a:bodyPr/>
          <a:lstStyle/>
          <a:p>
            <a:r>
              <a:rPr lang="en-US" sz="1200" dirty="0"/>
              <a:t>7.5: Data Types</a:t>
            </a:r>
            <a:br>
              <a:rPr lang="en-US" sz="1200" dirty="0"/>
            </a:br>
            <a:r>
              <a:rPr lang="en-US" dirty="0"/>
              <a:t>SMALLINT Data </a:t>
            </a:r>
            <a:r>
              <a:rPr lang="en-US" dirty="0" smtClean="0"/>
              <a:t>Type</a:t>
            </a:r>
            <a:endParaRPr lang="en-US" dirty="0"/>
          </a:p>
        </p:txBody>
      </p:sp>
      <p:sp>
        <p:nvSpPr>
          <p:cNvPr id="3" name="Content Placeholder 2"/>
          <p:cNvSpPr>
            <a:spLocks noGrp="1"/>
          </p:cNvSpPr>
          <p:nvPr>
            <p:ph idx="1"/>
          </p:nvPr>
        </p:nvSpPr>
        <p:spPr/>
        <p:txBody>
          <a:bodyPr/>
          <a:lstStyle/>
          <a:p>
            <a:r>
              <a:rPr lang="en-US" dirty="0"/>
              <a:t>Two byte binary integer</a:t>
            </a:r>
          </a:p>
          <a:p>
            <a:r>
              <a:rPr lang="en-US" dirty="0"/>
              <a:t>Range of values -32768   to +32767</a:t>
            </a:r>
          </a:p>
          <a:p>
            <a:endParaRPr lang="en-US" dirty="0"/>
          </a:p>
        </p:txBody>
      </p:sp>
    </p:spTree>
    <p:extLst>
      <p:ext uri="{BB962C8B-B14F-4D97-AF65-F5344CB8AC3E}">
        <p14:creationId xmlns:p14="http://schemas.microsoft.com/office/powerpoint/2010/main" val="13903429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7.5: Data Types</a:t>
            </a:r>
            <a:r>
              <a:rPr lang="en-US" dirty="0"/>
              <a:t/>
            </a:r>
            <a:br>
              <a:rPr lang="en-US" dirty="0"/>
            </a:br>
            <a:r>
              <a:rPr lang="en-US" dirty="0"/>
              <a:t>Integer Data </a:t>
            </a:r>
            <a:r>
              <a:rPr lang="en-US" dirty="0" smtClean="0"/>
              <a:t>Type</a:t>
            </a:r>
            <a:endParaRPr lang="en-US" dirty="0"/>
          </a:p>
        </p:txBody>
      </p:sp>
      <p:sp>
        <p:nvSpPr>
          <p:cNvPr id="3" name="Content Placeholder 2"/>
          <p:cNvSpPr>
            <a:spLocks noGrp="1"/>
          </p:cNvSpPr>
          <p:nvPr>
            <p:ph idx="1"/>
          </p:nvPr>
        </p:nvSpPr>
        <p:spPr/>
        <p:txBody>
          <a:bodyPr/>
          <a:lstStyle/>
          <a:p>
            <a:r>
              <a:rPr lang="en-US" dirty="0"/>
              <a:t>Binary integer of 32 bits</a:t>
            </a:r>
          </a:p>
          <a:p>
            <a:r>
              <a:rPr lang="en-US" dirty="0"/>
              <a:t>Range of values    -2147483648 to +2147483647  Internal </a:t>
            </a:r>
          </a:p>
          <a:p>
            <a:r>
              <a:rPr lang="en-US" dirty="0"/>
              <a:t>Storage 4 Bytes</a:t>
            </a:r>
          </a:p>
          <a:p>
            <a:endParaRPr lang="en-US" dirty="0"/>
          </a:p>
        </p:txBody>
      </p:sp>
    </p:spTree>
    <p:extLst>
      <p:ext uri="{BB962C8B-B14F-4D97-AF65-F5344CB8AC3E}">
        <p14:creationId xmlns:p14="http://schemas.microsoft.com/office/powerpoint/2010/main" val="385496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7.5: Data Types</a:t>
            </a:r>
            <a:br>
              <a:rPr lang="en-US" sz="1200" dirty="0"/>
            </a:br>
            <a:r>
              <a:rPr lang="en-US" dirty="0"/>
              <a:t>Float (n) or Real Data </a:t>
            </a:r>
            <a:r>
              <a:rPr lang="en-US" dirty="0" smtClean="0"/>
              <a:t>Type</a:t>
            </a:r>
            <a:endParaRPr lang="en-US" dirty="0"/>
          </a:p>
        </p:txBody>
      </p:sp>
      <p:sp>
        <p:nvSpPr>
          <p:cNvPr id="3" name="Content Placeholder 2"/>
          <p:cNvSpPr>
            <a:spLocks noGrp="1"/>
          </p:cNvSpPr>
          <p:nvPr>
            <p:ph idx="1"/>
          </p:nvPr>
        </p:nvSpPr>
        <p:spPr/>
        <p:txBody>
          <a:bodyPr/>
          <a:lstStyle/>
          <a:p>
            <a:r>
              <a:rPr lang="en-US" dirty="0"/>
              <a:t>Single precision floating point number 'n'  is in the range of 1 to 21. If n is omitted the column has double precision. The number is defined using 32 bits</a:t>
            </a:r>
          </a:p>
          <a:p>
            <a:r>
              <a:rPr lang="en-US" dirty="0"/>
              <a:t>Range of magnitude is 5.4E-79 to 7.2+75</a:t>
            </a:r>
          </a:p>
          <a:p>
            <a:endParaRPr lang="en-US" dirty="0"/>
          </a:p>
        </p:txBody>
      </p:sp>
    </p:spTree>
    <p:extLst>
      <p:ext uri="{BB962C8B-B14F-4D97-AF65-F5344CB8AC3E}">
        <p14:creationId xmlns:p14="http://schemas.microsoft.com/office/powerpoint/2010/main" val="14571953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7.5: Data Types</a:t>
            </a:r>
            <a:br>
              <a:rPr lang="en-US" sz="1200" dirty="0"/>
            </a:br>
            <a:r>
              <a:rPr lang="en-US" dirty="0"/>
              <a:t>Float (n) or Double Data </a:t>
            </a:r>
            <a:r>
              <a:rPr lang="en-US" dirty="0" smtClean="0"/>
              <a:t>Type</a:t>
            </a:r>
            <a:endParaRPr lang="en-US" dirty="0"/>
          </a:p>
        </p:txBody>
      </p:sp>
      <p:sp>
        <p:nvSpPr>
          <p:cNvPr id="3" name="Content Placeholder 2"/>
          <p:cNvSpPr>
            <a:spLocks noGrp="1"/>
          </p:cNvSpPr>
          <p:nvPr>
            <p:ph idx="1"/>
          </p:nvPr>
        </p:nvSpPr>
        <p:spPr/>
        <p:txBody>
          <a:bodyPr/>
          <a:lstStyle/>
          <a:p>
            <a:r>
              <a:rPr lang="en-US" dirty="0"/>
              <a:t>Double precision floating point number. 'n' is in the range of 22 to 53</a:t>
            </a:r>
          </a:p>
          <a:p>
            <a:r>
              <a:rPr lang="en-US" dirty="0"/>
              <a:t>The default is 53.</a:t>
            </a:r>
          </a:p>
          <a:p>
            <a:r>
              <a:rPr lang="en-US" dirty="0"/>
              <a:t>The number is defined using 64 bits</a:t>
            </a:r>
          </a:p>
          <a:p>
            <a:r>
              <a:rPr lang="en-US" dirty="0"/>
              <a:t>Range of magnitude is 5.4E-79 to 7.2E+75</a:t>
            </a:r>
          </a:p>
          <a:p>
            <a:endParaRPr lang="en-US" dirty="0"/>
          </a:p>
        </p:txBody>
      </p:sp>
    </p:spTree>
    <p:extLst>
      <p:ext uri="{BB962C8B-B14F-4D97-AF65-F5344CB8AC3E}">
        <p14:creationId xmlns:p14="http://schemas.microsoft.com/office/powerpoint/2010/main" val="19590395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7.5: Data Types</a:t>
            </a:r>
            <a:br>
              <a:rPr lang="en-US" sz="1200" dirty="0"/>
            </a:br>
            <a:r>
              <a:rPr lang="en-US" dirty="0"/>
              <a:t>Numeric (p, s) Data </a:t>
            </a:r>
            <a:r>
              <a:rPr lang="en-US" dirty="0" smtClean="0"/>
              <a:t>Type</a:t>
            </a:r>
            <a:endParaRPr lang="en-US" dirty="0"/>
          </a:p>
        </p:txBody>
      </p:sp>
      <p:sp>
        <p:nvSpPr>
          <p:cNvPr id="3" name="Content Placeholder 2"/>
          <p:cNvSpPr>
            <a:spLocks noGrp="1"/>
          </p:cNvSpPr>
          <p:nvPr>
            <p:ph idx="1"/>
          </p:nvPr>
        </p:nvSpPr>
        <p:spPr/>
        <p:txBody>
          <a:bodyPr/>
          <a:lstStyle/>
          <a:p>
            <a:r>
              <a:rPr lang="en-US" dirty="0"/>
              <a:t>Number having a precision p and scale s</a:t>
            </a:r>
          </a:p>
          <a:p>
            <a:r>
              <a:rPr lang="en-US" dirty="0"/>
              <a:t>Maximum value for 'p'  is 31</a:t>
            </a:r>
          </a:p>
          <a:p>
            <a:r>
              <a:rPr lang="en-US" dirty="0"/>
              <a:t>Internal representation is packed decimal</a:t>
            </a:r>
          </a:p>
          <a:p>
            <a:endParaRPr lang="en-US" dirty="0"/>
          </a:p>
        </p:txBody>
      </p:sp>
    </p:spTree>
    <p:extLst>
      <p:ext uri="{BB962C8B-B14F-4D97-AF65-F5344CB8AC3E}">
        <p14:creationId xmlns:p14="http://schemas.microsoft.com/office/powerpoint/2010/main" val="24157169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Storage structure:</a:t>
            </a:r>
          </a:p>
          <a:p>
            <a:pPr lvl="2"/>
            <a:r>
              <a:rPr lang="en-US" dirty="0"/>
              <a:t>Storage groups</a:t>
            </a:r>
          </a:p>
          <a:p>
            <a:pPr lvl="2"/>
            <a:r>
              <a:rPr lang="en-US" dirty="0"/>
              <a:t>Database</a:t>
            </a:r>
          </a:p>
          <a:p>
            <a:pPr lvl="2"/>
            <a:r>
              <a:rPr lang="en-US" dirty="0"/>
              <a:t>Index space</a:t>
            </a:r>
          </a:p>
          <a:p>
            <a:pPr lvl="2"/>
            <a:r>
              <a:rPr lang="en-US" dirty="0"/>
              <a:t>Index</a:t>
            </a:r>
          </a:p>
          <a:p>
            <a:pPr lvl="2"/>
            <a:r>
              <a:rPr lang="en-US" dirty="0"/>
              <a:t>Synonym</a:t>
            </a:r>
          </a:p>
          <a:p>
            <a:pPr lvl="2"/>
            <a:r>
              <a:rPr lang="en-US" dirty="0"/>
              <a:t>View</a:t>
            </a:r>
          </a:p>
          <a:p>
            <a:pPr lvl="2"/>
            <a:r>
              <a:rPr lang="en-US" dirty="0"/>
              <a:t>Alias</a:t>
            </a:r>
          </a:p>
          <a:p>
            <a:pPr lvl="2"/>
            <a:r>
              <a:rPr lang="en-US" dirty="0"/>
              <a:t>Catalog</a:t>
            </a:r>
          </a:p>
          <a:p>
            <a:pPr lvl="2"/>
            <a:endParaRPr lang="en-US" dirty="0"/>
          </a:p>
        </p:txBody>
      </p:sp>
    </p:spTree>
    <p:extLst>
      <p:ext uri="{BB962C8B-B14F-4D97-AF65-F5344CB8AC3E}">
        <p14:creationId xmlns:p14="http://schemas.microsoft.com/office/powerpoint/2010/main" val="19888406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7.5: Data Types</a:t>
            </a:r>
            <a:br>
              <a:rPr lang="en-US" sz="1200" dirty="0"/>
            </a:br>
            <a:r>
              <a:rPr lang="en-US" dirty="0"/>
              <a:t>Char (n) or Character (n) Data Type </a:t>
            </a:r>
          </a:p>
        </p:txBody>
      </p:sp>
      <p:sp>
        <p:nvSpPr>
          <p:cNvPr id="3" name="Content Placeholder 2"/>
          <p:cNvSpPr>
            <a:spLocks noGrp="1"/>
          </p:cNvSpPr>
          <p:nvPr>
            <p:ph idx="1"/>
          </p:nvPr>
        </p:nvSpPr>
        <p:spPr/>
        <p:txBody>
          <a:bodyPr/>
          <a:lstStyle/>
          <a:p>
            <a:r>
              <a:rPr lang="en-US" dirty="0"/>
              <a:t>Fixed length character strings represented using EBCDIC . </a:t>
            </a:r>
          </a:p>
          <a:p>
            <a:r>
              <a:rPr lang="en-US" dirty="0"/>
              <a:t>'n' is the range of 1 to 254.</a:t>
            </a:r>
          </a:p>
          <a:p>
            <a:r>
              <a:rPr lang="en-US" dirty="0"/>
              <a:t>All values in the column are of the same length. </a:t>
            </a:r>
          </a:p>
          <a:p>
            <a:r>
              <a:rPr lang="en-US" dirty="0"/>
              <a:t>If 'n' is </a:t>
            </a:r>
            <a:r>
              <a:rPr lang="en-US" dirty="0" err="1"/>
              <a:t>omitted,a</a:t>
            </a:r>
            <a:r>
              <a:rPr lang="en-US" dirty="0"/>
              <a:t> value of 1 is assumed.</a:t>
            </a:r>
          </a:p>
          <a:p>
            <a:endParaRPr lang="en-US" dirty="0"/>
          </a:p>
        </p:txBody>
      </p:sp>
    </p:spTree>
    <p:extLst>
      <p:ext uri="{BB962C8B-B14F-4D97-AF65-F5344CB8AC3E}">
        <p14:creationId xmlns:p14="http://schemas.microsoft.com/office/powerpoint/2010/main" val="40981670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7.5: Data Types</a:t>
            </a:r>
            <a:br>
              <a:rPr lang="en-US" sz="1200" dirty="0"/>
            </a:br>
            <a:r>
              <a:rPr lang="en-US" dirty="0" err="1"/>
              <a:t>VarChar</a:t>
            </a:r>
            <a:r>
              <a:rPr lang="en-US" dirty="0"/>
              <a:t> (n) Data Type </a:t>
            </a:r>
          </a:p>
        </p:txBody>
      </p:sp>
      <p:sp>
        <p:nvSpPr>
          <p:cNvPr id="3" name="Content Placeholder 2"/>
          <p:cNvSpPr>
            <a:spLocks noGrp="1"/>
          </p:cNvSpPr>
          <p:nvPr>
            <p:ph idx="1"/>
          </p:nvPr>
        </p:nvSpPr>
        <p:spPr/>
        <p:txBody>
          <a:bodyPr/>
          <a:lstStyle/>
          <a:p>
            <a:r>
              <a:rPr lang="en-US" dirty="0"/>
              <a:t>Variable length character string represented using EBCDIC.</a:t>
            </a:r>
          </a:p>
          <a:p>
            <a:r>
              <a:rPr lang="en-US" dirty="0"/>
              <a:t>The maximum value of n is  4046 .</a:t>
            </a:r>
          </a:p>
          <a:p>
            <a:r>
              <a:rPr lang="en-US" dirty="0"/>
              <a:t>The values in the column may have different lengths not to exceed a maximum of 'n‘</a:t>
            </a:r>
          </a:p>
          <a:p>
            <a:r>
              <a:rPr lang="en-US" dirty="0"/>
              <a:t>VARCHAR field have length field as well as text fields.</a:t>
            </a:r>
          </a:p>
          <a:p>
            <a:r>
              <a:rPr lang="en-US" dirty="0"/>
              <a:t>First two bytes is allocated to hold the length of the text </a:t>
            </a:r>
          </a:p>
          <a:p>
            <a:endParaRPr lang="en-US" dirty="0"/>
          </a:p>
        </p:txBody>
      </p:sp>
    </p:spTree>
    <p:extLst>
      <p:ext uri="{BB962C8B-B14F-4D97-AF65-F5344CB8AC3E}">
        <p14:creationId xmlns:p14="http://schemas.microsoft.com/office/powerpoint/2010/main" val="31959403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7.5: Data Types</a:t>
            </a:r>
            <a:br>
              <a:rPr lang="en-US" sz="1200" dirty="0"/>
            </a:br>
            <a:r>
              <a:rPr lang="en-US" dirty="0"/>
              <a:t>Long </a:t>
            </a:r>
            <a:r>
              <a:rPr lang="en-US" dirty="0" err="1"/>
              <a:t>VarGraphic</a:t>
            </a:r>
            <a:r>
              <a:rPr lang="en-US" dirty="0"/>
              <a:t> and </a:t>
            </a:r>
            <a:r>
              <a:rPr lang="en-US" dirty="0" err="1"/>
              <a:t>VarChar</a:t>
            </a:r>
            <a:r>
              <a:rPr lang="en-US" dirty="0"/>
              <a:t> Data </a:t>
            </a:r>
            <a:r>
              <a:rPr lang="en-US" dirty="0" smtClean="0"/>
              <a:t>Type</a:t>
            </a:r>
            <a:endParaRPr lang="en-US" dirty="0"/>
          </a:p>
        </p:txBody>
      </p:sp>
      <p:sp>
        <p:nvSpPr>
          <p:cNvPr id="3" name="Content Placeholder 2"/>
          <p:cNvSpPr>
            <a:spLocks noGrp="1"/>
          </p:cNvSpPr>
          <p:nvPr>
            <p:ph idx="1"/>
          </p:nvPr>
        </p:nvSpPr>
        <p:spPr/>
        <p:txBody>
          <a:bodyPr/>
          <a:lstStyle/>
          <a:p>
            <a:r>
              <a:rPr lang="en-US" dirty="0"/>
              <a:t>A long string can not be </a:t>
            </a:r>
            <a:r>
              <a:rPr lang="en-US" dirty="0" err="1"/>
              <a:t>indexed,not</a:t>
            </a:r>
            <a:r>
              <a:rPr lang="en-US" dirty="0"/>
              <a:t> referenced in WHERE </a:t>
            </a:r>
            <a:r>
              <a:rPr lang="en-US" dirty="0" err="1"/>
              <a:t>clause,not</a:t>
            </a:r>
            <a:r>
              <a:rPr lang="en-US" dirty="0"/>
              <a:t>  used with GROUP BY or ORDER BY clause</a:t>
            </a:r>
          </a:p>
          <a:p>
            <a:r>
              <a:rPr lang="en-US" dirty="0"/>
              <a:t>A long string cannot appear in  PRIMARAY KEY and FOREIGN KEY  representations</a:t>
            </a:r>
          </a:p>
          <a:p>
            <a:endParaRPr lang="en-US" dirty="0"/>
          </a:p>
        </p:txBody>
      </p:sp>
    </p:spTree>
    <p:extLst>
      <p:ext uri="{BB962C8B-B14F-4D97-AF65-F5344CB8AC3E}">
        <p14:creationId xmlns:p14="http://schemas.microsoft.com/office/powerpoint/2010/main" val="4208244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7.6: Constants and Literals </a:t>
            </a:r>
            <a:br>
              <a:rPr lang="en-US" sz="1200" dirty="0"/>
            </a:br>
            <a:r>
              <a:rPr lang="en-US" dirty="0"/>
              <a:t>List </a:t>
            </a:r>
          </a:p>
        </p:txBody>
      </p:sp>
      <p:sp>
        <p:nvSpPr>
          <p:cNvPr id="3" name="Content Placeholder 2"/>
          <p:cNvSpPr>
            <a:spLocks noGrp="1"/>
          </p:cNvSpPr>
          <p:nvPr>
            <p:ph idx="1"/>
          </p:nvPr>
        </p:nvSpPr>
        <p:spPr>
          <a:xfrm>
            <a:off x="298516" y="1494766"/>
            <a:ext cx="8845484" cy="4906034"/>
          </a:xfrm>
        </p:spPr>
        <p:txBody>
          <a:bodyPr/>
          <a:lstStyle/>
          <a:p>
            <a:r>
              <a:rPr lang="en-US" sz="2000" dirty="0"/>
              <a:t>Integer: It is a signed or unsigned decimal integer with no decimal point.</a:t>
            </a:r>
          </a:p>
          <a:p>
            <a:pPr lvl="1"/>
            <a:r>
              <a:rPr lang="en-US" dirty="0"/>
              <a:t>For example:  4     -15     +364      0</a:t>
            </a:r>
          </a:p>
          <a:p>
            <a:r>
              <a:rPr lang="en-US" sz="2000" dirty="0"/>
              <a:t>Decimal: It is a signed or unsigned decimal number with decimal point.</a:t>
            </a:r>
          </a:p>
          <a:p>
            <a:pPr lvl="1"/>
            <a:r>
              <a:rPr lang="en-US" dirty="0"/>
              <a:t>For example:  40    -95.7    +364.05     0.0007</a:t>
            </a:r>
          </a:p>
          <a:p>
            <a:r>
              <a:rPr lang="en-US" sz="2000" dirty="0"/>
              <a:t>Float: It is written as a decimal constant, followed by a character E, followed by an integer constant.</a:t>
            </a:r>
          </a:p>
          <a:p>
            <a:pPr lvl="1"/>
            <a:r>
              <a:rPr lang="en-US" dirty="0"/>
              <a:t>For example:  4E3   -95.7E46  +364E.5   07E1</a:t>
            </a:r>
          </a:p>
          <a:p>
            <a:r>
              <a:rPr lang="en-US" sz="2000" dirty="0"/>
              <a:t>Character string: It is written either as a string of characters enclosed in a single quotes or a string of pairs of hexadecimal digits enclosed in single quotes preceded by letter X.</a:t>
            </a:r>
          </a:p>
          <a:p>
            <a:pPr lvl="1"/>
            <a:r>
              <a:rPr lang="en-US" dirty="0"/>
              <a:t>For example: </a:t>
            </a:r>
          </a:p>
          <a:p>
            <a:pPr lvl="2"/>
            <a:r>
              <a:rPr lang="en-US" dirty="0"/>
              <a:t>‘123MAIN St.’</a:t>
            </a:r>
          </a:p>
          <a:p>
            <a:pPr lvl="2"/>
            <a:r>
              <a:rPr lang="en-US" dirty="0"/>
              <a:t>‘PIGON’</a:t>
            </a:r>
          </a:p>
          <a:p>
            <a:pPr lvl="2"/>
            <a:r>
              <a:rPr lang="en-US" dirty="0"/>
              <a:t>X ‘FIF2F3F40D156247’</a:t>
            </a:r>
          </a:p>
          <a:p>
            <a:pPr lvl="2"/>
            <a:endParaRPr lang="en-US" dirty="0"/>
          </a:p>
        </p:txBody>
      </p:sp>
    </p:spTree>
    <p:extLst>
      <p:ext uri="{BB962C8B-B14F-4D97-AF65-F5344CB8AC3E}">
        <p14:creationId xmlns:p14="http://schemas.microsoft.com/office/powerpoint/2010/main" val="759391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7.6: Constants and Literals </a:t>
            </a:r>
            <a:br>
              <a:rPr lang="en-US" sz="1200" dirty="0"/>
            </a:br>
            <a:r>
              <a:rPr lang="en-US" dirty="0"/>
              <a:t>List of Constants and </a:t>
            </a:r>
            <a:r>
              <a:rPr lang="en-US" dirty="0" smtClean="0"/>
              <a:t>Literals</a:t>
            </a:r>
            <a:endParaRPr lang="en-US" dirty="0"/>
          </a:p>
        </p:txBody>
      </p:sp>
      <p:sp>
        <p:nvSpPr>
          <p:cNvPr id="3" name="Content Placeholder 2"/>
          <p:cNvSpPr>
            <a:spLocks noGrp="1"/>
          </p:cNvSpPr>
          <p:nvPr>
            <p:ph idx="1"/>
          </p:nvPr>
        </p:nvSpPr>
        <p:spPr/>
        <p:txBody>
          <a:bodyPr/>
          <a:lstStyle/>
          <a:p>
            <a:r>
              <a:rPr lang="en-US" dirty="0"/>
              <a:t>Graphic string: It is written as a string of double byte characters preceded by  the character ‘&lt; ’ and followed by ‘&gt;’ the whole enclosed in single quotes and preceded by  letter G.</a:t>
            </a:r>
          </a:p>
          <a:p>
            <a:pPr lvl="1"/>
            <a:r>
              <a:rPr lang="en-US" dirty="0"/>
              <a:t>For example: G ‘&lt;STRING&gt;’</a:t>
            </a:r>
          </a:p>
          <a:p>
            <a:r>
              <a:rPr lang="en-US" dirty="0"/>
              <a:t>Date: It is written in the form ‘mm/</a:t>
            </a:r>
            <a:r>
              <a:rPr lang="en-US" dirty="0" err="1"/>
              <a:t>dd</a:t>
            </a:r>
            <a:r>
              <a:rPr lang="en-US" dirty="0"/>
              <a:t>/</a:t>
            </a:r>
            <a:r>
              <a:rPr lang="en-US" dirty="0" err="1"/>
              <a:t>yyyy</a:t>
            </a:r>
            <a:r>
              <a:rPr lang="en-US" dirty="0"/>
              <a:t>’ enclosed in single quotes.</a:t>
            </a:r>
          </a:p>
          <a:p>
            <a:pPr lvl="1"/>
            <a:r>
              <a:rPr lang="en-US" dirty="0"/>
              <a:t>For example:</a:t>
            </a:r>
          </a:p>
          <a:p>
            <a:pPr lvl="2"/>
            <a:r>
              <a:rPr lang="en-US" dirty="0"/>
              <a:t>‘1/18/1941’</a:t>
            </a:r>
          </a:p>
          <a:p>
            <a:pPr lvl="2"/>
            <a:r>
              <a:rPr lang="en-US" dirty="0"/>
              <a:t>‘12/25/1889’</a:t>
            </a:r>
          </a:p>
          <a:p>
            <a:r>
              <a:rPr lang="en-US" dirty="0"/>
              <a:t>Time: It is written in the form </a:t>
            </a:r>
            <a:r>
              <a:rPr lang="en-US" dirty="0" err="1"/>
              <a:t>hh:mm</a:t>
            </a:r>
            <a:r>
              <a:rPr lang="en-US" dirty="0"/>
              <a:t> AM or </a:t>
            </a:r>
            <a:r>
              <a:rPr lang="en-US" dirty="0" err="1"/>
              <a:t>hh:mm</a:t>
            </a:r>
            <a:r>
              <a:rPr lang="en-US" dirty="0"/>
              <a:t> PM and enclosed in the single quotes. </a:t>
            </a:r>
          </a:p>
          <a:p>
            <a:pPr lvl="1"/>
            <a:r>
              <a:rPr lang="en-US" dirty="0"/>
              <a:t>For example: </a:t>
            </a:r>
          </a:p>
          <a:p>
            <a:pPr lvl="2"/>
            <a:r>
              <a:rPr lang="en-US" dirty="0"/>
              <a:t>‘10:00AM’</a:t>
            </a:r>
          </a:p>
          <a:p>
            <a:pPr lvl="2"/>
            <a:r>
              <a:rPr lang="en-US" dirty="0"/>
              <a:t>‘9:30PM’</a:t>
            </a:r>
          </a:p>
          <a:p>
            <a:pPr lvl="2"/>
            <a:endParaRPr lang="en-US" dirty="0"/>
          </a:p>
          <a:p>
            <a:endParaRPr lang="en-US" dirty="0"/>
          </a:p>
        </p:txBody>
      </p:sp>
    </p:spTree>
    <p:extLst>
      <p:ext uri="{BB962C8B-B14F-4D97-AF65-F5344CB8AC3E}">
        <p14:creationId xmlns:p14="http://schemas.microsoft.com/office/powerpoint/2010/main" val="31543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29"/>
            <a:ext cx="9143999" cy="1002135"/>
          </a:xfrm>
        </p:spPr>
        <p:txBody>
          <a:bodyPr/>
          <a:lstStyle/>
          <a:p>
            <a:r>
              <a:rPr lang="en-US" sz="1200" dirty="0"/>
              <a:t>7.6: Constants and Literals </a:t>
            </a:r>
            <a:br>
              <a:rPr lang="en-US" sz="1200" dirty="0"/>
            </a:br>
            <a:r>
              <a:rPr lang="en-US" dirty="0"/>
              <a:t>List of Constants and </a:t>
            </a:r>
            <a:r>
              <a:rPr lang="en-US" dirty="0" smtClean="0"/>
              <a:t>Literals</a:t>
            </a:r>
            <a:endParaRPr lang="en-US" dirty="0"/>
          </a:p>
        </p:txBody>
      </p:sp>
      <p:sp>
        <p:nvSpPr>
          <p:cNvPr id="3" name="Content Placeholder 2"/>
          <p:cNvSpPr>
            <a:spLocks noGrp="1"/>
          </p:cNvSpPr>
          <p:nvPr>
            <p:ph idx="1"/>
          </p:nvPr>
        </p:nvSpPr>
        <p:spPr/>
        <p:txBody>
          <a:bodyPr/>
          <a:lstStyle/>
          <a:p>
            <a:r>
              <a:rPr lang="en-US" dirty="0"/>
              <a:t>Timestamp: It is written in the form </a:t>
            </a:r>
            <a:r>
              <a:rPr lang="en-US" dirty="0" err="1"/>
              <a:t>yyyy</a:t>
            </a:r>
            <a:r>
              <a:rPr lang="en-US" dirty="0"/>
              <a:t>-mm-</a:t>
            </a:r>
            <a:r>
              <a:rPr lang="en-US" dirty="0" err="1"/>
              <a:t>dd</a:t>
            </a:r>
            <a:r>
              <a:rPr lang="en-US" dirty="0"/>
              <a:t>-</a:t>
            </a:r>
            <a:r>
              <a:rPr lang="en-US" dirty="0" err="1"/>
              <a:t>hh-m.ss.nnnnn</a:t>
            </a:r>
            <a:r>
              <a:rPr lang="en-US" dirty="0"/>
              <a:t> and enclosed in single quotes.</a:t>
            </a:r>
          </a:p>
          <a:p>
            <a:pPr lvl="1"/>
            <a:r>
              <a:rPr lang="en-US" dirty="0"/>
              <a:t>For example: </a:t>
            </a:r>
          </a:p>
          <a:p>
            <a:pPr lvl="2"/>
            <a:r>
              <a:rPr lang="en-US" dirty="0"/>
              <a:t>‘1996-4-28-12.00.00.000000’</a:t>
            </a:r>
          </a:p>
          <a:p>
            <a:pPr lvl="2"/>
            <a:r>
              <a:rPr lang="en-US" dirty="0"/>
              <a:t>‘1994-10-17-18.30.45’</a:t>
            </a:r>
          </a:p>
          <a:p>
            <a:pPr lvl="2"/>
            <a:endParaRPr lang="en-US" dirty="0"/>
          </a:p>
        </p:txBody>
      </p:sp>
    </p:spTree>
    <p:extLst>
      <p:ext uri="{BB962C8B-B14F-4D97-AF65-F5344CB8AC3E}">
        <p14:creationId xmlns:p14="http://schemas.microsoft.com/office/powerpoint/2010/main" val="1760266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7.7: Special Register</a:t>
            </a:r>
            <a:br>
              <a:rPr lang="en-US" sz="1200" dirty="0"/>
            </a:br>
            <a:r>
              <a:rPr lang="en-US" dirty="0" smtClean="0"/>
              <a:t>Concept</a:t>
            </a:r>
            <a:endParaRPr lang="en-US" dirty="0"/>
          </a:p>
        </p:txBody>
      </p:sp>
      <p:sp>
        <p:nvSpPr>
          <p:cNvPr id="3" name="Content Placeholder 2"/>
          <p:cNvSpPr>
            <a:spLocks noGrp="1"/>
          </p:cNvSpPr>
          <p:nvPr>
            <p:ph idx="1"/>
          </p:nvPr>
        </p:nvSpPr>
        <p:spPr/>
        <p:txBody>
          <a:bodyPr/>
          <a:lstStyle/>
          <a:p>
            <a:r>
              <a:rPr lang="en-US" dirty="0"/>
              <a:t>Special register is used to store information that can be referenced in SQL statements.</a:t>
            </a:r>
          </a:p>
          <a:p>
            <a:r>
              <a:rPr lang="en-US" dirty="0"/>
              <a:t>DB2 supports a number of special registers. </a:t>
            </a:r>
          </a:p>
          <a:p>
            <a:pPr lvl="1"/>
            <a:r>
              <a:rPr lang="en-US" dirty="0"/>
              <a:t>USER : It returns the ‘primary authorization ID’.</a:t>
            </a:r>
          </a:p>
          <a:p>
            <a:pPr lvl="1"/>
            <a:r>
              <a:rPr lang="en-US" dirty="0"/>
              <a:t>CURRENT SQLID : It returns the current authorization ID.</a:t>
            </a:r>
          </a:p>
          <a:p>
            <a:pPr lvl="1"/>
            <a:r>
              <a:rPr lang="en-US" dirty="0"/>
              <a:t>CURRENT SERVER : It returns the ID of the current server.</a:t>
            </a:r>
          </a:p>
          <a:p>
            <a:pPr lvl="1"/>
            <a:r>
              <a:rPr lang="en-US" dirty="0"/>
              <a:t>CURRENT PACKAGESET : It returns the ID of the collection currently in use.</a:t>
            </a:r>
          </a:p>
          <a:p>
            <a:pPr lvl="1"/>
            <a:r>
              <a:rPr lang="en-US" dirty="0"/>
              <a:t>CURRENT TIME : It returns the current time.</a:t>
            </a:r>
          </a:p>
          <a:p>
            <a:pPr lvl="1"/>
            <a:r>
              <a:rPr lang="en-US" dirty="0"/>
              <a:t>CURRENT DATE : It returns the current date.</a:t>
            </a:r>
          </a:p>
          <a:p>
            <a:pPr lvl="1"/>
            <a:r>
              <a:rPr lang="en-US" dirty="0"/>
              <a:t>CURRENT TIMESTAMP : It returns the current timestamp.</a:t>
            </a:r>
          </a:p>
          <a:p>
            <a:pPr lvl="1"/>
            <a:endParaRPr lang="en-US" dirty="0"/>
          </a:p>
          <a:p>
            <a:pPr lvl="1"/>
            <a:endParaRPr lang="en-US" dirty="0"/>
          </a:p>
        </p:txBody>
      </p:sp>
    </p:spTree>
    <p:extLst>
      <p:ext uri="{BB962C8B-B14F-4D97-AF65-F5344CB8AC3E}">
        <p14:creationId xmlns:p14="http://schemas.microsoft.com/office/powerpoint/2010/main" val="3210649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Tables are objects, which store the user data.</a:t>
            </a:r>
          </a:p>
          <a:p>
            <a:r>
              <a:rPr lang="en-US" dirty="0"/>
              <a:t>Use the CREATE TABLE statement to create a table, which is the basic structure to hold data.</a:t>
            </a:r>
          </a:p>
          <a:p>
            <a:pPr lvl="1"/>
            <a:r>
              <a:rPr lang="en-US" dirty="0"/>
              <a:t>For example:</a:t>
            </a:r>
          </a:p>
          <a:p>
            <a:endParaRPr lang="en-US" dirty="0"/>
          </a:p>
          <a:p>
            <a:endParaRPr lang="en-US" dirty="0"/>
          </a:p>
        </p:txBody>
      </p:sp>
      <p:sp>
        <p:nvSpPr>
          <p:cNvPr id="446473" name="AutoShape 9"/>
          <p:cNvSpPr>
            <a:spLocks noChangeArrowheads="1"/>
          </p:cNvSpPr>
          <p:nvPr/>
        </p:nvSpPr>
        <p:spPr bwMode="auto">
          <a:xfrm>
            <a:off x="671513" y="3120565"/>
            <a:ext cx="7848600" cy="166915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CREATE TABLE DEPT</a:t>
            </a:r>
          </a:p>
          <a:p>
            <a:pPr lvl="1">
              <a:lnSpc>
                <a:spcPct val="135000"/>
              </a:lnSpc>
            </a:pPr>
            <a:r>
              <a:rPr lang="en-US">
                <a:latin typeface="+mj-lt"/>
              </a:rPr>
              <a:t>( Deptno integer(2),</a:t>
            </a:r>
          </a:p>
          <a:p>
            <a:pPr lvl="1">
              <a:lnSpc>
                <a:spcPct val="135000"/>
              </a:lnSpc>
            </a:pPr>
            <a:r>
              <a:rPr lang="en-US">
                <a:latin typeface="+mj-lt"/>
              </a:rPr>
              <a:t>Dname varchar(14),</a:t>
            </a:r>
          </a:p>
          <a:p>
            <a:pPr lvl="1">
              <a:lnSpc>
                <a:spcPct val="135000"/>
              </a:lnSpc>
            </a:pPr>
            <a:r>
              <a:rPr lang="en-US">
                <a:latin typeface="+mj-lt"/>
              </a:rPr>
              <a:t>Loc varchar(13) ) in &lt;DBName.TablespaceName&gt;;</a:t>
            </a:r>
          </a:p>
        </p:txBody>
      </p:sp>
      <p:sp>
        <p:nvSpPr>
          <p:cNvPr id="2" name="Title 1"/>
          <p:cNvSpPr>
            <a:spLocks noGrp="1"/>
          </p:cNvSpPr>
          <p:nvPr>
            <p:ph type="title"/>
          </p:nvPr>
        </p:nvSpPr>
        <p:spPr>
          <a:xfrm>
            <a:off x="0" y="0"/>
            <a:ext cx="9143999" cy="1002135"/>
          </a:xfrm>
        </p:spPr>
        <p:txBody>
          <a:bodyPr/>
          <a:lstStyle/>
          <a:p>
            <a:r>
              <a:rPr lang="en-US" sz="1200" dirty="0"/>
              <a:t>7.8: Table</a:t>
            </a:r>
            <a:br>
              <a:rPr lang="en-US" sz="1200" dirty="0"/>
            </a:br>
            <a:r>
              <a:rPr lang="en-US" dirty="0"/>
              <a:t>Explanation </a:t>
            </a:r>
          </a:p>
        </p:txBody>
      </p:sp>
    </p:spTree>
    <p:extLst>
      <p:ext uri="{BB962C8B-B14F-4D97-AF65-F5344CB8AC3E}">
        <p14:creationId xmlns:p14="http://schemas.microsoft.com/office/powerpoint/2010/main" val="351615774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7.9: Data Integrity</a:t>
            </a:r>
            <a:br>
              <a:rPr lang="en-US" sz="1200" dirty="0"/>
            </a:br>
            <a:r>
              <a:rPr lang="en-US" dirty="0"/>
              <a:t>Explanation </a:t>
            </a:r>
          </a:p>
        </p:txBody>
      </p:sp>
      <p:sp>
        <p:nvSpPr>
          <p:cNvPr id="3" name="Content Placeholder 2"/>
          <p:cNvSpPr>
            <a:spLocks noGrp="1"/>
          </p:cNvSpPr>
          <p:nvPr>
            <p:ph idx="1"/>
          </p:nvPr>
        </p:nvSpPr>
        <p:spPr/>
        <p:txBody>
          <a:bodyPr/>
          <a:lstStyle/>
          <a:p>
            <a:r>
              <a:rPr lang="en-US" dirty="0"/>
              <a:t>Data Integrity:</a:t>
            </a:r>
          </a:p>
          <a:p>
            <a:pPr lvl="1"/>
            <a:r>
              <a:rPr lang="en-US" dirty="0"/>
              <a:t>“Data Integrity” allows to define certain “data quality requirements” that must be met by the data in the database. </a:t>
            </a:r>
          </a:p>
          <a:p>
            <a:pPr lvl="1"/>
            <a:r>
              <a:rPr lang="en-US" dirty="0"/>
              <a:t>Oracle uses “Integrity Constraints” to prevent invalid data entry into the base tables of the database. </a:t>
            </a:r>
          </a:p>
          <a:p>
            <a:pPr lvl="2"/>
            <a:r>
              <a:rPr lang="en-US" dirty="0"/>
              <a:t>You can define “Integrity Constraints” to enforce the business rules you want to associate with the information in a database. </a:t>
            </a:r>
          </a:p>
          <a:p>
            <a:pPr lvl="2"/>
            <a:r>
              <a:rPr lang="en-US" dirty="0"/>
              <a:t>If any of the results of a “DML statement” execution violate an “integrity constraint”, Oracle rolls back the statement and returns an error.</a:t>
            </a:r>
          </a:p>
          <a:p>
            <a:pPr lvl="2"/>
            <a:endParaRPr lang="en-US" dirty="0"/>
          </a:p>
          <a:p>
            <a:pPr lvl="2"/>
            <a:endParaRPr lang="en-US" dirty="0"/>
          </a:p>
        </p:txBody>
      </p:sp>
    </p:spTree>
    <p:extLst>
      <p:ext uri="{BB962C8B-B14F-4D97-AF65-F5344CB8AC3E}">
        <p14:creationId xmlns:p14="http://schemas.microsoft.com/office/powerpoint/2010/main" val="17433599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7.9: Data Integrity</a:t>
            </a:r>
            <a:br>
              <a:rPr lang="en-US" sz="1200" dirty="0"/>
            </a:br>
            <a:r>
              <a:rPr lang="en-US" dirty="0" smtClean="0"/>
              <a:t>Advantages</a:t>
            </a:r>
            <a:endParaRPr lang="en-US" dirty="0"/>
          </a:p>
        </p:txBody>
      </p:sp>
      <p:sp>
        <p:nvSpPr>
          <p:cNvPr id="3" name="Content Placeholder 2"/>
          <p:cNvSpPr>
            <a:spLocks noGrp="1"/>
          </p:cNvSpPr>
          <p:nvPr>
            <p:ph idx="1"/>
          </p:nvPr>
        </p:nvSpPr>
        <p:spPr/>
        <p:txBody>
          <a:bodyPr/>
          <a:lstStyle/>
          <a:p>
            <a:r>
              <a:rPr lang="en-US" dirty="0"/>
              <a:t>Advantages of Integrity Constraints:</a:t>
            </a:r>
          </a:p>
          <a:p>
            <a:pPr lvl="1"/>
            <a:r>
              <a:rPr lang="en-US" dirty="0"/>
              <a:t>Integrity Constraints have advantages over other alternatives. They are: </a:t>
            </a:r>
          </a:p>
          <a:p>
            <a:pPr lvl="2"/>
            <a:r>
              <a:rPr lang="en-US" dirty="0"/>
              <a:t>Enforcing “business rules” in the code of a database application. </a:t>
            </a:r>
          </a:p>
          <a:p>
            <a:pPr lvl="2"/>
            <a:r>
              <a:rPr lang="en-US" dirty="0"/>
              <a:t>Using “stored procedures” to completely control access to data. </a:t>
            </a:r>
          </a:p>
          <a:p>
            <a:pPr lvl="2"/>
            <a:r>
              <a:rPr lang="en-US" dirty="0"/>
              <a:t>Enforcing “business rules” with triggered stored database procedures. </a:t>
            </a:r>
          </a:p>
          <a:p>
            <a:pPr lvl="2"/>
            <a:endParaRPr lang="en-US" dirty="0"/>
          </a:p>
          <a:p>
            <a:pPr lvl="2"/>
            <a:endParaRPr lang="en-US" dirty="0"/>
          </a:p>
        </p:txBody>
      </p:sp>
    </p:spTree>
    <p:extLst>
      <p:ext uri="{BB962C8B-B14F-4D97-AF65-F5344CB8AC3E}">
        <p14:creationId xmlns:p14="http://schemas.microsoft.com/office/powerpoint/2010/main" val="42578998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7.1: Storage Structure</a:t>
            </a:r>
            <a:br>
              <a:rPr lang="en-US" sz="1200" dirty="0"/>
            </a:br>
            <a:r>
              <a:rPr lang="en-US" dirty="0" smtClean="0"/>
              <a:t>Concept</a:t>
            </a:r>
            <a:endParaRPr lang="en-US" dirty="0"/>
          </a:p>
        </p:txBody>
      </p:sp>
      <p:sp>
        <p:nvSpPr>
          <p:cNvPr id="3" name="Content Placeholder 2"/>
          <p:cNvSpPr>
            <a:spLocks noGrp="1"/>
          </p:cNvSpPr>
          <p:nvPr>
            <p:ph idx="1"/>
          </p:nvPr>
        </p:nvSpPr>
        <p:spPr/>
        <p:txBody>
          <a:bodyPr/>
          <a:lstStyle/>
          <a:p>
            <a:r>
              <a:rPr lang="en-US" dirty="0"/>
              <a:t>The total collection of stored data is divided up into a number of disjoint databases.</a:t>
            </a:r>
          </a:p>
          <a:p>
            <a:r>
              <a:rPr lang="en-US" dirty="0"/>
              <a:t>Each database is divided into a number of disjoint spaces – several table spaces and index spaces. </a:t>
            </a:r>
          </a:p>
          <a:p>
            <a:pPr lvl="1"/>
            <a:r>
              <a:rPr lang="en-US" dirty="0"/>
              <a:t>A space is a dynamically extendable collection of pages, where a page is a block of physical storage.</a:t>
            </a:r>
          </a:p>
          <a:p>
            <a:pPr lvl="2"/>
            <a:r>
              <a:rPr lang="en-US" dirty="0"/>
              <a:t>The pages are given size of either 4k or 32 k. </a:t>
            </a:r>
          </a:p>
          <a:p>
            <a:endParaRPr lang="en-US" dirty="0"/>
          </a:p>
        </p:txBody>
      </p:sp>
    </p:spTree>
    <p:extLst>
      <p:ext uri="{BB962C8B-B14F-4D97-AF65-F5344CB8AC3E}">
        <p14:creationId xmlns:p14="http://schemas.microsoft.com/office/powerpoint/2010/main" val="18901678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7.9: Data Integrity</a:t>
            </a:r>
            <a:br>
              <a:rPr lang="en-US" sz="1200" dirty="0"/>
            </a:br>
            <a:r>
              <a:rPr lang="en-US" dirty="0"/>
              <a:t>Types of Data </a:t>
            </a:r>
            <a:r>
              <a:rPr lang="en-US" dirty="0" smtClean="0"/>
              <a:t>Integrity</a:t>
            </a:r>
            <a:endParaRPr lang="en-US" dirty="0"/>
          </a:p>
        </p:txBody>
      </p:sp>
      <p:sp>
        <p:nvSpPr>
          <p:cNvPr id="3" name="Content Placeholder 2"/>
          <p:cNvSpPr>
            <a:spLocks noGrp="1"/>
          </p:cNvSpPr>
          <p:nvPr>
            <p:ph idx="1"/>
          </p:nvPr>
        </p:nvSpPr>
        <p:spPr/>
        <p:txBody>
          <a:bodyPr/>
          <a:lstStyle/>
          <a:p>
            <a:r>
              <a:rPr lang="en-US" dirty="0"/>
              <a:t>Let us see the types of Data Integrity:</a:t>
            </a:r>
          </a:p>
          <a:p>
            <a:pPr lvl="1"/>
            <a:r>
              <a:rPr lang="en-US" dirty="0"/>
              <a:t>Nulls </a:t>
            </a:r>
          </a:p>
          <a:p>
            <a:pPr lvl="1"/>
            <a:r>
              <a:rPr lang="en-US" dirty="0"/>
              <a:t>Unique Column Values</a:t>
            </a:r>
          </a:p>
          <a:p>
            <a:pPr lvl="1"/>
            <a:r>
              <a:rPr lang="en-US" dirty="0"/>
              <a:t>Primary Key Values</a:t>
            </a:r>
          </a:p>
          <a:p>
            <a:pPr lvl="1"/>
            <a:r>
              <a:rPr lang="en-US" dirty="0"/>
              <a:t>Referential Integrity</a:t>
            </a:r>
          </a:p>
          <a:p>
            <a:pPr lvl="1"/>
            <a:endParaRPr lang="en-US" dirty="0"/>
          </a:p>
          <a:p>
            <a:pPr lvl="1"/>
            <a:endParaRPr lang="en-US" dirty="0"/>
          </a:p>
        </p:txBody>
      </p:sp>
    </p:spTree>
    <p:extLst>
      <p:ext uri="{BB962C8B-B14F-4D97-AF65-F5344CB8AC3E}">
        <p14:creationId xmlns:p14="http://schemas.microsoft.com/office/powerpoint/2010/main" val="111384004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user will not be allowed to enter null value.</a:t>
            </a:r>
          </a:p>
          <a:p>
            <a:pPr lvl="1"/>
            <a:r>
              <a:rPr lang="en-US" dirty="0"/>
              <a:t>Example:</a:t>
            </a:r>
          </a:p>
          <a:p>
            <a:endParaRPr lang="en-US" dirty="0"/>
          </a:p>
          <a:p>
            <a:endParaRPr lang="en-US" dirty="0"/>
          </a:p>
          <a:p>
            <a:endParaRPr lang="en-US" dirty="0"/>
          </a:p>
          <a:p>
            <a:endParaRPr lang="en-US" dirty="0"/>
          </a:p>
          <a:p>
            <a:endParaRPr lang="en-US" dirty="0"/>
          </a:p>
          <a:p>
            <a:endParaRPr lang="en-US" dirty="0"/>
          </a:p>
          <a:p>
            <a:pPr lvl="1"/>
            <a:r>
              <a:rPr lang="en-US" dirty="0"/>
              <a:t>A NULL value is different from a blank or a zero. It is used for a quantity that is “unknown”. </a:t>
            </a:r>
          </a:p>
          <a:p>
            <a:pPr lvl="1"/>
            <a:r>
              <a:rPr lang="en-US" dirty="0"/>
              <a:t>A NULL value can be inserted into a column of any data type.</a:t>
            </a:r>
          </a:p>
          <a:p>
            <a:pPr lvl="1"/>
            <a:endParaRPr lang="en-US" dirty="0"/>
          </a:p>
          <a:p>
            <a:endParaRPr lang="en-US" dirty="0"/>
          </a:p>
          <a:p>
            <a:endParaRPr lang="en-US" dirty="0"/>
          </a:p>
        </p:txBody>
      </p:sp>
      <p:sp>
        <p:nvSpPr>
          <p:cNvPr id="372745" name="AutoShape 9"/>
          <p:cNvSpPr>
            <a:spLocks noChangeArrowheads="1"/>
          </p:cNvSpPr>
          <p:nvPr/>
        </p:nvSpPr>
        <p:spPr bwMode="auto">
          <a:xfrm>
            <a:off x="671513" y="2428869"/>
            <a:ext cx="7848600" cy="16097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EMP</a:t>
            </a:r>
          </a:p>
          <a:p>
            <a:pPr lvl="1">
              <a:spcBef>
                <a:spcPct val="20000"/>
              </a:spcBef>
            </a:pPr>
            <a:r>
              <a:rPr lang="en-US">
                <a:latin typeface="+mj-lt"/>
              </a:rPr>
              <a:t>                      (empno INTEGER not null,</a:t>
            </a:r>
          </a:p>
          <a:p>
            <a:pPr lvl="1">
              <a:spcBef>
                <a:spcPct val="20000"/>
              </a:spcBef>
            </a:pPr>
            <a:r>
              <a:rPr lang="en-US">
                <a:latin typeface="+mj-lt"/>
              </a:rPr>
              <a:t>                       ename varchar(20) not null,</a:t>
            </a:r>
          </a:p>
          <a:p>
            <a:pPr lvl="1">
              <a:spcBef>
                <a:spcPct val="20000"/>
              </a:spcBef>
            </a:pPr>
            <a:r>
              <a:rPr lang="en-US">
                <a:latin typeface="+mj-lt"/>
              </a:rPr>
              <a:t>                       ……….) in PATNIDB.DSRP035S;</a:t>
            </a:r>
          </a:p>
        </p:txBody>
      </p:sp>
      <p:sp>
        <p:nvSpPr>
          <p:cNvPr id="2" name="Title 1"/>
          <p:cNvSpPr>
            <a:spLocks noGrp="1"/>
          </p:cNvSpPr>
          <p:nvPr>
            <p:ph type="title"/>
          </p:nvPr>
        </p:nvSpPr>
        <p:spPr>
          <a:xfrm>
            <a:off x="0" y="0"/>
            <a:ext cx="9143999" cy="1002135"/>
          </a:xfrm>
        </p:spPr>
        <p:txBody>
          <a:bodyPr/>
          <a:lstStyle/>
          <a:p>
            <a:r>
              <a:rPr lang="en-US" sz="1200" dirty="0"/>
              <a:t>7.10: Types of Data Integrity </a:t>
            </a:r>
            <a:br>
              <a:rPr lang="en-US" sz="1200" dirty="0"/>
            </a:br>
            <a:r>
              <a:rPr lang="en-US" dirty="0"/>
              <a:t>NOT NULL </a:t>
            </a:r>
            <a:r>
              <a:rPr lang="en-US" dirty="0" smtClean="0"/>
              <a:t>constraint</a:t>
            </a:r>
            <a:endParaRPr lang="en-US" dirty="0"/>
          </a:p>
        </p:txBody>
      </p:sp>
    </p:spTree>
    <p:extLst>
      <p:ext uri="{BB962C8B-B14F-4D97-AF65-F5344CB8AC3E}">
        <p14:creationId xmlns:p14="http://schemas.microsoft.com/office/powerpoint/2010/main" val="19640641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keyword UNIQUE specifies that no two records can have the same attribute value for this column.</a:t>
            </a:r>
          </a:p>
          <a:p>
            <a:pPr lvl="1"/>
            <a:r>
              <a:rPr lang="en-US" dirty="0"/>
              <a:t>For Example:</a:t>
            </a:r>
          </a:p>
          <a:p>
            <a:endParaRPr lang="en-US" dirty="0"/>
          </a:p>
          <a:p>
            <a:endParaRPr lang="en-US" dirty="0"/>
          </a:p>
        </p:txBody>
      </p:sp>
      <p:sp>
        <p:nvSpPr>
          <p:cNvPr id="376841" name="AutoShape 9"/>
          <p:cNvSpPr>
            <a:spLocks noChangeArrowheads="1"/>
          </p:cNvSpPr>
          <p:nvPr/>
        </p:nvSpPr>
        <p:spPr bwMode="auto">
          <a:xfrm>
            <a:off x="685800" y="2706912"/>
            <a:ext cx="7848600" cy="19812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DEPT                                       </a:t>
            </a:r>
          </a:p>
          <a:p>
            <a:pPr lvl="1">
              <a:spcBef>
                <a:spcPct val="20000"/>
              </a:spcBef>
            </a:pPr>
            <a:r>
              <a:rPr lang="en-US">
                <a:latin typeface="+mj-lt"/>
              </a:rPr>
              <a:t> ( DEPTNO INTEGER NOT NULL,                               </a:t>
            </a:r>
          </a:p>
          <a:p>
            <a:pPr lvl="1">
              <a:spcBef>
                <a:spcPct val="20000"/>
              </a:spcBef>
            </a:pPr>
            <a:r>
              <a:rPr lang="en-US">
                <a:latin typeface="+mj-lt"/>
              </a:rPr>
              <a:t> DNAME VARCHAR(14) ,                                      </a:t>
            </a:r>
          </a:p>
          <a:p>
            <a:pPr lvl="1">
              <a:spcBef>
                <a:spcPct val="20000"/>
              </a:spcBef>
            </a:pPr>
            <a:r>
              <a:rPr lang="en-US">
                <a:latin typeface="+mj-lt"/>
              </a:rPr>
              <a:t>  LOC VARCHAR(13),UNIQUE (DEPTNO)) IN     PATNIDB.DSRP001S;   </a:t>
            </a:r>
          </a:p>
        </p:txBody>
      </p:sp>
      <p:sp>
        <p:nvSpPr>
          <p:cNvPr id="2" name="Title 1"/>
          <p:cNvSpPr>
            <a:spLocks noGrp="1"/>
          </p:cNvSpPr>
          <p:nvPr>
            <p:ph type="title"/>
          </p:nvPr>
        </p:nvSpPr>
        <p:spPr>
          <a:xfrm>
            <a:off x="0" y="0"/>
            <a:ext cx="9143999" cy="1002135"/>
          </a:xfrm>
        </p:spPr>
        <p:txBody>
          <a:bodyPr/>
          <a:lstStyle/>
          <a:p>
            <a:r>
              <a:rPr lang="en-US" sz="1200" dirty="0"/>
              <a:t>7.10: Types of Data Integrity </a:t>
            </a:r>
            <a:r>
              <a:rPr lang="en-US" dirty="0"/>
              <a:t/>
            </a:r>
            <a:br>
              <a:rPr lang="en-US" dirty="0"/>
            </a:br>
            <a:r>
              <a:rPr lang="en-US" dirty="0"/>
              <a:t>UNIQUE </a:t>
            </a:r>
            <a:r>
              <a:rPr lang="en-US" dirty="0" smtClean="0"/>
              <a:t>constraint</a:t>
            </a:r>
            <a:endParaRPr lang="en-US" dirty="0"/>
          </a:p>
        </p:txBody>
      </p:sp>
    </p:spTree>
    <p:extLst>
      <p:ext uri="{BB962C8B-B14F-4D97-AF65-F5344CB8AC3E}">
        <p14:creationId xmlns:p14="http://schemas.microsoft.com/office/powerpoint/2010/main" val="153273434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Primary Key constraint enables a unique identification of each record in a table.</a:t>
            </a:r>
          </a:p>
          <a:p>
            <a:pPr lvl="1"/>
            <a:r>
              <a:rPr lang="en-US" dirty="0"/>
              <a:t>For Example:</a:t>
            </a:r>
          </a:p>
          <a:p>
            <a:endParaRPr lang="en-US" dirty="0"/>
          </a:p>
          <a:p>
            <a:endParaRPr lang="en-US" dirty="0"/>
          </a:p>
        </p:txBody>
      </p:sp>
      <p:sp>
        <p:nvSpPr>
          <p:cNvPr id="378889" name="AutoShape 9"/>
          <p:cNvSpPr>
            <a:spLocks noChangeArrowheads="1"/>
          </p:cNvSpPr>
          <p:nvPr/>
        </p:nvSpPr>
        <p:spPr bwMode="auto">
          <a:xfrm>
            <a:off x="685800" y="2808510"/>
            <a:ext cx="7848600" cy="16764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EMP</a:t>
            </a:r>
          </a:p>
          <a:p>
            <a:pPr lvl="1">
              <a:spcBef>
                <a:spcPct val="20000"/>
              </a:spcBef>
            </a:pPr>
            <a:r>
              <a:rPr lang="en-US">
                <a:latin typeface="+mj-lt"/>
              </a:rPr>
              <a:t>                ( empno integer constraint  pk_emp  primary key,</a:t>
            </a:r>
          </a:p>
          <a:p>
            <a:pPr lvl="1">
              <a:spcBef>
                <a:spcPct val="20000"/>
              </a:spcBef>
            </a:pPr>
            <a:r>
              <a:rPr lang="en-US">
                <a:latin typeface="+mj-lt"/>
              </a:rPr>
              <a:t>                    ……….);</a:t>
            </a:r>
          </a:p>
        </p:txBody>
      </p:sp>
      <p:sp>
        <p:nvSpPr>
          <p:cNvPr id="2" name="Title 1"/>
          <p:cNvSpPr>
            <a:spLocks noGrp="1"/>
          </p:cNvSpPr>
          <p:nvPr>
            <p:ph type="title"/>
          </p:nvPr>
        </p:nvSpPr>
        <p:spPr>
          <a:xfrm>
            <a:off x="0" y="0"/>
            <a:ext cx="9143999" cy="1002135"/>
          </a:xfrm>
        </p:spPr>
        <p:txBody>
          <a:bodyPr/>
          <a:lstStyle/>
          <a:p>
            <a:r>
              <a:rPr lang="en-US" sz="1200" dirty="0"/>
              <a:t>7.10: Types of Data Integrity </a:t>
            </a:r>
            <a:br>
              <a:rPr lang="en-US" sz="1200" dirty="0"/>
            </a:br>
            <a:r>
              <a:rPr lang="en-US" dirty="0"/>
              <a:t>PRIMARY KEY </a:t>
            </a:r>
            <a:r>
              <a:rPr lang="en-US" dirty="0" smtClean="0"/>
              <a:t>constraint</a:t>
            </a:r>
            <a:endParaRPr lang="en-US" dirty="0"/>
          </a:p>
        </p:txBody>
      </p:sp>
    </p:spTree>
    <p:extLst>
      <p:ext uri="{BB962C8B-B14F-4D97-AF65-F5344CB8AC3E}">
        <p14:creationId xmlns:p14="http://schemas.microsoft.com/office/powerpoint/2010/main" val="6156954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CHECK constraint allows users to restrict possible attribute values for a column to admissible ones. </a:t>
            </a:r>
          </a:p>
          <a:p>
            <a:pPr lvl="1"/>
            <a:r>
              <a:rPr lang="en-US" dirty="0"/>
              <a:t>For Example:</a:t>
            </a:r>
          </a:p>
          <a:p>
            <a:endParaRPr lang="en-US" dirty="0"/>
          </a:p>
          <a:p>
            <a:endParaRPr lang="en-US" dirty="0"/>
          </a:p>
        </p:txBody>
      </p:sp>
      <p:sp>
        <p:nvSpPr>
          <p:cNvPr id="393225" name="AutoShape 9"/>
          <p:cNvSpPr>
            <a:spLocks noChangeArrowheads="1"/>
          </p:cNvSpPr>
          <p:nvPr/>
        </p:nvSpPr>
        <p:spPr bwMode="auto">
          <a:xfrm>
            <a:off x="685800" y="2823024"/>
            <a:ext cx="7848600" cy="2155376"/>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EMP</a:t>
            </a:r>
          </a:p>
          <a:p>
            <a:pPr lvl="1">
              <a:spcBef>
                <a:spcPct val="20000"/>
              </a:spcBef>
            </a:pPr>
            <a:r>
              <a:rPr lang="en-US">
                <a:latin typeface="+mj-lt"/>
              </a:rPr>
              <a:t>          (empno nunber(4) not null,</a:t>
            </a:r>
          </a:p>
          <a:p>
            <a:pPr lvl="1">
              <a:spcBef>
                <a:spcPct val="20000"/>
              </a:spcBef>
            </a:pPr>
            <a:r>
              <a:rPr lang="en-US">
                <a:latin typeface="+mj-lt"/>
              </a:rPr>
              <a:t>          ename  varchar(40) </a:t>
            </a:r>
          </a:p>
          <a:p>
            <a:pPr lvl="1">
              <a:spcBef>
                <a:spcPct val="20000"/>
              </a:spcBef>
            </a:pPr>
            <a:r>
              <a:rPr lang="en-US">
                <a:latin typeface="+mj-lt"/>
              </a:rPr>
              <a:t>	      constraint check_name check(ename =  	upper(ename) ),</a:t>
            </a:r>
          </a:p>
          <a:p>
            <a:pPr lvl="1">
              <a:spcBef>
                <a:spcPct val="20000"/>
              </a:spcBef>
            </a:pPr>
            <a:r>
              <a:rPr lang="en-US">
                <a:latin typeface="+mj-lt"/>
              </a:rPr>
              <a:t>           ………) IN PATNIDB.DSRP001S; ;     </a:t>
            </a:r>
          </a:p>
        </p:txBody>
      </p:sp>
      <p:sp>
        <p:nvSpPr>
          <p:cNvPr id="2" name="Title 1"/>
          <p:cNvSpPr>
            <a:spLocks noGrp="1"/>
          </p:cNvSpPr>
          <p:nvPr>
            <p:ph type="title"/>
          </p:nvPr>
        </p:nvSpPr>
        <p:spPr>
          <a:xfrm>
            <a:off x="0" y="-10886"/>
            <a:ext cx="9143999" cy="1002135"/>
          </a:xfrm>
        </p:spPr>
        <p:txBody>
          <a:bodyPr/>
          <a:lstStyle/>
          <a:p>
            <a:r>
              <a:rPr lang="en-US" sz="1200" dirty="0"/>
              <a:t>7.10: Types of Data Integrity </a:t>
            </a:r>
            <a:br>
              <a:rPr lang="en-US" sz="1200" dirty="0"/>
            </a:br>
            <a:r>
              <a:rPr lang="en-US" dirty="0"/>
              <a:t>CHECK constraint </a:t>
            </a:r>
          </a:p>
        </p:txBody>
      </p:sp>
    </p:spTree>
    <p:extLst>
      <p:ext uri="{BB962C8B-B14F-4D97-AF65-F5344CB8AC3E}">
        <p14:creationId xmlns:p14="http://schemas.microsoft.com/office/powerpoint/2010/main" val="61259409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FOREIGN KEY constraint specifies a “column” or a “list of columns” as a foreign key of the referencing table. </a:t>
            </a:r>
          </a:p>
          <a:p>
            <a:r>
              <a:rPr lang="en-US" dirty="0"/>
              <a:t>The referencing table is called the “child-table”, and the referenced table is called “parent-table”. </a:t>
            </a:r>
          </a:p>
          <a:p>
            <a:pPr lvl="1"/>
            <a:r>
              <a:rPr lang="en-US" dirty="0"/>
              <a:t>For Example:</a:t>
            </a:r>
          </a:p>
          <a:p>
            <a:endParaRPr lang="en-US" dirty="0"/>
          </a:p>
          <a:p>
            <a:endParaRPr lang="en-US" dirty="0"/>
          </a:p>
        </p:txBody>
      </p:sp>
      <p:sp>
        <p:nvSpPr>
          <p:cNvPr id="395273" name="AutoShape 9"/>
          <p:cNvSpPr>
            <a:spLocks noChangeArrowheads="1"/>
          </p:cNvSpPr>
          <p:nvPr/>
        </p:nvSpPr>
        <p:spPr bwMode="auto">
          <a:xfrm>
            <a:off x="685800" y="3436254"/>
            <a:ext cx="7848600" cy="1614717"/>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EMP</a:t>
            </a:r>
          </a:p>
          <a:p>
            <a:pPr lvl="1">
              <a:spcBef>
                <a:spcPct val="20000"/>
              </a:spcBef>
            </a:pPr>
            <a:r>
              <a:rPr lang="en-US">
                <a:latin typeface="+mj-lt"/>
              </a:rPr>
              <a:t>        ( empno integer(4) constraint pk_emp primary key,</a:t>
            </a:r>
          </a:p>
          <a:p>
            <a:pPr lvl="1">
              <a:spcBef>
                <a:spcPct val="20000"/>
              </a:spcBef>
            </a:pPr>
            <a:r>
              <a:rPr lang="en-US">
                <a:latin typeface="+mj-lt"/>
              </a:rPr>
              <a:t>     	  ……….,  deptno integer(3) constraint fk_deptno 	 	references dept(deptno));</a:t>
            </a:r>
          </a:p>
        </p:txBody>
      </p:sp>
      <p:sp>
        <p:nvSpPr>
          <p:cNvPr id="2" name="Title 1"/>
          <p:cNvSpPr>
            <a:spLocks noGrp="1"/>
          </p:cNvSpPr>
          <p:nvPr>
            <p:ph type="title"/>
          </p:nvPr>
        </p:nvSpPr>
        <p:spPr>
          <a:xfrm>
            <a:off x="0" y="-3632"/>
            <a:ext cx="9143999" cy="1002135"/>
          </a:xfrm>
        </p:spPr>
        <p:txBody>
          <a:bodyPr/>
          <a:lstStyle/>
          <a:p>
            <a:r>
              <a:rPr lang="en-US" sz="1200" dirty="0"/>
              <a:t>7.10: Types of Data Integrity </a:t>
            </a:r>
            <a:br>
              <a:rPr lang="en-US" sz="1200" dirty="0"/>
            </a:br>
            <a:r>
              <a:rPr lang="en-US" dirty="0"/>
              <a:t>FOREIGN KEY constraint </a:t>
            </a:r>
          </a:p>
        </p:txBody>
      </p:sp>
    </p:spTree>
    <p:extLst>
      <p:ext uri="{BB962C8B-B14F-4D97-AF65-F5344CB8AC3E}">
        <p14:creationId xmlns:p14="http://schemas.microsoft.com/office/powerpoint/2010/main" val="20882953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9"/>
            <a:ext cx="9143999" cy="1002135"/>
          </a:xfrm>
        </p:spPr>
        <p:txBody>
          <a:bodyPr/>
          <a:lstStyle/>
          <a:p>
            <a:r>
              <a:rPr lang="en-US" sz="1200" dirty="0"/>
              <a:t>7.10: Types of Data Integrity </a:t>
            </a:r>
            <a:br>
              <a:rPr lang="en-US" sz="1200" dirty="0"/>
            </a:br>
            <a:r>
              <a:rPr lang="en-US" dirty="0"/>
              <a:t>FOREIGN KEY constraint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217287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7.10: Types of Data Integrity </a:t>
            </a:r>
            <a:br>
              <a:rPr lang="en-US" sz="1200" dirty="0"/>
            </a:br>
            <a:r>
              <a:rPr lang="en-US" dirty="0"/>
              <a:t>FOREIGN KEY constraint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0539113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8" name="AutoShape 8"/>
          <p:cNvSpPr>
            <a:spLocks noChangeArrowheads="1"/>
          </p:cNvSpPr>
          <p:nvPr/>
        </p:nvSpPr>
        <p:spPr bwMode="auto">
          <a:xfrm>
            <a:off x="685800" y="2057400"/>
            <a:ext cx="7848600" cy="2543629"/>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emp (</a:t>
            </a:r>
          </a:p>
          <a:p>
            <a:pPr lvl="1">
              <a:spcBef>
                <a:spcPct val="20000"/>
              </a:spcBef>
            </a:pPr>
            <a:r>
              <a:rPr lang="en-US">
                <a:latin typeface="+mj-lt"/>
              </a:rPr>
              <a:t> empno integer(4) CONSTRAINT P_KEY PRIMARY KEY,</a:t>
            </a:r>
          </a:p>
          <a:p>
            <a:pPr lvl="1">
              <a:spcBef>
                <a:spcPct val="20000"/>
              </a:spcBef>
            </a:pPr>
            <a:r>
              <a:rPr lang="en-US">
                <a:latin typeface="+mj-lt"/>
              </a:rPr>
              <a:t> ename varchar(10) CONSTRAINT ENAME_NOT_NULL    NOT NULL, deptno integer(2), job CHAR(9) CONSTRAINT JOB_ALL_UPPER  CHECK(job = UPPER(job)), hiredate DATE DEFAULT SYSDATE  );</a:t>
            </a:r>
          </a:p>
        </p:txBody>
      </p:sp>
      <p:sp>
        <p:nvSpPr>
          <p:cNvPr id="2" name="Title 1"/>
          <p:cNvSpPr>
            <a:spLocks noGrp="1"/>
          </p:cNvSpPr>
          <p:nvPr>
            <p:ph type="title"/>
          </p:nvPr>
        </p:nvSpPr>
        <p:spPr>
          <a:xfrm>
            <a:off x="0" y="0"/>
            <a:ext cx="9143999" cy="1002135"/>
          </a:xfrm>
        </p:spPr>
        <p:txBody>
          <a:bodyPr/>
          <a:lstStyle/>
          <a:p>
            <a:r>
              <a:rPr lang="en-US" sz="1200" dirty="0"/>
              <a:t>7.11: CREATE TABLE </a:t>
            </a:r>
            <a:br>
              <a:rPr lang="en-US" sz="1200" dirty="0"/>
            </a:br>
            <a:r>
              <a:rPr lang="en-US" dirty="0"/>
              <a:t>Example </a:t>
            </a:r>
          </a:p>
        </p:txBody>
      </p:sp>
      <p:sp>
        <p:nvSpPr>
          <p:cNvPr id="3" name="Content Placeholder 2"/>
          <p:cNvSpPr>
            <a:spLocks noGrp="1"/>
          </p:cNvSpPr>
          <p:nvPr>
            <p:ph idx="1"/>
          </p:nvPr>
        </p:nvSpPr>
        <p:spPr/>
        <p:txBody>
          <a:bodyPr/>
          <a:lstStyle/>
          <a:p>
            <a:r>
              <a:rPr lang="en-US" dirty="0"/>
              <a:t>The CREATE TABLE example  with some constraints as:</a:t>
            </a:r>
          </a:p>
          <a:p>
            <a:endParaRPr lang="en-US" dirty="0"/>
          </a:p>
        </p:txBody>
      </p:sp>
    </p:spTree>
    <p:extLst>
      <p:ext uri="{BB962C8B-B14F-4D97-AF65-F5344CB8AC3E}">
        <p14:creationId xmlns:p14="http://schemas.microsoft.com/office/powerpoint/2010/main" val="23101718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Constraints on an “old table” will not be applicable for a “new table”.</a:t>
            </a:r>
          </a:p>
          <a:p>
            <a:endParaRPr lang="en-US" dirty="0"/>
          </a:p>
        </p:txBody>
      </p:sp>
      <p:sp>
        <p:nvSpPr>
          <p:cNvPr id="401416" name="AutoShape 8"/>
          <p:cNvSpPr>
            <a:spLocks noChangeArrowheads="1"/>
          </p:cNvSpPr>
          <p:nvPr/>
        </p:nvSpPr>
        <p:spPr bwMode="auto">
          <a:xfrm>
            <a:off x="685800" y="2057400"/>
            <a:ext cx="7848600" cy="2224314"/>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TABLE NewEmp(Emp#,Emp_Name,Hire_Date)	</a:t>
            </a:r>
          </a:p>
          <a:p>
            <a:pPr lvl="1">
              <a:spcBef>
                <a:spcPct val="20000"/>
              </a:spcBef>
            </a:pPr>
            <a:r>
              <a:rPr lang="en-US">
                <a:latin typeface="+mj-lt"/>
              </a:rPr>
              <a:t>AS	</a:t>
            </a:r>
          </a:p>
          <a:p>
            <a:pPr lvl="1">
              <a:spcBef>
                <a:spcPct val="20000"/>
              </a:spcBef>
            </a:pPr>
            <a:r>
              <a:rPr lang="en-US">
                <a:latin typeface="+mj-lt"/>
              </a:rPr>
              <a:t>(	</a:t>
            </a:r>
          </a:p>
          <a:p>
            <a:pPr lvl="1">
              <a:spcBef>
                <a:spcPct val="20000"/>
              </a:spcBef>
            </a:pPr>
            <a:r>
              <a:rPr lang="en-US">
                <a:latin typeface="+mj-lt"/>
              </a:rPr>
              <a:t>SELECT empno,ename,hiredate FROM emp</a:t>
            </a:r>
            <a:br>
              <a:rPr lang="en-US">
                <a:latin typeface="+mj-lt"/>
              </a:rPr>
            </a:br>
            <a:r>
              <a:rPr lang="en-US">
                <a:latin typeface="+mj-lt"/>
              </a:rPr>
              <a:t>WHERE hiredate &gt;'01-jan-82' 	</a:t>
            </a:r>
          </a:p>
          <a:p>
            <a:pPr lvl="1">
              <a:spcBef>
                <a:spcPct val="20000"/>
              </a:spcBef>
            </a:pPr>
            <a:r>
              <a:rPr lang="en-US">
                <a:latin typeface="+mj-lt"/>
              </a:rPr>
              <a:t>);</a:t>
            </a:r>
          </a:p>
        </p:txBody>
      </p:sp>
      <p:sp>
        <p:nvSpPr>
          <p:cNvPr id="2" name="Title 1"/>
          <p:cNvSpPr>
            <a:spLocks noGrp="1"/>
          </p:cNvSpPr>
          <p:nvPr>
            <p:ph type="title"/>
          </p:nvPr>
        </p:nvSpPr>
        <p:spPr>
          <a:xfrm>
            <a:off x="0" y="0"/>
            <a:ext cx="9143999" cy="1002135"/>
          </a:xfrm>
        </p:spPr>
        <p:txBody>
          <a:bodyPr/>
          <a:lstStyle/>
          <a:p>
            <a:r>
              <a:rPr lang="en-US" sz="1200" dirty="0"/>
              <a:t>7.11: Examples of CREATE TABLE </a:t>
            </a:r>
            <a:br>
              <a:rPr lang="en-US" sz="1200" dirty="0"/>
            </a:br>
            <a:r>
              <a:rPr lang="en-US" dirty="0"/>
              <a:t>Create new table based on existing </a:t>
            </a:r>
            <a:r>
              <a:rPr lang="en-US" dirty="0" smtClean="0"/>
              <a:t>table</a:t>
            </a:r>
            <a:endParaRPr lang="en-US" dirty="0"/>
          </a:p>
        </p:txBody>
      </p:sp>
    </p:spTree>
    <p:extLst>
      <p:ext uri="{BB962C8B-B14F-4D97-AF65-F5344CB8AC3E}">
        <p14:creationId xmlns:p14="http://schemas.microsoft.com/office/powerpoint/2010/main" val="36640637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Hidden Slide</a:t>
            </a:r>
          </a:p>
          <a:p>
            <a:endParaRPr lang="en-US" dirty="0"/>
          </a:p>
        </p:txBody>
      </p:sp>
    </p:spTree>
    <p:extLst>
      <p:ext uri="{BB962C8B-B14F-4D97-AF65-F5344CB8AC3E}">
        <p14:creationId xmlns:p14="http://schemas.microsoft.com/office/powerpoint/2010/main" val="7438756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Given below is an example of ALTER TABLE:</a:t>
            </a:r>
          </a:p>
          <a:p>
            <a:endParaRPr lang="en-US" dirty="0"/>
          </a:p>
        </p:txBody>
      </p:sp>
      <p:sp>
        <p:nvSpPr>
          <p:cNvPr id="403463" name="AutoShape 7"/>
          <p:cNvSpPr>
            <a:spLocks noChangeArrowheads="1"/>
          </p:cNvSpPr>
          <p:nvPr/>
        </p:nvSpPr>
        <p:spPr bwMode="auto">
          <a:xfrm>
            <a:off x="685800" y="2057400"/>
            <a:ext cx="7848600" cy="2224314"/>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rPr>
              <a:t>ALTER TABLE </a:t>
            </a:r>
            <a:r>
              <a:rPr lang="en-US" dirty="0" err="1">
                <a:latin typeface="+mj-lt"/>
              </a:rPr>
              <a:t>table_name</a:t>
            </a:r>
            <a:endParaRPr lang="en-US" dirty="0">
              <a:latin typeface="+mj-lt"/>
            </a:endParaRPr>
          </a:p>
          <a:p>
            <a:pPr lvl="1">
              <a:spcBef>
                <a:spcPct val="20000"/>
              </a:spcBef>
            </a:pPr>
            <a:r>
              <a:rPr lang="en-US" dirty="0">
                <a:latin typeface="+mj-lt"/>
              </a:rPr>
              <a:t>	[ADD (</a:t>
            </a:r>
            <a:r>
              <a:rPr lang="en-US" dirty="0" err="1">
                <a:latin typeface="+mj-lt"/>
              </a:rPr>
              <a:t>col_name</a:t>
            </a:r>
            <a:r>
              <a:rPr lang="en-US" dirty="0">
                <a:latin typeface="+mj-lt"/>
              </a:rPr>
              <a:t> </a:t>
            </a:r>
            <a:r>
              <a:rPr lang="en-US" dirty="0" err="1">
                <a:latin typeface="+mj-lt"/>
              </a:rPr>
              <a:t>col_datatype</a:t>
            </a:r>
            <a:r>
              <a:rPr lang="en-US" dirty="0">
                <a:latin typeface="+mj-lt"/>
              </a:rPr>
              <a:t> </a:t>
            </a:r>
            <a:r>
              <a:rPr lang="en-US" dirty="0" err="1">
                <a:latin typeface="+mj-lt"/>
              </a:rPr>
              <a:t>col_constraint</a:t>
            </a:r>
            <a:r>
              <a:rPr lang="en-US" dirty="0">
                <a:latin typeface="+mj-lt"/>
              </a:rPr>
              <a:t> ,...)]|</a:t>
            </a:r>
          </a:p>
          <a:p>
            <a:pPr lvl="1">
              <a:spcBef>
                <a:spcPct val="20000"/>
              </a:spcBef>
            </a:pPr>
            <a:r>
              <a:rPr lang="en-US" dirty="0">
                <a:latin typeface="+mj-lt"/>
              </a:rPr>
              <a:t>	[ADD (</a:t>
            </a:r>
            <a:r>
              <a:rPr lang="en-US" dirty="0" err="1">
                <a:latin typeface="+mj-lt"/>
              </a:rPr>
              <a:t>table_constraint</a:t>
            </a:r>
            <a:r>
              <a:rPr lang="en-US" dirty="0">
                <a:latin typeface="+mj-lt"/>
              </a:rPr>
              <a:t>)]|</a:t>
            </a:r>
          </a:p>
          <a:p>
            <a:pPr lvl="1">
              <a:spcBef>
                <a:spcPct val="20000"/>
              </a:spcBef>
            </a:pPr>
            <a:r>
              <a:rPr lang="en-US" dirty="0">
                <a:latin typeface="+mj-lt"/>
              </a:rPr>
              <a:t>	[DROP CONSTRAINT </a:t>
            </a:r>
            <a:r>
              <a:rPr lang="en-US" dirty="0" err="1">
                <a:latin typeface="+mj-lt"/>
              </a:rPr>
              <a:t>constraint_name</a:t>
            </a:r>
            <a:r>
              <a:rPr lang="en-US" dirty="0">
                <a:latin typeface="+mj-lt"/>
              </a:rPr>
              <a:t>]|</a:t>
            </a:r>
          </a:p>
          <a:p>
            <a:pPr lvl="1">
              <a:spcBef>
                <a:spcPct val="20000"/>
              </a:spcBef>
            </a:pPr>
            <a:r>
              <a:rPr lang="en-US" dirty="0">
                <a:latin typeface="+mj-lt"/>
              </a:rPr>
              <a:t>	[DROP COLUMN </a:t>
            </a:r>
            <a:r>
              <a:rPr lang="en-US" dirty="0" err="1">
                <a:latin typeface="+mj-lt"/>
              </a:rPr>
              <a:t>existing_col_name</a:t>
            </a:r>
            <a:r>
              <a:rPr lang="en-US" dirty="0" smtClean="0">
                <a:latin typeface="+mj-lt"/>
              </a:rPr>
              <a:t>]</a:t>
            </a:r>
            <a:endParaRPr lang="en-US" dirty="0">
              <a:latin typeface="+mj-lt"/>
            </a:endParaRPr>
          </a:p>
        </p:txBody>
      </p:sp>
      <p:sp>
        <p:nvSpPr>
          <p:cNvPr id="2" name="Title 1"/>
          <p:cNvSpPr>
            <a:spLocks noGrp="1"/>
          </p:cNvSpPr>
          <p:nvPr>
            <p:ph type="title"/>
          </p:nvPr>
        </p:nvSpPr>
        <p:spPr>
          <a:xfrm>
            <a:off x="1" y="3629"/>
            <a:ext cx="9143999" cy="1002135"/>
          </a:xfrm>
        </p:spPr>
        <p:txBody>
          <a:bodyPr/>
          <a:lstStyle/>
          <a:p>
            <a:r>
              <a:rPr lang="en-US" sz="1200" dirty="0"/>
              <a:t>7.12: Examples of ALTER TABLE</a:t>
            </a:r>
            <a:br>
              <a:rPr lang="en-US" sz="1200" dirty="0"/>
            </a:br>
            <a:r>
              <a:rPr lang="en-US" dirty="0" smtClean="0"/>
              <a:t>Example</a:t>
            </a:r>
            <a:endParaRPr lang="en-US" dirty="0"/>
          </a:p>
        </p:txBody>
      </p:sp>
    </p:spTree>
    <p:extLst>
      <p:ext uri="{BB962C8B-B14F-4D97-AF65-F5344CB8AC3E}">
        <p14:creationId xmlns:p14="http://schemas.microsoft.com/office/powerpoint/2010/main" val="322815398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“Add” keyword is used to add a column or constraint to an existing table.</a:t>
            </a:r>
          </a:p>
          <a:p>
            <a:pPr lvl="1"/>
            <a:r>
              <a:rPr lang="en-US" dirty="0"/>
              <a:t>For adding three more columns to the </a:t>
            </a:r>
            <a:r>
              <a:rPr lang="en-US" dirty="0" err="1"/>
              <a:t>emp</a:t>
            </a:r>
            <a:r>
              <a:rPr lang="en-US" dirty="0"/>
              <a:t> table, refer the following example:</a:t>
            </a:r>
          </a:p>
          <a:p>
            <a:endParaRPr lang="en-US" dirty="0"/>
          </a:p>
        </p:txBody>
      </p:sp>
      <p:sp>
        <p:nvSpPr>
          <p:cNvPr id="2" name="Title 1"/>
          <p:cNvSpPr>
            <a:spLocks noGrp="1"/>
          </p:cNvSpPr>
          <p:nvPr>
            <p:ph type="title"/>
          </p:nvPr>
        </p:nvSpPr>
        <p:spPr/>
        <p:txBody>
          <a:bodyPr/>
          <a:lstStyle/>
          <a:p>
            <a:r>
              <a:rPr lang="en-US" sz="1200" dirty="0"/>
              <a:t>7.12: Examples of ALTER TABLE</a:t>
            </a:r>
            <a:br>
              <a:rPr lang="en-US" sz="1200" dirty="0"/>
            </a:br>
            <a:r>
              <a:rPr lang="en-US" dirty="0"/>
              <a:t>ALTER Table – Add </a:t>
            </a:r>
            <a:r>
              <a:rPr lang="en-US" dirty="0" smtClean="0"/>
              <a:t>clause</a:t>
            </a:r>
            <a:endParaRPr lang="en-US" dirty="0"/>
          </a:p>
        </p:txBody>
      </p:sp>
      <p:sp>
        <p:nvSpPr>
          <p:cNvPr id="405511" name="AutoShape 7"/>
          <p:cNvSpPr>
            <a:spLocks noChangeArrowheads="1"/>
          </p:cNvSpPr>
          <p:nvPr/>
        </p:nvSpPr>
        <p:spPr bwMode="auto">
          <a:xfrm>
            <a:off x="685800" y="2696028"/>
            <a:ext cx="7848600" cy="1687286"/>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ALTER TABLE emp </a:t>
            </a:r>
          </a:p>
          <a:p>
            <a:pPr lvl="1">
              <a:spcBef>
                <a:spcPct val="20000"/>
              </a:spcBef>
            </a:pPr>
            <a:r>
              <a:rPr lang="en-US">
                <a:latin typeface="+mj-lt"/>
              </a:rPr>
              <a:t>         ADD (sal integer(7,2)  CONSTRAINT  SAL_GRT_0 CHECK(sal &gt;0),  </a:t>
            </a:r>
          </a:p>
          <a:p>
            <a:pPr lvl="1">
              <a:spcBef>
                <a:spcPct val="20000"/>
              </a:spcBef>
            </a:pPr>
            <a:r>
              <a:rPr lang="en-US">
                <a:latin typeface="+mj-lt"/>
              </a:rPr>
              <a:t>              mgr integer(4), comm integer(9,2)); </a:t>
            </a:r>
          </a:p>
        </p:txBody>
      </p:sp>
    </p:spTree>
    <p:extLst>
      <p:ext uri="{BB962C8B-B14F-4D97-AF65-F5344CB8AC3E}">
        <p14:creationId xmlns:p14="http://schemas.microsoft.com/office/powerpoint/2010/main" val="7051522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1" name="AutoShape 11"/>
          <p:cNvSpPr>
            <a:spLocks noChangeArrowheads="1"/>
          </p:cNvSpPr>
          <p:nvPr/>
        </p:nvSpPr>
        <p:spPr bwMode="auto">
          <a:xfrm>
            <a:off x="685800" y="2362200"/>
            <a:ext cx="7848600" cy="19812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 ALTER TABLE emp </a:t>
            </a:r>
          </a:p>
          <a:p>
            <a:pPr lvl="1">
              <a:spcBef>
                <a:spcPct val="20000"/>
              </a:spcBef>
            </a:pPr>
            <a:r>
              <a:rPr lang="en-US" sz="2000">
                <a:latin typeface="+mj-lt"/>
              </a:rPr>
              <a:t> ADD CONSTRAINT FK FOREIGN KEY  (mgr) REFERENCES emp(empno);</a:t>
            </a:r>
          </a:p>
        </p:txBody>
      </p:sp>
      <p:sp>
        <p:nvSpPr>
          <p:cNvPr id="3" name="Title 2"/>
          <p:cNvSpPr>
            <a:spLocks noGrp="1"/>
          </p:cNvSpPr>
          <p:nvPr>
            <p:ph type="title"/>
          </p:nvPr>
        </p:nvSpPr>
        <p:spPr>
          <a:xfrm>
            <a:off x="0" y="0"/>
            <a:ext cx="9143999" cy="1002135"/>
          </a:xfrm>
        </p:spPr>
        <p:txBody>
          <a:bodyPr/>
          <a:lstStyle/>
          <a:p>
            <a:r>
              <a:rPr lang="en-US" sz="1200" dirty="0"/>
              <a:t>7.12: Examples of ALTER TABLE</a:t>
            </a:r>
            <a:br>
              <a:rPr lang="en-US" sz="1200" dirty="0"/>
            </a:br>
            <a:r>
              <a:rPr lang="en-US" dirty="0"/>
              <a:t>ALTER Table – Add </a:t>
            </a:r>
            <a:r>
              <a:rPr lang="en-US" dirty="0" smtClean="0"/>
              <a:t>clause</a:t>
            </a:r>
            <a:endParaRPr lang="en-US" dirty="0"/>
          </a:p>
        </p:txBody>
      </p:sp>
      <p:sp>
        <p:nvSpPr>
          <p:cNvPr id="4" name="Content Placeholder 3"/>
          <p:cNvSpPr>
            <a:spLocks noGrp="1"/>
          </p:cNvSpPr>
          <p:nvPr>
            <p:ph idx="1"/>
          </p:nvPr>
        </p:nvSpPr>
        <p:spPr/>
        <p:txBody>
          <a:bodyPr/>
          <a:lstStyle/>
          <a:p>
            <a:r>
              <a:rPr lang="en-US" dirty="0"/>
              <a:t>Example :</a:t>
            </a:r>
          </a:p>
          <a:p>
            <a:pPr lvl="1"/>
            <a:r>
              <a:rPr lang="en-US" dirty="0"/>
              <a:t>For adding Referential Integrity on “</a:t>
            </a:r>
            <a:r>
              <a:rPr lang="en-US" dirty="0" err="1"/>
              <a:t>mgr</a:t>
            </a:r>
            <a:r>
              <a:rPr lang="en-US" dirty="0"/>
              <a:t>" column, refer the following example: </a:t>
            </a:r>
          </a:p>
          <a:p>
            <a:endParaRPr lang="en-US" dirty="0"/>
          </a:p>
        </p:txBody>
      </p:sp>
    </p:spTree>
    <p:extLst>
      <p:ext uri="{BB962C8B-B14F-4D97-AF65-F5344CB8AC3E}">
        <p14:creationId xmlns:p14="http://schemas.microsoft.com/office/powerpoint/2010/main" val="242693755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3" name="AutoShape 5"/>
          <p:cNvSpPr>
            <a:spLocks noChangeArrowheads="1"/>
          </p:cNvSpPr>
          <p:nvPr/>
        </p:nvSpPr>
        <p:spPr bwMode="auto">
          <a:xfrm>
            <a:off x="685800" y="1516734"/>
            <a:ext cx="7848600" cy="1143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rPr>
              <a:t>ALTER TABLE EMPLOYEE   ALTER  LASTNAME </a:t>
            </a:r>
          </a:p>
          <a:p>
            <a:pPr lvl="1">
              <a:spcBef>
                <a:spcPct val="20000"/>
              </a:spcBef>
            </a:pPr>
            <a:r>
              <a:rPr lang="en-US" dirty="0">
                <a:latin typeface="+mj-lt"/>
              </a:rPr>
              <a:t>     SET  DATA  TYPE VARCHAR(30) </a:t>
            </a:r>
          </a:p>
        </p:txBody>
      </p:sp>
      <p:sp>
        <p:nvSpPr>
          <p:cNvPr id="3" name="Content Placeholder 2"/>
          <p:cNvSpPr>
            <a:spLocks noGrp="1"/>
          </p:cNvSpPr>
          <p:nvPr>
            <p:ph idx="1"/>
          </p:nvPr>
        </p:nvSpPr>
        <p:spPr/>
        <p:txBody>
          <a:bodyPr/>
          <a:lstStyle/>
          <a:p>
            <a:endParaRPr lang="en-US" dirty="0"/>
          </a:p>
        </p:txBody>
      </p:sp>
      <p:sp>
        <p:nvSpPr>
          <p:cNvPr id="575494" name="AutoShape 6"/>
          <p:cNvSpPr>
            <a:spLocks noChangeArrowheads="1"/>
          </p:cNvSpPr>
          <p:nvPr/>
        </p:nvSpPr>
        <p:spPr bwMode="auto">
          <a:xfrm>
            <a:off x="685800" y="2786736"/>
            <a:ext cx="7848600" cy="8382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ALTER TABLE EMPLOYEE DROP  PRIMARY KEY</a:t>
            </a:r>
          </a:p>
        </p:txBody>
      </p:sp>
      <p:sp>
        <p:nvSpPr>
          <p:cNvPr id="575495" name="AutoShape 7"/>
          <p:cNvSpPr>
            <a:spLocks noChangeArrowheads="1"/>
          </p:cNvSpPr>
          <p:nvPr/>
        </p:nvSpPr>
        <p:spPr bwMode="auto">
          <a:xfrm>
            <a:off x="685800" y="3795480"/>
            <a:ext cx="7848600" cy="762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ALTER TABLE EMPLOYEE ADD RESTRICT ON DROP</a:t>
            </a:r>
          </a:p>
        </p:txBody>
      </p:sp>
      <p:sp>
        <p:nvSpPr>
          <p:cNvPr id="575497" name="AutoShape 9"/>
          <p:cNvSpPr>
            <a:spLocks noChangeArrowheads="1"/>
          </p:cNvSpPr>
          <p:nvPr/>
        </p:nvSpPr>
        <p:spPr bwMode="auto">
          <a:xfrm>
            <a:off x="685800" y="4655454"/>
            <a:ext cx="7848600" cy="13716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ALTER TABLE PARTS ADD CONSTRAINT CHK     </a:t>
            </a:r>
          </a:p>
          <a:p>
            <a:pPr lvl="1">
              <a:spcBef>
                <a:spcPct val="20000"/>
              </a:spcBef>
            </a:pPr>
            <a:r>
              <a:rPr lang="en-US">
                <a:latin typeface="+mj-lt"/>
              </a:rPr>
              <a:t>       FOREIGN KEY(PROD#)  REFERENCES </a:t>
            </a:r>
          </a:p>
          <a:p>
            <a:pPr lvl="1">
              <a:spcBef>
                <a:spcPct val="20000"/>
              </a:spcBef>
            </a:pPr>
            <a:r>
              <a:rPr lang="en-US">
                <a:latin typeface="+mj-lt"/>
              </a:rPr>
              <a:t>       PRODUCTS ON DELETE SET NULL; </a:t>
            </a:r>
          </a:p>
        </p:txBody>
      </p:sp>
      <p:sp>
        <p:nvSpPr>
          <p:cNvPr id="2" name="Title 1"/>
          <p:cNvSpPr>
            <a:spLocks noGrp="1"/>
          </p:cNvSpPr>
          <p:nvPr>
            <p:ph type="title"/>
          </p:nvPr>
        </p:nvSpPr>
        <p:spPr>
          <a:xfrm>
            <a:off x="0" y="0"/>
            <a:ext cx="9143999" cy="1002135"/>
          </a:xfrm>
        </p:spPr>
        <p:txBody>
          <a:bodyPr/>
          <a:lstStyle/>
          <a:p>
            <a:r>
              <a:rPr lang="en-US" sz="1200" dirty="0"/>
              <a:t>7.12: Examples of ALTER TABLE</a:t>
            </a:r>
            <a:br>
              <a:rPr lang="en-US" sz="1200" dirty="0"/>
            </a:br>
            <a:r>
              <a:rPr lang="en-US" dirty="0"/>
              <a:t>ALTER </a:t>
            </a:r>
            <a:r>
              <a:rPr lang="en-US" dirty="0" smtClean="0"/>
              <a:t>Examples</a:t>
            </a:r>
            <a:endParaRPr lang="en-US" dirty="0"/>
          </a:p>
        </p:txBody>
      </p:sp>
    </p:spTree>
    <p:extLst>
      <p:ext uri="{BB962C8B-B14F-4D97-AF65-F5344CB8AC3E}">
        <p14:creationId xmlns:p14="http://schemas.microsoft.com/office/powerpoint/2010/main" val="41776389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 DROP TABLE command is used to remove the definition of a table from the database. </a:t>
            </a:r>
          </a:p>
          <a:p>
            <a:pPr lvl="1"/>
            <a:r>
              <a:rPr lang="en-US" dirty="0"/>
              <a:t>For example:</a:t>
            </a:r>
          </a:p>
          <a:p>
            <a:endParaRPr lang="en-US" dirty="0"/>
          </a:p>
        </p:txBody>
      </p:sp>
      <p:sp>
        <p:nvSpPr>
          <p:cNvPr id="425992" name="AutoShape 8"/>
          <p:cNvSpPr>
            <a:spLocks noChangeArrowheads="1"/>
          </p:cNvSpPr>
          <p:nvPr/>
        </p:nvSpPr>
        <p:spPr bwMode="auto">
          <a:xfrm>
            <a:off x="685800" y="2989942"/>
            <a:ext cx="7848600" cy="1658257"/>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fr-FR" sz="2000" dirty="0">
                <a:latin typeface="+mj-lt"/>
              </a:rPr>
              <a:t>DROP TABLE </a:t>
            </a:r>
            <a:r>
              <a:rPr lang="fr-FR" sz="2000" dirty="0" err="1">
                <a:latin typeface="+mj-lt"/>
              </a:rPr>
              <a:t>Emp</a:t>
            </a:r>
            <a:r>
              <a:rPr lang="fr-FR" sz="2000" dirty="0">
                <a:latin typeface="+mj-lt"/>
              </a:rPr>
              <a:t>;</a:t>
            </a:r>
          </a:p>
          <a:p>
            <a:pPr lvl="1">
              <a:spcBef>
                <a:spcPct val="20000"/>
              </a:spcBef>
            </a:pPr>
            <a:r>
              <a:rPr lang="fr-FR" sz="2000" dirty="0">
                <a:latin typeface="+mj-lt"/>
              </a:rPr>
              <a:t>DROP TABLE Dept CASCADE CONSTRAINTS;</a:t>
            </a:r>
          </a:p>
        </p:txBody>
      </p:sp>
      <p:sp>
        <p:nvSpPr>
          <p:cNvPr id="3" name="Title 2"/>
          <p:cNvSpPr>
            <a:spLocks noGrp="1"/>
          </p:cNvSpPr>
          <p:nvPr>
            <p:ph type="title"/>
          </p:nvPr>
        </p:nvSpPr>
        <p:spPr>
          <a:xfrm>
            <a:off x="0" y="3629"/>
            <a:ext cx="9143999" cy="1002135"/>
          </a:xfrm>
        </p:spPr>
        <p:txBody>
          <a:bodyPr/>
          <a:lstStyle/>
          <a:p>
            <a:r>
              <a:rPr lang="en-US" sz="1200" dirty="0"/>
              <a:t>7.12: Examples of ALTER TABLE</a:t>
            </a:r>
            <a:br>
              <a:rPr lang="en-US" sz="1200" dirty="0"/>
            </a:br>
            <a:r>
              <a:rPr lang="en-US" dirty="0"/>
              <a:t>ALTER TABLE – DROP clause </a:t>
            </a:r>
          </a:p>
        </p:txBody>
      </p:sp>
    </p:spTree>
    <p:extLst>
      <p:ext uri="{BB962C8B-B14F-4D97-AF65-F5344CB8AC3E}">
        <p14:creationId xmlns:p14="http://schemas.microsoft.com/office/powerpoint/2010/main" val="387871307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02135"/>
          </a:xfrm>
        </p:spPr>
        <p:txBody>
          <a:bodyPr/>
          <a:lstStyle/>
          <a:p>
            <a:r>
              <a:rPr lang="en-US" sz="1200" dirty="0"/>
              <a:t>7.13: Index</a:t>
            </a:r>
            <a:br>
              <a:rPr lang="en-US" sz="1200" dirty="0"/>
            </a:br>
            <a:r>
              <a:rPr lang="en-US" dirty="0" smtClean="0"/>
              <a:t>Explanation</a:t>
            </a:r>
            <a:endParaRPr lang="en-US" dirty="0"/>
          </a:p>
        </p:txBody>
      </p:sp>
      <p:sp>
        <p:nvSpPr>
          <p:cNvPr id="4" name="Content Placeholder 3"/>
          <p:cNvSpPr>
            <a:spLocks noGrp="1"/>
          </p:cNvSpPr>
          <p:nvPr>
            <p:ph idx="1"/>
          </p:nvPr>
        </p:nvSpPr>
        <p:spPr/>
        <p:txBody>
          <a:bodyPr/>
          <a:lstStyle/>
          <a:p>
            <a:r>
              <a:rPr lang="en-US" dirty="0"/>
              <a:t>Index is a database object that functions as a “performance-tuning” method for allowing faster retrieval of records.</a:t>
            </a:r>
          </a:p>
          <a:p>
            <a:r>
              <a:rPr lang="en-US" dirty="0"/>
              <a:t>Index creates an entry for each value that appears in the indexed columns.</a:t>
            </a:r>
          </a:p>
          <a:p>
            <a:r>
              <a:rPr lang="en-US" dirty="0"/>
              <a:t>The absence or presence of an Index does not require change in wording of any SQL statement. </a:t>
            </a:r>
          </a:p>
          <a:p>
            <a:endParaRPr lang="en-US" dirty="0"/>
          </a:p>
        </p:txBody>
      </p:sp>
    </p:spTree>
    <p:extLst>
      <p:ext uri="{BB962C8B-B14F-4D97-AF65-F5344CB8AC3E}">
        <p14:creationId xmlns:p14="http://schemas.microsoft.com/office/powerpoint/2010/main" val="46288582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Example 1: The index shown below can be very useful when you query for comparing revenue - cost.</a:t>
            </a:r>
          </a:p>
          <a:p>
            <a:endParaRPr lang="en-US" dirty="0"/>
          </a:p>
          <a:p>
            <a:endParaRPr lang="en-US" dirty="0"/>
          </a:p>
          <a:p>
            <a:endParaRPr lang="en-US" dirty="0"/>
          </a:p>
          <a:p>
            <a:endParaRPr lang="en-US" dirty="0"/>
          </a:p>
          <a:p>
            <a:r>
              <a:rPr lang="en-US" dirty="0" smtClean="0"/>
              <a:t>Example </a:t>
            </a:r>
            <a:r>
              <a:rPr lang="en-US" dirty="0"/>
              <a:t>2</a:t>
            </a:r>
          </a:p>
          <a:p>
            <a:endParaRPr lang="en-US" dirty="0"/>
          </a:p>
        </p:txBody>
      </p:sp>
      <p:sp>
        <p:nvSpPr>
          <p:cNvPr id="256009" name="AutoShape 9"/>
          <p:cNvSpPr>
            <a:spLocks noChangeArrowheads="1"/>
          </p:cNvSpPr>
          <p:nvPr/>
        </p:nvSpPr>
        <p:spPr bwMode="auto">
          <a:xfrm>
            <a:off x="685800" y="2431140"/>
            <a:ext cx="7848600" cy="1110346"/>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CREATE INDEX sales_margin_index </a:t>
            </a:r>
          </a:p>
          <a:p>
            <a:pPr lvl="1">
              <a:spcBef>
                <a:spcPct val="20000"/>
              </a:spcBef>
            </a:pPr>
            <a:r>
              <a:rPr lang="en-US" sz="2000">
                <a:latin typeface="+mj-lt"/>
              </a:rPr>
              <a:t>	ON sales(revenue - cost )</a:t>
            </a:r>
          </a:p>
        </p:txBody>
      </p:sp>
      <p:sp>
        <p:nvSpPr>
          <p:cNvPr id="256011" name="AutoShape 11"/>
          <p:cNvSpPr>
            <a:spLocks noChangeArrowheads="1"/>
          </p:cNvSpPr>
          <p:nvPr/>
        </p:nvSpPr>
        <p:spPr bwMode="auto">
          <a:xfrm>
            <a:off x="685800" y="4314372"/>
            <a:ext cx="7848600" cy="1055914"/>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INDEX uppercase_idx ON emp (UPPER(empname));</a:t>
            </a:r>
          </a:p>
        </p:txBody>
      </p:sp>
      <p:sp>
        <p:nvSpPr>
          <p:cNvPr id="3" name="Title 2"/>
          <p:cNvSpPr>
            <a:spLocks noGrp="1"/>
          </p:cNvSpPr>
          <p:nvPr>
            <p:ph type="title"/>
          </p:nvPr>
        </p:nvSpPr>
        <p:spPr>
          <a:xfrm>
            <a:off x="0" y="0"/>
            <a:ext cx="9143999" cy="1002135"/>
          </a:xfrm>
        </p:spPr>
        <p:txBody>
          <a:bodyPr/>
          <a:lstStyle/>
          <a:p>
            <a:r>
              <a:rPr lang="en-US" sz="1200" dirty="0"/>
              <a:t>7.13: Index</a:t>
            </a:r>
            <a:br>
              <a:rPr lang="en-US" sz="1200" dirty="0"/>
            </a:br>
            <a:r>
              <a:rPr lang="en-US" dirty="0" smtClean="0"/>
              <a:t>Examples</a:t>
            </a:r>
            <a:endParaRPr lang="en-US" dirty="0"/>
          </a:p>
        </p:txBody>
      </p:sp>
    </p:spTree>
    <p:extLst>
      <p:ext uri="{BB962C8B-B14F-4D97-AF65-F5344CB8AC3E}">
        <p14:creationId xmlns:p14="http://schemas.microsoft.com/office/powerpoint/2010/main" val="13313481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 “Synonym” is an “alias” that is used for any table, view, materialized view, sequence, procedure, function, or package.</a:t>
            </a:r>
          </a:p>
          <a:p>
            <a:pPr lvl="1"/>
            <a:r>
              <a:rPr lang="en-US" dirty="0"/>
              <a:t>Since a Synonym is simply an alias, it does not require storage except for storage of it’s definition in the data dictionary. </a:t>
            </a:r>
          </a:p>
          <a:p>
            <a:pPr lvl="1"/>
            <a:r>
              <a:rPr lang="en-US" dirty="0"/>
              <a:t>Synonyms are often used for “security” and “convenience”. </a:t>
            </a:r>
          </a:p>
          <a:p>
            <a:pPr lvl="1"/>
            <a:r>
              <a:rPr lang="en-US" dirty="0"/>
              <a:t>Synonyms are useful in hiding ownership details of an object.</a:t>
            </a:r>
          </a:p>
          <a:p>
            <a:r>
              <a:rPr lang="en-US" dirty="0"/>
              <a:t>Syntax</a:t>
            </a:r>
          </a:p>
          <a:p>
            <a:endParaRPr lang="en-US" dirty="0"/>
          </a:p>
          <a:p>
            <a:endParaRPr lang="en-US" dirty="0"/>
          </a:p>
          <a:p>
            <a:endParaRPr lang="en-US" dirty="0"/>
          </a:p>
          <a:p>
            <a:r>
              <a:rPr lang="en-US" dirty="0"/>
              <a:t>where:</a:t>
            </a:r>
          </a:p>
          <a:p>
            <a:r>
              <a:rPr lang="en-US" dirty="0" err="1"/>
              <a:t>Existing_name</a:t>
            </a:r>
            <a:r>
              <a:rPr lang="en-US" dirty="0"/>
              <a:t> is the name of a table, view, or sequence. </a:t>
            </a:r>
          </a:p>
          <a:p>
            <a:endParaRPr lang="en-US" dirty="0"/>
          </a:p>
        </p:txBody>
      </p:sp>
      <p:sp>
        <p:nvSpPr>
          <p:cNvPr id="231432" name="AutoShape 8"/>
          <p:cNvSpPr>
            <a:spLocks noChangeArrowheads="1"/>
          </p:cNvSpPr>
          <p:nvPr/>
        </p:nvSpPr>
        <p:spPr bwMode="auto">
          <a:xfrm>
            <a:off x="685800" y="3940626"/>
            <a:ext cx="7848600" cy="732974"/>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CREATE SYNONYM another_name  FOR existing_name</a:t>
            </a:r>
          </a:p>
        </p:txBody>
      </p:sp>
      <p:sp>
        <p:nvSpPr>
          <p:cNvPr id="3" name="Title 2"/>
          <p:cNvSpPr>
            <a:spLocks noGrp="1"/>
          </p:cNvSpPr>
          <p:nvPr>
            <p:ph type="title"/>
          </p:nvPr>
        </p:nvSpPr>
        <p:spPr>
          <a:xfrm>
            <a:off x="0" y="0"/>
            <a:ext cx="9143999" cy="1002135"/>
          </a:xfrm>
        </p:spPr>
        <p:txBody>
          <a:bodyPr/>
          <a:lstStyle/>
          <a:p>
            <a:r>
              <a:rPr lang="en-US" sz="1200" dirty="0"/>
              <a:t>7.14: Synonym</a:t>
            </a:r>
            <a:br>
              <a:rPr lang="en-US" sz="1200" dirty="0"/>
            </a:br>
            <a:r>
              <a:rPr lang="en-US" dirty="0" smtClean="0"/>
              <a:t>Explanation</a:t>
            </a:r>
            <a:endParaRPr lang="en-US" dirty="0"/>
          </a:p>
        </p:txBody>
      </p:sp>
    </p:spTree>
    <p:extLst>
      <p:ext uri="{BB962C8B-B14F-4D97-AF65-F5344CB8AC3E}">
        <p14:creationId xmlns:p14="http://schemas.microsoft.com/office/powerpoint/2010/main" val="16747737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Here is an example for synonym: </a:t>
            </a:r>
          </a:p>
          <a:p>
            <a:pPr lvl="1"/>
            <a:r>
              <a:rPr lang="en-US" dirty="0"/>
              <a:t>Suppose a procedure “proc1” is created in a schema “</a:t>
            </a:r>
            <a:r>
              <a:rPr lang="en-US" dirty="0" err="1"/>
              <a:t>scott</a:t>
            </a:r>
            <a:r>
              <a:rPr lang="en-US" dirty="0"/>
              <a:t>”. While calling this procedure, if the user refers it as “scott.proc1”, then a synonym is created as:</a:t>
            </a:r>
          </a:p>
          <a:p>
            <a:endParaRPr lang="en-US" dirty="0"/>
          </a:p>
        </p:txBody>
      </p:sp>
      <p:sp>
        <p:nvSpPr>
          <p:cNvPr id="274440" name="AutoShape 8"/>
          <p:cNvSpPr>
            <a:spLocks noChangeArrowheads="1"/>
          </p:cNvSpPr>
          <p:nvPr/>
        </p:nvSpPr>
        <p:spPr bwMode="auto">
          <a:xfrm>
            <a:off x="685800" y="2652492"/>
            <a:ext cx="7848600" cy="13716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Create synonym prc1 for scott.proc1;</a:t>
            </a:r>
          </a:p>
        </p:txBody>
      </p:sp>
      <p:sp>
        <p:nvSpPr>
          <p:cNvPr id="3" name="Title 2"/>
          <p:cNvSpPr>
            <a:spLocks noGrp="1"/>
          </p:cNvSpPr>
          <p:nvPr>
            <p:ph type="title"/>
          </p:nvPr>
        </p:nvSpPr>
        <p:spPr>
          <a:xfrm>
            <a:off x="0" y="0"/>
            <a:ext cx="9143999" cy="1002135"/>
          </a:xfrm>
        </p:spPr>
        <p:txBody>
          <a:bodyPr/>
          <a:lstStyle/>
          <a:p>
            <a:r>
              <a:rPr lang="en-US" sz="1200" dirty="0"/>
              <a:t>7.14: Synonym</a:t>
            </a:r>
            <a:br>
              <a:rPr lang="en-US" sz="1200" dirty="0"/>
            </a:br>
            <a:r>
              <a:rPr lang="en-US" dirty="0" smtClean="0"/>
              <a:t>Example</a:t>
            </a:r>
            <a:endParaRPr lang="en-US" dirty="0"/>
          </a:p>
        </p:txBody>
      </p:sp>
    </p:spTree>
    <p:extLst>
      <p:ext uri="{BB962C8B-B14F-4D97-AF65-F5344CB8AC3E}">
        <p14:creationId xmlns:p14="http://schemas.microsoft.com/office/powerpoint/2010/main" val="256525312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 View can be thought of as a “stored query” or a “virtual table”, i.e. a logical table based on one or more tables. </a:t>
            </a:r>
          </a:p>
          <a:p>
            <a:pPr lvl="1"/>
            <a:r>
              <a:rPr lang="en-US" dirty="0"/>
              <a:t>A View can be used as if it is a table.</a:t>
            </a:r>
          </a:p>
          <a:p>
            <a:pPr lvl="1"/>
            <a:r>
              <a:rPr lang="en-US" dirty="0"/>
              <a:t>A View does not contain data.</a:t>
            </a:r>
          </a:p>
          <a:p>
            <a:pPr lvl="1"/>
            <a:r>
              <a:rPr lang="en-US" dirty="0"/>
              <a:t>View gets catalogued in to SYSIBM.SYSVIEWS</a:t>
            </a:r>
            <a:r>
              <a:rPr lang="en-US" dirty="0" smtClean="0"/>
              <a:t>.</a:t>
            </a:r>
            <a:endParaRPr lang="en-US" dirty="0"/>
          </a:p>
          <a:p>
            <a:r>
              <a:rPr lang="en-US" dirty="0"/>
              <a:t>Syntax</a:t>
            </a:r>
          </a:p>
          <a:p>
            <a:endParaRPr lang="en-US" dirty="0"/>
          </a:p>
          <a:p>
            <a:endParaRPr lang="en-US" dirty="0"/>
          </a:p>
        </p:txBody>
      </p:sp>
      <p:sp>
        <p:nvSpPr>
          <p:cNvPr id="233482" name="AutoShape 10"/>
          <p:cNvSpPr>
            <a:spLocks noChangeArrowheads="1"/>
          </p:cNvSpPr>
          <p:nvPr/>
        </p:nvSpPr>
        <p:spPr bwMode="auto">
          <a:xfrm>
            <a:off x="685800" y="3886200"/>
            <a:ext cx="7848600" cy="918029"/>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CREATE [OR REPLACE]  VIEW view [(alias[, alias]...)] AS subquery</a:t>
            </a:r>
          </a:p>
        </p:txBody>
      </p:sp>
      <p:sp>
        <p:nvSpPr>
          <p:cNvPr id="3" name="Title 2"/>
          <p:cNvSpPr>
            <a:spLocks noGrp="1"/>
          </p:cNvSpPr>
          <p:nvPr>
            <p:ph type="title"/>
          </p:nvPr>
        </p:nvSpPr>
        <p:spPr>
          <a:xfrm>
            <a:off x="1" y="0"/>
            <a:ext cx="9143999" cy="1002135"/>
          </a:xfrm>
        </p:spPr>
        <p:txBody>
          <a:bodyPr/>
          <a:lstStyle/>
          <a:p>
            <a:r>
              <a:rPr lang="en-US" sz="1200" dirty="0"/>
              <a:t>7.15: View</a:t>
            </a:r>
            <a:br>
              <a:rPr lang="en-US" sz="1200" dirty="0"/>
            </a:br>
            <a:r>
              <a:rPr lang="en-US" dirty="0" smtClean="0"/>
              <a:t>Explanation</a:t>
            </a:r>
            <a:endParaRPr lang="en-US" dirty="0"/>
          </a:p>
        </p:txBody>
      </p:sp>
    </p:spTree>
    <p:extLst>
      <p:ext uri="{BB962C8B-B14F-4D97-AF65-F5344CB8AC3E}">
        <p14:creationId xmlns:p14="http://schemas.microsoft.com/office/powerpoint/2010/main" val="17551776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7.2: Database</a:t>
            </a:r>
            <a:br>
              <a:rPr lang="en-US" sz="1200" dirty="0"/>
            </a:br>
            <a:r>
              <a:rPr lang="en-US" dirty="0" smtClean="0"/>
              <a:t>Concept</a:t>
            </a:r>
            <a:endParaRPr lang="en-US" dirty="0"/>
          </a:p>
        </p:txBody>
      </p:sp>
      <p:sp>
        <p:nvSpPr>
          <p:cNvPr id="3" name="Content Placeholder 2"/>
          <p:cNvSpPr>
            <a:spLocks noGrp="1"/>
          </p:cNvSpPr>
          <p:nvPr>
            <p:ph idx="1"/>
          </p:nvPr>
        </p:nvSpPr>
        <p:spPr/>
        <p:txBody>
          <a:bodyPr/>
          <a:lstStyle/>
          <a:p>
            <a:r>
              <a:rPr lang="en-US" dirty="0"/>
              <a:t>Database is a named collection of logically related objects:</a:t>
            </a:r>
          </a:p>
          <a:p>
            <a:pPr lvl="1"/>
            <a:r>
              <a:rPr lang="en-US" dirty="0"/>
              <a:t>tables</a:t>
            </a:r>
          </a:p>
          <a:p>
            <a:pPr lvl="1"/>
            <a:r>
              <a:rPr lang="en-US" dirty="0"/>
              <a:t>their associated indexes </a:t>
            </a:r>
          </a:p>
          <a:p>
            <a:r>
              <a:rPr lang="en-US" dirty="0"/>
              <a:t>Various spaces contain those tables and indexes.</a:t>
            </a:r>
          </a:p>
          <a:p>
            <a:r>
              <a:rPr lang="en-US" dirty="0"/>
              <a:t>It is an administrative/operational grouping of DB2 objects.</a:t>
            </a:r>
          </a:p>
          <a:p>
            <a:r>
              <a:rPr lang="en-US" dirty="0"/>
              <a:t>The system operator can make the given database available or unavailable for processing via an appropriate start or stop command.</a:t>
            </a:r>
          </a:p>
          <a:p>
            <a:endParaRPr lang="en-US" dirty="0"/>
          </a:p>
          <a:p>
            <a:endParaRPr lang="en-US" dirty="0"/>
          </a:p>
        </p:txBody>
      </p:sp>
    </p:spTree>
    <p:extLst>
      <p:ext uri="{BB962C8B-B14F-4D97-AF65-F5344CB8AC3E}">
        <p14:creationId xmlns:p14="http://schemas.microsoft.com/office/powerpoint/2010/main" val="41757295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9046318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Given below is an example of a simple View:</a:t>
            </a:r>
          </a:p>
          <a:p>
            <a:endParaRPr lang="en-US" dirty="0"/>
          </a:p>
        </p:txBody>
      </p:sp>
      <p:sp>
        <p:nvSpPr>
          <p:cNvPr id="324617" name="AutoShape 9"/>
          <p:cNvSpPr>
            <a:spLocks noChangeArrowheads="1"/>
          </p:cNvSpPr>
          <p:nvPr/>
        </p:nvSpPr>
        <p:spPr bwMode="auto">
          <a:xfrm>
            <a:off x="609600" y="2057400"/>
            <a:ext cx="7848600" cy="21336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CREATE VIEW newempview </a:t>
            </a:r>
            <a:br>
              <a:rPr lang="en-US" sz="2000">
                <a:latin typeface="+mj-lt"/>
              </a:rPr>
            </a:br>
            <a:r>
              <a:rPr lang="en-US" sz="2000">
                <a:latin typeface="+mj-lt"/>
              </a:rPr>
              <a:t>	AS</a:t>
            </a:r>
            <a:br>
              <a:rPr lang="en-US" sz="2000">
                <a:latin typeface="+mj-lt"/>
              </a:rPr>
            </a:br>
            <a:r>
              <a:rPr lang="en-US" sz="2000">
                <a:latin typeface="+mj-lt"/>
              </a:rPr>
              <a:t>	SELECT * FROM emp </a:t>
            </a:r>
            <a:br>
              <a:rPr lang="en-US" sz="2000">
                <a:latin typeface="+mj-lt"/>
              </a:rPr>
            </a:br>
            <a:r>
              <a:rPr lang="en-US" sz="2000">
                <a:latin typeface="+mj-lt"/>
              </a:rPr>
              <a:t>	WHERE hiredate &gt;'01-jan-82';</a:t>
            </a:r>
          </a:p>
        </p:txBody>
      </p:sp>
      <p:sp>
        <p:nvSpPr>
          <p:cNvPr id="3" name="Title 2"/>
          <p:cNvSpPr>
            <a:spLocks noGrp="1"/>
          </p:cNvSpPr>
          <p:nvPr>
            <p:ph type="title"/>
          </p:nvPr>
        </p:nvSpPr>
        <p:spPr>
          <a:xfrm>
            <a:off x="1" y="0"/>
            <a:ext cx="9143999" cy="1002135"/>
          </a:xfrm>
        </p:spPr>
        <p:txBody>
          <a:bodyPr/>
          <a:lstStyle/>
          <a:p>
            <a:r>
              <a:rPr lang="en-US" sz="1200" dirty="0"/>
              <a:t>7.15: View</a:t>
            </a:r>
            <a:br>
              <a:rPr lang="en-US" sz="1200" dirty="0"/>
            </a:br>
            <a:r>
              <a:rPr lang="en-US" dirty="0" smtClean="0"/>
              <a:t>Example</a:t>
            </a:r>
            <a:endParaRPr lang="en-US" dirty="0"/>
          </a:p>
        </p:txBody>
      </p:sp>
    </p:spTree>
    <p:extLst>
      <p:ext uri="{BB962C8B-B14F-4D97-AF65-F5344CB8AC3E}">
        <p14:creationId xmlns:p14="http://schemas.microsoft.com/office/powerpoint/2010/main" val="305270096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Creating a Complex View:</a:t>
            </a:r>
          </a:p>
          <a:p>
            <a:pPr lvl="1"/>
            <a:r>
              <a:rPr lang="en-US" dirty="0"/>
              <a:t>As shown in the example given below, create a Complex View that contains group functions to display values from two tables.</a:t>
            </a:r>
          </a:p>
          <a:p>
            <a:endParaRPr lang="en-US" dirty="0"/>
          </a:p>
          <a:p>
            <a:endParaRPr lang="en-US" dirty="0"/>
          </a:p>
        </p:txBody>
      </p:sp>
      <p:sp>
        <p:nvSpPr>
          <p:cNvPr id="434188" name="AutoShape 12"/>
          <p:cNvSpPr>
            <a:spLocks noChangeArrowheads="1"/>
          </p:cNvSpPr>
          <p:nvPr/>
        </p:nvSpPr>
        <p:spPr bwMode="auto">
          <a:xfrm>
            <a:off x="609600" y="2645226"/>
            <a:ext cx="7848600" cy="2986314"/>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a:latin typeface="+mj-lt"/>
              </a:rPr>
              <a:t>CREATE VIEW dept_sum_vu(name, minsal, maxsal, avgsal)</a:t>
            </a:r>
          </a:p>
          <a:p>
            <a:pPr lvl="1">
              <a:spcBef>
                <a:spcPct val="20000"/>
              </a:spcBef>
            </a:pPr>
            <a:r>
              <a:rPr lang="en-US">
                <a:latin typeface="+mj-lt"/>
              </a:rPr>
              <a:t>AS SELECT  d.department_name, MIN(e.salary), </a:t>
            </a:r>
          </a:p>
          <a:p>
            <a:pPr lvl="1">
              <a:spcBef>
                <a:spcPct val="20000"/>
              </a:spcBef>
            </a:pPr>
            <a:r>
              <a:rPr lang="en-US">
                <a:latin typeface="+mj-lt"/>
              </a:rPr>
              <a:t> MAX(e.salary),AVG(e.salary)</a:t>
            </a:r>
          </a:p>
          <a:p>
            <a:pPr lvl="1">
              <a:spcBef>
                <a:spcPct val="20000"/>
              </a:spcBef>
            </a:pPr>
            <a:r>
              <a:rPr lang="en-US">
                <a:latin typeface="+mj-lt"/>
              </a:rPr>
              <a:t>  FROM      	employees e, departments d</a:t>
            </a:r>
          </a:p>
          <a:p>
            <a:pPr lvl="1">
              <a:spcBef>
                <a:spcPct val="20000"/>
              </a:spcBef>
            </a:pPr>
            <a:r>
              <a:rPr lang="en-US">
                <a:latin typeface="+mj-lt"/>
              </a:rPr>
              <a:t>  WHERE     e.department_id = d.department_id </a:t>
            </a:r>
          </a:p>
          <a:p>
            <a:pPr lvl="1">
              <a:spcBef>
                <a:spcPct val="20000"/>
              </a:spcBef>
            </a:pPr>
            <a:r>
              <a:rPr lang="en-US">
                <a:latin typeface="+mj-lt"/>
              </a:rPr>
              <a:t>  GROUP BY  d.department_name;</a:t>
            </a:r>
          </a:p>
          <a:p>
            <a:pPr lvl="1">
              <a:spcBef>
                <a:spcPct val="20000"/>
              </a:spcBef>
            </a:pPr>
            <a:endParaRPr lang="en-US">
              <a:latin typeface="+mj-lt"/>
            </a:endParaRPr>
          </a:p>
          <a:p>
            <a:pPr lvl="1">
              <a:spcBef>
                <a:spcPct val="20000"/>
              </a:spcBef>
            </a:pPr>
            <a:r>
              <a:rPr lang="en-US">
                <a:latin typeface="+mj-lt"/>
              </a:rPr>
              <a:t>View created.</a:t>
            </a:r>
          </a:p>
        </p:txBody>
      </p:sp>
      <p:sp>
        <p:nvSpPr>
          <p:cNvPr id="3" name="Title 2"/>
          <p:cNvSpPr>
            <a:spLocks noGrp="1"/>
          </p:cNvSpPr>
          <p:nvPr>
            <p:ph type="title"/>
          </p:nvPr>
        </p:nvSpPr>
        <p:spPr>
          <a:xfrm>
            <a:off x="1" y="0"/>
            <a:ext cx="9143999" cy="1002135"/>
          </a:xfrm>
        </p:spPr>
        <p:txBody>
          <a:bodyPr/>
          <a:lstStyle/>
          <a:p>
            <a:r>
              <a:rPr lang="en-US" sz="1200" dirty="0"/>
              <a:t>7.15: View</a:t>
            </a:r>
            <a:br>
              <a:rPr lang="en-US" sz="1200" dirty="0"/>
            </a:br>
            <a:r>
              <a:rPr lang="en-US" dirty="0" smtClean="0"/>
              <a:t>Example</a:t>
            </a:r>
            <a:endParaRPr lang="en-US" dirty="0"/>
          </a:p>
        </p:txBody>
      </p:sp>
    </p:spTree>
    <p:extLst>
      <p:ext uri="{BB962C8B-B14F-4D97-AF65-F5344CB8AC3E}">
        <p14:creationId xmlns:p14="http://schemas.microsoft.com/office/powerpoint/2010/main" val="886239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sz="1200" dirty="0"/>
              <a:t>7.15: View</a:t>
            </a:r>
            <a:br>
              <a:rPr lang="en-US" sz="1200" dirty="0"/>
            </a:br>
            <a:r>
              <a:rPr lang="en-US" dirty="0"/>
              <a:t>Rules for performing operations on a </a:t>
            </a:r>
            <a:r>
              <a:rPr lang="en-US" dirty="0" smtClean="0"/>
              <a:t>View</a:t>
            </a:r>
            <a:endParaRPr lang="en-US" dirty="0"/>
          </a:p>
        </p:txBody>
      </p:sp>
      <p:sp>
        <p:nvSpPr>
          <p:cNvPr id="4" name="Content Placeholder 3"/>
          <p:cNvSpPr>
            <a:spLocks noGrp="1"/>
          </p:cNvSpPr>
          <p:nvPr>
            <p:ph idx="1"/>
          </p:nvPr>
        </p:nvSpPr>
        <p:spPr/>
        <p:txBody>
          <a:bodyPr/>
          <a:lstStyle/>
          <a:p>
            <a:r>
              <a:rPr lang="en-US" dirty="0"/>
              <a:t>You can perform “DML operations” on simple Views. </a:t>
            </a:r>
          </a:p>
          <a:p>
            <a:r>
              <a:rPr lang="en-US" dirty="0"/>
              <a:t>You cannot remove a row if the View contains the following:</a:t>
            </a:r>
          </a:p>
          <a:p>
            <a:pPr lvl="1"/>
            <a:r>
              <a:rPr lang="en-US" dirty="0"/>
              <a:t>Group functions</a:t>
            </a:r>
          </a:p>
          <a:p>
            <a:pPr lvl="1"/>
            <a:r>
              <a:rPr lang="en-US" dirty="0"/>
              <a:t>A GROUP BY clause</a:t>
            </a:r>
          </a:p>
          <a:p>
            <a:pPr lvl="1"/>
            <a:r>
              <a:rPr lang="en-US" dirty="0"/>
              <a:t>The DISTINCT keyword</a:t>
            </a:r>
          </a:p>
          <a:p>
            <a:pPr lvl="1"/>
            <a:r>
              <a:rPr lang="en-US" dirty="0"/>
              <a:t>The </a:t>
            </a:r>
            <a:r>
              <a:rPr lang="en-US" dirty="0" err="1"/>
              <a:t>pseudocolumn</a:t>
            </a:r>
            <a:r>
              <a:rPr lang="en-US" dirty="0"/>
              <a:t> ROWNUM keyword</a:t>
            </a:r>
          </a:p>
          <a:p>
            <a:pPr lvl="1"/>
            <a:endParaRPr lang="en-US" dirty="0"/>
          </a:p>
        </p:txBody>
      </p:sp>
    </p:spTree>
    <p:extLst>
      <p:ext uri="{BB962C8B-B14F-4D97-AF65-F5344CB8AC3E}">
        <p14:creationId xmlns:p14="http://schemas.microsoft.com/office/powerpoint/2010/main" val="73073654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“Inline view” is not a schema object like a regular View. However, it is a temporary query with an alias.</a:t>
            </a:r>
          </a:p>
          <a:p>
            <a:endParaRPr lang="en-US" dirty="0"/>
          </a:p>
        </p:txBody>
      </p:sp>
      <p:sp>
        <p:nvSpPr>
          <p:cNvPr id="328714" name="AutoShape 10"/>
          <p:cNvSpPr>
            <a:spLocks noChangeArrowheads="1"/>
          </p:cNvSpPr>
          <p:nvPr/>
        </p:nvSpPr>
        <p:spPr bwMode="auto">
          <a:xfrm>
            <a:off x="609600" y="2514600"/>
            <a:ext cx="7848600" cy="1607457"/>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SELECT DNAME, ENAME, SAL FROM EMP A,</a:t>
            </a:r>
          </a:p>
          <a:p>
            <a:pPr lvl="1">
              <a:spcBef>
                <a:spcPct val="20000"/>
              </a:spcBef>
            </a:pPr>
            <a:r>
              <a:rPr lang="en-US" sz="2000">
                <a:latin typeface="+mj-lt"/>
              </a:rPr>
              <a:t>(SELECT DNAME, DEPTNO FROM DEPT ) B     </a:t>
            </a:r>
          </a:p>
          <a:p>
            <a:pPr lvl="1">
              <a:spcBef>
                <a:spcPct val="20000"/>
              </a:spcBef>
            </a:pPr>
            <a:r>
              <a:rPr lang="en-US" sz="2000">
                <a:latin typeface="+mj-lt"/>
              </a:rPr>
              <a:t>WHERE A.DEPTNO = B.DEPTNO</a:t>
            </a:r>
          </a:p>
        </p:txBody>
      </p:sp>
      <p:sp>
        <p:nvSpPr>
          <p:cNvPr id="3" name="Title 2"/>
          <p:cNvSpPr>
            <a:spLocks noGrp="1"/>
          </p:cNvSpPr>
          <p:nvPr>
            <p:ph type="title"/>
          </p:nvPr>
        </p:nvSpPr>
        <p:spPr>
          <a:xfrm>
            <a:off x="1" y="0"/>
            <a:ext cx="9143999" cy="1002135"/>
          </a:xfrm>
        </p:spPr>
        <p:txBody>
          <a:bodyPr/>
          <a:lstStyle/>
          <a:p>
            <a:r>
              <a:rPr lang="en-US" sz="1200" dirty="0"/>
              <a:t>7.15: View</a:t>
            </a:r>
            <a:br>
              <a:rPr lang="en-US" sz="1200" dirty="0"/>
            </a:br>
            <a:r>
              <a:rPr lang="en-US" dirty="0"/>
              <a:t>Inline </a:t>
            </a:r>
            <a:r>
              <a:rPr lang="en-US" dirty="0" smtClean="0"/>
              <a:t>View</a:t>
            </a:r>
            <a:endParaRPr lang="en-US" dirty="0"/>
          </a:p>
        </p:txBody>
      </p:sp>
    </p:spTree>
    <p:extLst>
      <p:ext uri="{BB962C8B-B14F-4D97-AF65-F5344CB8AC3E}">
        <p14:creationId xmlns:p14="http://schemas.microsoft.com/office/powerpoint/2010/main" val="247305827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Use the following syntax for deleting database objects:</a:t>
            </a:r>
          </a:p>
          <a:p>
            <a:endParaRPr lang="en-US" dirty="0"/>
          </a:p>
          <a:p>
            <a:endParaRPr lang="en-US" dirty="0"/>
          </a:p>
          <a:p>
            <a:pPr lvl="1"/>
            <a:r>
              <a:rPr lang="en-US" dirty="0" smtClean="0"/>
              <a:t>Example </a:t>
            </a:r>
            <a:r>
              <a:rPr lang="en-US" dirty="0"/>
              <a:t>1: Given below is an example of deleting a table:</a:t>
            </a:r>
          </a:p>
          <a:p>
            <a:pPr lvl="1"/>
            <a:endParaRPr lang="en-US" dirty="0"/>
          </a:p>
          <a:p>
            <a:pPr lvl="1"/>
            <a:endParaRPr lang="en-US" dirty="0"/>
          </a:p>
          <a:p>
            <a:pPr lvl="1"/>
            <a:endParaRPr lang="en-US" dirty="0"/>
          </a:p>
          <a:p>
            <a:pPr lvl="1"/>
            <a:r>
              <a:rPr lang="en-US" dirty="0"/>
              <a:t>Example 2:</a:t>
            </a:r>
          </a:p>
          <a:p>
            <a:endParaRPr lang="en-US" dirty="0"/>
          </a:p>
          <a:p>
            <a:pPr marL="0" indent="0">
              <a:buNone/>
            </a:pPr>
            <a:endParaRPr lang="en-US" dirty="0"/>
          </a:p>
          <a:p>
            <a:pPr lvl="2"/>
            <a:r>
              <a:rPr lang="en-US" dirty="0"/>
              <a:t>If </a:t>
            </a:r>
            <a:r>
              <a:rPr lang="en-US" dirty="0" err="1"/>
              <a:t>new_emp</a:t>
            </a:r>
            <a:r>
              <a:rPr lang="en-US" dirty="0"/>
              <a:t> is a Synonym for a table, then the Table is not affected in any way. Only the duplicate name is removed.</a:t>
            </a:r>
          </a:p>
          <a:p>
            <a:endParaRPr lang="en-US" dirty="0"/>
          </a:p>
          <a:p>
            <a:endParaRPr lang="en-US" dirty="0"/>
          </a:p>
        </p:txBody>
      </p:sp>
      <p:sp>
        <p:nvSpPr>
          <p:cNvPr id="345098" name="AutoShape 10"/>
          <p:cNvSpPr>
            <a:spLocks noChangeArrowheads="1"/>
          </p:cNvSpPr>
          <p:nvPr/>
        </p:nvSpPr>
        <p:spPr bwMode="auto">
          <a:xfrm>
            <a:off x="609600" y="1912254"/>
            <a:ext cx="7848600" cy="54066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DROP Obj_Type obj_name;</a:t>
            </a:r>
          </a:p>
        </p:txBody>
      </p:sp>
      <p:sp>
        <p:nvSpPr>
          <p:cNvPr id="345099" name="AutoShape 11"/>
          <p:cNvSpPr>
            <a:spLocks noChangeArrowheads="1"/>
          </p:cNvSpPr>
          <p:nvPr/>
        </p:nvSpPr>
        <p:spPr bwMode="auto">
          <a:xfrm>
            <a:off x="685800" y="3124200"/>
            <a:ext cx="7848600" cy="6858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a:latin typeface="+mj-lt"/>
              </a:rPr>
              <a:t>DROP TABLE emp;</a:t>
            </a:r>
          </a:p>
        </p:txBody>
      </p:sp>
      <p:sp>
        <p:nvSpPr>
          <p:cNvPr id="345100" name="AutoShape 12"/>
          <p:cNvSpPr>
            <a:spLocks noChangeArrowheads="1"/>
          </p:cNvSpPr>
          <p:nvPr/>
        </p:nvSpPr>
        <p:spPr bwMode="auto">
          <a:xfrm>
            <a:off x="685800" y="4318002"/>
            <a:ext cx="7848600" cy="558798"/>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sz="2000" dirty="0">
                <a:latin typeface="+mj-lt"/>
              </a:rPr>
              <a:t>DROP SYNONYM </a:t>
            </a:r>
            <a:r>
              <a:rPr lang="en-US" sz="2000" dirty="0" err="1">
                <a:latin typeface="+mj-lt"/>
              </a:rPr>
              <a:t>new_emp</a:t>
            </a:r>
            <a:r>
              <a:rPr lang="en-US" sz="2000" dirty="0">
                <a:latin typeface="+mj-lt"/>
              </a:rPr>
              <a:t>; 	</a:t>
            </a:r>
          </a:p>
        </p:txBody>
      </p:sp>
      <p:sp>
        <p:nvSpPr>
          <p:cNvPr id="3" name="Title 2"/>
          <p:cNvSpPr>
            <a:spLocks noGrp="1"/>
          </p:cNvSpPr>
          <p:nvPr>
            <p:ph type="title"/>
          </p:nvPr>
        </p:nvSpPr>
        <p:spPr>
          <a:xfrm>
            <a:off x="1" y="-1814"/>
            <a:ext cx="9143999" cy="1002135"/>
          </a:xfrm>
        </p:spPr>
        <p:txBody>
          <a:bodyPr/>
          <a:lstStyle/>
          <a:p>
            <a:r>
              <a:rPr lang="en-US" sz="1200" dirty="0"/>
              <a:t>7.16: Deleting Database Objects</a:t>
            </a:r>
            <a:r>
              <a:rPr lang="en-US" dirty="0"/>
              <a:t/>
            </a:r>
            <a:br>
              <a:rPr lang="en-US" dirty="0"/>
            </a:br>
            <a:r>
              <a:rPr lang="en-US" dirty="0" smtClean="0"/>
              <a:t>Explanation</a:t>
            </a:r>
            <a:endParaRPr lang="en-US" dirty="0"/>
          </a:p>
        </p:txBody>
      </p:sp>
    </p:spTree>
    <p:extLst>
      <p:ext uri="{BB962C8B-B14F-4D97-AF65-F5344CB8AC3E}">
        <p14:creationId xmlns:p14="http://schemas.microsoft.com/office/powerpoint/2010/main" val="325803015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9143999" cy="1002135"/>
          </a:xfrm>
        </p:spPr>
        <p:txBody>
          <a:bodyPr/>
          <a:lstStyle/>
          <a:p>
            <a:r>
              <a:rPr lang="en-US" sz="1200" dirty="0"/>
              <a:t>7.17: Catalog</a:t>
            </a:r>
            <a:br>
              <a:rPr lang="en-US" sz="1200" dirty="0"/>
            </a:br>
            <a:r>
              <a:rPr lang="en-US" dirty="0" smtClean="0"/>
              <a:t>Concept</a:t>
            </a:r>
            <a:endParaRPr lang="en-US" dirty="0"/>
          </a:p>
        </p:txBody>
      </p:sp>
      <p:sp>
        <p:nvSpPr>
          <p:cNvPr id="6" name="Content Placeholder 5"/>
          <p:cNvSpPr>
            <a:spLocks noGrp="1"/>
          </p:cNvSpPr>
          <p:nvPr>
            <p:ph idx="1"/>
          </p:nvPr>
        </p:nvSpPr>
        <p:spPr/>
        <p:txBody>
          <a:bodyPr/>
          <a:lstStyle/>
          <a:p>
            <a:r>
              <a:rPr lang="en-US" dirty="0"/>
              <a:t>A catalog contains information about every DB2 object that is maintained by DB2 system including </a:t>
            </a:r>
            <a:r>
              <a:rPr lang="en-US" dirty="0" err="1"/>
              <a:t>tablespace</a:t>
            </a:r>
            <a:r>
              <a:rPr lang="en-US" dirty="0"/>
              <a:t>, indexes, tables, copies of </a:t>
            </a:r>
            <a:r>
              <a:rPr lang="en-US" dirty="0" err="1"/>
              <a:t>tablespaces</a:t>
            </a:r>
            <a:r>
              <a:rPr lang="en-US" dirty="0"/>
              <a:t> and indexes, storage groups and so forth.</a:t>
            </a:r>
          </a:p>
          <a:p>
            <a:r>
              <a:rPr lang="en-US" dirty="0"/>
              <a:t>For every DDL or DCL an entry is made in the appropriate Catalog table.</a:t>
            </a:r>
          </a:p>
          <a:p>
            <a:r>
              <a:rPr lang="en-US" dirty="0"/>
              <a:t>Catalog table can be accessed using SQL, however they cannot be updated.</a:t>
            </a:r>
          </a:p>
          <a:p>
            <a:r>
              <a:rPr lang="en-US" dirty="0"/>
              <a:t>To retrieve information from the DB2 catalog, the select privilege on the catalog tables is needed.</a:t>
            </a:r>
          </a:p>
          <a:p>
            <a:pPr lvl="1"/>
            <a:r>
              <a:rPr lang="en-US" dirty="0"/>
              <a:t>Some of the catalog tables are :</a:t>
            </a:r>
          </a:p>
          <a:p>
            <a:pPr lvl="2"/>
            <a:r>
              <a:rPr lang="en-US" dirty="0"/>
              <a:t>SYSTABLES: It maintains a list of all DB2 tables.</a:t>
            </a:r>
          </a:p>
          <a:p>
            <a:pPr lvl="2"/>
            <a:r>
              <a:rPr lang="en-US" dirty="0"/>
              <a:t>SYSSTOGROUP: It stores information about every storage group in the database.</a:t>
            </a:r>
          </a:p>
          <a:p>
            <a:pPr lvl="2"/>
            <a:r>
              <a:rPr lang="en-US" dirty="0"/>
              <a:t>SYSTABLESPACE: It describes table spaces in the database.</a:t>
            </a:r>
          </a:p>
          <a:p>
            <a:pPr lvl="2"/>
            <a:r>
              <a:rPr lang="en-US" dirty="0"/>
              <a:t>SYSINDEXES: Every row defines one index of the database</a:t>
            </a:r>
            <a:r>
              <a:rPr lang="en-US" dirty="0" smtClean="0"/>
              <a:t>.</a:t>
            </a:r>
            <a:endParaRPr lang="en-US" dirty="0"/>
          </a:p>
        </p:txBody>
      </p:sp>
    </p:spTree>
    <p:extLst>
      <p:ext uri="{BB962C8B-B14F-4D97-AF65-F5344CB8AC3E}">
        <p14:creationId xmlns:p14="http://schemas.microsoft.com/office/powerpoint/2010/main" val="195972752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sz="1200" dirty="0"/>
              <a:t>7.17: Catalog</a:t>
            </a:r>
            <a:br>
              <a:rPr lang="en-US" sz="1200" dirty="0"/>
            </a:br>
            <a:r>
              <a:rPr lang="en-US" dirty="0" smtClean="0"/>
              <a:t>Concept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06666880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3999" cy="1002135"/>
          </a:xfrm>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Storage structure of DB2</a:t>
            </a:r>
          </a:p>
          <a:p>
            <a:pPr lvl="1"/>
            <a:r>
              <a:rPr lang="en-US" dirty="0"/>
              <a:t>Various objects used to store data in DB2</a:t>
            </a:r>
          </a:p>
          <a:p>
            <a:pPr lvl="1"/>
            <a:r>
              <a:rPr lang="en-US" dirty="0"/>
              <a:t>Basic Data Types</a:t>
            </a:r>
          </a:p>
          <a:p>
            <a:pPr lvl="1"/>
            <a:r>
              <a:rPr lang="en-US" dirty="0"/>
              <a:t>Data Integrity</a:t>
            </a:r>
          </a:p>
          <a:p>
            <a:pPr lvl="1"/>
            <a:r>
              <a:rPr lang="en-US" dirty="0"/>
              <a:t>Different types of Database Objects:</a:t>
            </a:r>
          </a:p>
          <a:p>
            <a:pPr lvl="1"/>
            <a:r>
              <a:rPr lang="en-US" dirty="0"/>
              <a:t>Modification of Database Objects</a:t>
            </a:r>
          </a:p>
          <a:p>
            <a:pPr lvl="1"/>
            <a:r>
              <a:rPr lang="en-US" dirty="0"/>
              <a:t>Deleting Database Objects</a:t>
            </a:r>
          </a:p>
          <a:p>
            <a:pPr lvl="1"/>
            <a:endParaRPr lang="en-US" dirty="0"/>
          </a:p>
          <a:p>
            <a:pPr lvl="1"/>
            <a:endParaRPr lang="en-US" dirty="0"/>
          </a:p>
        </p:txBody>
      </p:sp>
    </p:spTree>
    <p:extLst>
      <p:ext uri="{BB962C8B-B14F-4D97-AF65-F5344CB8AC3E}">
        <p14:creationId xmlns:p14="http://schemas.microsoft.com/office/powerpoint/2010/main" val="16689950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p:txBody>
          <a:bodyPr/>
          <a:lstStyle/>
          <a:p>
            <a:r>
              <a:rPr lang="en-US" dirty="0"/>
              <a:t>Question 1: Indexes can be either created ___ or ___.</a:t>
            </a:r>
          </a:p>
          <a:p>
            <a:r>
              <a:rPr lang="en-US" dirty="0"/>
              <a:t>Question 2: Synonyms are useful in hiding ownership details of an object.</a:t>
            </a:r>
          </a:p>
          <a:p>
            <a:pPr lvl="1"/>
            <a:r>
              <a:rPr lang="en-US" dirty="0"/>
              <a:t>True/False</a:t>
            </a:r>
          </a:p>
          <a:p>
            <a:r>
              <a:rPr lang="en-US" dirty="0"/>
              <a:t>Question 3: Which of the following table space can be used to store large tables?</a:t>
            </a:r>
          </a:p>
          <a:p>
            <a:pPr lvl="1"/>
            <a:r>
              <a:rPr lang="en-US" dirty="0"/>
              <a:t>Option 1: Simple table space </a:t>
            </a:r>
          </a:p>
          <a:p>
            <a:pPr lvl="1"/>
            <a:r>
              <a:rPr lang="en-US" dirty="0"/>
              <a:t>Option 2: Partitioned table space </a:t>
            </a:r>
          </a:p>
          <a:p>
            <a:pPr lvl="1"/>
            <a:r>
              <a:rPr lang="en-US" dirty="0"/>
              <a:t>Option 3: Segmented table space</a:t>
            </a:r>
          </a:p>
          <a:p>
            <a:r>
              <a:rPr lang="en-US" dirty="0"/>
              <a:t>Question 4 : A --------- is a named collection of direct access volumes </a:t>
            </a:r>
          </a:p>
          <a:p>
            <a:pPr lvl="1"/>
            <a:r>
              <a:rPr lang="en-US" dirty="0"/>
              <a:t>Option 1: Storage group</a:t>
            </a:r>
          </a:p>
          <a:p>
            <a:pPr lvl="1"/>
            <a:r>
              <a:rPr lang="en-US" dirty="0"/>
              <a:t>Option 2: Table </a:t>
            </a:r>
            <a:r>
              <a:rPr lang="en-US" dirty="0" smtClean="0"/>
              <a:t>space</a:t>
            </a:r>
            <a:endParaRPr lang="en-US" dirty="0"/>
          </a:p>
        </p:txBody>
      </p:sp>
    </p:spTree>
    <p:extLst>
      <p:ext uri="{BB962C8B-B14F-4D97-AF65-F5344CB8AC3E}">
        <p14:creationId xmlns:p14="http://schemas.microsoft.com/office/powerpoint/2010/main" val="39490934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7.3: Storage Groups</a:t>
            </a:r>
            <a:br>
              <a:rPr lang="en-US" sz="1200" dirty="0"/>
            </a:br>
            <a:r>
              <a:rPr lang="en-US" dirty="0" smtClean="0"/>
              <a:t>Concept</a:t>
            </a:r>
            <a:endParaRPr lang="en-US" dirty="0"/>
          </a:p>
        </p:txBody>
      </p:sp>
      <p:sp>
        <p:nvSpPr>
          <p:cNvPr id="3" name="Content Placeholder 2"/>
          <p:cNvSpPr>
            <a:spLocks noGrp="1"/>
          </p:cNvSpPr>
          <p:nvPr>
            <p:ph idx="1"/>
          </p:nvPr>
        </p:nvSpPr>
        <p:spPr/>
        <p:txBody>
          <a:bodyPr/>
          <a:lstStyle/>
          <a:p>
            <a:r>
              <a:rPr lang="en-US" dirty="0"/>
              <a:t>Storage Groups are uniquely named collections of DASD volumes.</a:t>
            </a:r>
          </a:p>
          <a:p>
            <a:pPr lvl="1"/>
            <a:r>
              <a:rPr lang="en-US" dirty="0"/>
              <a:t>All are of the same device type, that is used by DB2. </a:t>
            </a:r>
          </a:p>
          <a:p>
            <a:pPr lvl="1"/>
            <a:r>
              <a:rPr lang="en-US" dirty="0"/>
              <a:t>They allocate space for new or expanding table spaces and/or index spaces of a database.</a:t>
            </a:r>
          </a:p>
          <a:p>
            <a:r>
              <a:rPr lang="en-US" dirty="0"/>
              <a:t>A DASD volume may belong to more than one storage group.</a:t>
            </a:r>
          </a:p>
          <a:p>
            <a:r>
              <a:rPr lang="en-US" dirty="0"/>
              <a:t>Within each storage  group, spaces and partitions are stored using VSAM linear data sets.</a:t>
            </a:r>
          </a:p>
          <a:p>
            <a:endParaRPr lang="en-US" dirty="0"/>
          </a:p>
          <a:p>
            <a:endParaRPr lang="en-US" dirty="0"/>
          </a:p>
        </p:txBody>
      </p:sp>
    </p:spTree>
    <p:extLst>
      <p:ext uri="{BB962C8B-B14F-4D97-AF65-F5344CB8AC3E}">
        <p14:creationId xmlns:p14="http://schemas.microsoft.com/office/powerpoint/2010/main" val="16564098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Rectangle 4"/>
          <p:cNvSpPr>
            <a:spLocks noChangeArrowheads="1"/>
          </p:cNvSpPr>
          <p:nvPr/>
        </p:nvSpPr>
        <p:spPr bwMode="auto">
          <a:xfrm>
            <a:off x="3387725" y="3246438"/>
            <a:ext cx="2029723" cy="369332"/>
          </a:xfrm>
          <a:prstGeom prst="rect">
            <a:avLst/>
          </a:prstGeom>
          <a:noFill/>
          <a:ln w="9525">
            <a:noFill/>
            <a:miter lim="800000"/>
            <a:headEnd/>
            <a:tailEnd/>
          </a:ln>
          <a:effectLst/>
        </p:spPr>
        <p:txBody>
          <a:bodyPr wrap="none">
            <a:spAutoFit/>
          </a:bodyPr>
          <a:lstStyle/>
          <a:p>
            <a:r>
              <a:rPr lang="en-US" b="1">
                <a:solidFill>
                  <a:srgbClr val="000000"/>
                </a:solidFill>
                <a:latin typeface="Candara"/>
              </a:rPr>
              <a:t>STORAGE GROUPS</a:t>
            </a:r>
          </a:p>
        </p:txBody>
      </p:sp>
      <p:sp>
        <p:nvSpPr>
          <p:cNvPr id="2" name="Title 1"/>
          <p:cNvSpPr>
            <a:spLocks noGrp="1"/>
          </p:cNvSpPr>
          <p:nvPr>
            <p:ph type="title"/>
          </p:nvPr>
        </p:nvSpPr>
        <p:spPr>
          <a:xfrm>
            <a:off x="0" y="0"/>
            <a:ext cx="9143999" cy="1002135"/>
          </a:xfrm>
        </p:spPr>
        <p:txBody>
          <a:bodyPr/>
          <a:lstStyle/>
          <a:p>
            <a:r>
              <a:rPr lang="en-US" sz="1200" dirty="0"/>
              <a:t>7.4: Table Space</a:t>
            </a:r>
            <a:br>
              <a:rPr lang="en-US" sz="1200" dirty="0"/>
            </a:br>
            <a:r>
              <a:rPr lang="en-US" dirty="0" smtClean="0"/>
              <a:t>Concept</a:t>
            </a:r>
            <a:endParaRPr lang="en-US" dirty="0"/>
          </a:p>
        </p:txBody>
      </p:sp>
      <p:sp>
        <p:nvSpPr>
          <p:cNvPr id="3" name="Content Placeholder 2"/>
          <p:cNvSpPr>
            <a:spLocks noGrp="1"/>
          </p:cNvSpPr>
          <p:nvPr>
            <p:ph idx="1"/>
          </p:nvPr>
        </p:nvSpPr>
        <p:spPr/>
        <p:txBody>
          <a:bodyPr/>
          <a:lstStyle/>
          <a:p>
            <a:r>
              <a:rPr lang="en-US" dirty="0"/>
              <a:t>Table space is a logical address space on secondary storage that is used to hold one or more tables.</a:t>
            </a:r>
          </a:p>
          <a:p>
            <a:r>
              <a:rPr lang="en-US" dirty="0"/>
              <a:t>It is divided into equal-sized units called pages.</a:t>
            </a:r>
          </a:p>
          <a:p>
            <a:r>
              <a:rPr lang="en-US" dirty="0"/>
              <a:t>It is the storage unit for recovery and reorganization.</a:t>
            </a:r>
          </a:p>
          <a:p>
            <a:r>
              <a:rPr lang="en-US" dirty="0"/>
              <a:t>There are three types of table spaces:</a:t>
            </a:r>
          </a:p>
          <a:p>
            <a:pPr lvl="1"/>
            <a:r>
              <a:rPr lang="en-US" dirty="0"/>
              <a:t>simple</a:t>
            </a:r>
          </a:p>
          <a:p>
            <a:pPr lvl="1"/>
            <a:r>
              <a:rPr lang="en-US" dirty="0"/>
              <a:t>partitioned </a:t>
            </a:r>
          </a:p>
          <a:p>
            <a:pPr lvl="1"/>
            <a:r>
              <a:rPr lang="en-US" dirty="0"/>
              <a:t>segmented</a:t>
            </a:r>
          </a:p>
          <a:p>
            <a:pPr lvl="1"/>
            <a:endParaRPr lang="en-US" dirty="0"/>
          </a:p>
        </p:txBody>
      </p:sp>
    </p:spTree>
    <p:extLst>
      <p:ext uri="{BB962C8B-B14F-4D97-AF65-F5344CB8AC3E}">
        <p14:creationId xmlns:p14="http://schemas.microsoft.com/office/powerpoint/2010/main" val="23428917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7.4: Table Space</a:t>
            </a:r>
            <a:br>
              <a:rPr lang="en-US" sz="1200" dirty="0"/>
            </a:br>
            <a:r>
              <a:rPr lang="en-US" dirty="0"/>
              <a:t>Simple Table </a:t>
            </a:r>
            <a:r>
              <a:rPr lang="en-US" dirty="0" smtClean="0"/>
              <a:t>Space</a:t>
            </a:r>
            <a:endParaRPr lang="en-US" dirty="0"/>
          </a:p>
        </p:txBody>
      </p:sp>
      <p:sp>
        <p:nvSpPr>
          <p:cNvPr id="3" name="Content Placeholder 2"/>
          <p:cNvSpPr>
            <a:spLocks noGrp="1"/>
          </p:cNvSpPr>
          <p:nvPr>
            <p:ph idx="1"/>
          </p:nvPr>
        </p:nvSpPr>
        <p:spPr/>
        <p:txBody>
          <a:bodyPr/>
          <a:lstStyle/>
          <a:p>
            <a:r>
              <a:rPr lang="en-US" dirty="0"/>
              <a:t>A simple table space can contain one or more tables.</a:t>
            </a:r>
          </a:p>
          <a:p>
            <a:r>
              <a:rPr lang="en-US" dirty="0"/>
              <a:t>Intermix rows of interdependent values for performance (can be useful while using joins).</a:t>
            </a:r>
          </a:p>
          <a:p>
            <a:r>
              <a:rPr lang="en-US" dirty="0"/>
              <a:t>Rows from multiple tables can be interleaved on a page under the DBA’s control and maintenance.</a:t>
            </a:r>
          </a:p>
          <a:p>
            <a:r>
              <a:rPr lang="en-US" dirty="0"/>
              <a:t>Only one table per </a:t>
            </a:r>
            <a:r>
              <a:rPr lang="en-US" dirty="0" err="1"/>
              <a:t>tablespace</a:t>
            </a:r>
            <a:r>
              <a:rPr lang="en-US" dirty="0"/>
              <a:t> is recommended, because:</a:t>
            </a:r>
          </a:p>
          <a:p>
            <a:pPr lvl="1"/>
            <a:r>
              <a:rPr lang="en-US" dirty="0"/>
              <a:t>Scanning rows in one table requires scanning the entire </a:t>
            </a:r>
            <a:r>
              <a:rPr lang="en-US" dirty="0" err="1"/>
              <a:t>tablespace</a:t>
            </a:r>
            <a:endParaRPr lang="en-US" dirty="0"/>
          </a:p>
          <a:p>
            <a:pPr lvl="1"/>
            <a:r>
              <a:rPr lang="en-US" dirty="0"/>
              <a:t>Updating rows in one table causes the entire </a:t>
            </a:r>
            <a:r>
              <a:rPr lang="en-US" dirty="0" err="1"/>
              <a:t>tablespace</a:t>
            </a:r>
            <a:r>
              <a:rPr lang="en-US" dirty="0"/>
              <a:t> to be located</a:t>
            </a:r>
          </a:p>
          <a:p>
            <a:pPr lvl="1"/>
            <a:endParaRPr lang="en-US" dirty="0"/>
          </a:p>
        </p:txBody>
      </p:sp>
    </p:spTree>
    <p:extLst>
      <p:ext uri="{BB962C8B-B14F-4D97-AF65-F5344CB8AC3E}">
        <p14:creationId xmlns:p14="http://schemas.microsoft.com/office/powerpoint/2010/main" val="23567544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7.4: Table Space</a:t>
            </a:r>
            <a:br>
              <a:rPr lang="en-US" sz="1200" dirty="0"/>
            </a:br>
            <a:r>
              <a:rPr lang="en-US" dirty="0"/>
              <a:t>Segmented Table </a:t>
            </a:r>
            <a:r>
              <a:rPr lang="en-US" dirty="0" smtClean="0"/>
              <a:t>Space</a:t>
            </a:r>
            <a:endParaRPr lang="en-US" dirty="0"/>
          </a:p>
        </p:txBody>
      </p:sp>
      <p:sp>
        <p:nvSpPr>
          <p:cNvPr id="3" name="Content Placeholder 2"/>
          <p:cNvSpPr>
            <a:spLocks noGrp="1"/>
          </p:cNvSpPr>
          <p:nvPr>
            <p:ph idx="1"/>
          </p:nvPr>
        </p:nvSpPr>
        <p:spPr/>
        <p:txBody>
          <a:bodyPr/>
          <a:lstStyle/>
          <a:p>
            <a:r>
              <a:rPr lang="en-US" dirty="0"/>
              <a:t>The segmented table space was introduced to rectify the limitations of simple table space. </a:t>
            </a:r>
          </a:p>
          <a:p>
            <a:r>
              <a:rPr lang="en-US" dirty="0"/>
              <a:t>It does not allow records for different stored tables to be interleaved on a single page.</a:t>
            </a:r>
          </a:p>
          <a:p>
            <a:r>
              <a:rPr lang="en-US" dirty="0"/>
              <a:t>Available space is divided into group of pages called segments.</a:t>
            </a:r>
          </a:p>
          <a:p>
            <a:r>
              <a:rPr lang="en-US" dirty="0"/>
              <a:t>Each segment is a group of 4 to 64 pages.</a:t>
            </a:r>
          </a:p>
          <a:p>
            <a:r>
              <a:rPr lang="en-US" dirty="0"/>
              <a:t>A segment consists of records pertaining to only one table.</a:t>
            </a:r>
          </a:p>
          <a:p>
            <a:r>
              <a:rPr lang="en-US" dirty="0"/>
              <a:t>If a particular table grows in size to fill all segments allocated to it, then a new segment will be obtained for that table.</a:t>
            </a:r>
          </a:p>
          <a:p>
            <a:r>
              <a:rPr lang="en-US" dirty="0"/>
              <a:t>Using a segmented table space, you get: </a:t>
            </a:r>
          </a:p>
          <a:p>
            <a:pPr lvl="1"/>
            <a:r>
              <a:rPr lang="en-US" dirty="0"/>
              <a:t>improved performance </a:t>
            </a:r>
          </a:p>
          <a:p>
            <a:pPr lvl="1"/>
            <a:r>
              <a:rPr lang="en-US" dirty="0"/>
              <a:t>concurrency </a:t>
            </a:r>
          </a:p>
          <a:p>
            <a:pPr lvl="1"/>
            <a:r>
              <a:rPr lang="en-US" dirty="0"/>
              <a:t>space management for multiple tables in a single table </a:t>
            </a:r>
            <a:r>
              <a:rPr lang="en-US" dirty="0" smtClean="0"/>
              <a:t>space</a:t>
            </a:r>
            <a:endParaRPr lang="en-US" dirty="0"/>
          </a:p>
        </p:txBody>
      </p:sp>
    </p:spTree>
    <p:extLst>
      <p:ext uri="{BB962C8B-B14F-4D97-AF65-F5344CB8AC3E}">
        <p14:creationId xmlns:p14="http://schemas.microsoft.com/office/powerpoint/2010/main" val="390503506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documentManagement/types"/>
    <ds:schemaRef ds:uri="http://schemas.microsoft.com/office/2006/metadata/properties"/>
    <ds:schemaRef ds:uri="952a6df7-b138-4f89-9bc4-e7a874ea3254"/>
    <ds:schemaRef ds:uri="http://purl.org/dc/elements/1.1/"/>
    <ds:schemaRef ds:uri="dec54838-42f9-41a2-a909-1ed037324a0b"/>
    <ds:schemaRef ds:uri="http://purl.org/dc/terms/"/>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9242D1C6-40B3-4A7F-AAED-BDE3BC982C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12556</TotalTime>
  <Words>6107</Words>
  <Application>Microsoft Office PowerPoint</Application>
  <PresentationFormat>On-screen Show (4:3)</PresentationFormat>
  <Paragraphs>774</Paragraphs>
  <Slides>59</Slides>
  <Notes>59</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7.1: Storage Structure Concept</vt:lpstr>
      <vt:lpstr>PowerPoint Presentation</vt:lpstr>
      <vt:lpstr>7.2: Database Concept</vt:lpstr>
      <vt:lpstr>7.3: Storage Groups Concept</vt:lpstr>
      <vt:lpstr>7.4: Table Space Concept</vt:lpstr>
      <vt:lpstr>7.4: Table Space Simple Table Space</vt:lpstr>
      <vt:lpstr>7.4: Table Space Segmented Table Space</vt:lpstr>
      <vt:lpstr>7.4: Table Space Partitioned Table Space</vt:lpstr>
      <vt:lpstr>7.5: Data Types Explanation</vt:lpstr>
      <vt:lpstr>7.4: Data Types Numeric Data Type</vt:lpstr>
      <vt:lpstr>7.5: Data Types String Data Types</vt:lpstr>
      <vt:lpstr>7.5: Data Types Date and Time Data Type</vt:lpstr>
      <vt:lpstr>7.5: Data Types SMALLINT Data Type</vt:lpstr>
      <vt:lpstr>7.5: Data Types Integer Data Type</vt:lpstr>
      <vt:lpstr>7.5: Data Types Float (n) or Real Data Type</vt:lpstr>
      <vt:lpstr>7.5: Data Types Float (n) or Double Data Type</vt:lpstr>
      <vt:lpstr>7.5: Data Types Numeric (p, s) Data Type</vt:lpstr>
      <vt:lpstr>7.5: Data Types Char (n) or Character (n) Data Type </vt:lpstr>
      <vt:lpstr>7.5: Data Types VarChar (n) Data Type </vt:lpstr>
      <vt:lpstr>7.5: Data Types Long VarGraphic and VarChar Data Type</vt:lpstr>
      <vt:lpstr>7.6: Constants and Literals  List </vt:lpstr>
      <vt:lpstr>7.6: Constants and Literals  List of Constants and Literals</vt:lpstr>
      <vt:lpstr>7.6: Constants and Literals  List of Constants and Literals</vt:lpstr>
      <vt:lpstr>7.7: Special Register Concept</vt:lpstr>
      <vt:lpstr>7.8: Table Explanation </vt:lpstr>
      <vt:lpstr>7.9: Data Integrity Explanation </vt:lpstr>
      <vt:lpstr>7.9: Data Integrity Advantages</vt:lpstr>
      <vt:lpstr>7.9: Data Integrity Types of Data Integrity</vt:lpstr>
      <vt:lpstr>7.10: Types of Data Integrity  NOT NULL constraint</vt:lpstr>
      <vt:lpstr>7.10: Types of Data Integrity  UNIQUE constraint</vt:lpstr>
      <vt:lpstr>7.10: Types of Data Integrity  PRIMARY KEY constraint</vt:lpstr>
      <vt:lpstr>7.10: Types of Data Integrity  CHECK constraint </vt:lpstr>
      <vt:lpstr>7.10: Types of Data Integrity  FOREIGN KEY constraint </vt:lpstr>
      <vt:lpstr>7.10: Types of Data Integrity  FOREIGN KEY constraint </vt:lpstr>
      <vt:lpstr>7.10: Types of Data Integrity  FOREIGN KEY constraint </vt:lpstr>
      <vt:lpstr>7.11: CREATE TABLE  Example </vt:lpstr>
      <vt:lpstr>7.11: Examples of CREATE TABLE  Create new table based on existing table</vt:lpstr>
      <vt:lpstr>7.12: Examples of ALTER TABLE Example</vt:lpstr>
      <vt:lpstr>7.12: Examples of ALTER TABLE ALTER Table – Add clause</vt:lpstr>
      <vt:lpstr>7.12: Examples of ALTER TABLE ALTER Table – Add clause</vt:lpstr>
      <vt:lpstr>7.12: Examples of ALTER TABLE ALTER Examples</vt:lpstr>
      <vt:lpstr>7.12: Examples of ALTER TABLE ALTER TABLE – DROP clause </vt:lpstr>
      <vt:lpstr>7.13: Index Explanation</vt:lpstr>
      <vt:lpstr>7.13: Index Examples</vt:lpstr>
      <vt:lpstr>7.14: Synonym Explanation</vt:lpstr>
      <vt:lpstr>7.14: Synonym Example</vt:lpstr>
      <vt:lpstr>7.15: View Explanation</vt:lpstr>
      <vt:lpstr>PowerPoint Presentation</vt:lpstr>
      <vt:lpstr>7.15: View Example</vt:lpstr>
      <vt:lpstr>7.15: View Example</vt:lpstr>
      <vt:lpstr>7.15: View Rules for performing operations on a View</vt:lpstr>
      <vt:lpstr>7.15: View Inline View</vt:lpstr>
      <vt:lpstr>7.16: Deleting Database Objects Explanation</vt:lpstr>
      <vt:lpstr>7.17: Catalog Concept</vt:lpstr>
      <vt:lpstr>7.17: Catalog Concept</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152</cp:revision>
  <cp:lastPrinted>2016-09-06T08:23:53Z</cp:lastPrinted>
  <dcterms:created xsi:type="dcterms:W3CDTF">2012-05-18T02:59:15Z</dcterms:created>
  <dcterms:modified xsi:type="dcterms:W3CDTF">2016-09-06T08:24:08Z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